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71" r:id="rId3"/>
    <p:sldMasterId id="2147483675" r:id="rId4"/>
  </p:sldMasterIdLst>
  <p:notesMasterIdLst>
    <p:notesMasterId r:id="rId26"/>
  </p:notesMasterIdLst>
  <p:handoutMasterIdLst>
    <p:handoutMasterId r:id="rId27"/>
  </p:handoutMasterIdLst>
  <p:sldIdLst>
    <p:sldId id="294" r:id="rId5"/>
    <p:sldId id="320" r:id="rId6"/>
    <p:sldId id="360" r:id="rId7"/>
    <p:sldId id="371" r:id="rId8"/>
    <p:sldId id="368" r:id="rId9"/>
    <p:sldId id="346" r:id="rId10"/>
    <p:sldId id="369" r:id="rId11"/>
    <p:sldId id="370" r:id="rId12"/>
    <p:sldId id="345" r:id="rId13"/>
    <p:sldId id="359" r:id="rId14"/>
    <p:sldId id="344" r:id="rId15"/>
    <p:sldId id="347" r:id="rId16"/>
    <p:sldId id="348" r:id="rId17"/>
    <p:sldId id="362" r:id="rId18"/>
    <p:sldId id="349" r:id="rId19"/>
    <p:sldId id="372" r:id="rId20"/>
    <p:sldId id="351" r:id="rId21"/>
    <p:sldId id="357" r:id="rId22"/>
    <p:sldId id="365" r:id="rId23"/>
    <p:sldId id="366" r:id="rId24"/>
    <p:sldId id="36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5E4C5D-575A-479C-AB33-368F97398648}">
          <p14:sldIdLst>
            <p14:sldId id="294"/>
            <p14:sldId id="320"/>
            <p14:sldId id="360"/>
            <p14:sldId id="371"/>
            <p14:sldId id="368"/>
            <p14:sldId id="346"/>
            <p14:sldId id="369"/>
            <p14:sldId id="370"/>
            <p14:sldId id="345"/>
            <p14:sldId id="359"/>
            <p14:sldId id="344"/>
            <p14:sldId id="347"/>
            <p14:sldId id="348"/>
            <p14:sldId id="362"/>
            <p14:sldId id="349"/>
            <p14:sldId id="372"/>
          </p14:sldIdLst>
        </p14:section>
        <p14:section name="backup" id="{158EDD0E-77F8-4013-BB99-FA10C1F63B49}">
          <p14:sldIdLst>
            <p14:sldId id="351"/>
            <p14:sldId id="357"/>
            <p14:sldId id="365"/>
            <p14:sldId id="366"/>
            <p14:sldId id="3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0"/>
    <a:srgbClr val="E9EDF4"/>
    <a:srgbClr val="4F81BD"/>
    <a:srgbClr val="5080B0"/>
    <a:srgbClr val="FFFF66"/>
    <a:srgbClr val="CFE7F2"/>
    <a:srgbClr val="508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3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269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2C7BF-27C9-4BFC-9500-29856C878882}" type="datetimeFigureOut">
              <a:rPr lang="en-GB" smtClean="0"/>
              <a:t>19/06/2018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5F858-06B2-48B6-A617-CB99FAB9B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77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10022-BB59-4C85-B363-B3C54B2EBAE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0409E-0417-4C2E-842A-8315D58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54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0138" y="1239838"/>
            <a:ext cx="4468812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Explain</a:t>
            </a:r>
            <a:r>
              <a:rPr lang="en-GB" baseline="0"/>
              <a:t> quick summary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FED88-695F-4074-AB1F-5C9CFFEAD3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142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Dose rate conservative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0409E-0417-4C2E-842A-8315D58C79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42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beneficial effect of post-sintering</a:t>
            </a:r>
            <a:r>
              <a:rPr lang="en-GB" baseline="0" dirty="0"/>
              <a:t> high temperature treatment is confirmed by the test at GSI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0409E-0417-4C2E-842A-8315D58C79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76400" y="6660000"/>
            <a:ext cx="5400000" cy="19685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47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76400" y="6660000"/>
            <a:ext cx="5400000" cy="19685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C. Accettura  –  7th HPTW, East Lansing (USA) – 04 June 2018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4523E-0E60-2F49-A1DB-8E66CE3DE81B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582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4525963"/>
          </a:xfrm>
        </p:spPr>
        <p:txBody>
          <a:bodyPr vert="horz" wrap="square"/>
          <a:lstStyle>
            <a:lvl1pPr algn="l">
              <a:spcAft>
                <a:spcPts val="0"/>
              </a:spcAft>
              <a:buFont typeface="Arial"/>
              <a:buChar char="•"/>
              <a:defRPr sz="2400" baseline="0"/>
            </a:lvl1pPr>
            <a:lvl2pPr algn="l">
              <a:defRPr sz="20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C. Accettura  –  7th HPTW, East Lansing (USA) – 04 June 2018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16535" y="6624000"/>
            <a:ext cx="504133" cy="2160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4523E-0E60-2F49-A1DB-8E66CE3DE81B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/>
          </p:nvPr>
        </p:nvSpPr>
        <p:spPr>
          <a:xfrm>
            <a:off x="4648200" y="990600"/>
            <a:ext cx="4038600" cy="4525963"/>
          </a:xfrm>
        </p:spPr>
        <p:txBody>
          <a:bodyPr vert="horz" wrap="square"/>
          <a:lstStyle>
            <a:lvl1pPr algn="l">
              <a:spcAft>
                <a:spcPts val="0"/>
              </a:spcAft>
              <a:buFont typeface="Arial"/>
              <a:buChar char="•"/>
              <a:defRPr sz="2400" baseline="0"/>
            </a:lvl1pPr>
            <a:lvl2pPr algn="l">
              <a:defRPr sz="20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9" name="Espace réservé du numéro de diapositive 6"/>
          <p:cNvSpPr txBox="1">
            <a:spLocks/>
          </p:cNvSpPr>
          <p:nvPr userDrawn="1"/>
        </p:nvSpPr>
        <p:spPr>
          <a:xfrm>
            <a:off x="8576733" y="6624000"/>
            <a:ext cx="5588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GB" dirty="0">
                <a:solidFill>
                  <a:prstClr val="white"/>
                </a:solidFill>
              </a:rPr>
              <a:t>of 21</a:t>
            </a:r>
          </a:p>
        </p:txBody>
      </p:sp>
    </p:spTree>
    <p:extLst>
      <p:ext uri="{BB962C8B-B14F-4D97-AF65-F5344CB8AC3E}">
        <p14:creationId xmlns:p14="http://schemas.microsoft.com/office/powerpoint/2010/main" val="886744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C. Accettura  –  7th HPTW, East Lansing (USA) – 04 June 2018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C380F-326D-3C40-9EE7-7FBAB095342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45521"/>
            <a:ext cx="8226425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80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7200" y="1068388"/>
            <a:ext cx="8229600" cy="30321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0157A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Espace réservé du titre 1"/>
          <p:cNvSpPr txBox="1">
            <a:spLocks/>
          </p:cNvSpPr>
          <p:nvPr userDrawn="1"/>
        </p:nvSpPr>
        <p:spPr>
          <a:xfrm>
            <a:off x="457200" y="274638"/>
            <a:ext cx="8229600" cy="5619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157A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Cliquez et modifiez le titre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157A4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434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76400" y="6660000"/>
            <a:ext cx="5400000" cy="19685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917" y="274638"/>
            <a:ext cx="1976883" cy="5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72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4525963"/>
          </a:xfrm>
        </p:spPr>
        <p:txBody>
          <a:bodyPr vert="horz" wrap="square"/>
          <a:lstStyle>
            <a:lvl1pPr algn="l">
              <a:spcAft>
                <a:spcPts val="0"/>
              </a:spcAft>
              <a:buFont typeface="Arial"/>
              <a:buChar char="•"/>
              <a:defRPr sz="2400" baseline="0"/>
            </a:lvl1pPr>
            <a:lvl2pPr algn="l">
              <a:defRPr sz="20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/>
          </p:nvPr>
        </p:nvSpPr>
        <p:spPr>
          <a:xfrm>
            <a:off x="4648200" y="990600"/>
            <a:ext cx="4038600" cy="4525963"/>
          </a:xfrm>
        </p:spPr>
        <p:txBody>
          <a:bodyPr vert="horz" wrap="square"/>
          <a:lstStyle>
            <a:lvl1pPr algn="l">
              <a:spcAft>
                <a:spcPts val="0"/>
              </a:spcAft>
              <a:buFont typeface="Arial"/>
              <a:buChar char="•"/>
              <a:defRPr sz="2400" baseline="0"/>
            </a:lvl1pPr>
            <a:lvl2pPr algn="l">
              <a:defRPr sz="20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4211718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066800"/>
            <a:ext cx="4040188" cy="5635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0157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 dirty="0"/>
              <a:t>Cliquez pour modifier le style des sous-titres du masque</a:t>
            </a:r>
            <a:endParaRPr lang="en-GB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9812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  <a:endParaRPr lang="en-GB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  <a:endParaRPr lang="en-GB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457200" y="1828800"/>
            <a:ext cx="4040188" cy="1588"/>
          </a:xfrm>
          <a:prstGeom prst="line">
            <a:avLst/>
          </a:prstGeom>
          <a:ln>
            <a:solidFill>
              <a:srgbClr val="0157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>
            <a:off x="4651963" y="1828800"/>
            <a:ext cx="4040188" cy="1588"/>
          </a:xfrm>
          <a:prstGeom prst="line">
            <a:avLst/>
          </a:prstGeom>
          <a:ln>
            <a:solidFill>
              <a:srgbClr val="0157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"/>
          <p:cNvSpPr>
            <a:spLocks noGrp="1"/>
          </p:cNvSpPr>
          <p:nvPr>
            <p:ph type="body" idx="13" hasCustomPrompt="1"/>
          </p:nvPr>
        </p:nvSpPr>
        <p:spPr>
          <a:xfrm>
            <a:off x="4654050" y="1066800"/>
            <a:ext cx="4040188" cy="5635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0157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 dirty="0"/>
              <a:t>Cliquez pour modifier le style des sous-titres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668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4525963"/>
          </a:xfrm>
        </p:spPr>
        <p:txBody>
          <a:bodyPr vert="horz" wrap="square"/>
          <a:lstStyle>
            <a:lvl1pPr algn="l">
              <a:spcAft>
                <a:spcPts val="0"/>
              </a:spcAft>
              <a:buFont typeface="Arial"/>
              <a:buChar char="•"/>
              <a:defRPr sz="2400" baseline="0"/>
            </a:lvl1pPr>
            <a:lvl2pPr algn="l">
              <a:defRPr sz="20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/>
          </p:nvPr>
        </p:nvSpPr>
        <p:spPr>
          <a:xfrm>
            <a:off x="4648200" y="990600"/>
            <a:ext cx="4038600" cy="4525963"/>
          </a:xfrm>
        </p:spPr>
        <p:txBody>
          <a:bodyPr vert="horz" wrap="square"/>
          <a:lstStyle>
            <a:lvl1pPr algn="l">
              <a:spcAft>
                <a:spcPts val="0"/>
              </a:spcAft>
              <a:buFont typeface="Arial"/>
              <a:buChar char="•"/>
              <a:defRPr sz="2400" baseline="0"/>
            </a:lvl1pPr>
            <a:lvl2pPr algn="l">
              <a:defRPr sz="20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42368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066800"/>
            <a:ext cx="4040188" cy="5635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0157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 dirty="0"/>
              <a:t>Cliquez pour modifier le style des sous-titres du masque</a:t>
            </a:r>
            <a:endParaRPr lang="en-GB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9812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  <a:endParaRPr lang="en-GB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  <a:endParaRPr lang="en-GB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457200" y="1828800"/>
            <a:ext cx="4040188" cy="1588"/>
          </a:xfrm>
          <a:prstGeom prst="line">
            <a:avLst/>
          </a:prstGeom>
          <a:ln>
            <a:solidFill>
              <a:srgbClr val="0157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>
            <a:off x="4651963" y="1828800"/>
            <a:ext cx="4040188" cy="1588"/>
          </a:xfrm>
          <a:prstGeom prst="line">
            <a:avLst/>
          </a:prstGeom>
          <a:ln>
            <a:solidFill>
              <a:srgbClr val="0157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"/>
          <p:cNvSpPr>
            <a:spLocks noGrp="1"/>
          </p:cNvSpPr>
          <p:nvPr>
            <p:ph type="body" idx="13" hasCustomPrompt="1"/>
          </p:nvPr>
        </p:nvSpPr>
        <p:spPr>
          <a:xfrm>
            <a:off x="4654050" y="1066800"/>
            <a:ext cx="4040188" cy="5635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0157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 dirty="0"/>
              <a:t>Cliquez pour modifier le style des sous-titres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96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95326" y="6356350"/>
            <a:ext cx="137110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45521"/>
            <a:ext cx="8226425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03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 userDrawn="1"/>
        </p:nvCxnSpPr>
        <p:spPr>
          <a:xfrm flipV="1">
            <a:off x="540000" y="656692"/>
            <a:ext cx="0" cy="532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333" y="36000"/>
            <a:ext cx="7045706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>
            <a:lvl1pPr algn="r">
              <a:defRPr kumimoji="0" lang="it-IT" sz="2031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it-IT" dirty="0"/>
              <a:t>Fare clic per modificare lo stile del titolo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64923" y="612000"/>
            <a:ext cx="8460000" cy="5544000"/>
          </a:xfrm>
          <a:prstGeom prst="rect">
            <a:avLst/>
          </a:prstGeom>
        </p:spPr>
        <p:txBody>
          <a:bodyPr/>
          <a:lstStyle>
            <a:lvl1pPr marL="166158" indent="-166158" algn="l" rtl="0" eaLnBrk="0" fontAlgn="base" hangingPunct="0">
              <a:lnSpc>
                <a:spcPts val="2031"/>
              </a:lnSpc>
              <a:spcBef>
                <a:spcPts val="0"/>
              </a:spcBef>
              <a:spcAft>
                <a:spcPts val="554"/>
              </a:spcAft>
              <a:buClr>
                <a:schemeClr val="accent2"/>
              </a:buClr>
              <a:buFont typeface="Arial" pitchFamily="34" charset="0"/>
              <a:buChar char="•"/>
              <a:defRPr lang="en-US" sz="1477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1pPr>
            <a:lvl2pPr marL="498474" indent="-166158" algn="l" rtl="0" eaLnBrk="0" fontAlgn="base" hangingPunct="0">
              <a:lnSpc>
                <a:spcPts val="2031"/>
              </a:lnSpc>
              <a:spcBef>
                <a:spcPct val="0"/>
              </a:spcBef>
              <a:spcAft>
                <a:spcPts val="554"/>
              </a:spcAft>
              <a:buFont typeface="Arial" pitchFamily="34" charset="0"/>
              <a:buChar char="•"/>
              <a:defRPr lang="en-US" sz="1477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2pPr>
            <a:lvl3pPr marL="830790" indent="-166158" algn="l" rtl="0" eaLnBrk="0" fontAlgn="base" hangingPunct="0">
              <a:lnSpc>
                <a:spcPts val="2031"/>
              </a:lnSpc>
              <a:spcBef>
                <a:spcPct val="0"/>
              </a:spcBef>
              <a:spcAft>
                <a:spcPts val="554"/>
              </a:spcAft>
              <a:buFont typeface="Arial" pitchFamily="34" charset="0"/>
              <a:buChar char="•"/>
              <a:defRPr lang="en-US" sz="1477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3pPr>
            <a:lvl4pPr marL="1163106" indent="-166158" algn="l" rtl="0" eaLnBrk="0" fontAlgn="base" hangingPunct="0">
              <a:lnSpc>
                <a:spcPts val="2031"/>
              </a:lnSpc>
              <a:spcBef>
                <a:spcPct val="0"/>
              </a:spcBef>
              <a:spcAft>
                <a:spcPts val="554"/>
              </a:spcAft>
              <a:buFont typeface="Arial" pitchFamily="34" charset="0"/>
              <a:buChar char="•"/>
              <a:defRPr lang="en-US" sz="1477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4pPr>
            <a:lvl5pPr marL="1495422" indent="-166158" algn="l" rtl="0" eaLnBrk="0" fontAlgn="base" hangingPunct="0">
              <a:lnSpc>
                <a:spcPts val="2031"/>
              </a:lnSpc>
              <a:spcBef>
                <a:spcPct val="0"/>
              </a:spcBef>
              <a:spcAft>
                <a:spcPts val="554"/>
              </a:spcAft>
              <a:buFont typeface="Arial" pitchFamily="34" charset="0"/>
              <a:buChar char="•"/>
              <a:defRPr lang="en-GB" sz="1477" b="0" kern="1200" baseline="0" dirty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80899" y="6701322"/>
            <a:ext cx="5962486" cy="1278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84408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831" b="0" i="0" kern="1200" spc="-18" baseline="0" smtClean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defRPr>
            </a:lvl1pPr>
          </a:lstStyle>
          <a:p>
            <a:pPr algn="ctr"/>
            <a:r>
              <a:rPr lang="en-GB"/>
              <a:t>C. Accettura  –  7th HPTW, East Lansing (USA) – 04 June 2018</a:t>
            </a:r>
            <a:endParaRPr lang="nn-NO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64923" y="6702541"/>
            <a:ext cx="199385" cy="1561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en-GB" sz="1015" b="0" kern="1200" spc="-18" baseline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Calibri" pitchFamily="34" charset="0"/>
                <a:ea typeface="ＭＳ Ｐゴシック"/>
                <a:cs typeface="Calibri" pitchFamily="34" charset="0"/>
              </a:defRPr>
            </a:lvl1pPr>
          </a:lstStyle>
          <a:p>
            <a:fld id="{AC5B1FEA-406A-7749-A5C3-DDCB5F67A4C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0" y="576000"/>
            <a:ext cx="531692" cy="5760000"/>
          </a:xfrm>
          <a:prstGeom prst="rect">
            <a:avLst/>
          </a:prstGeom>
          <a:gradFill flip="none" rotWithShape="1">
            <a:gsLst>
              <a:gs pos="10000">
                <a:srgbClr val="D5E0F5"/>
              </a:gs>
              <a:gs pos="0">
                <a:schemeClr val="bg1"/>
              </a:gs>
              <a:gs pos="100000">
                <a:srgbClr val="21519C"/>
              </a:gs>
            </a:gsLst>
            <a:lin ang="5400000" scaled="1"/>
            <a:tileRect/>
          </a:gradFill>
        </p:spPr>
        <p:txBody>
          <a:bodyPr vert="vert270" lIns="0" tIns="0" rIns="0" bIns="360000" anchor="ctr" anchorCtr="0"/>
          <a:lstStyle>
            <a:lvl1pPr marL="0" indent="0" algn="l">
              <a:buNone/>
              <a:defRPr sz="1846" b="1">
                <a:solidFill>
                  <a:schemeClr val="bg1"/>
                </a:solidFill>
                <a:latin typeface="Helvetica" pitchFamily="34" charset="0"/>
              </a:defRPr>
            </a:lvl1pPr>
            <a:lvl2pPr marL="422041" indent="0">
              <a:buNone/>
              <a:defRPr/>
            </a:lvl2pPr>
            <a:lvl3pPr marL="844083" indent="0">
              <a:buNone/>
              <a:defRPr/>
            </a:lvl3pPr>
            <a:lvl4pPr marL="1266124" indent="0">
              <a:buNone/>
              <a:defRPr/>
            </a:lvl4pPr>
            <a:lvl5pPr marL="168816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0" y="6318000"/>
            <a:ext cx="531692" cy="5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0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248400"/>
            <a:ext cx="6781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C. Accettura  –  7th HPTW, East Lansing (USA) – 04 June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\\cern.ch\dfs\Users\a\ASZEBERE\Documents\DG-EU\EuCARD\EuCARD13\header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580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51" name="Picture 3" descr="\\cern.ch\dfs\Users\a\ASZEBERE\Documents\DG-EU\eu flags\FP7-Capacities\colour\FP7-cap-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380999"/>
            <a:ext cx="11241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cern.ch\dfs\Users\a\ASZEBERE\Documents\DG-EU\EuCARD\EuCARD13\heade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cern.ch\dfs\Users\a\ASZEBERE\Documents\DG-EU\EuCARD\EuCARD13\heade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22327"/>
            <a:ext cx="91440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cern.ch\dfs\Users\a\ASZEBERE\Documents\DG-EU\eu flags\eu fla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32" y="6324600"/>
            <a:ext cx="458788" cy="31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4"/>
          <p:cNvSpPr txBox="1">
            <a:spLocks/>
          </p:cNvSpPr>
          <p:nvPr/>
        </p:nvSpPr>
        <p:spPr>
          <a:xfrm>
            <a:off x="1066800" y="6389181"/>
            <a:ext cx="7543800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EuCARD-2 is co-funded by the partners and the European Commission under Capacities 7th Framework Programme, Grant Agreement 312453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0684" y="6584043"/>
            <a:ext cx="46810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accent6"/>
                </a:solidFill>
                <a:latin typeface="+mj-lt"/>
              </a:rPr>
              <a:t>M.Tomut</a:t>
            </a:r>
            <a:r>
              <a:rPr lang="de-DE" sz="1200" dirty="0">
                <a:solidFill>
                  <a:schemeClr val="accent6"/>
                </a:solidFill>
                <a:latin typeface="+mj-lt"/>
              </a:rPr>
              <a:t>, EuCARD2,</a:t>
            </a:r>
            <a:r>
              <a:rPr lang="de-DE" sz="1200" baseline="0" dirty="0">
                <a:solidFill>
                  <a:schemeClr val="accent6"/>
                </a:solidFill>
                <a:latin typeface="+mj-lt"/>
              </a:rPr>
              <a:t> WP 11.2/3 </a:t>
            </a:r>
            <a:r>
              <a:rPr lang="de-DE" sz="1200" baseline="0" dirty="0" err="1">
                <a:solidFill>
                  <a:schemeClr val="accent6"/>
                </a:solidFill>
                <a:latin typeface="+mj-lt"/>
              </a:rPr>
              <a:t>task</a:t>
            </a:r>
            <a:r>
              <a:rPr lang="de-DE" sz="1200" baseline="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de-DE" sz="1200" baseline="0" dirty="0" err="1">
                <a:solidFill>
                  <a:schemeClr val="accent6"/>
                </a:solidFill>
                <a:latin typeface="+mj-lt"/>
              </a:rPr>
              <a:t>meeting</a:t>
            </a:r>
            <a:r>
              <a:rPr lang="de-DE" sz="1200" dirty="0">
                <a:solidFill>
                  <a:schemeClr val="accent6"/>
                </a:solidFill>
                <a:latin typeface="+mj-lt"/>
              </a:rPr>
              <a:t> 10.12.2013, CERN</a:t>
            </a:r>
            <a:endParaRPr lang="en-US" sz="12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067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457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1B4523E-0E60-2F49-A1DB-8E66CE3DE8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759183" y="3518250"/>
            <a:ext cx="7924800" cy="492443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algn="r">
              <a:buFontTx/>
              <a:buNone/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Test </a:t>
            </a:r>
            <a:r>
              <a:rPr lang="en-GB" noProof="0" dirty="0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slide 1</a:t>
            </a:r>
          </a:p>
        </p:txBody>
      </p:sp>
      <p:sp>
        <p:nvSpPr>
          <p:cNvPr id="8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9183" y="5301208"/>
            <a:ext cx="7924800" cy="378210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1800" baseline="0">
                <a:solidFill>
                  <a:srgbClr val="F8B13C"/>
                </a:solidFill>
                <a:latin typeface="Arial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Test Name / Organisation</a:t>
            </a:r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9183" y="4565462"/>
            <a:ext cx="7924800" cy="533110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FontTx/>
              <a:buNone/>
              <a:defRPr sz="3000" b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Test venue/date/</a:t>
            </a:r>
            <a:r>
              <a:rPr lang="fr-FR" dirty="0" err="1"/>
              <a:t>event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39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746302" y="3619500"/>
            <a:ext cx="7696200" cy="990600"/>
          </a:xfrm>
          <a:prstGeom prst="rect">
            <a:avLst/>
          </a:prstGeom>
        </p:spPr>
        <p:txBody>
          <a:bodyPr vert="horz" wrap="square"/>
          <a:lstStyle>
            <a:lvl1pPr algn="ctr">
              <a:buNone/>
              <a:defRPr sz="4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72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025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dirty="0"/>
              <a:t>Cliquez et modifiez le titre</a:t>
            </a:r>
            <a:br>
              <a:rPr lang="fr-FR" dirty="0"/>
            </a:br>
            <a:r>
              <a:rPr lang="fr-FR" dirty="0"/>
              <a:t>Click and </a:t>
            </a:r>
            <a:r>
              <a:rPr lang="fr-FR" dirty="0" err="1"/>
              <a:t>modify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320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76400" y="6660000"/>
            <a:ext cx="54000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C. Accettura  –  7th HPTW, East Lansing (USA) – 04 June 2018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000" y="6624000"/>
            <a:ext cx="396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1B4523E-0E60-2F49-A1DB-8E66CE3DE81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Image 7" descr="Aries-Logo-std-L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2" y="5867400"/>
            <a:ext cx="1523898" cy="10698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457200" y="1196752"/>
            <a:ext cx="8229600" cy="1588"/>
          </a:xfrm>
          <a:prstGeom prst="line">
            <a:avLst/>
          </a:prstGeom>
          <a:ln>
            <a:solidFill>
              <a:srgbClr val="0157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 userDrawn="1"/>
        </p:nvSpPr>
        <p:spPr>
          <a:xfrm>
            <a:off x="3429000" y="67214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08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 baseline="0">
          <a:solidFill>
            <a:srgbClr val="0157A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RIE-logo-BL-trans-PPT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3927" y="836712"/>
            <a:ext cx="3230988" cy="2130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3909"/>
            <a:ext cx="412626" cy="2750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395536" y="144493"/>
            <a:ext cx="88924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Grant Agreement No 730871.</a:t>
            </a:r>
            <a:endParaRPr lang="en-GB" sz="9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025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dirty="0"/>
              <a:t>Cliquez et modifiez le titre</a:t>
            </a:r>
            <a:br>
              <a:rPr lang="fr-FR" dirty="0"/>
            </a:br>
            <a:r>
              <a:rPr lang="fr-FR" dirty="0"/>
              <a:t>Click and </a:t>
            </a:r>
            <a:r>
              <a:rPr lang="fr-FR" dirty="0" err="1"/>
              <a:t>modify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320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76400" y="6660000"/>
            <a:ext cx="54000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C. Accettura  –  7th HPTW, East Lansing (USA) – 04 June 2018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000" y="6624000"/>
            <a:ext cx="396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4523E-0E60-2F49-A1DB-8E66CE3DE81B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 7" descr="Aries-Logo-std-L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" y="5867400"/>
            <a:ext cx="1523898" cy="10698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457200" y="1196752"/>
            <a:ext cx="8229600" cy="1588"/>
          </a:xfrm>
          <a:prstGeom prst="line">
            <a:avLst/>
          </a:prstGeom>
          <a:ln>
            <a:solidFill>
              <a:srgbClr val="0157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 userDrawn="1"/>
        </p:nvSpPr>
        <p:spPr>
          <a:xfrm>
            <a:off x="3429000" y="67214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98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 baseline="0">
          <a:solidFill>
            <a:srgbClr val="0157A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76400" y="6660000"/>
            <a:ext cx="54000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C. Accettura  –  7th HPTW, East Lansing (USA) – 04 June 2018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48000" y="6624000"/>
            <a:ext cx="396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1B4523E-0E60-2F49-A1DB-8E66CE3DE81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Image 7" descr="Aries-Logo-std-L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" y="5867400"/>
            <a:ext cx="1523898" cy="10698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457200" y="836612"/>
            <a:ext cx="8229600" cy="1588"/>
          </a:xfrm>
          <a:prstGeom prst="line">
            <a:avLst/>
          </a:prstGeom>
          <a:ln>
            <a:solidFill>
              <a:srgbClr val="0157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 userDrawn="1"/>
        </p:nvSpPr>
        <p:spPr>
          <a:xfrm>
            <a:off x="3429000" y="67214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44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0157A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3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3107547"/>
            <a:ext cx="7924800" cy="1292662"/>
          </a:xfrm>
        </p:spPr>
        <p:txBody>
          <a:bodyPr/>
          <a:lstStyle/>
          <a:p>
            <a:r>
              <a:rPr lang="en-GB" sz="2800" dirty="0"/>
              <a:t>Investigation of radiation damage effect on advanced materials under different irradiation conditions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9182" y="5468882"/>
            <a:ext cx="8003817" cy="586136"/>
          </a:xfrm>
        </p:spPr>
        <p:txBody>
          <a:bodyPr/>
          <a:lstStyle/>
          <a:p>
            <a:r>
              <a:rPr lang="en-GB" sz="2000" b="1" u="sng" dirty="0"/>
              <a:t>C. Accettura</a:t>
            </a:r>
            <a:r>
              <a:rPr lang="en-GB" sz="2000" b="1" u="sng" baseline="30000" dirty="0"/>
              <a:t>1,2</a:t>
            </a:r>
            <a:r>
              <a:rPr lang="en-GB" dirty="0"/>
              <a:t>, A. Bertarelli</a:t>
            </a:r>
            <a:r>
              <a:rPr lang="en-GB" baseline="30000" dirty="0"/>
              <a:t>1</a:t>
            </a:r>
            <a:r>
              <a:rPr lang="en-GB" dirty="0"/>
              <a:t>, F. Carra</a:t>
            </a:r>
            <a:r>
              <a:rPr lang="en-GB" baseline="30000" dirty="0"/>
              <a:t>1</a:t>
            </a:r>
            <a:r>
              <a:rPr lang="en-GB" dirty="0"/>
              <a:t>,A. Lechner</a:t>
            </a:r>
            <a:r>
              <a:rPr lang="en-GB" baseline="30000" dirty="0"/>
              <a:t>1</a:t>
            </a:r>
            <a:r>
              <a:rPr lang="en-GB" dirty="0"/>
              <a:t>,E. Skordis</a:t>
            </a:r>
            <a:r>
              <a:rPr lang="en-GB" baseline="30000" dirty="0"/>
              <a:t>1</a:t>
            </a:r>
            <a:r>
              <a:rPr lang="en-GB" dirty="0"/>
              <a:t>, S. Redaelli</a:t>
            </a:r>
            <a:r>
              <a:rPr lang="en-GB" baseline="30000" dirty="0"/>
              <a:t>1</a:t>
            </a:r>
            <a:r>
              <a:rPr lang="en-GB" dirty="0"/>
              <a:t>, M. Tomut</a:t>
            </a:r>
            <a:r>
              <a:rPr lang="en-GB" baseline="30000" dirty="0"/>
              <a:t>3</a:t>
            </a:r>
            <a:r>
              <a:rPr lang="en-GB" dirty="0"/>
              <a:t>, M. Beghi</a:t>
            </a:r>
            <a:r>
              <a:rPr lang="en-GB" baseline="30000" dirty="0"/>
              <a:t>2</a:t>
            </a:r>
            <a:r>
              <a:rPr lang="en-GB" dirty="0"/>
              <a:t>, E. Besozzi</a:t>
            </a:r>
            <a:r>
              <a:rPr lang="en-GB" baseline="30000" dirty="0"/>
              <a:t>2</a:t>
            </a:r>
            <a:r>
              <a:rPr lang="en-GB" dirty="0"/>
              <a:t>, N. Simos</a:t>
            </a:r>
            <a:r>
              <a:rPr lang="en-GB" i="1" baseline="30000" dirty="0"/>
              <a:t>4</a:t>
            </a:r>
            <a:endParaRPr lang="en-GB" dirty="0"/>
          </a:p>
          <a:p>
            <a:r>
              <a:rPr lang="en-GB" sz="1400" i="1" baseline="30000" dirty="0"/>
              <a:t>1</a:t>
            </a:r>
            <a:r>
              <a:rPr lang="en-GB" sz="1400" i="1" dirty="0"/>
              <a:t>CERN (Switzerland), </a:t>
            </a:r>
            <a:r>
              <a:rPr lang="en-GB" sz="1400" i="1" baseline="30000" dirty="0"/>
              <a:t>2</a:t>
            </a:r>
            <a:r>
              <a:rPr lang="en-GB" sz="1400" i="1" dirty="0"/>
              <a:t>Politecnico of Milan (Italy), </a:t>
            </a:r>
            <a:r>
              <a:rPr lang="en-GB" sz="1400" i="1" baseline="30000" dirty="0"/>
              <a:t>3</a:t>
            </a:r>
            <a:r>
              <a:rPr lang="en-GB" sz="1400" i="1" dirty="0"/>
              <a:t>GSI (Germany), </a:t>
            </a:r>
            <a:r>
              <a:rPr lang="en-GB" sz="1400" i="1" baseline="30000" dirty="0"/>
              <a:t>4</a:t>
            </a:r>
            <a:r>
              <a:rPr lang="en-GB" sz="1400" i="1" dirty="0"/>
              <a:t>BNL (USA)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400" dirty="0"/>
              <a:t>7</a:t>
            </a:r>
            <a:r>
              <a:rPr lang="en-GB" sz="2400" baseline="30000" dirty="0"/>
              <a:t>th</a:t>
            </a:r>
            <a:r>
              <a:rPr lang="en-GB" sz="2400" dirty="0"/>
              <a:t> High Power Targetry Workshop, East Lansing (USA) 04.06.2018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345" y="532746"/>
            <a:ext cx="1451655" cy="1451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23" y="575284"/>
            <a:ext cx="307874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6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 irradiation at BNL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371996" cy="1209914"/>
          </a:xfrm>
        </p:spPr>
        <p:txBody>
          <a:bodyPr>
            <a:normAutofit/>
          </a:bodyPr>
          <a:lstStyle/>
          <a:p>
            <a:r>
              <a:rPr lang="en-GB" sz="1600" b="1" dirty="0"/>
              <a:t>BLIP 2014:</a:t>
            </a:r>
          </a:p>
          <a:p>
            <a:pPr marL="285750" indent="-285750">
              <a:buFontTx/>
              <a:buChar char="-"/>
            </a:pPr>
            <a:r>
              <a:rPr lang="en-GB" sz="1300" dirty="0"/>
              <a:t>MG1110E</a:t>
            </a:r>
          </a:p>
          <a:p>
            <a:pPr marL="285750" indent="-285750">
              <a:buFontTx/>
              <a:buChar char="-"/>
            </a:pPr>
            <a:r>
              <a:rPr lang="en-GB" sz="1300" dirty="0"/>
              <a:t>1x10</a:t>
            </a:r>
            <a:r>
              <a:rPr lang="en-GB" sz="1300" baseline="30000" dirty="0"/>
              <a:t>21</a:t>
            </a:r>
            <a:r>
              <a:rPr lang="en-GB" sz="1300" dirty="0"/>
              <a:t> p/cm</a:t>
            </a:r>
            <a:r>
              <a:rPr lang="en-GB" sz="1300" baseline="30000" dirty="0"/>
              <a:t>2 </a:t>
            </a:r>
            <a:r>
              <a:rPr lang="en-GB" sz="1300" dirty="0"/>
              <a:t>200MeV</a:t>
            </a:r>
          </a:p>
          <a:p>
            <a:pPr marL="285750" indent="-285750">
              <a:buFontTx/>
              <a:buChar char="-"/>
            </a:pPr>
            <a:r>
              <a:rPr lang="en-GB" sz="1300" dirty="0"/>
              <a:t>6x10</a:t>
            </a:r>
            <a:r>
              <a:rPr lang="en-GB" sz="1300" baseline="30000" dirty="0"/>
              <a:t>18</a:t>
            </a:r>
            <a:r>
              <a:rPr lang="en-GB" sz="1300" dirty="0"/>
              <a:t> </a:t>
            </a:r>
            <a:r>
              <a:rPr lang="en-GB" sz="1300" dirty="0" err="1"/>
              <a:t>p+n</a:t>
            </a:r>
            <a:r>
              <a:rPr lang="en-GB" sz="1300" dirty="0"/>
              <a:t>/cm</a:t>
            </a:r>
            <a:r>
              <a:rPr lang="en-GB" sz="1300" baseline="30000" dirty="0"/>
              <a:t>2 </a:t>
            </a:r>
            <a:r>
              <a:rPr lang="en-GB" sz="1300" dirty="0"/>
              <a:t>118 MeV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457200" y="2299289"/>
            <a:ext cx="3089370" cy="1971122"/>
            <a:chOff x="400196" y="2874056"/>
            <a:chExt cx="3089370" cy="1971122"/>
          </a:xfrm>
        </p:grpSpPr>
        <p:grpSp>
          <p:nvGrpSpPr>
            <p:cNvPr id="8" name="Group 7"/>
            <p:cNvGrpSpPr/>
            <p:nvPr/>
          </p:nvGrpSpPr>
          <p:grpSpPr>
            <a:xfrm>
              <a:off x="400196" y="2875863"/>
              <a:ext cx="2150275" cy="1969315"/>
              <a:chOff x="400196" y="2875863"/>
              <a:chExt cx="2150275" cy="196931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5241" y="2875863"/>
                <a:ext cx="1780186" cy="1505843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400196" y="4383513"/>
                <a:ext cx="215027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MG-1110E exposed to max. fluence of 1x10</a:t>
                </a:r>
                <a:r>
                  <a:rPr lang="en-GB" sz="1200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21</a:t>
                </a:r>
                <a:r>
                  <a:rPr lang="en-GB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p/cm</a:t>
                </a:r>
                <a:r>
                  <a:rPr lang="en-GB" sz="1200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365427" y="2874056"/>
              <a:ext cx="1124139" cy="35950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0.3 DPA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06307" y="2369054"/>
            <a:ext cx="5239693" cy="2140697"/>
            <a:chOff x="3782617" y="3313164"/>
            <a:chExt cx="5239693" cy="21406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2617" y="3313164"/>
              <a:ext cx="3047773" cy="214069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4012" y="3342789"/>
              <a:ext cx="2678298" cy="2081448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978936" y="4435796"/>
            <a:ext cx="6577532" cy="462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N. Simos et al. Radiation damage and thermal shock response of carbon-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-reinforced materials to intense high-energy proton beam, 2016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86200" y="990601"/>
            <a:ext cx="4990114" cy="18261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GB" sz="1600" dirty="0"/>
              <a:t>Serious structural degradation, already at 6x10</a:t>
            </a:r>
            <a:r>
              <a:rPr lang="en-GB" sz="1600" baseline="30000" dirty="0"/>
              <a:t>18</a:t>
            </a:r>
            <a:r>
              <a:rPr lang="en-GB" sz="1600" dirty="0"/>
              <a:t> p/cm</a:t>
            </a:r>
            <a:r>
              <a:rPr lang="en-GB" sz="1600" baseline="30000" dirty="0"/>
              <a:t>2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Premature failure related to release of internal stresses and/or irradiation-induced transformation of the phase, not to poor graphitization (see XRD below)</a:t>
            </a:r>
            <a:endParaRPr lang="en-GB" sz="1600" baseline="30000" dirty="0"/>
          </a:p>
          <a:p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5904" y="2716491"/>
            <a:ext cx="8470096" cy="804641"/>
          </a:xfrm>
          <a:prstGeom prst="rect">
            <a:avLst/>
          </a:prstGeom>
          <a:solidFill>
            <a:srgbClr val="FFFF66"/>
          </a:solidFill>
        </p:spPr>
        <p:txBody>
          <a:bodyPr vert="horz" lIns="0" tIns="0" rIns="0" bIns="0" rtlCol="0" anchor="ctr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Introduction of Ti to stabilize phase </a:t>
            </a:r>
          </a:p>
          <a:p>
            <a:pPr marL="285750" indent="-285750">
              <a:buFontTx/>
              <a:buChar char="-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Internal stresses release with pressure-less thermal treatment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57200" y="4771416"/>
            <a:ext cx="6385339" cy="1370323"/>
            <a:chOff x="457200" y="4771416"/>
            <a:chExt cx="6385339" cy="1370323"/>
          </a:xfrm>
        </p:grpSpPr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57200" y="4771416"/>
              <a:ext cx="3219596" cy="93369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Clr>
                  <a:srgbClr val="F8B13C"/>
                </a:buClr>
                <a:buSzPct val="130000"/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rgbClr val="F8B13C"/>
                </a:buClr>
                <a:buSzPct val="130000"/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rgbClr val="F8B13C"/>
                </a:buClr>
                <a:buSzPct val="130000"/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Clr>
                  <a:srgbClr val="F8B13C"/>
                </a:buClr>
                <a:buSzPct val="130000"/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Clr>
                  <a:srgbClr val="F8B13C"/>
                </a:buClr>
                <a:buSzPct val="130000"/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 b="1" dirty="0"/>
                <a:t>BLIP 2016:</a:t>
              </a:r>
            </a:p>
            <a:p>
              <a:pPr marL="285750" indent="-285750">
                <a:buFontTx/>
                <a:buChar char="-"/>
              </a:pPr>
              <a:r>
                <a:rPr lang="en-GB" sz="1400" dirty="0"/>
                <a:t>MG6530Aa, MG6403Fc, MG6403Ga</a:t>
              </a:r>
            </a:p>
            <a:p>
              <a:pPr marL="285750" indent="-285750">
                <a:buFontTx/>
                <a:buChar char="-"/>
              </a:pPr>
              <a:r>
                <a:rPr lang="en-GB" sz="1400" dirty="0"/>
                <a:t>2x10</a:t>
              </a:r>
              <a:r>
                <a:rPr lang="en-GB" sz="1400" baseline="30000" dirty="0"/>
                <a:t>20</a:t>
              </a:r>
              <a:r>
                <a:rPr lang="en-GB" sz="1400" dirty="0"/>
                <a:t> p/cm</a:t>
              </a:r>
              <a:r>
                <a:rPr lang="en-GB" sz="1400" baseline="30000" dirty="0"/>
                <a:t>2 </a:t>
              </a:r>
              <a:r>
                <a:rPr lang="en-GB" sz="1400" dirty="0"/>
                <a:t>200MeV</a:t>
              </a:r>
            </a:p>
            <a:p>
              <a:pPr marL="0" indent="0">
                <a:buNone/>
              </a:pPr>
              <a:endParaRPr lang="en-GB" sz="13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6200" y="4960509"/>
              <a:ext cx="2956339" cy="118123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36952" y="3552757"/>
            <a:ext cx="8470096" cy="2938703"/>
            <a:chOff x="336952" y="3552757"/>
            <a:chExt cx="8470096" cy="2938703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336952" y="5686819"/>
              <a:ext cx="8470096" cy="804641"/>
            </a:xfrm>
            <a:prstGeom prst="rect">
              <a:avLst/>
            </a:prstGeom>
            <a:solidFill>
              <a:srgbClr val="FFFF66"/>
            </a:solidFill>
          </p:spPr>
          <p:txBody>
            <a:bodyPr vert="horz" lIns="0" tIns="0" rIns="0" bIns="0" rtlCol="0" anchor="ctr" anchorCtr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Clr>
                  <a:srgbClr val="F8B13C"/>
                </a:buClr>
                <a:buSzPct val="130000"/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rgbClr val="F8B13C"/>
                </a:buClr>
                <a:buSzPct val="130000"/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rgbClr val="F8B13C"/>
                </a:buClr>
                <a:buSzPct val="130000"/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Clr>
                  <a:srgbClr val="F8B13C"/>
                </a:buClr>
                <a:buSzPct val="130000"/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Clr>
                  <a:srgbClr val="F8B13C"/>
                </a:buClr>
                <a:buSzPct val="130000"/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dirty="0"/>
                <a:t>No macroscopic damage after first visual inspection </a:t>
              </a:r>
              <a:r>
                <a:rPr lang="en-GB" sz="2000" dirty="0">
                  <a:sym typeface="Wingdings" panose="05000000000000000000" pitchFamily="2" charset="2"/>
                </a:rPr>
                <a:t> proof of similar damage threshold of other C/C composites</a:t>
              </a:r>
              <a:endParaRPr lang="en-GB" sz="2000" dirty="0"/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4264638" y="3552757"/>
              <a:ext cx="614723" cy="204979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6955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Ion irradiation at GSI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C, Ca, Bi, Au, U </a:t>
            </a:r>
          </a:p>
          <a:p>
            <a:r>
              <a:rPr lang="en-GB" sz="1800" dirty="0"/>
              <a:t>4.8 MeV/u-5.9 MeV/u</a:t>
            </a:r>
          </a:p>
          <a:p>
            <a:r>
              <a:rPr lang="en-GB" sz="1800" dirty="0"/>
              <a:t>1x10</a:t>
            </a:r>
            <a:r>
              <a:rPr lang="en-GB" sz="1800" baseline="30000" dirty="0"/>
              <a:t>11</a:t>
            </a:r>
            <a:r>
              <a:rPr lang="en-GB" sz="1800" dirty="0"/>
              <a:t>-5x10</a:t>
            </a:r>
            <a:r>
              <a:rPr lang="en-GB" sz="1800" baseline="30000" dirty="0"/>
              <a:t>13</a:t>
            </a:r>
            <a:r>
              <a:rPr lang="en-GB" sz="1800" dirty="0"/>
              <a:t> ions/cm</a:t>
            </a:r>
            <a:r>
              <a:rPr lang="en-GB" sz="1800" baseline="30000" dirty="0"/>
              <a:t>2</a:t>
            </a: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158" y="2052747"/>
            <a:ext cx="3584008" cy="218709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4546214"/>
            <a:ext cx="4167811" cy="23702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GB" sz="1600" dirty="0"/>
              <a:t>Residual stresses accumulated during sintering lead to deformation starting from ~1x10</a:t>
            </a:r>
            <a:r>
              <a:rPr lang="en-GB" sz="1600" baseline="30000" dirty="0"/>
              <a:t>13</a:t>
            </a:r>
            <a:r>
              <a:rPr lang="en-GB" sz="1600" dirty="0"/>
              <a:t> ions/cm</a:t>
            </a:r>
            <a:r>
              <a:rPr lang="en-GB" sz="1600" baseline="30000" dirty="0"/>
              <a:t>2</a:t>
            </a: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/>
              <a:t> High temperature post-sintering treatment useful to increase fluence threshold for deformation</a:t>
            </a:r>
            <a:endParaRPr lang="en-GB" sz="1600" baseline="30000" dirty="0"/>
          </a:p>
          <a:p>
            <a:endParaRPr lang="en-GB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74643" y="4546214"/>
            <a:ext cx="3912157" cy="21857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GB" sz="1600" dirty="0"/>
              <a:t>Grades with C-fibers suffer less electrical conductivity degradation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 High temperature post-sintering treatment useful to increase fluence threshold for deformation (to be further investigated)</a:t>
            </a:r>
            <a:endParaRPr lang="en-GB" sz="1600" baseline="30000" dirty="0"/>
          </a:p>
          <a:p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812829" y="2250518"/>
            <a:ext cx="2907440" cy="2186451"/>
            <a:chOff x="899867" y="1768603"/>
            <a:chExt cx="2907440" cy="21864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014" y="1768603"/>
              <a:ext cx="2804293" cy="192484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899867" y="3693444"/>
              <a:ext cx="285687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i="1" dirty="0">
                  <a:latin typeface="Arial" panose="020B0604020202020204" pitchFamily="34" charset="0"/>
                  <a:cs typeface="Arial" panose="020B0604020202020204" pitchFamily="34" charset="0"/>
                </a:rPr>
                <a:t>MG3110P irradiated with </a:t>
              </a:r>
              <a:r>
                <a:rPr lang="en-GB" sz="1100" i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208</a:t>
              </a:r>
              <a:r>
                <a:rPr lang="en-GB" sz="1100" i="1" dirty="0">
                  <a:latin typeface="Arial" panose="020B0604020202020204" pitchFamily="34" charset="0"/>
                  <a:cs typeface="Arial" panose="020B0604020202020204" pitchFamily="34" charset="0"/>
                </a:rPr>
                <a:t>Bi at 4.8MeV/u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826645" y="4175359"/>
            <a:ext cx="35573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Electrical resistivity increase for different MoGr grades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55342" y="945857"/>
            <a:ext cx="313508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MoGr grades:</a:t>
            </a:r>
          </a:p>
          <a:p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- MG3110P No post-sintering treatment</a:t>
            </a:r>
          </a:p>
          <a:p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- MG6400 PS treatment, no Ti, no fibers</a:t>
            </a:r>
          </a:p>
          <a:p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- MG6530 PS treatment, no Ti, long fibers</a:t>
            </a:r>
          </a:p>
          <a:p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- MG6541 PS treatment, Ti, short fibers</a:t>
            </a:r>
          </a:p>
        </p:txBody>
      </p:sp>
    </p:spTree>
    <p:extLst>
      <p:ext uri="{BB962C8B-B14F-4D97-AF65-F5344CB8AC3E}">
        <p14:creationId xmlns:p14="http://schemas.microsoft.com/office/powerpoint/2010/main" val="198860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410176" cy="5018314"/>
          </a:xfrm>
        </p:spPr>
        <p:txBody>
          <a:bodyPr>
            <a:normAutofit fontScale="92500" lnSpcReduction="20000"/>
          </a:bodyPr>
          <a:lstStyle/>
          <a:p>
            <a:r>
              <a:rPr lang="en-GB" sz="1800" dirty="0"/>
              <a:t>New and ‘old’ grades of BID materials (</a:t>
            </a:r>
            <a:r>
              <a:rPr lang="en-GB" sz="1800" b="1" dirty="0"/>
              <a:t>also coated!</a:t>
            </a:r>
            <a:r>
              <a:rPr lang="en-GB" sz="1800" dirty="0"/>
              <a:t>)</a:t>
            </a:r>
            <a:r>
              <a:rPr lang="en-GB" sz="1800" b="1" dirty="0"/>
              <a:t> </a:t>
            </a:r>
            <a:r>
              <a:rPr lang="en-GB" sz="1800" dirty="0"/>
              <a:t>under test to reach DPA level ~HL-LHC:</a:t>
            </a:r>
          </a:p>
          <a:p>
            <a:pPr lvl="1"/>
            <a:r>
              <a:rPr lang="en-GB" sz="1800" dirty="0"/>
              <a:t>With high-energy proton at BLIP (CFC, MoGr)</a:t>
            </a:r>
            <a:r>
              <a:rPr lang="en-GB" sz="1800" dirty="0">
                <a:sym typeface="Wingdings" panose="05000000000000000000" pitchFamily="2" charset="2"/>
              </a:rPr>
              <a:t> done (In the framework of </a:t>
            </a:r>
            <a:r>
              <a:rPr lang="en-GB" sz="1800" dirty="0" err="1">
                <a:sym typeface="Wingdings" panose="05000000000000000000" pitchFamily="2" charset="2"/>
              </a:rPr>
              <a:t>raDIATE</a:t>
            </a:r>
            <a:r>
              <a:rPr lang="en-GB" sz="1800" dirty="0">
                <a:sym typeface="Wingdings" panose="05000000000000000000" pitchFamily="2" charset="2"/>
              </a:rPr>
              <a:t> collaboration)</a:t>
            </a:r>
          </a:p>
          <a:p>
            <a:pPr lvl="1"/>
            <a:endParaRPr lang="en-GB" sz="1800" dirty="0">
              <a:sym typeface="Wingdings" panose="05000000000000000000" pitchFamily="2" charset="2"/>
            </a:endParaRPr>
          </a:p>
          <a:p>
            <a:pPr lvl="1"/>
            <a:endParaRPr lang="en-GB" sz="18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lvl="1"/>
            <a:endParaRPr lang="en-GB" sz="1800" dirty="0">
              <a:sym typeface="Wingdings" panose="05000000000000000000" pitchFamily="2" charset="2"/>
            </a:endParaRPr>
          </a:p>
          <a:p>
            <a:pPr lvl="1"/>
            <a:endParaRPr lang="en-GB" sz="18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With light ions at GSI (</a:t>
            </a:r>
            <a:r>
              <a:rPr lang="en-GB" sz="1800" dirty="0" err="1"/>
              <a:t>CFC,MoGr,Graphite</a:t>
            </a:r>
            <a:r>
              <a:rPr lang="en-GB" sz="1800" dirty="0"/>
              <a:t>)</a:t>
            </a:r>
            <a:r>
              <a:rPr lang="en-GB" sz="1800" dirty="0">
                <a:sym typeface="Wingdings" panose="05000000000000000000" pitchFamily="2" charset="2"/>
              </a:rPr>
              <a:t> August 2018</a:t>
            </a:r>
          </a:p>
          <a:p>
            <a:pPr marL="457200" lvl="1" indent="0">
              <a:buNone/>
            </a:pPr>
            <a:endParaRPr lang="en-GB" sz="1800" dirty="0"/>
          </a:p>
          <a:p>
            <a:r>
              <a:rPr lang="en-GB" sz="1800" dirty="0"/>
              <a:t>Mo thin coating deposited on the bulk material (secondary collimators)</a:t>
            </a:r>
            <a:r>
              <a:rPr lang="en-GB" sz="1800" dirty="0">
                <a:sym typeface="Wingdings" panose="05000000000000000000" pitchFamily="2" charset="2"/>
              </a:rPr>
              <a:t> investigation of thin film properties degradation:</a:t>
            </a:r>
          </a:p>
          <a:p>
            <a:pPr lvl="1"/>
            <a:r>
              <a:rPr lang="en-GB" sz="1800" dirty="0">
                <a:sym typeface="Wingdings" panose="05000000000000000000" pitchFamily="2" charset="2"/>
              </a:rPr>
              <a:t>Adhesion</a:t>
            </a:r>
          </a:p>
          <a:p>
            <a:pPr lvl="1"/>
            <a:r>
              <a:rPr lang="en-GB" sz="1800" dirty="0">
                <a:sym typeface="Wingdings" panose="05000000000000000000" pitchFamily="2" charset="2"/>
              </a:rPr>
              <a:t>Impedance </a:t>
            </a:r>
          </a:p>
          <a:p>
            <a:pPr lvl="1"/>
            <a:r>
              <a:rPr lang="en-GB" sz="1800" dirty="0">
                <a:sym typeface="Wingdings" panose="05000000000000000000" pitchFamily="2" charset="2"/>
              </a:rPr>
              <a:t>CTE</a:t>
            </a:r>
          </a:p>
          <a:p>
            <a:pPr lvl="1"/>
            <a:r>
              <a:rPr lang="en-GB" sz="1800" dirty="0">
                <a:sym typeface="Wingdings" panose="05000000000000000000" pitchFamily="2" charset="2"/>
              </a:rPr>
              <a:t>Thermal conductivity</a:t>
            </a: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74" y="4840347"/>
            <a:ext cx="1736995" cy="1302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70" y="4840347"/>
            <a:ext cx="1751786" cy="1313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704" y="2061432"/>
            <a:ext cx="2016510" cy="1245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622" y="2111398"/>
            <a:ext cx="2077034" cy="11686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8955" y="3045054"/>
            <a:ext cx="3788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/>
              <a:t>Courtesy of M. Calviani, CERN EN-STI</a:t>
            </a:r>
          </a:p>
        </p:txBody>
      </p:sp>
    </p:spTree>
    <p:extLst>
      <p:ext uri="{BB962C8B-B14F-4D97-AF65-F5344CB8AC3E}">
        <p14:creationId xmlns:p14="http://schemas.microsoft.com/office/powerpoint/2010/main" val="176318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GSI irradiation campaign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605"/>
            <a:ext cx="4352922" cy="4363958"/>
          </a:xfrm>
        </p:spPr>
        <p:txBody>
          <a:bodyPr>
            <a:normAutofit/>
          </a:bodyPr>
          <a:lstStyle/>
          <a:p>
            <a:r>
              <a:rPr lang="en-GB" sz="1800" dirty="0"/>
              <a:t>48Ca, 4.8MeV/u</a:t>
            </a:r>
          </a:p>
          <a:p>
            <a:r>
              <a:rPr lang="el-GR" sz="1800" dirty="0"/>
              <a:t>Φ</a:t>
            </a:r>
            <a:r>
              <a:rPr lang="en-GB" sz="1800" dirty="0"/>
              <a:t>=5·10</a:t>
            </a:r>
            <a:r>
              <a:rPr lang="en-GB" sz="1800" baseline="30000" dirty="0"/>
              <a:t>9</a:t>
            </a:r>
            <a:r>
              <a:rPr lang="en-GB" sz="1800" dirty="0"/>
              <a:t> ion/(s·cm</a:t>
            </a:r>
            <a:r>
              <a:rPr lang="en-GB" sz="1800" baseline="30000" dirty="0"/>
              <a:t>2</a:t>
            </a:r>
            <a:r>
              <a:rPr lang="en-GB" sz="18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f=10Hz, t</a:t>
            </a:r>
            <a:r>
              <a:rPr lang="en-GB" sz="1800" baseline="-25000" dirty="0"/>
              <a:t>d</a:t>
            </a:r>
            <a:r>
              <a:rPr lang="en-GB" sz="1800" dirty="0"/>
              <a:t>=5 </a:t>
            </a:r>
            <a:r>
              <a:rPr lang="en-GB" sz="1800" dirty="0" err="1"/>
              <a:t>ms</a:t>
            </a:r>
            <a:endParaRPr lang="en-GB" sz="1800" dirty="0"/>
          </a:p>
          <a:p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581" r="2294"/>
          <a:stretch/>
        </p:blipFill>
        <p:spPr>
          <a:xfrm>
            <a:off x="842301" y="2226447"/>
            <a:ext cx="3395318" cy="2728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8515" r="-252"/>
          <a:stretch/>
        </p:blipFill>
        <p:spPr>
          <a:xfrm>
            <a:off x="5596606" y="4928448"/>
            <a:ext cx="1855709" cy="1425387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587105"/>
              </p:ext>
            </p:extLst>
          </p:nvPr>
        </p:nvGraphicFramePr>
        <p:xfrm>
          <a:off x="585783" y="4983744"/>
          <a:ext cx="4095755" cy="130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560">
                  <a:extLst>
                    <a:ext uri="{9D8B030D-6E8A-4147-A177-3AD203B41FA5}">
                      <a16:colId xmlns:a16="http://schemas.microsoft.com/office/drawing/2014/main" xmlns="" val="2712078236"/>
                    </a:ext>
                  </a:extLst>
                </a:gridCol>
                <a:gridCol w="1147529">
                  <a:extLst>
                    <a:ext uri="{9D8B030D-6E8A-4147-A177-3AD203B41FA5}">
                      <a16:colId xmlns:a16="http://schemas.microsoft.com/office/drawing/2014/main" xmlns="" val="4076017169"/>
                    </a:ext>
                  </a:extLst>
                </a:gridCol>
                <a:gridCol w="1632666">
                  <a:extLst>
                    <a:ext uri="{9D8B030D-6E8A-4147-A177-3AD203B41FA5}">
                      <a16:colId xmlns:a16="http://schemas.microsoft.com/office/drawing/2014/main" xmlns="" val="6573152"/>
                    </a:ext>
                  </a:extLst>
                </a:gridCol>
              </a:tblGrid>
              <a:tr h="40725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DPA/hour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DPA</a:t>
                      </a:r>
                      <a:r>
                        <a:rPr lang="en-GB" baseline="0" dirty="0"/>
                        <a:t> collimator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3340491"/>
                  </a:ext>
                </a:extLst>
              </a:tr>
              <a:tr h="449553">
                <a:tc>
                  <a:txBody>
                    <a:bodyPr/>
                    <a:lstStyle/>
                    <a:p>
                      <a:r>
                        <a:rPr lang="en-GB" dirty="0"/>
                        <a:t>Mo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~5·10</a:t>
                      </a:r>
                      <a:r>
                        <a:rPr lang="en-GB" baseline="30000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1÷3·10</a:t>
                      </a:r>
                      <a:r>
                        <a:rPr lang="en-GB" baseline="30000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4119803"/>
                  </a:ext>
                </a:extLst>
              </a:tr>
              <a:tr h="449553">
                <a:tc>
                  <a:txBody>
                    <a:bodyPr/>
                    <a:lstStyle/>
                    <a:p>
                      <a:r>
                        <a:rPr lang="en-GB" dirty="0"/>
                        <a:t>MoGr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~1·10</a:t>
                      </a:r>
                      <a:r>
                        <a:rPr lang="en-GB" baseline="300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0.3 (primary)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932051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16633" y="3243487"/>
            <a:ext cx="4760384" cy="58477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742950" lvl="1" indent="-285750">
              <a:buSzPct val="100000"/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DPA level in the coating similar to HL-LHC after 60h of irradiation</a:t>
            </a:r>
          </a:p>
        </p:txBody>
      </p:sp>
      <p:sp>
        <p:nvSpPr>
          <p:cNvPr id="70" name="Cube 69"/>
          <p:cNvSpPr/>
          <p:nvPr/>
        </p:nvSpPr>
        <p:spPr>
          <a:xfrm>
            <a:off x="6745807" y="3200006"/>
            <a:ext cx="2021856" cy="178719"/>
          </a:xfrm>
          <a:prstGeom prst="cube">
            <a:avLst/>
          </a:prstGeom>
          <a:solidFill>
            <a:srgbClr val="999999">
              <a:lumMod val="50000"/>
            </a:srgbClr>
          </a:solidFill>
          <a:ln w="9525" cap="flat" cmpd="sng" algn="ctr">
            <a:noFill/>
            <a:prstDash val="solid"/>
          </a:ln>
          <a:effectLst>
            <a:glow rad="700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5019000" y="2981277"/>
            <a:ext cx="1960474" cy="1011843"/>
            <a:chOff x="880582" y="2583530"/>
            <a:chExt cx="1960474" cy="1011843"/>
          </a:xfrm>
        </p:grpSpPr>
        <p:grpSp>
          <p:nvGrpSpPr>
            <p:cNvPr id="73" name="Group 72"/>
            <p:cNvGrpSpPr/>
            <p:nvPr/>
          </p:nvGrpSpPr>
          <p:grpSpPr>
            <a:xfrm>
              <a:off x="914524" y="2583530"/>
              <a:ext cx="1499616" cy="513518"/>
              <a:chOff x="914524" y="2583530"/>
              <a:chExt cx="1499616" cy="513518"/>
            </a:xfrm>
          </p:grpSpPr>
          <p:sp>
            <p:nvSpPr>
              <p:cNvPr id="75" name="Can 74"/>
              <p:cNvSpPr/>
              <p:nvPr/>
            </p:nvSpPr>
            <p:spPr>
              <a:xfrm>
                <a:off x="914524" y="2583530"/>
                <a:ext cx="1499616" cy="513518"/>
              </a:xfrm>
              <a:prstGeom prst="can">
                <a:avLst/>
              </a:prstGeom>
              <a:solidFill>
                <a:srgbClr val="999999">
                  <a:lumMod val="50000"/>
                </a:srgbClr>
              </a:solidFill>
              <a:ln w="9525" cap="flat" cmpd="sng" algn="ctr">
                <a:noFill/>
                <a:prstDash val="solid"/>
              </a:ln>
              <a:effectLst>
                <a:glow rad="70000">
                  <a:srgbClr val="0C377B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76" name="Group 75"/>
              <p:cNvGrpSpPr/>
              <p:nvPr/>
            </p:nvGrpSpPr>
            <p:grpSpPr>
              <a:xfrm>
                <a:off x="1057170" y="2802259"/>
                <a:ext cx="1223527" cy="212867"/>
                <a:chOff x="1057170" y="2802259"/>
                <a:chExt cx="1223527" cy="212867"/>
              </a:xfrm>
            </p:grpSpPr>
            <p:cxnSp>
              <p:nvCxnSpPr>
                <p:cNvPr id="77" name="Straight Connector 76"/>
                <p:cNvCxnSpPr/>
                <p:nvPr/>
              </p:nvCxnSpPr>
              <p:spPr>
                <a:xfrm>
                  <a:off x="1060704" y="2802259"/>
                  <a:ext cx="1214323" cy="806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>
                  <a:glow rad="63500">
                    <a:srgbClr val="0C377B">
                      <a:tint val="30000"/>
                      <a:shade val="95000"/>
                      <a:satMod val="300000"/>
                      <a:alpha val="50000"/>
                    </a:srgbClr>
                  </a:glow>
                </a:effectLst>
              </p:spPr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066374" y="2876111"/>
                  <a:ext cx="1214323" cy="806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>
                  <a:glow rad="63500">
                    <a:srgbClr val="0C377B">
                      <a:tint val="30000"/>
                      <a:shade val="95000"/>
                      <a:satMod val="300000"/>
                      <a:alpha val="50000"/>
                    </a:srgbClr>
                  </a:glow>
                </a:effectLst>
              </p:spPr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1057170" y="2941584"/>
                  <a:ext cx="1214323" cy="806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>
                  <a:glow rad="63500">
                    <a:srgbClr val="0C377B">
                      <a:tint val="30000"/>
                      <a:shade val="95000"/>
                      <a:satMod val="300000"/>
                      <a:alpha val="50000"/>
                    </a:srgbClr>
                  </a:glow>
                </a:effectLst>
              </p:spPr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061834" y="3007057"/>
                  <a:ext cx="1214323" cy="806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>
                  <a:glow rad="63500">
                    <a:srgbClr val="0C377B">
                      <a:tint val="30000"/>
                      <a:shade val="95000"/>
                      <a:satMod val="300000"/>
                      <a:alpha val="50000"/>
                    </a:srgbClr>
                  </a:glow>
                </a:effectLst>
              </p:spPr>
            </p:cxnSp>
          </p:grpSp>
        </p:grpSp>
        <p:sp>
          <p:nvSpPr>
            <p:cNvPr id="74" name="TextBox 73"/>
            <p:cNvSpPr txBox="1"/>
            <p:nvPr/>
          </p:nvSpPr>
          <p:spPr>
            <a:xfrm>
              <a:off x="880582" y="3133708"/>
              <a:ext cx="1960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</a:rPr>
                <a:t>Sample dimensions: D=10mm, t=1mm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807189" y="3556044"/>
            <a:ext cx="1960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dirty="0">
                <a:solidFill>
                  <a:srgbClr val="0C377B"/>
                </a:solidFill>
                <a:latin typeface="Arial"/>
              </a:rPr>
              <a:t>Sample dimensions:</a:t>
            </a:r>
          </a:p>
          <a:p>
            <a:pPr defTabSz="914400"/>
            <a:r>
              <a:rPr lang="en-GB" sz="1200" dirty="0">
                <a:solidFill>
                  <a:srgbClr val="0C377B"/>
                </a:solidFill>
                <a:latin typeface="Arial"/>
              </a:rPr>
              <a:t>20x2.5x0.1mm</a:t>
            </a:r>
          </a:p>
        </p:txBody>
      </p:sp>
      <p:pic>
        <p:nvPicPr>
          <p:cNvPr id="82" name="Content Placeholder 3" descr="DSC_434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413" y="1652587"/>
            <a:ext cx="1545902" cy="109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3" name="Rectangle 82"/>
          <p:cNvSpPr/>
          <p:nvPr/>
        </p:nvSpPr>
        <p:spPr>
          <a:xfrm>
            <a:off x="6996312" y="1689076"/>
            <a:ext cx="530793" cy="10747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7637929" y="1974797"/>
            <a:ext cx="1129734" cy="622406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~4·10</a:t>
            </a:r>
            <a:r>
              <a:rPr lang="en-GB" baseline="30000" dirty="0"/>
              <a:t>14</a:t>
            </a:r>
            <a:r>
              <a:rPr lang="en-GB" dirty="0"/>
              <a:t> ions/cm</a:t>
            </a:r>
            <a:r>
              <a:rPr lang="en-GB" baseline="30000" dirty="0"/>
              <a:t>2</a:t>
            </a:r>
          </a:p>
        </p:txBody>
      </p:sp>
      <p:sp>
        <p:nvSpPr>
          <p:cNvPr id="87" name="Content Placeholder 2"/>
          <p:cNvSpPr txBox="1">
            <a:spLocks/>
          </p:cNvSpPr>
          <p:nvPr/>
        </p:nvSpPr>
        <p:spPr>
          <a:xfrm>
            <a:off x="4573796" y="1117368"/>
            <a:ext cx="4542755" cy="53390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4 different fluences and different samples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To overcome thin penetration layer: 150</a:t>
            </a:r>
            <a:r>
              <a:rPr lang="el-GR" sz="1800" dirty="0"/>
              <a:t>μ</a:t>
            </a:r>
            <a:r>
              <a:rPr lang="en-GB" sz="1800" dirty="0"/>
              <a:t>m thick sample for electrical conductivity measurements!</a:t>
            </a:r>
          </a:p>
          <a:p>
            <a:pPr marL="0" indent="0">
              <a:buNone/>
            </a:pPr>
            <a:endParaRPr lang="en-GB" sz="18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7076400" y="3291103"/>
            <a:ext cx="1214323" cy="8069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</p:spTree>
    <p:extLst>
      <p:ext uri="{BB962C8B-B14F-4D97-AF65-F5344CB8AC3E}">
        <p14:creationId xmlns:p14="http://schemas.microsoft.com/office/powerpoint/2010/main" val="98819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70" grpId="0" animBg="1"/>
      <p:bldP spid="81" grpId="0"/>
      <p:bldP spid="83" grpId="0" animBg="1"/>
      <p:bldP spid="84" grpId="0" animBg="1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GSI irradiation campaign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90800" cy="338738"/>
          </a:xfrm>
        </p:spPr>
        <p:txBody>
          <a:bodyPr>
            <a:normAutofit/>
          </a:bodyPr>
          <a:lstStyle/>
          <a:p>
            <a:r>
              <a:rPr lang="en-GB" sz="1800" dirty="0"/>
              <a:t>Thermo-mechanical simulation of 1mm thick disks (2D, </a:t>
            </a:r>
            <a:r>
              <a:rPr lang="en-GB" sz="1800" dirty="0" err="1"/>
              <a:t>axysymmetric</a:t>
            </a:r>
            <a:r>
              <a:rPr lang="en-GB" sz="1800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587461" y="6180318"/>
            <a:ext cx="13323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Structural analysis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10734" y="1330528"/>
            <a:ext cx="2933220" cy="2570276"/>
            <a:chOff x="810734" y="1330528"/>
            <a:chExt cx="2933220" cy="2570276"/>
          </a:xfrm>
        </p:grpSpPr>
        <p:grpSp>
          <p:nvGrpSpPr>
            <p:cNvPr id="8" name="Group 7"/>
            <p:cNvGrpSpPr/>
            <p:nvPr/>
          </p:nvGrpSpPr>
          <p:grpSpPr>
            <a:xfrm>
              <a:off x="810734" y="1330528"/>
              <a:ext cx="2933220" cy="2570276"/>
              <a:chOff x="1188039" y="1491882"/>
              <a:chExt cx="2933220" cy="257027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8039" y="1491882"/>
                <a:ext cx="2933220" cy="2361748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798851" y="3800548"/>
                <a:ext cx="190485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Transient thermal analysis</a:t>
                </a:r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>
              <a:off x="1421546" y="1861310"/>
              <a:ext cx="0" cy="1228558"/>
            </a:xfrm>
            <a:prstGeom prst="line">
              <a:avLst/>
            </a:prstGeom>
            <a:ln w="15875">
              <a:solidFill>
                <a:schemeClr val="tx1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67972" y="4015110"/>
            <a:ext cx="5486399" cy="2208749"/>
            <a:chOff x="1501254" y="4108403"/>
            <a:chExt cx="5486399" cy="2208749"/>
          </a:xfrm>
        </p:grpSpPr>
        <p:grpSp>
          <p:nvGrpSpPr>
            <p:cNvPr id="12" name="Group 11"/>
            <p:cNvGrpSpPr/>
            <p:nvPr/>
          </p:nvGrpSpPr>
          <p:grpSpPr>
            <a:xfrm>
              <a:off x="1501254" y="4108403"/>
              <a:ext cx="5486399" cy="2208749"/>
              <a:chOff x="1501254" y="4108403"/>
              <a:chExt cx="5486399" cy="220874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44453" y="4108403"/>
                <a:ext cx="2743200" cy="220874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1254" y="4108403"/>
                <a:ext cx="2743199" cy="2208749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/>
            <p:cNvCxnSpPr/>
            <p:nvPr/>
          </p:nvCxnSpPr>
          <p:spPr>
            <a:xfrm>
              <a:off x="2018339" y="4598498"/>
              <a:ext cx="0" cy="1228558"/>
            </a:xfrm>
            <a:prstGeom prst="line">
              <a:avLst/>
            </a:prstGeom>
            <a:ln w="15875">
              <a:solidFill>
                <a:schemeClr val="tx1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753067" y="4583130"/>
              <a:ext cx="0" cy="1228558"/>
            </a:xfrm>
            <a:prstGeom prst="line">
              <a:avLst/>
            </a:prstGeom>
            <a:ln w="15875">
              <a:solidFill>
                <a:schemeClr val="tx1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882379" y="1255900"/>
            <a:ext cx="5004636" cy="3059507"/>
            <a:chOff x="3949593" y="1230800"/>
            <a:chExt cx="5004636" cy="3059507"/>
          </a:xfrm>
        </p:grpSpPr>
        <p:grpSp>
          <p:nvGrpSpPr>
            <p:cNvPr id="34" name="Group 33"/>
            <p:cNvGrpSpPr/>
            <p:nvPr/>
          </p:nvGrpSpPr>
          <p:grpSpPr>
            <a:xfrm>
              <a:off x="3949593" y="1230800"/>
              <a:ext cx="4891318" cy="3059507"/>
              <a:chOff x="3949593" y="1230800"/>
              <a:chExt cx="4891318" cy="3059507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3949593" y="1230800"/>
                <a:ext cx="4452865" cy="2745869"/>
                <a:chOff x="3949593" y="1230800"/>
                <a:chExt cx="4452865" cy="2745869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49593" y="1304239"/>
                  <a:ext cx="4090236" cy="2672430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7926047" y="1339659"/>
                  <a:ext cx="4764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3h</a:t>
                  </a:r>
                </a:p>
              </p:txBody>
            </p: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7952511" y="1230800"/>
                  <a:ext cx="0" cy="55143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>
                <a:off x="4887045" y="2414589"/>
                <a:ext cx="3953866" cy="1875718"/>
                <a:chOff x="4887045" y="2414589"/>
                <a:chExt cx="3953866" cy="1875718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70067" y="2414589"/>
                  <a:ext cx="2870844" cy="1875718"/>
                </a:xfrm>
                <a:prstGeom prst="rect">
                  <a:avLst/>
                </a:prstGeom>
              </p:spPr>
            </p:pic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4971570" y="2873829"/>
                  <a:ext cx="998497" cy="50714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4887045" y="2835388"/>
                  <a:ext cx="164967" cy="137623"/>
                </a:xfrm>
                <a:prstGeom prst="ellipse">
                  <a:avLst/>
                </a:prstGeom>
                <a:no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36" name="Straight Arrow Connector 35"/>
            <p:cNvCxnSpPr/>
            <p:nvPr/>
          </p:nvCxnSpPr>
          <p:spPr>
            <a:xfrm>
              <a:off x="8039829" y="2835388"/>
              <a:ext cx="0" cy="8568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039829" y="31274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Δ</a:t>
              </a:r>
              <a:r>
                <a:rPr lang="en-GB" dirty="0"/>
                <a:t>T~4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GB" dirty="0"/>
                <a:t>C</a:t>
              </a:r>
            </a:p>
          </p:txBody>
        </p:sp>
      </p:grpSp>
      <p:sp>
        <p:nvSpPr>
          <p:cNvPr id="40" name="Content Placeholder 2"/>
          <p:cNvSpPr txBox="1">
            <a:spLocks/>
          </p:cNvSpPr>
          <p:nvPr/>
        </p:nvSpPr>
        <p:spPr>
          <a:xfrm>
            <a:off x="6267689" y="4661797"/>
            <a:ext cx="2619326" cy="915374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Tmax~100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GB" sz="1800" dirty="0"/>
              <a:t>C</a:t>
            </a:r>
          </a:p>
          <a:p>
            <a:r>
              <a:rPr lang="en-GB" sz="1800" dirty="0"/>
              <a:t>Maximum stresses (mainly due to clamping) far from material limits</a:t>
            </a:r>
          </a:p>
        </p:txBody>
      </p:sp>
    </p:spTree>
    <p:extLst>
      <p:ext uri="{BB962C8B-B14F-4D97-AF65-F5344CB8AC3E}">
        <p14:creationId xmlns:p14="http://schemas.microsoft.com/office/powerpoint/2010/main" val="163616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1200" dirty="0"/>
              <a:t>Radiation damage to graphitic-based materials for HL-LHC Collimators (MoGr, CFC) could be assessed through irradiation tests campaigns under different conditions:</a:t>
            </a:r>
          </a:p>
          <a:p>
            <a:pPr lvl="1">
              <a:lnSpc>
                <a:spcPct val="150000"/>
              </a:lnSpc>
            </a:pPr>
            <a:r>
              <a:rPr lang="en-GB" sz="1200" dirty="0"/>
              <a:t>200 MeV protons at BNL</a:t>
            </a:r>
          </a:p>
          <a:p>
            <a:pPr lvl="1">
              <a:lnSpc>
                <a:spcPct val="150000"/>
              </a:lnSpc>
            </a:pPr>
            <a:r>
              <a:rPr lang="en-GB" sz="1200" dirty="0"/>
              <a:t>~ 4.8 MeV/u ions at GSI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Several improvements in MoGr were implemented/validated thanks to these campaigns</a:t>
            </a:r>
          </a:p>
          <a:p>
            <a:pPr lvl="1">
              <a:lnSpc>
                <a:spcPct val="150000"/>
              </a:lnSpc>
            </a:pPr>
            <a:r>
              <a:rPr lang="en-GB" sz="1200" dirty="0"/>
              <a:t>High temperature pressure-less thermal treatment to relieve internal stresses </a:t>
            </a:r>
          </a:p>
          <a:p>
            <a:pPr lvl="1">
              <a:lnSpc>
                <a:spcPct val="150000"/>
              </a:lnSpc>
            </a:pPr>
            <a:r>
              <a:rPr lang="en-GB" sz="1200" dirty="0"/>
              <a:t>Ti-addition to stabilize Mo carbide phases</a:t>
            </a:r>
          </a:p>
          <a:p>
            <a:pPr lvl="1">
              <a:lnSpc>
                <a:spcPct val="150000"/>
              </a:lnSpc>
            </a:pPr>
            <a:r>
              <a:rPr lang="en-GB" sz="1200" dirty="0"/>
              <a:t>C-fibers to help counteract electrical resistivity degradation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Ion irradiation at GSI has some drawbacks (no gas production, different dose rate), but it allows to:</a:t>
            </a:r>
          </a:p>
          <a:p>
            <a:pPr lvl="1">
              <a:lnSpc>
                <a:spcPct val="150000"/>
              </a:lnSpc>
            </a:pPr>
            <a:r>
              <a:rPr lang="en-GB" sz="1200" dirty="0"/>
              <a:t>Reach high dpa in short time</a:t>
            </a:r>
          </a:p>
          <a:p>
            <a:pPr lvl="1">
              <a:lnSpc>
                <a:spcPct val="150000"/>
              </a:lnSpc>
            </a:pPr>
            <a:r>
              <a:rPr lang="en-GB" sz="1200" dirty="0"/>
              <a:t>Perform analysis on not-activated sample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New experiment planned at GSI testing collimator materials also with metallic coating</a:t>
            </a:r>
          </a:p>
          <a:p>
            <a:pPr lvl="1">
              <a:lnSpc>
                <a:spcPct val="150000"/>
              </a:lnSpc>
            </a:pPr>
            <a:r>
              <a:rPr lang="en-GB" sz="1200" dirty="0"/>
              <a:t>Evaluation of radiation-induced degradation of thermo-physical, electrical and micro-mechanical  properties: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GB" sz="1200" dirty="0"/>
              <a:t> thermal diffusivity, electrical conductivity, CTE, elastic properties, etc..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Future PIE of thin film metallic coatings irradiated at BNL, fundamental for HL-LHC secondary collimators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78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3B80153-A778-4AEF-8E7F-B8A986960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it-IT" sz="4000" dirty="0"/>
          </a:p>
          <a:p>
            <a:pPr marL="0" indent="0" algn="ctr">
              <a:buNone/>
            </a:pPr>
            <a:endParaRPr lang="it-IT" sz="4000" dirty="0"/>
          </a:p>
          <a:p>
            <a:pPr marL="0" indent="0" algn="ctr">
              <a:buNone/>
            </a:pPr>
            <a:r>
              <a:rPr lang="it-IT" sz="4000" dirty="0" err="1"/>
              <a:t>Thank</a:t>
            </a:r>
            <a:r>
              <a:rPr lang="it-IT" sz="4000" dirty="0"/>
              <a:t> </a:t>
            </a:r>
            <a:r>
              <a:rPr lang="it-IT" sz="4000" dirty="0" err="1"/>
              <a:t>you</a:t>
            </a:r>
            <a:r>
              <a:rPr lang="it-IT" sz="4000" dirty="0"/>
              <a:t> for the </a:t>
            </a:r>
            <a:r>
              <a:rPr lang="it-IT" sz="4000" dirty="0" err="1"/>
              <a:t>attention</a:t>
            </a:r>
            <a:r>
              <a:rPr lang="it-IT" sz="4000" dirty="0"/>
              <a:t>!</a:t>
            </a:r>
            <a:endParaRPr lang="fr-FR" sz="40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F8BB808C-79D6-4264-996C-1ED77FFF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3ECD61F9-139E-4121-9109-4EF61A2B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78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Collimator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BID material properties:</a:t>
            </a:r>
          </a:p>
          <a:p>
            <a:pPr lvl="1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High electrical conductivity</a:t>
            </a:r>
          </a:p>
          <a:p>
            <a:pPr lvl="1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High thermal conductivity </a:t>
            </a:r>
          </a:p>
          <a:p>
            <a:pPr lvl="1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Low CTE</a:t>
            </a:r>
          </a:p>
          <a:p>
            <a:pPr lvl="1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High ultimate strength </a:t>
            </a:r>
          </a:p>
          <a:p>
            <a:pPr lvl="1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UHV compatibility </a:t>
            </a:r>
          </a:p>
          <a:p>
            <a:pPr lvl="1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Radiation resistance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STRATEGY for new BID:</a:t>
            </a:r>
          </a:p>
          <a:p>
            <a:pPr algn="ctr">
              <a:lnSpc>
                <a:spcPct val="150000"/>
              </a:lnSpc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Graphite/diamond (low density, good thermal properties,..)+ metals (good mechanical properties)</a:t>
            </a:r>
          </a:p>
          <a:p>
            <a:pPr marL="457200" lvl="1" indent="0">
              <a:buClr>
                <a:srgbClr val="FFC000"/>
              </a:buClr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17</a:t>
            </a:fld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4376400" y="933814"/>
            <a:ext cx="4081799" cy="3365885"/>
            <a:chOff x="4376400" y="933814"/>
            <a:chExt cx="4081799" cy="33658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0" t="31001" r="4916" b="15331"/>
            <a:stretch/>
          </p:blipFill>
          <p:spPr>
            <a:xfrm>
              <a:off x="6116162" y="2750104"/>
              <a:ext cx="2342037" cy="154959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r="8440" b="20884"/>
            <a:stretch/>
          </p:blipFill>
          <p:spPr>
            <a:xfrm>
              <a:off x="4376401" y="933814"/>
              <a:ext cx="4073008" cy="173773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6400" y="2750104"/>
              <a:ext cx="1649209" cy="1538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103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Coating CTE- Substrate Curvature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123" y="949333"/>
            <a:ext cx="3468281" cy="1899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275" y="2979240"/>
            <a:ext cx="4509976" cy="2214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97" y="1117313"/>
            <a:ext cx="504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Mismatch between bulk and film CTE</a:t>
            </a:r>
            <a:r>
              <a:rPr lang="en-GB" dirty="0">
                <a:sym typeface="Wingdings" panose="05000000000000000000" pitchFamily="2" charset="2"/>
              </a:rPr>
              <a:t> bending of the sample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9597" y="1880937"/>
                <a:ext cx="4696358" cy="21618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GB" dirty="0">
                          <a:latin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GB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m:rPr>
                          <m:nor/>
                        </m:rPr>
                        <a:rPr lang="en-GB" dirty="0"/>
                        <m:t>·</m:t>
                      </m:r>
                      <m:f>
                        <m:f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den>
                          </m:f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𝑡h𝑒𝑟𝑚𝑎𝑙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𝐶𝑇𝐸𝑓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𝐶𝑇𝐸𝑠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𝐶𝑇𝐸</m:t>
                      </m:r>
                      <m:r>
                        <a:rPr lang="en-GB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𝐶𝑇𝐸</m:t>
                      </m:r>
                      <m:r>
                        <a:rPr lang="en-GB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97" y="1880937"/>
                <a:ext cx="4696358" cy="21618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39597" y="4083701"/>
            <a:ext cx="328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Hp: T-independent 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477" y="4667099"/>
            <a:ext cx="5515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Optical system drives a 2D pattern of parallel laser beams </a:t>
            </a:r>
          </a:p>
          <a:p>
            <a:r>
              <a:rPr lang="en-GB" dirty="0"/>
              <a:t>- CMOS sensor detects reflected beams</a:t>
            </a:r>
          </a:p>
          <a:p>
            <a:r>
              <a:rPr lang="en-GB" dirty="0"/>
              <a:t>- Beam position function of the substrate-coating curvature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078" y="124828"/>
            <a:ext cx="1109568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Impedance measurements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034" y="3099654"/>
            <a:ext cx="2949601" cy="2112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73829" y="6124175"/>
            <a:ext cx="4756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Slide courtesy of  N. Biancacci (CERN, BE/ABP)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86" y="877950"/>
            <a:ext cx="2053902" cy="222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" y="919219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Our standard method (long coil + IW2D simulations) is not suitable for small samples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Implemented analytical formulas to compute input impedance of a coil, theory known since 50y [1]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Extended to multi-layer in [2]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Allows any permittivity/permeability/conductivity below coil self resonance (neglects parasitic capacitance between wires and wire-substrate)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762" y="3841674"/>
            <a:ext cx="2963476" cy="100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93000" y="3129162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Successful measurements on BLIP spare samples.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13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s-ES" dirty="0" err="1"/>
              <a:t>Introduction</a:t>
            </a:r>
            <a:endParaRPr lang="es-ES" dirty="0"/>
          </a:p>
          <a:p>
            <a:pPr lvl="1">
              <a:lnSpc>
                <a:spcPct val="150000"/>
              </a:lnSpc>
            </a:pPr>
            <a:r>
              <a:rPr lang="en-GB" dirty="0"/>
              <a:t>Beam-matter interaction 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LHC and HL-LHC collimation system</a:t>
            </a:r>
          </a:p>
          <a:p>
            <a:pPr lvl="1">
              <a:lnSpc>
                <a:spcPct val="150000"/>
              </a:lnSpc>
            </a:pPr>
            <a:r>
              <a:rPr lang="es-ES" dirty="0" err="1"/>
              <a:t>Expected</a:t>
            </a:r>
            <a:r>
              <a:rPr lang="es-ES" dirty="0"/>
              <a:t> </a:t>
            </a:r>
            <a:r>
              <a:rPr lang="es-ES" dirty="0" err="1"/>
              <a:t>radiation</a:t>
            </a:r>
            <a:r>
              <a:rPr lang="es-ES" dirty="0"/>
              <a:t> </a:t>
            </a:r>
            <a:r>
              <a:rPr lang="es-ES" dirty="0" err="1"/>
              <a:t>damage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HL-LHC </a:t>
            </a:r>
            <a:r>
              <a:rPr lang="es-ES" dirty="0" err="1"/>
              <a:t>collimators</a:t>
            </a:r>
            <a:endParaRPr lang="es-ES" dirty="0"/>
          </a:p>
          <a:p>
            <a:pPr lvl="1">
              <a:lnSpc>
                <a:spcPct val="150000"/>
              </a:lnSpc>
            </a:pPr>
            <a:r>
              <a:rPr lang="es-ES" dirty="0" err="1"/>
              <a:t>How</a:t>
            </a:r>
            <a:r>
              <a:rPr lang="es-ES" dirty="0"/>
              <a:t> to </a:t>
            </a:r>
            <a:r>
              <a:rPr lang="es-ES" dirty="0" err="1"/>
              <a:t>mimic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damage</a:t>
            </a:r>
            <a:r>
              <a:rPr lang="es-ES" dirty="0"/>
              <a:t> in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facilities</a:t>
            </a:r>
            <a:endParaRPr lang="es-ES" dirty="0"/>
          </a:p>
          <a:p>
            <a:pPr>
              <a:lnSpc>
                <a:spcPct val="150000"/>
              </a:lnSpc>
            </a:pPr>
            <a:r>
              <a:rPr lang="es-ES" dirty="0" err="1"/>
              <a:t>Irradiation</a:t>
            </a:r>
            <a:r>
              <a:rPr lang="es-ES" dirty="0"/>
              <a:t> </a:t>
            </a:r>
            <a:r>
              <a:rPr lang="es-ES" dirty="0" err="1"/>
              <a:t>tests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collimator</a:t>
            </a:r>
            <a:r>
              <a:rPr lang="es-ES" dirty="0"/>
              <a:t> </a:t>
            </a:r>
            <a:r>
              <a:rPr lang="es-ES" dirty="0" err="1"/>
              <a:t>materials</a:t>
            </a:r>
            <a:endParaRPr lang="es-ES" dirty="0"/>
          </a:p>
          <a:p>
            <a:pPr lvl="1">
              <a:lnSpc>
                <a:spcPct val="150000"/>
              </a:lnSpc>
            </a:pPr>
            <a:r>
              <a:rPr lang="es-ES" dirty="0" err="1"/>
              <a:t>Proton</a:t>
            </a:r>
            <a:r>
              <a:rPr lang="es-ES" dirty="0"/>
              <a:t> </a:t>
            </a:r>
            <a:r>
              <a:rPr lang="es-ES" dirty="0" err="1"/>
              <a:t>irradiation</a:t>
            </a:r>
            <a:r>
              <a:rPr lang="es-ES" dirty="0"/>
              <a:t> at BNL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Ion </a:t>
            </a:r>
            <a:r>
              <a:rPr lang="es-ES" dirty="0" err="1"/>
              <a:t>irradiation</a:t>
            </a:r>
            <a:r>
              <a:rPr lang="es-ES" dirty="0"/>
              <a:t> at GSI</a:t>
            </a:r>
          </a:p>
          <a:p>
            <a:pPr>
              <a:lnSpc>
                <a:spcPct val="150000"/>
              </a:lnSpc>
            </a:pPr>
            <a:r>
              <a:rPr lang="es-ES" dirty="0" err="1"/>
              <a:t>Future</a:t>
            </a:r>
            <a:r>
              <a:rPr lang="es-ES" dirty="0"/>
              <a:t> </a:t>
            </a:r>
            <a:r>
              <a:rPr lang="es-ES" dirty="0" err="1"/>
              <a:t>tests</a:t>
            </a:r>
            <a:endParaRPr lang="es-ES" dirty="0"/>
          </a:p>
          <a:p>
            <a:pPr>
              <a:lnSpc>
                <a:spcPct val="150000"/>
              </a:lnSpc>
            </a:pPr>
            <a:r>
              <a:rPr lang="es-ES" dirty="0" err="1"/>
              <a:t>Conclusions</a:t>
            </a:r>
            <a:endParaRPr lang="es-ES" dirty="0"/>
          </a:p>
          <a:p>
            <a:endParaRPr lang="es-ES" dirty="0"/>
          </a:p>
        </p:txBody>
      </p:sp>
      <p:sp>
        <p:nvSpPr>
          <p:cNvPr id="11" name="Marcador de pie de página 10"/>
          <p:cNvSpPr>
            <a:spLocks noGrp="1"/>
          </p:cNvSpPr>
          <p:nvPr>
            <p:ph type="ftr" sz="quarter" idx="11"/>
          </p:nvPr>
        </p:nvSpPr>
        <p:spPr>
          <a:xfrm>
            <a:off x="1361355" y="6525575"/>
            <a:ext cx="5400000" cy="19685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C. Accettura  –  7th HPTW, East Lansing (USA) – 04 June 2018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4523E-0E60-2F49-A1DB-8E66CE3DE81B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Microscopic investigation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Focused ion beam: qualitative idea of adhesion, bulk-coating interface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3788805"/>
            <a:ext cx="2649919" cy="1987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68" y="1787185"/>
            <a:ext cx="5337657" cy="4003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1787185"/>
            <a:ext cx="2649919" cy="198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Thermo-mechanical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Input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11988" y="2882189"/>
            <a:ext cx="2150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600" dirty="0"/>
              <a:t>Φ</a:t>
            </a:r>
            <a:r>
              <a:rPr lang="en-GB" sz="1600" dirty="0"/>
              <a:t>=10</a:t>
            </a:r>
            <a:r>
              <a:rPr lang="en-GB" sz="1600" baseline="30000" dirty="0"/>
              <a:t>10</a:t>
            </a:r>
            <a:r>
              <a:rPr lang="en-GB" sz="1600" dirty="0"/>
              <a:t> ion/(s·cm</a:t>
            </a:r>
            <a:r>
              <a:rPr lang="en-GB" sz="1600" baseline="30000" dirty="0"/>
              <a:t>2</a:t>
            </a:r>
            <a:r>
              <a:rPr lang="en-GB" sz="16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600" dirty="0" err="1"/>
              <a:t>E</a:t>
            </a:r>
            <a:r>
              <a:rPr lang="en-GB" sz="1600" baseline="-25000" dirty="0" err="1"/>
              <a:t>ion</a:t>
            </a:r>
            <a:r>
              <a:rPr lang="en-GB" sz="1600" dirty="0"/>
              <a:t>=4.8 MeV/u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N=48 u/ion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f=5Hz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t</a:t>
            </a:r>
            <a:r>
              <a:rPr lang="en-GB" sz="1600" baseline="-25000" dirty="0"/>
              <a:t>d</a:t>
            </a:r>
            <a:r>
              <a:rPr lang="en-GB" sz="1600" dirty="0"/>
              <a:t>=3.5 </a:t>
            </a:r>
            <a:r>
              <a:rPr lang="en-GB" sz="1600" dirty="0" err="1"/>
              <a:t>ms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55263" y="1238419"/>
                <a:ext cx="3525927" cy="1244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E</a:t>
                </a:r>
                <a:r>
                  <a:rPr lang="en-GB" baseline="-25000" dirty="0"/>
                  <a:t>impact</a:t>
                </a:r>
                <a:r>
                  <a:rPr lang="en-GB" dirty="0"/>
                  <a:t>= </a:t>
                </a:r>
                <a:r>
                  <a:rPr lang="en-GB" dirty="0" err="1"/>
                  <a:t>E</a:t>
                </a:r>
                <a:r>
                  <a:rPr lang="en-GB" baseline="-25000" dirty="0" err="1"/>
                  <a:t>ion</a:t>
                </a:r>
                <a:r>
                  <a:rPr lang="en-GB" dirty="0" err="1"/>
                  <a:t>·N</a:t>
                </a:r>
                <a:r>
                  <a:rPr lang="en-GB" dirty="0"/>
                  <a:t>·</a:t>
                </a:r>
                <a:r>
                  <a:rPr lang="el-GR" dirty="0"/>
                  <a:t>Φ</a:t>
                </a:r>
                <a:r>
                  <a:rPr lang="en-GB" dirty="0"/>
                  <a:t>·f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𝑖𝑚𝑝𝑎𝑐𝑡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GB" b="0" i="1" baseline="3000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W</a:t>
                </a:r>
                <a:r>
                  <a:rPr lang="en-GB" baseline="-25000" dirty="0"/>
                  <a:t>impact</a:t>
                </a:r>
                <a:r>
                  <a:rPr lang="en-GB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dirty="0"/>
                          <m:t>E</m:t>
                        </m:r>
                        <m:r>
                          <m:rPr>
                            <m:nor/>
                          </m:rPr>
                          <a:rPr lang="en-GB" baseline="-25000" dirty="0"/>
                          <m:t>impact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GB" b="0" i="0" baseline="-25000" smtClean="0">
                            <a:latin typeface="Cambria Math" panose="02040503050406030204" pitchFamily="18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𝑖𝑚𝑝𝑎𝑐𝑡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GB" i="1" baseline="30000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263" y="1238419"/>
                <a:ext cx="3525927" cy="1244956"/>
              </a:xfrm>
              <a:prstGeom prst="rect">
                <a:avLst/>
              </a:prstGeom>
              <a:blipFill>
                <a:blip r:embed="rId2"/>
                <a:stretch>
                  <a:fillRect l="-1384" b="-1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24205" y="5118964"/>
                <a:ext cx="2918764" cy="63595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W</a:t>
                </a:r>
                <a:r>
                  <a:rPr lang="en-GB" baseline="-25000" dirty="0"/>
                  <a:t>impact</a:t>
                </a:r>
                <a:r>
                  <a:rPr lang="en-GB" dirty="0"/>
                  <a:t>=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21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𝑖𝑚𝑝𝑎𝑐𝑡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GB" i="1" baseline="30000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05" y="5118964"/>
                <a:ext cx="2918764" cy="6359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442509" y="5118964"/>
                <a:ext cx="2918764" cy="63595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W</a:t>
                </a:r>
                <a:r>
                  <a:rPr lang="en-GB" baseline="-25000" dirty="0"/>
                  <a:t>impact</a:t>
                </a:r>
                <a:r>
                  <a:rPr lang="en-GB" dirty="0"/>
                  <a:t>=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5.3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𝑖𝑚𝑝𝑎𝑐𝑡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GB" i="1" baseline="30000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509" y="5118964"/>
                <a:ext cx="2918764" cy="6359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724206" y="2772461"/>
            <a:ext cx="2918764" cy="219456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5442509" y="2772461"/>
            <a:ext cx="2918765" cy="2194560"/>
            <a:chOff x="5442509" y="2772461"/>
            <a:chExt cx="2918765" cy="2194560"/>
          </a:xfrm>
        </p:grpSpPr>
        <p:sp>
          <p:nvSpPr>
            <p:cNvPr id="12" name="TextBox 11"/>
            <p:cNvSpPr txBox="1"/>
            <p:nvPr/>
          </p:nvSpPr>
          <p:spPr>
            <a:xfrm>
              <a:off x="5442509" y="2836022"/>
              <a:ext cx="2150668" cy="198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600" dirty="0"/>
                <a:t>Φ</a:t>
              </a:r>
              <a:r>
                <a:rPr lang="en-GB" sz="1600" dirty="0"/>
                <a:t>=5·10</a:t>
              </a:r>
              <a:r>
                <a:rPr lang="en-GB" sz="1600" baseline="30000" dirty="0"/>
                <a:t>9</a:t>
              </a:r>
              <a:r>
                <a:rPr lang="en-GB" sz="1600" dirty="0"/>
                <a:t> ion/(s·cm</a:t>
              </a:r>
              <a:r>
                <a:rPr lang="en-GB" sz="1600" baseline="30000" dirty="0"/>
                <a:t>2</a:t>
              </a:r>
              <a:r>
                <a:rPr lang="en-GB" sz="1600" dirty="0"/>
                <a:t>)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 err="1"/>
                <a:t>E</a:t>
              </a:r>
              <a:r>
                <a:rPr lang="en-GB" sz="1600" baseline="-25000" dirty="0" err="1"/>
                <a:t>ion</a:t>
              </a:r>
              <a:r>
                <a:rPr lang="en-GB" sz="1600" dirty="0"/>
                <a:t>=4.8 MeV/u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/>
                <a:t>N=48 u/ion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/>
                <a:t>f=10Hz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/>
                <a:t>t</a:t>
              </a:r>
              <a:r>
                <a:rPr lang="en-GB" sz="1600" baseline="-25000" dirty="0"/>
                <a:t>d</a:t>
              </a:r>
              <a:r>
                <a:rPr lang="en-GB" sz="1600" dirty="0"/>
                <a:t>=5 </a:t>
              </a:r>
              <a:r>
                <a:rPr lang="en-GB" sz="1600" dirty="0" err="1"/>
                <a:t>ms</a:t>
              </a:r>
              <a:endParaRPr lang="en-GB" sz="16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42510" y="2772461"/>
              <a:ext cx="2918764" cy="219456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937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Beam-matter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52" y="958042"/>
            <a:ext cx="8525436" cy="5166133"/>
          </a:xfrm>
        </p:spPr>
        <p:txBody>
          <a:bodyPr>
            <a:normAutofit fontScale="92500" lnSpcReduction="20000"/>
          </a:bodyPr>
          <a:lstStyle/>
          <a:p>
            <a:r>
              <a:rPr lang="en-GB" sz="1800" dirty="0"/>
              <a:t>To investigate material behaviour under irradiation, it is important to consider the irradiation conditions</a:t>
            </a:r>
          </a:p>
          <a:p>
            <a:pPr lvl="1"/>
            <a:r>
              <a:rPr lang="en-GB" sz="1800" dirty="0"/>
              <a:t>High energy density fast interaction</a:t>
            </a:r>
            <a:r>
              <a:rPr lang="en-GB" sz="1800" dirty="0">
                <a:sym typeface="Wingdings" panose="05000000000000000000" pitchFamily="2" charset="2"/>
              </a:rPr>
              <a:t> dynamic</a:t>
            </a:r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GB" sz="1800" dirty="0">
                <a:sym typeface="Wingdings" panose="05000000000000000000" pitchFamily="2" charset="2"/>
              </a:rPr>
              <a:t>thermo-mechanical response </a:t>
            </a:r>
          </a:p>
          <a:p>
            <a:pPr lvl="1"/>
            <a:r>
              <a:rPr lang="en-GB" sz="1800" dirty="0"/>
              <a:t>Long-term irradiation</a:t>
            </a:r>
            <a:r>
              <a:rPr lang="en-GB" sz="1800" dirty="0">
                <a:sym typeface="Wingdings" panose="05000000000000000000" pitchFamily="2" charset="2"/>
              </a:rPr>
              <a:t> radiation damage (</a:t>
            </a:r>
            <a:r>
              <a:rPr lang="en-GB" sz="1800" dirty="0"/>
              <a:t>microstructural changes induced by radiation) – main topic of this presentation</a:t>
            </a:r>
          </a:p>
          <a:p>
            <a:pPr lvl="2"/>
            <a:r>
              <a:rPr lang="en-GB" sz="1800" dirty="0"/>
              <a:t>Atomic displacement caused by charge particle-nucleus interaction (DPA)</a:t>
            </a:r>
          </a:p>
          <a:p>
            <a:pPr lvl="2"/>
            <a:endParaRPr lang="en-GB" sz="1800" dirty="0"/>
          </a:p>
          <a:p>
            <a:pPr lvl="2"/>
            <a:endParaRPr lang="en-GB" sz="1800" dirty="0"/>
          </a:p>
          <a:p>
            <a:pPr lvl="2"/>
            <a:endParaRPr lang="en-GB" sz="1800" dirty="0"/>
          </a:p>
          <a:p>
            <a:pPr marL="914400" lvl="2" indent="0">
              <a:buNone/>
            </a:pPr>
            <a:endParaRPr lang="en-GB" sz="1800" dirty="0"/>
          </a:p>
          <a:p>
            <a:pPr marL="914400" lvl="2" indent="0">
              <a:buNone/>
            </a:pPr>
            <a:endParaRPr lang="en-GB" sz="1800" dirty="0"/>
          </a:p>
          <a:p>
            <a:pPr lvl="2"/>
            <a:endParaRPr lang="en-GB" sz="1800" dirty="0"/>
          </a:p>
          <a:p>
            <a:pPr lvl="2"/>
            <a:endParaRPr lang="en-GB" sz="1800" dirty="0"/>
          </a:p>
          <a:p>
            <a:pPr lvl="2"/>
            <a:r>
              <a:rPr lang="en-GB" sz="1800" dirty="0"/>
              <a:t>Gas production (H, He)</a:t>
            </a:r>
          </a:p>
          <a:p>
            <a:pPr marL="914400" lvl="2" indent="0">
              <a:buNone/>
            </a:pPr>
            <a:endParaRPr lang="en-GB" sz="1800" dirty="0"/>
          </a:p>
          <a:p>
            <a:r>
              <a:rPr lang="en-GB" sz="1800" dirty="0"/>
              <a:t>Consequences of long-term irradiation </a:t>
            </a:r>
          </a:p>
          <a:p>
            <a:pPr lvl="1"/>
            <a:r>
              <a:rPr lang="en-GB" sz="1800" dirty="0"/>
              <a:t>Degradation of thermal and electrical conductivity </a:t>
            </a:r>
          </a:p>
          <a:p>
            <a:pPr lvl="1"/>
            <a:r>
              <a:rPr lang="en-GB" sz="1800" dirty="0"/>
              <a:t>Radiation hardening </a:t>
            </a:r>
          </a:p>
          <a:p>
            <a:pPr lvl="1"/>
            <a:r>
              <a:rPr lang="en-GB" sz="1800" dirty="0"/>
              <a:t>Swelling</a:t>
            </a:r>
          </a:p>
          <a:p>
            <a:pPr lvl="1"/>
            <a:r>
              <a:rPr lang="en-GB" sz="1800" dirty="0"/>
              <a:t>Induced brittleness</a:t>
            </a:r>
          </a:p>
          <a:p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3</a:t>
            </a:fld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2741748" y="2489380"/>
            <a:ext cx="3668873" cy="1689704"/>
            <a:chOff x="1409636" y="2781727"/>
            <a:chExt cx="3668873" cy="16897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7306" y="2781727"/>
              <a:ext cx="2469094" cy="142658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409636" y="4209821"/>
              <a:ext cx="366887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i="1" dirty="0">
                  <a:latin typeface="Arial" panose="020B0604020202020204" pitchFamily="34" charset="0"/>
                  <a:cs typeface="Arial" panose="020B0604020202020204" pitchFamily="34" charset="0"/>
                </a:rPr>
                <a:t>Atomic displacement induced by an incident particle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705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 collimation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2376"/>
            <a:ext cx="8229600" cy="2617663"/>
          </a:xfrm>
        </p:spPr>
        <p:txBody>
          <a:bodyPr>
            <a:normAutofit/>
          </a:bodyPr>
          <a:lstStyle/>
          <a:p>
            <a:r>
              <a:rPr lang="en-GB" sz="1600" dirty="0"/>
              <a:t>Focus on material for beam intercepting device of LHC</a:t>
            </a:r>
            <a:r>
              <a:rPr lang="en-GB" sz="1600" dirty="0">
                <a:sym typeface="Wingdings" panose="05000000000000000000" pitchFamily="2" charset="2"/>
              </a:rPr>
              <a:t>, e.g. collimators</a:t>
            </a:r>
          </a:p>
          <a:p>
            <a:r>
              <a:rPr lang="en-GB" sz="1600" dirty="0"/>
              <a:t>The energy stored in the beam is very high</a:t>
            </a:r>
            <a:r>
              <a:rPr lang="en-GB" sz="1600" dirty="0">
                <a:sym typeface="Wingdings" panose="05000000000000000000" pitchFamily="2" charset="2"/>
              </a:rPr>
              <a:t> even a tiny fraction of it would induced quench in the superconductive magnet </a:t>
            </a: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r>
              <a:rPr lang="en-GB" sz="1600" dirty="0">
                <a:sym typeface="Wingdings" panose="05000000000000000000" pitchFamily="2" charset="2"/>
              </a:rPr>
              <a:t>Need of a protection system from unavoidable beam losses</a:t>
            </a: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400369"/>
              </p:ext>
            </p:extLst>
          </p:nvPr>
        </p:nvGraphicFramePr>
        <p:xfrm>
          <a:off x="2247091" y="1857896"/>
          <a:ext cx="2186354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431">
                  <a:extLst>
                    <a:ext uri="{9D8B030D-6E8A-4147-A177-3AD203B41FA5}">
                      <a16:colId xmlns:a16="http://schemas.microsoft.com/office/drawing/2014/main" xmlns="" val="4274182860"/>
                    </a:ext>
                  </a:extLst>
                </a:gridCol>
                <a:gridCol w="1230923">
                  <a:extLst>
                    <a:ext uri="{9D8B030D-6E8A-4147-A177-3AD203B41FA5}">
                      <a16:colId xmlns:a16="http://schemas.microsoft.com/office/drawing/2014/main" xmlns="" val="15073124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LHC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362</a:t>
                      </a:r>
                      <a:r>
                        <a:rPr lang="en-GB" b="0" baseline="0" dirty="0">
                          <a:solidFill>
                            <a:schemeClr val="tx1"/>
                          </a:solidFill>
                        </a:rPr>
                        <a:t> MJ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272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HL-LHC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690 MJ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6211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8500 MJ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1214703"/>
                  </a:ext>
                </a:extLst>
              </a:tr>
            </a:tbl>
          </a:graphicData>
        </a:graphic>
      </p:graphicFrame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630070" y="3880524"/>
            <a:ext cx="3803375" cy="1836642"/>
            <a:chOff x="533643" y="3523891"/>
            <a:chExt cx="4286795" cy="2070085"/>
          </a:xfrm>
        </p:grpSpPr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533643" y="3523891"/>
              <a:ext cx="4286795" cy="2070085"/>
              <a:chOff x="1228208" y="2453902"/>
              <a:chExt cx="7886717" cy="3808479"/>
            </a:xfrm>
          </p:grpSpPr>
          <p:pic>
            <p:nvPicPr>
              <p:cNvPr id="22" name="Picture 21" descr="FULL VIEW.jp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8548" y="2453902"/>
                <a:ext cx="4417636" cy="3380449"/>
              </a:xfrm>
              <a:prstGeom prst="rect">
                <a:avLst/>
              </a:prstGeom>
            </p:spPr>
          </p:pic>
          <p:sp>
            <p:nvSpPr>
              <p:cNvPr id="23" name="AutoShape 4"/>
              <p:cNvSpPr>
                <a:spLocks/>
              </p:cNvSpPr>
              <p:nvPr/>
            </p:nvSpPr>
            <p:spPr bwMode="auto">
              <a:xfrm>
                <a:off x="5348704" y="5783725"/>
                <a:ext cx="2208403" cy="478656"/>
              </a:xfrm>
              <a:prstGeom prst="borderCallout2">
                <a:avLst>
                  <a:gd name="adj1" fmla="val 50000"/>
                  <a:gd name="adj2" fmla="val 0"/>
                  <a:gd name="adj3" fmla="val 50000"/>
                  <a:gd name="adj4" fmla="val -7481"/>
                  <a:gd name="adj5" fmla="val -74137"/>
                  <a:gd name="adj6" fmla="val -40919"/>
                </a:avLst>
              </a:prstGeom>
              <a:gradFill rotWithShape="1">
                <a:gsLst>
                  <a:gs pos="0">
                    <a:srgbClr val="333399">
                      <a:shade val="51000"/>
                      <a:satMod val="130000"/>
                    </a:srgbClr>
                  </a:gs>
                  <a:gs pos="80000">
                    <a:srgbClr val="333399">
                      <a:shade val="93000"/>
                      <a:satMod val="130000"/>
                    </a:srgbClr>
                  </a:gs>
                  <a:gs pos="100000">
                    <a:srgbClr val="33339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333399">
                    <a:shade val="95000"/>
                    <a:satMod val="105000"/>
                  </a:srgbClr>
                </a:solidFill>
                <a:prstDash val="solid"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rIns="0" anchor="ctr" anchorCtr="1">
                <a:spAutoFit/>
              </a:bodyPr>
              <a:lstStyle/>
              <a:p>
                <a:pPr algn="ctr" defTabSz="457200" eaLnBrk="0" fontAlgn="base" hangingPunct="0">
                  <a:spcBef>
                    <a:spcPct val="0"/>
                  </a:spcBef>
                  <a:spcAft>
                    <a:spcPts val="1000"/>
                  </a:spcAft>
                  <a:defRPr/>
                </a:pPr>
                <a:r>
                  <a:rPr lang="en-US" sz="900" kern="0" dirty="0">
                    <a:solidFill>
                      <a:srgbClr val="FFFFFF"/>
                    </a:solidFill>
                    <a:latin typeface="Arial"/>
                  </a:rPr>
                  <a:t>Actuation system</a:t>
                </a:r>
              </a:p>
            </p:txBody>
          </p:sp>
          <p:sp>
            <p:nvSpPr>
              <p:cNvPr id="24" name="AutoShape 7"/>
              <p:cNvSpPr>
                <a:spLocks/>
              </p:cNvSpPr>
              <p:nvPr/>
            </p:nvSpPr>
            <p:spPr bwMode="auto">
              <a:xfrm>
                <a:off x="6797475" y="5491083"/>
                <a:ext cx="2291449" cy="478656"/>
              </a:xfrm>
              <a:prstGeom prst="borderCallout2">
                <a:avLst>
                  <a:gd name="adj1" fmla="val 50000"/>
                  <a:gd name="adj2" fmla="val 0"/>
                  <a:gd name="adj3" fmla="val 50000"/>
                  <a:gd name="adj4" fmla="val -6572"/>
                  <a:gd name="adj5" fmla="val -252720"/>
                  <a:gd name="adj6" fmla="val -114881"/>
                </a:avLst>
              </a:prstGeom>
              <a:gradFill rotWithShape="1">
                <a:gsLst>
                  <a:gs pos="0">
                    <a:srgbClr val="333399">
                      <a:shade val="51000"/>
                      <a:satMod val="130000"/>
                    </a:srgbClr>
                  </a:gs>
                  <a:gs pos="80000">
                    <a:srgbClr val="333399">
                      <a:shade val="93000"/>
                      <a:satMod val="130000"/>
                    </a:srgbClr>
                  </a:gs>
                  <a:gs pos="100000">
                    <a:srgbClr val="33339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333399">
                    <a:shade val="95000"/>
                    <a:satMod val="105000"/>
                  </a:srgbClr>
                </a:solidFill>
                <a:prstDash val="solid"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rIns="0" anchor="ctr" anchorCtr="1">
                <a:spAutoFit/>
              </a:bodyPr>
              <a:lstStyle/>
              <a:p>
                <a:pPr algn="ctr" defTabSz="457200" eaLnBrk="0" fontAlgn="base" hangingPunct="0">
                  <a:spcBef>
                    <a:spcPct val="0"/>
                  </a:spcBef>
                  <a:spcAft>
                    <a:spcPts val="1000"/>
                  </a:spcAft>
                  <a:defRPr/>
                </a:pPr>
                <a:r>
                  <a:rPr lang="en-US" sz="900" kern="0" dirty="0">
                    <a:solidFill>
                      <a:srgbClr val="FFFFFF"/>
                    </a:solidFill>
                    <a:latin typeface="Arial"/>
                  </a:rPr>
                  <a:t>Jaw Cooling system</a:t>
                </a:r>
              </a:p>
            </p:txBody>
          </p:sp>
          <p:sp>
            <p:nvSpPr>
              <p:cNvPr id="25" name="AutoShape 7"/>
              <p:cNvSpPr>
                <a:spLocks/>
              </p:cNvSpPr>
              <p:nvPr/>
            </p:nvSpPr>
            <p:spPr bwMode="auto">
              <a:xfrm>
                <a:off x="7145437" y="4600499"/>
                <a:ext cx="1969488" cy="478656"/>
              </a:xfrm>
              <a:prstGeom prst="borderCallout2">
                <a:avLst>
                  <a:gd name="adj1" fmla="val 50000"/>
                  <a:gd name="adj2" fmla="val 0"/>
                  <a:gd name="adj3" fmla="val 50001"/>
                  <a:gd name="adj4" fmla="val -29412"/>
                  <a:gd name="adj5" fmla="val -86424"/>
                  <a:gd name="adj6" fmla="val -86354"/>
                </a:avLst>
              </a:prstGeom>
              <a:gradFill rotWithShape="1">
                <a:gsLst>
                  <a:gs pos="0">
                    <a:srgbClr val="333399">
                      <a:shade val="51000"/>
                      <a:satMod val="130000"/>
                    </a:srgbClr>
                  </a:gs>
                  <a:gs pos="80000">
                    <a:srgbClr val="333399">
                      <a:shade val="93000"/>
                      <a:satMod val="130000"/>
                    </a:srgbClr>
                  </a:gs>
                  <a:gs pos="100000">
                    <a:srgbClr val="33339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333399">
                    <a:shade val="95000"/>
                    <a:satMod val="105000"/>
                  </a:srgbClr>
                </a:solidFill>
                <a:prstDash val="solid"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rIns="0" anchor="ctr" anchorCtr="1">
                <a:spAutoFit/>
              </a:bodyPr>
              <a:lstStyle/>
              <a:p>
                <a:pPr algn="ctr" defTabSz="457200" eaLnBrk="0" fontAlgn="base" hangingPunct="0">
                  <a:spcBef>
                    <a:spcPct val="0"/>
                  </a:spcBef>
                  <a:spcAft>
                    <a:spcPts val="1000"/>
                  </a:spcAft>
                  <a:defRPr/>
                </a:pPr>
                <a:r>
                  <a:rPr lang="en-US" sz="900" kern="0" dirty="0">
                    <a:solidFill>
                      <a:srgbClr val="FFFFFF"/>
                    </a:solidFill>
                    <a:latin typeface="Arial"/>
                  </a:rPr>
                  <a:t>Vacuum Vessel</a:t>
                </a:r>
              </a:p>
            </p:txBody>
          </p:sp>
          <p:sp>
            <p:nvSpPr>
              <p:cNvPr id="26" name="Right Arrow 25"/>
              <p:cNvSpPr/>
              <p:nvPr/>
            </p:nvSpPr>
            <p:spPr>
              <a:xfrm>
                <a:off x="1228208" y="4853453"/>
                <a:ext cx="2120841" cy="485059"/>
              </a:xfrm>
              <a:prstGeom prst="rightArrow">
                <a:avLst>
                  <a:gd name="adj1" fmla="val 50000"/>
                  <a:gd name="adj2" fmla="val 89149"/>
                </a:avLst>
              </a:prstGeom>
              <a:solidFill>
                <a:srgbClr val="FF0000"/>
              </a:solidFill>
              <a:ln w="0" cap="flat" cmpd="sng" algn="ctr">
                <a:noFill/>
                <a:prstDash val="solid"/>
              </a:ln>
              <a:effectLst/>
              <a:scene3d>
                <a:camera prst="isometricRightUp"/>
                <a:lightRig rig="threePt" dir="t"/>
              </a:scene3d>
              <a:sp3d extrusionH="25400" prstMaterial="plastic">
                <a:bevelT w="63500" h="44450"/>
                <a:bevelB w="63500" h="44450"/>
                <a:extrusionClr>
                  <a:srgbClr val="FF0000"/>
                </a:extrusionClr>
              </a:sp3d>
            </p:spPr>
            <p:txBody>
              <a:bodyPr vert="horz" rtlCol="0" anchor="b" anchorCtr="0">
                <a:noAutofit/>
              </a:bodyPr>
              <a:lstStyle/>
              <a:p>
                <a:pPr algn="ctr" defTabSz="457200">
                  <a:defRPr/>
                </a:pPr>
                <a:r>
                  <a:rPr lang="en-GB" sz="1000" b="1" kern="0" dirty="0">
                    <a:solidFill>
                      <a:srgbClr val="FFFFFF"/>
                    </a:solidFill>
                    <a:latin typeface="Arial"/>
                  </a:rPr>
                  <a:t>Particle Beam</a:t>
                </a:r>
              </a:p>
            </p:txBody>
          </p:sp>
          <p:sp>
            <p:nvSpPr>
              <p:cNvPr id="27" name="AutoShape 1"/>
              <p:cNvSpPr>
                <a:spLocks/>
              </p:cNvSpPr>
              <p:nvPr/>
            </p:nvSpPr>
            <p:spPr bwMode="auto">
              <a:xfrm>
                <a:off x="1228208" y="2662988"/>
                <a:ext cx="1973223" cy="478656"/>
              </a:xfrm>
              <a:prstGeom prst="borderCallout2">
                <a:avLst>
                  <a:gd name="adj1" fmla="val 50000"/>
                  <a:gd name="adj2" fmla="val 100000"/>
                  <a:gd name="adj3" fmla="val 50000"/>
                  <a:gd name="adj4" fmla="val 115874"/>
                  <a:gd name="adj5" fmla="val 221894"/>
                  <a:gd name="adj6" fmla="val 152729"/>
                </a:avLst>
              </a:prstGeom>
              <a:gradFill rotWithShape="1">
                <a:gsLst>
                  <a:gs pos="0">
                    <a:srgbClr val="333399">
                      <a:shade val="51000"/>
                      <a:satMod val="130000"/>
                    </a:srgbClr>
                  </a:gs>
                  <a:gs pos="80000">
                    <a:srgbClr val="333399">
                      <a:shade val="93000"/>
                      <a:satMod val="130000"/>
                    </a:srgbClr>
                  </a:gs>
                  <a:gs pos="100000">
                    <a:srgbClr val="33339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22225" cap="flat" cmpd="sng" algn="ctr">
                <a:solidFill>
                  <a:srgbClr val="333399">
                    <a:shade val="95000"/>
                    <a:satMod val="105000"/>
                  </a:srgbClr>
                </a:solidFill>
                <a:prstDash val="solid"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rIns="0" anchor="ctr" anchorCtr="1">
                <a:spAutoFit/>
              </a:bodyPr>
              <a:lstStyle/>
              <a:p>
                <a:pPr algn="ctr" defTabSz="457200" eaLnBrk="0" fontAlgn="base" hangingPunct="0">
                  <a:spcBef>
                    <a:spcPct val="0"/>
                  </a:spcBef>
                  <a:spcAft>
                    <a:spcPts val="1000"/>
                  </a:spcAft>
                  <a:defRPr/>
                </a:pPr>
                <a:r>
                  <a:rPr lang="en-US" sz="900" kern="0" dirty="0">
                    <a:solidFill>
                      <a:srgbClr val="FFFFFF"/>
                    </a:solidFill>
                    <a:latin typeface="Arial"/>
                  </a:rPr>
                  <a:t>CFC Jaw Block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 rot="19962148">
              <a:off x="1934127" y="3552534"/>
              <a:ext cx="1033174" cy="276999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000000"/>
                  </a:solidFill>
                  <a:latin typeface="SpaceClaim ISO CB" pitchFamily="2" charset="0"/>
                  <a:cs typeface="SpaceClaim ISO CB" pitchFamily="2" charset="0"/>
                </a:rPr>
                <a:t>~1.2</a:t>
              </a:r>
              <a:r>
                <a:rPr lang="en-GB" sz="500" dirty="0">
                  <a:solidFill>
                    <a:srgbClr val="000000"/>
                  </a:solidFill>
                  <a:latin typeface="SpaceClaim ISO CB" pitchFamily="2" charset="0"/>
                  <a:cs typeface="SpaceClaim ISO CB" pitchFamily="2" charset="0"/>
                </a:rPr>
                <a:t> </a:t>
              </a:r>
              <a:r>
                <a:rPr lang="en-GB" sz="1200" dirty="0">
                  <a:solidFill>
                    <a:srgbClr val="000000"/>
                  </a:solidFill>
                  <a:latin typeface="SpaceClaim ISO CB" pitchFamily="2" charset="0"/>
                  <a:cs typeface="SpaceClaim ISO CB" pitchFamily="2" charset="0"/>
                </a:rPr>
                <a:t>m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1465903" y="3533623"/>
              <a:ext cx="1469720" cy="785823"/>
            </a:xfrm>
            <a:prstGeom prst="straightConnector1">
              <a:avLst/>
            </a:prstGeom>
            <a:ln w="12700">
              <a:solidFill>
                <a:srgbClr val="000000"/>
              </a:solidFill>
              <a:headEnd type="triangle" w="sm" len="lg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o 2"/>
          <p:cNvGrpSpPr/>
          <p:nvPr/>
        </p:nvGrpSpPr>
        <p:grpSpPr>
          <a:xfrm>
            <a:off x="4793781" y="1642638"/>
            <a:ext cx="2161731" cy="1368253"/>
            <a:chOff x="5009553" y="1736738"/>
            <a:chExt cx="2406546" cy="155755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5854" y="1736738"/>
              <a:ext cx="2193942" cy="145431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009553" y="2966278"/>
              <a:ext cx="2406546" cy="328012"/>
            </a:xfrm>
            <a:prstGeom prst="rect">
              <a:avLst/>
            </a:prstGeom>
            <a:gradFill rotWithShape="1">
              <a:gsLst>
                <a:gs pos="0">
                  <a:srgbClr val="333399">
                    <a:shade val="51000"/>
                    <a:satMod val="130000"/>
                  </a:srgbClr>
                </a:gs>
                <a:gs pos="80000">
                  <a:srgbClr val="333399">
                    <a:shade val="93000"/>
                    <a:satMod val="130000"/>
                  </a:srgbClr>
                </a:gs>
                <a:gs pos="100000">
                  <a:srgbClr val="33339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333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it-IT"/>
              </a:defPPr>
              <a:lvl1pPr algn="ctr">
                <a:defRPr sz="1600"/>
              </a:lvl1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kern="0" dirty="0">
                  <a:solidFill>
                    <a:srgbClr val="FFFFFF"/>
                  </a:solidFill>
                </a:rPr>
                <a:t>120 t Australian road train</a:t>
              </a:r>
            </a:p>
          </p:txBody>
        </p:sp>
      </p:grpSp>
      <p:sp>
        <p:nvSpPr>
          <p:cNvPr id="34" name="Left Arrow 33"/>
          <p:cNvSpPr/>
          <p:nvPr/>
        </p:nvSpPr>
        <p:spPr>
          <a:xfrm rot="21074401" flipH="1">
            <a:off x="4802155" y="2341595"/>
            <a:ext cx="1784647" cy="246691"/>
          </a:xfrm>
          <a:prstGeom prst="leftArrow">
            <a:avLst>
              <a:gd name="adj1" fmla="val 50000"/>
              <a:gd name="adj2" fmla="val 81996"/>
            </a:avLst>
          </a:prstGeom>
          <a:solidFill>
            <a:srgbClr val="FF0000"/>
          </a:solidFill>
          <a:ln w="0">
            <a:noFill/>
          </a:ln>
          <a:effectLst/>
          <a:scene3d>
            <a:camera prst="isometricRightUp">
              <a:rot lat="1800000" lon="2400000" rev="0"/>
            </a:camera>
            <a:lightRig rig="threePt" dir="t"/>
          </a:scene3d>
          <a:sp3d prstMaterial="plastic">
            <a:bevelT w="63500" h="44450"/>
            <a:bevelB w="63500" h="44450"/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b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FF"/>
                </a:solidFill>
              </a:rPr>
              <a:t>v = 390 km/h</a:t>
            </a:r>
            <a:endParaRPr lang="en-GB" sz="1200" b="1" dirty="0">
              <a:solidFill>
                <a:srgbClr val="FFFFFF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650BBA3E-C7B3-4753-A983-859DF36CB778}"/>
              </a:ext>
            </a:extLst>
          </p:cNvPr>
          <p:cNvGrpSpPr/>
          <p:nvPr/>
        </p:nvGrpSpPr>
        <p:grpSpPr>
          <a:xfrm>
            <a:off x="4793778" y="3356221"/>
            <a:ext cx="3703508" cy="3241514"/>
            <a:chOff x="4793778" y="3356221"/>
            <a:chExt cx="3703508" cy="32415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0399" y="3878077"/>
              <a:ext cx="3267621" cy="173337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3778" y="3356221"/>
              <a:ext cx="1216044" cy="45669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132767" y="3507947"/>
              <a:ext cx="8809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MoGr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4745" y="5729185"/>
              <a:ext cx="1071388" cy="45669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567816" y="6074515"/>
              <a:ext cx="12203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MoGr with Mo coating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8" t="24222" r="27939" b="34727"/>
            <a:stretch/>
          </p:blipFill>
          <p:spPr>
            <a:xfrm>
              <a:off x="7150216" y="5627731"/>
              <a:ext cx="939141" cy="45697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7276895" y="6014170"/>
              <a:ext cx="12203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CuCD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Molybdenum-carbide graphite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/>
              <a:t>Collimators operate in an extreme environment: thermal shock (accidental beam impact), UHV, radiation, high geometrical stability</a:t>
            </a:r>
            <a:r>
              <a:rPr lang="en-GB" sz="1600" dirty="0">
                <a:sym typeface="Wingdings" panose="05000000000000000000" pitchFamily="2" charset="2"/>
              </a:rPr>
              <a:t> C-based materials best compromise, but CFC and graphite have poor electrical conductivity for HL-LHC</a:t>
            </a:r>
          </a:p>
          <a:p>
            <a:r>
              <a:rPr lang="en-GB" sz="1600" dirty="0">
                <a:sym typeface="Wingdings" panose="05000000000000000000" pitchFamily="2" charset="2"/>
              </a:rPr>
              <a:t>A new composite material has been developed to enhance electrical conductivity and other properties MoGr baseline for collimators that will be installed in 2020 (LS2).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5</a:t>
            </a:fld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49218" y="2482438"/>
            <a:ext cx="1957645" cy="1765597"/>
            <a:chOff x="751593" y="3924164"/>
            <a:chExt cx="1957645" cy="17655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593" y="3924164"/>
              <a:ext cx="1773246" cy="99959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51593" y="4920320"/>
              <a:ext cx="19576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Powders compaction:</a:t>
              </a:r>
            </a:p>
            <a:p>
              <a:pPr marL="171450" indent="-171450">
                <a:buFontTx/>
                <a:buChar char="-"/>
              </a:pP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~90-95%vol graphite</a:t>
              </a:r>
            </a:p>
            <a:p>
              <a:pPr marL="171450" indent="-171450">
                <a:buFontTx/>
                <a:buChar char="-"/>
              </a:pP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~4.5%vol Mo</a:t>
              </a:r>
            </a:p>
            <a:p>
              <a:pPr marL="171450" indent="-171450">
                <a:buFontTx/>
                <a:buChar char="-"/>
              </a:pP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Ti doping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34418" y="2293906"/>
            <a:ext cx="2932430" cy="2293029"/>
            <a:chOff x="3213622" y="3693701"/>
            <a:chExt cx="2932430" cy="22930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3622" y="3693701"/>
              <a:ext cx="2932430" cy="182286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428040" y="5386566"/>
              <a:ext cx="262375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Sintering:</a:t>
              </a:r>
            </a:p>
            <a:p>
              <a:pPr marL="171450" indent="-171450">
                <a:buFontTx/>
                <a:buChar char="-"/>
              </a:pP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Mo-C reaction to form carbides </a:t>
              </a:r>
            </a:p>
            <a:p>
              <a:pPr marL="171450" indent="-171450">
                <a:buFontTx/>
                <a:buChar char="-"/>
              </a:pP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Enhancement of graphitization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87006" y="2293906"/>
            <a:ext cx="2243195" cy="1995461"/>
            <a:chOff x="6384214" y="3742158"/>
            <a:chExt cx="2243195" cy="19954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1611" y="3742158"/>
              <a:ext cx="1324926" cy="156859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84214" y="5306732"/>
              <a:ext cx="22431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Stress-relief treatment:</a:t>
              </a:r>
            </a:p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High temperature, pressure-less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89240" y="6197706"/>
            <a:ext cx="6203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J. Guardia et al., Development and properties of high thermal conductivity molybdenum-carbide-Graphite composites, 2018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182170"/>
              </p:ext>
            </p:extLst>
          </p:nvPr>
        </p:nvGraphicFramePr>
        <p:xfrm>
          <a:off x="2098417" y="4543639"/>
          <a:ext cx="4630738" cy="1600526"/>
        </p:xfrm>
        <a:graphic>
          <a:graphicData uri="http://schemas.openxmlformats.org/drawingml/2006/table">
            <a:tbl>
              <a:tblPr firstRow="1" bandRow="1"/>
              <a:tblGrid>
                <a:gridCol w="2513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036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l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§"/>
                      </a:pPr>
                      <a:endParaRPr kumimoji="0" lang="en-GB" sz="1400" b="0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C377B"/>
                      </a:solidFill>
                    </a:lnT>
                    <a:lnB w="25400" cmpd="sng">
                      <a:solidFill>
                        <a:srgbClr val="0C377B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97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u="none" kern="120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 In-plane</a:t>
                      </a:r>
                      <a:endParaRPr kumimoji="0" lang="en-GB" sz="1400" b="0" i="0" u="none" kern="120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C377B"/>
                      </a:solidFill>
                    </a:lnT>
                    <a:lnB w="25400" cmpd="sng">
                      <a:solidFill>
                        <a:srgbClr val="0C377B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97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u="none" kern="1200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Perpendicular</a:t>
                      </a:r>
                      <a:endParaRPr kumimoji="0" lang="en-GB" sz="1400" b="0" i="0" u="none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C377B"/>
                      </a:solidFill>
                    </a:lnT>
                    <a:lnB w="25400" cmpd="sng">
                      <a:solidFill>
                        <a:srgbClr val="0C377B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9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l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n-GB" sz="1400" kern="1200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Electrical conductivity [MS/m] </a:t>
                      </a:r>
                      <a:endParaRPr kumimoji="0" lang="en-GB" sz="1400" b="0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C377B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77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~1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C377B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77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~0.08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C377B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77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l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n-GB" sz="1400" kern="120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Thermal Conductivity [W/(</a:t>
                      </a:r>
                      <a:r>
                        <a:rPr kumimoji="0" lang="en-GB" sz="1400" kern="1200" err="1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mK</a:t>
                      </a:r>
                      <a:r>
                        <a:rPr kumimoji="0" lang="en-GB" sz="1400" kern="120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)] </a:t>
                      </a:r>
                      <a:endParaRPr kumimoji="0" lang="en-GB" sz="1400" kern="120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700 –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900</a:t>
                      </a:r>
                      <a:r>
                        <a:rPr lang="en-GB" sz="1400" b="1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~50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l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n-GB" sz="1400" kern="1200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CTE RT÷200 °C [10</a:t>
                      </a:r>
                      <a:r>
                        <a:rPr kumimoji="0" lang="en-GB" sz="1400" kern="1200" baseline="30000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-6</a:t>
                      </a:r>
                      <a:r>
                        <a:rPr kumimoji="0" lang="en-GB" sz="1400" kern="1200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kumimoji="0" lang="en-GB" sz="1400" kern="1200" baseline="30000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kumimoji="0" lang="en-GB" sz="1400" kern="1200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400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77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b="1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1.7 - 2.7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77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8 - 12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77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l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n-GB" sz="1400" kern="120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Flexural Strength [MPa]</a:t>
                      </a:r>
                      <a:endParaRPr kumimoji="0" lang="en-GB" sz="1400" kern="120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60 – 80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10 - 12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l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n-GB" sz="1400" kern="120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Specific Heat [J/(</a:t>
                      </a:r>
                      <a:r>
                        <a:rPr kumimoji="0" lang="en-GB" sz="1400" kern="1200" err="1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gK</a:t>
                      </a:r>
                      <a:r>
                        <a:rPr kumimoji="0" lang="en-GB" sz="1400" kern="120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)]</a:t>
                      </a:r>
                      <a:endParaRPr kumimoji="0" lang="en-GB" sz="1400" kern="120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77B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0.6 - 0.65</a:t>
                      </a:r>
                      <a:endParaRPr lang="en-GB" sz="140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77B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rgbClr val="002060"/>
                        </a:solidFill>
                        <a:latin typeface="Cambria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l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n-GB" sz="1400" kern="1200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Density [g/cm</a:t>
                      </a:r>
                      <a:r>
                        <a:rPr kumimoji="0" lang="en-GB" sz="1400" kern="1200" baseline="30000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GB" sz="1400" kern="1200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400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C377B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latin typeface="Arial" panose="020B0604020202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2.5 – 2.6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C377B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2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Thermo-mechanical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8494699" cy="5131256"/>
          </a:xfrm>
        </p:spPr>
        <p:txBody>
          <a:bodyPr>
            <a:normAutofit/>
          </a:bodyPr>
          <a:lstStyle/>
          <a:p>
            <a:r>
              <a:rPr lang="en-GB" sz="1600" dirty="0"/>
              <a:t>Different successful experiences: HRTM14, HRTM23, HRTM36</a:t>
            </a:r>
            <a:r>
              <a:rPr lang="en-GB" sz="1600" dirty="0">
                <a:sym typeface="Wingdings" panose="05000000000000000000" pitchFamily="2" charset="2"/>
              </a:rPr>
              <a:t> thermo-mechanical response of BID materials and benchmarking of numerical simulation </a:t>
            </a:r>
          </a:p>
          <a:p>
            <a:r>
              <a:rPr lang="en-GB" sz="1600" dirty="0">
                <a:sym typeface="Wingdings" panose="05000000000000000000" pitchFamily="2" charset="2"/>
              </a:rPr>
              <a:t>HRTM36: assessment of thermo-mechanical properties of 18 materials, including metallic coatings (Mo, Cu, </a:t>
            </a:r>
            <a:r>
              <a:rPr lang="en-GB" sz="1600" dirty="0" err="1">
                <a:sym typeface="Wingdings" panose="05000000000000000000" pitchFamily="2" charset="2"/>
              </a:rPr>
              <a:t>TiN</a:t>
            </a:r>
            <a:r>
              <a:rPr lang="en-GB" sz="1600" dirty="0">
                <a:sym typeface="Wingdings" panose="05000000000000000000" pitchFamily="2" charset="2"/>
              </a:rPr>
              <a:t>) on CFC, MoGr, Graphite</a:t>
            </a:r>
          </a:p>
          <a:p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r>
              <a:rPr lang="en-GB" sz="1600" dirty="0">
                <a:sym typeface="Wingdings" panose="05000000000000000000" pitchFamily="2" charset="2"/>
              </a:rPr>
              <a:t>Few mm Scratches in impact area impact on electrical conductivity seems acceptable</a:t>
            </a:r>
            <a:endParaRPr lang="en-GB" sz="1600" strike="sngStrik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r>
              <a:rPr lang="en-GB" sz="1800" b="1" dirty="0">
                <a:sym typeface="Wingdings" panose="05000000000000000000" pitchFamily="2" charset="2"/>
              </a:rPr>
              <a:t>Dynamic response function of thermo-physical properties important to correlate to radiation damage-induced degradation</a:t>
            </a:r>
            <a:endParaRPr lang="en-GB" sz="1800" b="1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736091" y="2125048"/>
            <a:ext cx="2901087" cy="2212657"/>
            <a:chOff x="940260" y="2299254"/>
            <a:chExt cx="2901087" cy="2212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0260" y="2299254"/>
              <a:ext cx="2901087" cy="197152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49418" y="4250301"/>
              <a:ext cx="18712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i="1" dirty="0">
                  <a:latin typeface="Arial" panose="020B0604020202020204" pitchFamily="34" charset="0"/>
                  <a:cs typeface="Arial" panose="020B0604020202020204" pitchFamily="34" charset="0"/>
                </a:rPr>
                <a:t>HRTM36 rotating barrel 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37872" y="6155165"/>
            <a:ext cx="6203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A. Bertarelli et al., Dynamic testing and characterization of advanced materials in a new experiment at CERN HiRadMat facility, IPAC 2018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904596" y="2125048"/>
            <a:ext cx="4770730" cy="2212657"/>
            <a:chOff x="3916070" y="2769296"/>
            <a:chExt cx="4770730" cy="22126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6070" y="2769296"/>
              <a:ext cx="4770730" cy="915021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3916070" y="3803716"/>
              <a:ext cx="4770730" cy="1178237"/>
              <a:chOff x="3916070" y="3803716"/>
              <a:chExt cx="4770730" cy="117823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6070" y="3803716"/>
                <a:ext cx="4770730" cy="937108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5205103" y="4720343"/>
                <a:ext cx="26464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Impacted Cu and Mo coating on MoGr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500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DPA for HL-LHC collimators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FLUKA simulations used to determine the expected DPA level after 12 years of HL-LHC (7 TeV protons)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7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3476004" y="2374066"/>
            <a:ext cx="5065287" cy="2645739"/>
            <a:chOff x="2068286" y="1980049"/>
            <a:chExt cx="5065287" cy="26457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50" y="2555780"/>
              <a:ext cx="3241623" cy="207000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8286" y="1980049"/>
              <a:ext cx="2737341" cy="135952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506306" y="1587036"/>
            <a:ext cx="413138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Displacement Per Atom (DPA) in HL-LHC</a:t>
            </a:r>
          </a:p>
          <a:p>
            <a:r>
              <a:rPr lang="en-US" dirty="0"/>
              <a:t>(8x10</a:t>
            </a:r>
            <a:r>
              <a:rPr lang="en-US" baseline="30000" dirty="0"/>
              <a:t>16</a:t>
            </a:r>
            <a:r>
              <a:rPr lang="en-US" dirty="0"/>
              <a:t> protons lost in collimation system)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3581" r="7615"/>
          <a:stretch/>
        </p:blipFill>
        <p:spPr>
          <a:xfrm>
            <a:off x="457200" y="2765719"/>
            <a:ext cx="3018804" cy="212549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817316"/>
              </p:ext>
            </p:extLst>
          </p:nvPr>
        </p:nvGraphicFramePr>
        <p:xfrm>
          <a:off x="824479" y="5282861"/>
          <a:ext cx="7631624" cy="1144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906">
                  <a:extLst>
                    <a:ext uri="{9D8B030D-6E8A-4147-A177-3AD203B41FA5}">
                      <a16:colId xmlns:a16="http://schemas.microsoft.com/office/drawing/2014/main" xmlns="" val="3874407164"/>
                    </a:ext>
                  </a:extLst>
                </a:gridCol>
                <a:gridCol w="1907906">
                  <a:extLst>
                    <a:ext uri="{9D8B030D-6E8A-4147-A177-3AD203B41FA5}">
                      <a16:colId xmlns:a16="http://schemas.microsoft.com/office/drawing/2014/main" xmlns="" val="3599597127"/>
                    </a:ext>
                  </a:extLst>
                </a:gridCol>
                <a:gridCol w="1907906">
                  <a:extLst>
                    <a:ext uri="{9D8B030D-6E8A-4147-A177-3AD203B41FA5}">
                      <a16:colId xmlns:a16="http://schemas.microsoft.com/office/drawing/2014/main" xmlns="" val="3721627521"/>
                    </a:ext>
                  </a:extLst>
                </a:gridCol>
                <a:gridCol w="1907906">
                  <a:extLst>
                    <a:ext uri="{9D8B030D-6E8A-4147-A177-3AD203B41FA5}">
                      <a16:colId xmlns:a16="http://schemas.microsoft.com/office/drawing/2014/main" xmlns="" val="724269412"/>
                    </a:ext>
                  </a:extLst>
                </a:gridCol>
              </a:tblGrid>
              <a:tr h="413264">
                <a:tc>
                  <a:txBody>
                    <a:bodyPr/>
                    <a:lstStyle/>
                    <a:p>
                      <a:r>
                        <a:rPr lang="en-GB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Primary </a:t>
                      </a: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[DPA]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Secondary </a:t>
                      </a: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[DPA]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Mo</a:t>
                      </a:r>
                      <a:r>
                        <a:rPr lang="en-GB" baseline="0" dirty="0">
                          <a:solidFill>
                            <a:schemeClr val="bg1"/>
                          </a:solidFill>
                        </a:rPr>
                        <a:t> coating [DPA]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5877559"/>
                  </a:ext>
                </a:extLst>
              </a:tr>
              <a:tr h="337328">
                <a:tc>
                  <a:txBody>
                    <a:bodyPr/>
                    <a:lstStyle/>
                    <a:p>
                      <a:r>
                        <a:rPr lang="en-GB" dirty="0"/>
                        <a:t>MoGr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0.3</a:t>
                      </a:r>
                      <a:endParaRPr lang="en-GB" strike="sngStrik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4·10</a:t>
                      </a:r>
                      <a:r>
                        <a:rPr lang="en-GB" baseline="30000" dirty="0"/>
                        <a:t>-4</a:t>
                      </a:r>
                      <a:endParaRPr lang="en-GB" strike="sngStrike" baseline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trike="noStrike" baseline="0" dirty="0"/>
                        <a:t>1÷3·10</a:t>
                      </a:r>
                      <a:r>
                        <a:rPr lang="en-GB" strike="noStrike" baseline="30000" dirty="0"/>
                        <a:t>-3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99362293"/>
                  </a:ext>
                </a:extLst>
              </a:tr>
              <a:tr h="337328">
                <a:tc>
                  <a:txBody>
                    <a:bodyPr/>
                    <a:lstStyle/>
                    <a:p>
                      <a:r>
                        <a:rPr lang="en-GB" dirty="0"/>
                        <a:t>CFC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0.12</a:t>
                      </a:r>
                      <a:endParaRPr lang="en-GB" strike="sngStrik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1·10</a:t>
                      </a:r>
                      <a:r>
                        <a:rPr lang="en-GB" baseline="30000" dirty="0"/>
                        <a:t>-4</a:t>
                      </a:r>
                      <a:endParaRPr lang="en-GB" strike="sngStrike" baseline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trike="sngStrike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4631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53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mimic </a:t>
            </a:r>
            <a:r>
              <a:rPr lang="en-GB" dirty="0">
                <a:solidFill>
                  <a:srgbClr val="004080"/>
                </a:solidFill>
              </a:rPr>
              <a:t>7 TeV </a:t>
            </a:r>
            <a:r>
              <a:rPr lang="en-GB" dirty="0"/>
              <a:t>protons?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Goal: mimic radiation damage induced by 7 TeV protons in 12y and predict the properties degradation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Find a correlation (empirical and theoretical) between ion-induced and proton-induced radiation damage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different facilities involved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3692799" y="1712333"/>
            <a:ext cx="4824978" cy="7516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EU project within HORIZON 2020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WP17.4 Simulation of irradiation effects and mitigation methods (A. Lechner, CERN-EN/STI)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85" y="1641436"/>
            <a:ext cx="1272549" cy="893419"/>
          </a:xfrm>
          <a:prstGeom prst="rect">
            <a:avLst/>
          </a:prstGeom>
        </p:spPr>
      </p:pic>
      <p:sp>
        <p:nvSpPr>
          <p:cNvPr id="29" name="Right Arrow 28"/>
          <p:cNvSpPr/>
          <p:nvPr/>
        </p:nvSpPr>
        <p:spPr>
          <a:xfrm>
            <a:off x="2787459" y="2017251"/>
            <a:ext cx="905340" cy="1726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05" y="4272075"/>
            <a:ext cx="2511770" cy="1524132"/>
          </a:xfrm>
          <a:prstGeom prst="rect">
            <a:avLst/>
          </a:prstGeom>
        </p:spPr>
      </p:pic>
      <p:sp>
        <p:nvSpPr>
          <p:cNvPr id="31" name="Right Brace 30"/>
          <p:cNvSpPr/>
          <p:nvPr/>
        </p:nvSpPr>
        <p:spPr>
          <a:xfrm rot="16200000">
            <a:off x="2853233" y="1181550"/>
            <a:ext cx="380909" cy="529866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1434756" y="3247898"/>
            <a:ext cx="349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Radiation damage investigation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2049" y="3907661"/>
            <a:ext cx="2558384" cy="205743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772927" y="5944764"/>
            <a:ext cx="1373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 beamlines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212" y="4220795"/>
            <a:ext cx="2737267" cy="172396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53022" y="5970845"/>
            <a:ext cx="2458630" cy="27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BNL beamlines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4897" y="3949344"/>
            <a:ext cx="2425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Max 200 MeV protons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43163" y="3947172"/>
            <a:ext cx="1710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~5 MeV/u ions</a:t>
            </a:r>
          </a:p>
        </p:txBody>
      </p:sp>
      <p:sp>
        <p:nvSpPr>
          <p:cNvPr id="39" name="Right Brace 38"/>
          <p:cNvSpPr/>
          <p:nvPr/>
        </p:nvSpPr>
        <p:spPr>
          <a:xfrm rot="16200000">
            <a:off x="6986025" y="2562764"/>
            <a:ext cx="376161" cy="254098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/>
          <p:cNvSpPr txBox="1"/>
          <p:nvPr/>
        </p:nvSpPr>
        <p:spPr>
          <a:xfrm>
            <a:off x="5809384" y="5987175"/>
            <a:ext cx="2040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CERN- HRMT beamlines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79097" y="3254553"/>
            <a:ext cx="349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Thermo-mechanical response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72112" y="3953827"/>
            <a:ext cx="2425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440 GeV protons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44212" y="886396"/>
            <a:ext cx="8440190" cy="2685482"/>
            <a:chOff x="351905" y="1027469"/>
            <a:chExt cx="8440190" cy="2685482"/>
          </a:xfrm>
        </p:grpSpPr>
        <p:grpSp>
          <p:nvGrpSpPr>
            <p:cNvPr id="46" name="Group 45"/>
            <p:cNvGrpSpPr/>
            <p:nvPr/>
          </p:nvGrpSpPr>
          <p:grpSpPr>
            <a:xfrm>
              <a:off x="351905" y="1027469"/>
              <a:ext cx="8440190" cy="2685482"/>
              <a:chOff x="709247" y="3138256"/>
              <a:chExt cx="8440190" cy="2685482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709247" y="3138256"/>
                <a:ext cx="8440190" cy="26854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aphicFrame>
            <p:nvGraphicFramePr>
              <p:cNvPr id="45" name="Content Placeholder 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22012606"/>
                  </p:ext>
                </p:extLst>
              </p:nvPr>
            </p:nvGraphicFramePr>
            <p:xfrm>
              <a:off x="1476400" y="3576444"/>
              <a:ext cx="2774496" cy="1691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01851">
                      <a:extLst>
                        <a:ext uri="{9D8B030D-6E8A-4147-A177-3AD203B41FA5}">
                          <a16:colId xmlns:a16="http://schemas.microsoft.com/office/drawing/2014/main" xmlns="" val="3663864122"/>
                        </a:ext>
                      </a:extLst>
                    </a:gridCol>
                    <a:gridCol w="1372645">
                      <a:extLst>
                        <a:ext uri="{9D8B030D-6E8A-4147-A177-3AD203B41FA5}">
                          <a16:colId xmlns:a16="http://schemas.microsoft.com/office/drawing/2014/main" xmlns="" val="10820095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Penetration </a:t>
                          </a:r>
                        </a:p>
                      </a:txBody>
                      <a:tcPr>
                        <a:solidFill>
                          <a:srgbClr val="E9ED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Superficial</a:t>
                          </a:r>
                        </a:p>
                      </a:txBody>
                      <a:tcPr>
                        <a:solidFill>
                          <a:srgbClr val="E9ED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56019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Gas production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7087879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Activation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Zero-low ☺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052931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Dose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High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83700710"/>
                      </a:ext>
                    </a:extLst>
                  </a:tr>
                </a:tbl>
              </a:graphicData>
            </a:graphic>
          </p:graphicFrame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5262" y="1037689"/>
              <a:ext cx="3199817" cy="2665041"/>
            </a:xfrm>
            <a:prstGeom prst="rect">
              <a:avLst/>
            </a:prstGeom>
          </p:spPr>
        </p:pic>
      </p:grpSp>
      <p:sp>
        <p:nvSpPr>
          <p:cNvPr id="49" name="Oval 48"/>
          <p:cNvSpPr/>
          <p:nvPr/>
        </p:nvSpPr>
        <p:spPr>
          <a:xfrm>
            <a:off x="2714678" y="3736849"/>
            <a:ext cx="3473184" cy="282954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Down Arrow 49"/>
          <p:cNvSpPr/>
          <p:nvPr/>
        </p:nvSpPr>
        <p:spPr>
          <a:xfrm rot="10800000">
            <a:off x="4317537" y="3417383"/>
            <a:ext cx="249388" cy="389724"/>
          </a:xfrm>
          <a:prstGeom prst="downArrow">
            <a:avLst/>
          </a:prstGeom>
          <a:solidFill>
            <a:srgbClr val="4F81BD"/>
          </a:solidFill>
          <a:ln>
            <a:solidFill>
              <a:srgbClr val="5080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/>
          <p:cNvSpPr txBox="1"/>
          <p:nvPr/>
        </p:nvSpPr>
        <p:spPr>
          <a:xfrm>
            <a:off x="591671" y="984847"/>
            <a:ext cx="3294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GSI ion irradiation:</a:t>
            </a:r>
          </a:p>
        </p:txBody>
      </p:sp>
    </p:spTree>
    <p:extLst>
      <p:ext uri="{BB962C8B-B14F-4D97-AF65-F5344CB8AC3E}">
        <p14:creationId xmlns:p14="http://schemas.microsoft.com/office/powerpoint/2010/main" val="131698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6" grpId="0"/>
      <p:bldP spid="37" grpId="0"/>
      <p:bldP spid="39" grpId="0" animBg="1"/>
      <p:bldP spid="40" grpId="0"/>
      <p:bldP spid="41" grpId="0"/>
      <p:bldP spid="42" grpId="0"/>
      <p:bldP spid="49" grpId="0" animBg="1"/>
      <p:bldP spid="50" grpId="0" animBg="1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entagon 38"/>
          <p:cNvSpPr/>
          <p:nvPr/>
        </p:nvSpPr>
        <p:spPr>
          <a:xfrm>
            <a:off x="179512" y="2377715"/>
            <a:ext cx="8784976" cy="288032"/>
          </a:xfrm>
          <a:prstGeom prst="homePlate">
            <a:avLst/>
          </a:prstGeom>
          <a:gradFill flip="none" rotWithShape="1">
            <a:gsLst>
              <a:gs pos="0">
                <a:srgbClr val="FFFF00">
                  <a:lumMod val="69000"/>
                  <a:lumOff val="31000"/>
                </a:srgbClr>
              </a:gs>
              <a:gs pos="21000">
                <a:srgbClr val="FF6600"/>
              </a:gs>
              <a:gs pos="67000">
                <a:srgbClr val="4CD027"/>
              </a:gs>
              <a:gs pos="44000">
                <a:srgbClr val="FF0000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1"/>
            <a:tileRect/>
          </a:gra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MoGr irradiation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Accettura  –  7th HPTW, East Lansing (USA) – 04 June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1" name="Rounded Rectangle 10"/>
          <p:cNvSpPr/>
          <p:nvPr/>
        </p:nvSpPr>
        <p:spPr bwMode="auto">
          <a:xfrm>
            <a:off x="5037708" y="2709042"/>
            <a:ext cx="3020546" cy="3280851"/>
          </a:xfrm>
          <a:prstGeom prst="roundRect">
            <a:avLst>
              <a:gd name="adj" fmla="val 9371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ea typeface="MS PGothic" pitchFamily="2" charset="-128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7160956" y="4859170"/>
            <a:ext cx="1707199" cy="1714182"/>
          </a:xfrm>
          <a:prstGeom prst="roundRect">
            <a:avLst>
              <a:gd name="adj" fmla="val 9371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ea typeface="MS PGothic" pitchFamily="2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407830" y="2696466"/>
            <a:ext cx="1502721" cy="2226232"/>
          </a:xfrm>
          <a:prstGeom prst="roundRect">
            <a:avLst>
              <a:gd name="adj" fmla="val 9371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ea typeface="MS PGothic" pitchFamily="2" charset="-128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766709" y="2709042"/>
            <a:ext cx="1502721" cy="1770346"/>
          </a:xfrm>
          <a:prstGeom prst="roundRect">
            <a:avLst>
              <a:gd name="adj" fmla="val 9371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ea typeface="MS PGothic" pitchFamily="2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88134" y="1922415"/>
            <a:ext cx="1340222" cy="348743"/>
            <a:chOff x="2844552" y="2138189"/>
            <a:chExt cx="1340222" cy="400060"/>
          </a:xfrm>
          <a:solidFill>
            <a:srgbClr val="FFD7AD"/>
          </a:solidFill>
        </p:grpSpPr>
        <p:sp>
          <p:nvSpPr>
            <p:cNvPr id="16" name="Rectangular Callout 15"/>
            <p:cNvSpPr/>
            <p:nvPr/>
          </p:nvSpPr>
          <p:spPr>
            <a:xfrm>
              <a:off x="2844552" y="2138189"/>
              <a:ext cx="1227584" cy="400060"/>
            </a:xfrm>
            <a:prstGeom prst="wedgeRectCallout">
              <a:avLst>
                <a:gd name="adj1" fmla="val -20821"/>
                <a:gd name="adj2" fmla="val 100417"/>
              </a:avLst>
            </a:prstGeom>
            <a:grp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20752" y="2138189"/>
              <a:ext cx="1264022" cy="388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600" dirty="0">
                  <a:solidFill>
                    <a:srgbClr val="0000FF"/>
                  </a:solidFill>
                  <a:ea typeface="+mn-ea"/>
                </a:rPr>
                <a:t>Feb. 2014</a:t>
              </a:r>
              <a:endParaRPr lang="en-GB" sz="1600" dirty="0">
                <a:solidFill>
                  <a:srgbClr val="0000FF"/>
                </a:solidFill>
                <a:ea typeface="+mn-ea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3619" y="1925180"/>
            <a:ext cx="1117351" cy="341137"/>
            <a:chOff x="251522" y="2312000"/>
            <a:chExt cx="1117351" cy="407768"/>
          </a:xfrm>
        </p:grpSpPr>
        <p:sp>
          <p:nvSpPr>
            <p:cNvPr id="19" name="Rectangular Callout 18"/>
            <p:cNvSpPr/>
            <p:nvPr/>
          </p:nvSpPr>
          <p:spPr>
            <a:xfrm>
              <a:off x="251522" y="2312000"/>
              <a:ext cx="1008113" cy="404793"/>
            </a:xfrm>
            <a:prstGeom prst="wedgeRectCallout">
              <a:avLst>
                <a:gd name="adj1" fmla="val -22884"/>
                <a:gd name="adj2" fmla="val 109673"/>
              </a:avLst>
            </a:prstGeom>
            <a:solidFill>
              <a:srgbClr val="FFFFCC"/>
            </a:solidFill>
            <a:ln>
              <a:solidFill>
                <a:srgbClr val="FEE0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8753" y="2315088"/>
              <a:ext cx="1080120" cy="40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600" dirty="0">
                  <a:solidFill>
                    <a:srgbClr val="0000FF"/>
                  </a:solidFill>
                </a:rPr>
                <a:t>mid 2013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89716" y="1912156"/>
            <a:ext cx="1107305" cy="338554"/>
            <a:chOff x="6399811" y="2371380"/>
            <a:chExt cx="1107305" cy="360989"/>
          </a:xfrm>
        </p:grpSpPr>
        <p:sp>
          <p:nvSpPr>
            <p:cNvPr id="22" name="Rectangular Callout 21"/>
            <p:cNvSpPr/>
            <p:nvPr/>
          </p:nvSpPr>
          <p:spPr>
            <a:xfrm>
              <a:off x="6399811" y="2387312"/>
              <a:ext cx="1047992" cy="343292"/>
            </a:xfrm>
            <a:prstGeom prst="wedgeRectCallout">
              <a:avLst>
                <a:gd name="adj1" fmla="val -21154"/>
                <a:gd name="adj2" fmla="val 108605"/>
              </a:avLst>
            </a:prstGeom>
            <a:solidFill>
              <a:srgbClr val="FFD1D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26996" y="2371380"/>
              <a:ext cx="1080120" cy="36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600" dirty="0">
                  <a:solidFill>
                    <a:srgbClr val="0000FF"/>
                  </a:solidFill>
                  <a:ea typeface="+mn-ea"/>
                </a:rPr>
                <a:t>July 2014</a:t>
              </a:r>
              <a:endParaRPr lang="en-GB" sz="1600" dirty="0">
                <a:solidFill>
                  <a:srgbClr val="0000FF"/>
                </a:solidFill>
                <a:ea typeface="+mn-ea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58259" y="1912231"/>
            <a:ext cx="799368" cy="338554"/>
            <a:chOff x="7876403" y="2344393"/>
            <a:chExt cx="720093" cy="365349"/>
          </a:xfrm>
        </p:grpSpPr>
        <p:sp>
          <p:nvSpPr>
            <p:cNvPr id="25" name="Rectangular Callout 24"/>
            <p:cNvSpPr/>
            <p:nvPr/>
          </p:nvSpPr>
          <p:spPr>
            <a:xfrm>
              <a:off x="7876403" y="2361154"/>
              <a:ext cx="720093" cy="339813"/>
            </a:xfrm>
            <a:prstGeom prst="wedgeRectCallout">
              <a:avLst>
                <a:gd name="adj1" fmla="val -22741"/>
                <a:gd name="adj2" fmla="val 11362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61804" y="2344393"/>
              <a:ext cx="593100" cy="365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600" dirty="0">
                  <a:solidFill>
                    <a:srgbClr val="0000FF"/>
                  </a:solidFill>
                  <a:ea typeface="+mn-ea"/>
                </a:rPr>
                <a:t>2016</a:t>
              </a:r>
              <a:endParaRPr lang="en-GB" sz="1600" dirty="0">
                <a:solidFill>
                  <a:srgbClr val="0000FF"/>
                </a:solidFill>
                <a:ea typeface="+mn-ea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430511" y="2706707"/>
            <a:ext cx="14800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dirty="0">
                <a:solidFill>
                  <a:prstClr val="black"/>
                </a:solidFill>
              </a:rPr>
              <a:t>5</a:t>
            </a:r>
            <a:r>
              <a:rPr lang="en-US" sz="1200" b="1" baseline="30000" dirty="0">
                <a:solidFill>
                  <a:prstClr val="black"/>
                </a:solidFill>
              </a:rPr>
              <a:t>th</a:t>
            </a:r>
            <a:r>
              <a:rPr lang="en-US" sz="1200" b="1" dirty="0">
                <a:solidFill>
                  <a:prstClr val="black"/>
                </a:solidFill>
              </a:rPr>
              <a:t> generation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2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b="1" dirty="0">
                <a:solidFill>
                  <a:prstClr val="black"/>
                </a:solidFill>
              </a:rPr>
              <a:t>MG 5200-S</a:t>
            </a:r>
          </a:p>
          <a:p>
            <a:pPr defTabSz="914400"/>
            <a:r>
              <a:rPr lang="en-GB" sz="1200" dirty="0"/>
              <a:t>(2.65 g/cm</a:t>
            </a:r>
            <a:r>
              <a:rPr lang="en-GB" sz="1200" baseline="30000" dirty="0"/>
              <a:t>3</a:t>
            </a:r>
            <a:r>
              <a:rPr lang="en-GB" sz="1200" dirty="0"/>
              <a:t>)</a:t>
            </a:r>
            <a:endParaRPr lang="en-US" sz="1200" dirty="0"/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Fully molten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7.2%v Mo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46.4%v C-fibers </a:t>
            </a:r>
            <a:br>
              <a:rPr lang="en-US" sz="1200" dirty="0">
                <a:solidFill>
                  <a:prstClr val="black"/>
                </a:solidFill>
                <a:cs typeface="Calibri"/>
              </a:rPr>
            </a:br>
            <a:r>
              <a:rPr lang="en-US" sz="1200" dirty="0">
                <a:solidFill>
                  <a:prstClr val="black"/>
                </a:solidFill>
                <a:cs typeface="Calibri"/>
              </a:rPr>
              <a:t>(</a:t>
            </a:r>
            <a:r>
              <a:rPr lang="en-US" sz="1200" dirty="0" err="1">
                <a:solidFill>
                  <a:prstClr val="black"/>
                </a:solidFill>
                <a:cs typeface="Calibri"/>
              </a:rPr>
              <a:t>long+short</a:t>
            </a:r>
            <a:r>
              <a:rPr lang="en-US" sz="1200" dirty="0">
                <a:solidFill>
                  <a:prstClr val="black"/>
                </a:solidFill>
                <a:cs typeface="Calibri"/>
              </a:rPr>
              <a:t>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2 </a:t>
            </a:r>
            <a:r>
              <a:rPr lang="en-US" sz="1200" u="sng" dirty="0">
                <a:solidFill>
                  <a:prstClr val="black"/>
                </a:solidFill>
                <a:cs typeface="Calibri"/>
              </a:rPr>
              <a:t>annealing</a:t>
            </a:r>
            <a:r>
              <a:rPr lang="en-US" sz="1200" dirty="0">
                <a:solidFill>
                  <a:prstClr val="black"/>
                </a:solidFill>
                <a:cs typeface="Calibri"/>
              </a:rPr>
              <a:t> cycles: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1150°C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1300°C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95278" y="2696466"/>
            <a:ext cx="1493219" cy="166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dirty="0">
                <a:solidFill>
                  <a:prstClr val="black"/>
                </a:solidFill>
              </a:rPr>
              <a:t>4</a:t>
            </a:r>
            <a:r>
              <a:rPr lang="en-US" sz="1200" b="1" baseline="30000" dirty="0">
                <a:solidFill>
                  <a:prstClr val="black"/>
                </a:solidFill>
              </a:rPr>
              <a:t>th</a:t>
            </a:r>
            <a:r>
              <a:rPr lang="en-US" sz="1200" b="1" dirty="0">
                <a:solidFill>
                  <a:prstClr val="black"/>
                </a:solidFill>
              </a:rPr>
              <a:t> generation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2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b="1" dirty="0">
                <a:solidFill>
                  <a:prstClr val="black"/>
                </a:solidFill>
              </a:rPr>
              <a:t>MG 3110-P</a:t>
            </a:r>
          </a:p>
          <a:p>
            <a:pPr defTabSz="914400"/>
            <a:r>
              <a:rPr lang="en-GB" sz="1200" dirty="0"/>
              <a:t>(2.67 g/cm</a:t>
            </a:r>
            <a:r>
              <a:rPr lang="en-GB" sz="1200" baseline="30000" dirty="0"/>
              <a:t>3</a:t>
            </a:r>
            <a:r>
              <a:rPr lang="en-GB" sz="1200" dirty="0"/>
              <a:t>)</a:t>
            </a:r>
            <a:endParaRPr lang="en-US" sz="1200" dirty="0"/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u="sng" dirty="0">
                <a:solidFill>
                  <a:prstClr val="black"/>
                </a:solidFill>
                <a:cs typeface="Calibri"/>
              </a:rPr>
              <a:t>Fully molten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20%v Mo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40%v C-fibers </a:t>
            </a:r>
            <a:br>
              <a:rPr lang="en-US" sz="1200" dirty="0">
                <a:solidFill>
                  <a:prstClr val="black"/>
                </a:solidFill>
                <a:cs typeface="Calibri"/>
              </a:rPr>
            </a:br>
            <a:r>
              <a:rPr lang="en-US" sz="1200" dirty="0">
                <a:solidFill>
                  <a:prstClr val="black"/>
                </a:solidFill>
                <a:cs typeface="Calibri"/>
              </a:rPr>
              <a:t>(</a:t>
            </a:r>
            <a:r>
              <a:rPr lang="en-US" sz="1200" dirty="0" err="1">
                <a:solidFill>
                  <a:prstClr val="black"/>
                </a:solidFill>
                <a:cs typeface="Calibri"/>
              </a:rPr>
              <a:t>long+short</a:t>
            </a:r>
            <a:r>
              <a:rPr lang="en-US" sz="1200" dirty="0">
                <a:solidFill>
                  <a:prstClr val="black"/>
                </a:solidFill>
                <a:cs typeface="Calibri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97021" y="2706707"/>
            <a:ext cx="296123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>
                <a:solidFill>
                  <a:prstClr val="black"/>
                </a:solidFill>
              </a:rPr>
              <a:t>6</a:t>
            </a:r>
            <a:r>
              <a:rPr lang="en-US" sz="1200" b="1" baseline="30000" dirty="0">
                <a:solidFill>
                  <a:prstClr val="black"/>
                </a:solidFill>
              </a:rPr>
              <a:t>th</a:t>
            </a:r>
            <a:r>
              <a:rPr lang="en-US" sz="1200" b="1" dirty="0">
                <a:solidFill>
                  <a:prstClr val="black"/>
                </a:solidFill>
              </a:rPr>
              <a:t> generation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2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b="1" dirty="0">
                <a:solidFill>
                  <a:prstClr val="black"/>
                </a:solidFill>
              </a:rPr>
              <a:t>MG 6400-U</a:t>
            </a:r>
          </a:p>
          <a:p>
            <a:pPr defTabSz="914400"/>
            <a:r>
              <a:rPr lang="en-GB" sz="1200" dirty="0"/>
              <a:t>(2.63 g/cm</a:t>
            </a:r>
            <a:r>
              <a:rPr lang="en-GB" sz="1200" baseline="30000" dirty="0"/>
              <a:t>3</a:t>
            </a:r>
            <a:r>
              <a:rPr lang="en-GB" sz="1200" dirty="0"/>
              <a:t>)</a:t>
            </a:r>
            <a:endParaRPr lang="en-US" sz="1200" dirty="0"/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Fully molten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4.5%v Mo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u="sng" dirty="0">
                <a:solidFill>
                  <a:prstClr val="black"/>
                </a:solidFill>
                <a:cs typeface="Calibri"/>
              </a:rPr>
              <a:t>NO C-fibers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Annealing 1800˚C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200" dirty="0">
              <a:solidFill>
                <a:prstClr val="black"/>
              </a:solidFill>
              <a:cs typeface="Calibri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200" dirty="0">
              <a:solidFill>
                <a:prstClr val="black"/>
              </a:solidFill>
              <a:cs typeface="Calibri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b="1" dirty="0">
                <a:solidFill>
                  <a:prstClr val="black"/>
                </a:solidFill>
              </a:rPr>
              <a:t>MG 6530-Aa</a:t>
            </a:r>
          </a:p>
          <a:p>
            <a:pPr defTabSz="914400"/>
            <a:r>
              <a:rPr lang="en-GB" sz="1200" dirty="0"/>
              <a:t>(2.5 g/cm</a:t>
            </a:r>
            <a:r>
              <a:rPr lang="en-GB" sz="1200" baseline="30000" dirty="0"/>
              <a:t>3</a:t>
            </a:r>
            <a:r>
              <a:rPr lang="en-GB" sz="1200" dirty="0"/>
              <a:t>)</a:t>
            </a:r>
            <a:endParaRPr lang="en-US" sz="1200" dirty="0"/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Fully molten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4.5%v Mo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5%v C-fibers </a:t>
            </a:r>
            <a:r>
              <a:rPr lang="en-US" sz="1200" u="sng" dirty="0">
                <a:solidFill>
                  <a:prstClr val="black"/>
                </a:solidFill>
                <a:cs typeface="Calibri"/>
              </a:rPr>
              <a:t>(long only)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Annealing 1900°C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18645" y="3076039"/>
            <a:ext cx="152307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b="1" dirty="0">
                <a:solidFill>
                  <a:prstClr val="black"/>
                </a:solidFill>
              </a:rPr>
              <a:t>MG 6541-Aa</a:t>
            </a:r>
          </a:p>
          <a:p>
            <a:pPr defTabSz="914400"/>
            <a:r>
              <a:rPr lang="en-GB" sz="1200" dirty="0"/>
              <a:t>(2.5 g/cm</a:t>
            </a:r>
            <a:r>
              <a:rPr lang="en-GB" sz="1200" baseline="30000" dirty="0"/>
              <a:t>3</a:t>
            </a:r>
            <a:r>
              <a:rPr lang="en-GB" sz="1200" dirty="0"/>
              <a:t>)</a:t>
            </a:r>
            <a:endParaRPr lang="en-US" sz="1200" dirty="0"/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Fully molten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4.5%v Mo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u="sng" dirty="0">
                <a:solidFill>
                  <a:prstClr val="black"/>
                </a:solidFill>
                <a:cs typeface="Calibri"/>
              </a:rPr>
              <a:t>0. %v Ti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5%v C-fibers </a:t>
            </a:r>
            <a:br>
              <a:rPr lang="en-US" sz="1200" dirty="0">
                <a:solidFill>
                  <a:prstClr val="black"/>
                </a:solidFill>
                <a:cs typeface="Calibri"/>
              </a:rPr>
            </a:br>
            <a:r>
              <a:rPr lang="en-US" sz="1200" u="sng" dirty="0">
                <a:solidFill>
                  <a:prstClr val="black"/>
                </a:solidFill>
                <a:cs typeface="Calibri"/>
              </a:rPr>
              <a:t>(short only)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Annealing 1900°C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2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18455" y="1092369"/>
            <a:ext cx="5488385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</a:ln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srgbClr val="000000"/>
                </a:solidFill>
              </a:rPr>
              <a:t>GSI</a:t>
            </a:r>
            <a:r>
              <a:rPr lang="en-US" sz="1600" dirty="0">
                <a:solidFill>
                  <a:srgbClr val="FF0000"/>
                </a:solidFill>
              </a:rPr>
              <a:t> (</a:t>
            </a:r>
            <a:r>
              <a:rPr lang="en-US" sz="1600" baseline="30000" dirty="0">
                <a:solidFill>
                  <a:srgbClr val="FF0000"/>
                </a:solidFill>
              </a:rPr>
              <a:t>238</a:t>
            </a:r>
            <a:r>
              <a:rPr lang="en-US" sz="1600" dirty="0">
                <a:solidFill>
                  <a:srgbClr val="FF0000"/>
                </a:solidFill>
              </a:rPr>
              <a:t>U, </a:t>
            </a:r>
            <a:r>
              <a:rPr lang="en-US" sz="1600" baseline="30000" dirty="0">
                <a:solidFill>
                  <a:srgbClr val="FF0000"/>
                </a:solidFill>
              </a:rPr>
              <a:t>209</a:t>
            </a:r>
            <a:r>
              <a:rPr lang="en-US" sz="1600" dirty="0">
                <a:solidFill>
                  <a:srgbClr val="FF0000"/>
                </a:solidFill>
              </a:rPr>
              <a:t>Bi, </a:t>
            </a:r>
            <a:r>
              <a:rPr lang="en-US" sz="1600" baseline="30000" dirty="0">
                <a:solidFill>
                  <a:srgbClr val="FF0000"/>
                </a:solidFill>
              </a:rPr>
              <a:t>197</a:t>
            </a:r>
            <a:r>
              <a:rPr lang="en-US" sz="1600" dirty="0">
                <a:solidFill>
                  <a:srgbClr val="FF0000"/>
                </a:solidFill>
              </a:rPr>
              <a:t>Au, </a:t>
            </a:r>
            <a:r>
              <a:rPr lang="en-US" sz="1600" baseline="30000" dirty="0">
                <a:solidFill>
                  <a:srgbClr val="FF0000"/>
                </a:solidFill>
              </a:rPr>
              <a:t>152</a:t>
            </a:r>
            <a:r>
              <a:rPr lang="en-US" sz="1600" dirty="0">
                <a:solidFill>
                  <a:srgbClr val="FF0000"/>
                </a:solidFill>
              </a:rPr>
              <a:t>Sm, </a:t>
            </a:r>
            <a:r>
              <a:rPr lang="en-US" sz="1600" dirty="0" err="1">
                <a:solidFill>
                  <a:srgbClr val="FF0000"/>
                </a:solidFill>
              </a:rPr>
              <a:t>Ca</a:t>
            </a:r>
            <a:r>
              <a:rPr lang="en-US" sz="1600" dirty="0">
                <a:solidFill>
                  <a:srgbClr val="FF0000"/>
                </a:solidFill>
              </a:rPr>
              <a:t>, C ions) </a:t>
            </a:r>
            <a:endParaRPr lang="en-US" sz="16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55985" y="4888678"/>
            <a:ext cx="1555471" cy="166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1" dirty="0">
                <a:solidFill>
                  <a:prstClr val="black"/>
                </a:solidFill>
              </a:rPr>
              <a:t>7</a:t>
            </a:r>
            <a:r>
              <a:rPr lang="en-US" sz="1200" b="1" baseline="30000" dirty="0">
                <a:solidFill>
                  <a:prstClr val="black"/>
                </a:solidFill>
              </a:rPr>
              <a:t>th</a:t>
            </a:r>
            <a:r>
              <a:rPr lang="en-US" sz="1200" b="1" dirty="0">
                <a:solidFill>
                  <a:prstClr val="black"/>
                </a:solidFill>
              </a:rPr>
              <a:t> generation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2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b="1" dirty="0">
                <a:solidFill>
                  <a:prstClr val="black"/>
                </a:solidFill>
              </a:rPr>
              <a:t>MG 6403-Aa</a:t>
            </a:r>
          </a:p>
          <a:p>
            <a:pPr defTabSz="914400"/>
            <a:r>
              <a:rPr lang="en-GB" sz="1200" dirty="0"/>
              <a:t>(g/cm</a:t>
            </a:r>
            <a:r>
              <a:rPr lang="en-GB" sz="1200" baseline="30000" dirty="0"/>
              <a:t>3</a:t>
            </a:r>
            <a:r>
              <a:rPr lang="en-GB" sz="1200" dirty="0"/>
              <a:t>)</a:t>
            </a:r>
            <a:endParaRPr lang="en-US" sz="1200" dirty="0"/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Fully molten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4.5%v Mo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u="sng" dirty="0">
                <a:solidFill>
                  <a:prstClr val="black"/>
                </a:solidFill>
                <a:cs typeface="Calibri"/>
              </a:rPr>
              <a:t>%v Ti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u="sng" dirty="0">
                <a:solidFill>
                  <a:prstClr val="black"/>
                </a:solidFill>
                <a:cs typeface="Calibri"/>
              </a:rPr>
              <a:t>NO C-fibers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076332" y="1926017"/>
            <a:ext cx="1084625" cy="338554"/>
            <a:chOff x="6399811" y="2371380"/>
            <a:chExt cx="1084625" cy="360989"/>
          </a:xfrm>
        </p:grpSpPr>
        <p:sp>
          <p:nvSpPr>
            <p:cNvPr id="34" name="Rectangular Callout 33"/>
            <p:cNvSpPr/>
            <p:nvPr/>
          </p:nvSpPr>
          <p:spPr>
            <a:xfrm>
              <a:off x="6399811" y="2387312"/>
              <a:ext cx="1047992" cy="343292"/>
            </a:xfrm>
            <a:prstGeom prst="wedgeRectCallout">
              <a:avLst>
                <a:gd name="adj1" fmla="val -21154"/>
                <a:gd name="adj2" fmla="val 108605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04316" y="2371380"/>
              <a:ext cx="1080120" cy="36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600" dirty="0">
                  <a:solidFill>
                    <a:srgbClr val="0000FF"/>
                  </a:solidFill>
                  <a:ea typeface="+mn-ea"/>
                </a:rPr>
                <a:t>mid 2015</a:t>
              </a:r>
              <a:endParaRPr lang="en-GB" sz="1600" dirty="0">
                <a:solidFill>
                  <a:srgbClr val="0000FF"/>
                </a:solidFill>
                <a:ea typeface="+mn-ea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37388" y="5665485"/>
            <a:ext cx="4357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E. Quaranta, EuCARD-2 WP11 Annual meeting, CERN 2017 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118847" y="2709042"/>
            <a:ext cx="1502721" cy="1770346"/>
          </a:xfrm>
          <a:prstGeom prst="roundRect">
            <a:avLst>
              <a:gd name="adj" fmla="val 9371"/>
            </a:avLst>
          </a:prstGeom>
          <a:solidFill>
            <a:srgbClr val="FFF96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ea typeface="MS PGothic" pitchFamily="2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7388" y="2706498"/>
            <a:ext cx="1578510" cy="166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1" dirty="0">
                <a:solidFill>
                  <a:prstClr val="black"/>
                </a:solidFill>
              </a:rPr>
              <a:t>3</a:t>
            </a:r>
            <a:r>
              <a:rPr lang="en-US" sz="1200" b="1" baseline="30000" dirty="0">
                <a:solidFill>
                  <a:prstClr val="black"/>
                </a:solidFill>
              </a:rPr>
              <a:t>th</a:t>
            </a:r>
            <a:r>
              <a:rPr lang="en-US" sz="1200" b="1" dirty="0">
                <a:solidFill>
                  <a:prstClr val="black"/>
                </a:solidFill>
              </a:rPr>
              <a:t> generation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2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b="1" dirty="0">
                <a:solidFill>
                  <a:prstClr val="black"/>
                </a:solidFill>
              </a:rPr>
              <a:t>MG 1110-E</a:t>
            </a:r>
          </a:p>
          <a:p>
            <a:pPr defTabSz="914400"/>
            <a:r>
              <a:rPr lang="en-GB" sz="1200" dirty="0"/>
              <a:t>(3.7 g/cm</a:t>
            </a:r>
            <a:r>
              <a:rPr lang="en-GB" sz="1200" baseline="30000" dirty="0"/>
              <a:t>3</a:t>
            </a:r>
            <a:r>
              <a:rPr lang="en-GB" sz="1200" dirty="0"/>
              <a:t>)</a:t>
            </a:r>
            <a:endParaRPr lang="en-US" sz="1200" dirty="0"/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u="sng" dirty="0">
                <a:solidFill>
                  <a:prstClr val="black"/>
                </a:solidFill>
                <a:cs typeface="Calibri"/>
              </a:rPr>
              <a:t>NOT fully molten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20%v Mo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black"/>
                </a:solidFill>
                <a:cs typeface="Calibri"/>
              </a:rPr>
              <a:t>40%v C-fibers</a:t>
            </a:r>
            <a:br>
              <a:rPr lang="en-US" sz="1200" dirty="0">
                <a:solidFill>
                  <a:prstClr val="black"/>
                </a:solidFill>
                <a:cs typeface="Calibri"/>
              </a:rPr>
            </a:br>
            <a:r>
              <a:rPr lang="en-US" sz="1200" dirty="0">
                <a:solidFill>
                  <a:prstClr val="black"/>
                </a:solidFill>
                <a:cs typeface="Calibri"/>
              </a:rPr>
              <a:t>(</a:t>
            </a:r>
            <a:r>
              <a:rPr lang="en-US" sz="1200" dirty="0" err="1">
                <a:solidFill>
                  <a:prstClr val="black"/>
                </a:solidFill>
                <a:cs typeface="Calibri"/>
              </a:rPr>
              <a:t>long+short</a:t>
            </a:r>
            <a:r>
              <a:rPr lang="en-US" sz="1200" dirty="0">
                <a:solidFill>
                  <a:prstClr val="black"/>
                </a:solidFill>
                <a:cs typeface="Calibri"/>
              </a:rPr>
              <a:t>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62339" y="1068767"/>
            <a:ext cx="1514061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</a:ln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srgbClr val="000000"/>
                </a:solidFill>
              </a:rPr>
              <a:t>BNL</a:t>
            </a:r>
            <a:r>
              <a:rPr lang="en-US" sz="1600" dirty="0">
                <a:solidFill>
                  <a:srgbClr val="FF0000"/>
                </a:solidFill>
              </a:rPr>
              <a:t> (p</a:t>
            </a:r>
            <a:r>
              <a:rPr lang="en-US" sz="1600" baseline="30000" dirty="0">
                <a:solidFill>
                  <a:srgbClr val="FF0000"/>
                </a:solidFill>
              </a:rPr>
              <a:t>+</a:t>
            </a:r>
            <a:r>
              <a:rPr lang="en-US" sz="1600" dirty="0">
                <a:solidFill>
                  <a:srgbClr val="FF0000"/>
                </a:solidFill>
              </a:rPr>
              <a:t>, n)</a:t>
            </a:r>
            <a:endParaRPr lang="en-US" sz="16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844258" y="1065285"/>
            <a:ext cx="1241063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>
                <a:solidFill>
                  <a:srgbClr val="000000"/>
                </a:solidFill>
              </a:rPr>
              <a:t>BNL</a:t>
            </a:r>
            <a:r>
              <a:rPr lang="en-US" sz="1600" dirty="0">
                <a:solidFill>
                  <a:srgbClr val="FF0000"/>
                </a:solidFill>
              </a:rPr>
              <a:t> (p</a:t>
            </a:r>
            <a:r>
              <a:rPr lang="en-US" sz="1600" baseline="30000" dirty="0">
                <a:solidFill>
                  <a:srgbClr val="FF0000"/>
                </a:solidFill>
              </a:rPr>
              <a:t>+</a:t>
            </a:r>
            <a:r>
              <a:rPr lang="en-US" sz="1600" dirty="0">
                <a:solidFill>
                  <a:srgbClr val="FF0000"/>
                </a:solidFill>
              </a:rPr>
              <a:t>, n)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15204</TotalTime>
  <Words>2074</Words>
  <Application>Microsoft Office PowerPoint</Application>
  <PresentationFormat>On-screen Show (4:3)</PresentationFormat>
  <Paragraphs>409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MS PGothic</vt:lpstr>
      <vt:lpstr>MS PGothic</vt:lpstr>
      <vt:lpstr>Arial</vt:lpstr>
      <vt:lpstr>Calibri</vt:lpstr>
      <vt:lpstr>Cambria Math</vt:lpstr>
      <vt:lpstr>Helvetica</vt:lpstr>
      <vt:lpstr>SpaceClaim ISO CB</vt:lpstr>
      <vt:lpstr>Times New Roman</vt:lpstr>
      <vt:lpstr>Wingdings</vt:lpstr>
      <vt:lpstr>1_Thème Office</vt:lpstr>
      <vt:lpstr>Thème Office</vt:lpstr>
      <vt:lpstr>2_Thème Office</vt:lpstr>
      <vt:lpstr>3_Thème Office</vt:lpstr>
      <vt:lpstr>PowerPoint Presentation</vt:lpstr>
      <vt:lpstr>Outline</vt:lpstr>
      <vt:lpstr>Beam-matter interaction </vt:lpstr>
      <vt:lpstr>LHC collimation system</vt:lpstr>
      <vt:lpstr>Molybdenum-carbide graphite</vt:lpstr>
      <vt:lpstr>Thermo-mechanical response</vt:lpstr>
      <vt:lpstr>DPA for HL-LHC collimators</vt:lpstr>
      <vt:lpstr>How to mimic 7 TeV protons?</vt:lpstr>
      <vt:lpstr>MoGr irradiation</vt:lpstr>
      <vt:lpstr>Proton irradiation at BNL</vt:lpstr>
      <vt:lpstr>Ion irradiation at GSI</vt:lpstr>
      <vt:lpstr>Future tests</vt:lpstr>
      <vt:lpstr>Next GSI irradiation campaign </vt:lpstr>
      <vt:lpstr>Next GSI irradiation campaign </vt:lpstr>
      <vt:lpstr>Conclusions</vt:lpstr>
      <vt:lpstr>PowerPoint Presentation</vt:lpstr>
      <vt:lpstr>Collimator materials</vt:lpstr>
      <vt:lpstr>Coating CTE- Substrate Curvature</vt:lpstr>
      <vt:lpstr>Impedance measurements</vt:lpstr>
      <vt:lpstr>Microscopic investigation </vt:lpstr>
      <vt:lpstr>Thermo-mechanical simulations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Adriana Rossi</dc:creator>
  <cp:lastModifiedBy>Pellemoine, Frederique</cp:lastModifiedBy>
  <cp:revision>553</cp:revision>
  <dcterms:created xsi:type="dcterms:W3CDTF">2015-10-09T07:05:10Z</dcterms:created>
  <dcterms:modified xsi:type="dcterms:W3CDTF">2018-06-19T11:56:35Z</dcterms:modified>
</cp:coreProperties>
</file>