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12" r:id="rId3"/>
    <p:sldId id="259" r:id="rId4"/>
    <p:sldId id="305" r:id="rId5"/>
    <p:sldId id="260" r:id="rId6"/>
    <p:sldId id="283" r:id="rId7"/>
    <p:sldId id="262" r:id="rId8"/>
    <p:sldId id="272" r:id="rId9"/>
    <p:sldId id="275" r:id="rId10"/>
    <p:sldId id="285" r:id="rId11"/>
    <p:sldId id="264" r:id="rId12"/>
    <p:sldId id="277" r:id="rId13"/>
    <p:sldId id="265" r:id="rId14"/>
    <p:sldId id="267" r:id="rId15"/>
    <p:sldId id="286" r:id="rId16"/>
    <p:sldId id="298" r:id="rId17"/>
    <p:sldId id="303" r:id="rId18"/>
    <p:sldId id="308" r:id="rId19"/>
    <p:sldId id="307" r:id="rId20"/>
    <p:sldId id="287" r:id="rId21"/>
    <p:sldId id="300" r:id="rId22"/>
    <p:sldId id="301" r:id="rId23"/>
    <p:sldId id="302" r:id="rId24"/>
    <p:sldId id="304" r:id="rId25"/>
    <p:sldId id="263" r:id="rId26"/>
    <p:sldId id="310" r:id="rId27"/>
    <p:sldId id="31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775963328143063E-2"/>
          <c:y val="7.1742012759701212E-2"/>
          <c:w val="0.87190920922880144"/>
          <c:h val="0.80133131824117254"/>
        </c:manualLayout>
      </c:layout>
      <c:scatterChart>
        <c:scatterStyle val="lineMarker"/>
        <c:varyColors val="0"/>
        <c:ser>
          <c:idx val="0"/>
          <c:order val="0"/>
          <c:tx>
            <c:v>Fr=35Hz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'[result IPUL fr 37.5 total.xlsx]fr'!$J$4:$J$9,'[result IPUL fr 37.5 total.xlsx]fr'!$AI$4:$AI$7</c:f>
              <c:numCache>
                <c:formatCode>General</c:formatCode>
                <c:ptCount val="10"/>
                <c:pt idx="0">
                  <c:v>0.16397026130653261</c:v>
                </c:pt>
                <c:pt idx="1">
                  <c:v>0.14077780952380953</c:v>
                </c:pt>
                <c:pt idx="2">
                  <c:v>7.4813848837209346E-2</c:v>
                </c:pt>
                <c:pt idx="3">
                  <c:v>9.5961096999999995E-2</c:v>
                </c:pt>
                <c:pt idx="4">
                  <c:v>0.14644663699999999</c:v>
                </c:pt>
                <c:pt idx="5">
                  <c:v>0.176223504</c:v>
                </c:pt>
                <c:pt idx="6">
                  <c:v>0.18054993388429749</c:v>
                </c:pt>
                <c:pt idx="7">
                  <c:v>0.17549747692307691</c:v>
                </c:pt>
                <c:pt idx="8">
                  <c:v>0.1199654117647059</c:v>
                </c:pt>
                <c:pt idx="9">
                  <c:v>8.938005468750003E-2</c:v>
                </c:pt>
              </c:numCache>
            </c:numRef>
          </c:xVal>
          <c:yVal>
            <c:numRef>
              <c:f>'[result IPUL fr 37.5 total.xlsx]fr'!$I$4:$I$9,'[result IPUL fr 37.5 total.xlsx]fr'!$AH$4:$AH$7</c:f>
              <c:numCache>
                <c:formatCode>General</c:formatCode>
                <c:ptCount val="10"/>
                <c:pt idx="0">
                  <c:v>1.4917776381909542</c:v>
                </c:pt>
                <c:pt idx="1">
                  <c:v>1.8272238571428572</c:v>
                </c:pt>
                <c:pt idx="2">
                  <c:v>2.3767288953488377</c:v>
                </c:pt>
                <c:pt idx="3">
                  <c:v>2.3386711289999997</c:v>
                </c:pt>
                <c:pt idx="4">
                  <c:v>1.8979551109999999</c:v>
                </c:pt>
                <c:pt idx="5">
                  <c:v>1.5695004350000001</c:v>
                </c:pt>
                <c:pt idx="6">
                  <c:v>1.8346004958677682</c:v>
                </c:pt>
                <c:pt idx="7">
                  <c:v>1.8715631538461537</c:v>
                </c:pt>
                <c:pt idx="8">
                  <c:v>2.264154967320263</c:v>
                </c:pt>
                <c:pt idx="9">
                  <c:v>2.4279853124999997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21-40AE-8636-FF0FE362B4CD}"/>
            </c:ext>
          </c:extLst>
        </c:ser>
        <c:ser>
          <c:idx val="1"/>
          <c:order val="1"/>
          <c:tx>
            <c:v>Fr=37.5Hz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'[result IPUL fr 37.5 total.xlsx]fr'!$Z$4:$Z$8,'[result IPUL fr 37.5 total.xlsx]fr'!$G$4:$G$9</c:f>
              <c:numCache>
                <c:formatCode>General</c:formatCode>
                <c:ptCount val="11"/>
                <c:pt idx="0">
                  <c:v>0.1849469256198347</c:v>
                </c:pt>
                <c:pt idx="1">
                  <c:v>0.1731213499999999</c:v>
                </c:pt>
                <c:pt idx="2">
                  <c:v>0.12270377500000001</c:v>
                </c:pt>
                <c:pt idx="3">
                  <c:v>0.17036844715447161</c:v>
                </c:pt>
                <c:pt idx="4">
                  <c:v>9.0552483333333295E-2</c:v>
                </c:pt>
                <c:pt idx="5">
                  <c:v>0.16913187234042554</c:v>
                </c:pt>
                <c:pt idx="6">
                  <c:v>0.15047499999999991</c:v>
                </c:pt>
                <c:pt idx="7">
                  <c:v>8.7561472440944879E-2</c:v>
                </c:pt>
                <c:pt idx="8">
                  <c:v>0.18227063900000001</c:v>
                </c:pt>
                <c:pt idx="9">
                  <c:v>9.5255468999999995E-2</c:v>
                </c:pt>
                <c:pt idx="10">
                  <c:v>0.16699554899999999</c:v>
                </c:pt>
              </c:numCache>
            </c:numRef>
          </c:xVal>
          <c:yVal>
            <c:numRef>
              <c:f>'[result IPUL fr 37.5 total.xlsx]fr'!$Y$4:$Y$8,'[result IPUL fr 37.5 total.xlsx]fr'!$F$4:$F$9</c:f>
              <c:numCache>
                <c:formatCode>General</c:formatCode>
                <c:ptCount val="11"/>
                <c:pt idx="0">
                  <c:v>1.933761652892561</c:v>
                </c:pt>
                <c:pt idx="1">
                  <c:v>2.0525390000000003</c:v>
                </c:pt>
                <c:pt idx="2">
                  <c:v>2.4129590000000003</c:v>
                </c:pt>
                <c:pt idx="3">
                  <c:v>2.0880788617886172</c:v>
                </c:pt>
                <c:pt idx="4">
                  <c:v>2.6055697499999995</c:v>
                </c:pt>
                <c:pt idx="5">
                  <c:v>1.6028259574468082</c:v>
                </c:pt>
                <c:pt idx="6">
                  <c:v>1.9005750588235291</c:v>
                </c:pt>
                <c:pt idx="7">
                  <c:v>2.4675551968503933</c:v>
                </c:pt>
                <c:pt idx="8">
                  <c:v>1.6888940339999998</c:v>
                </c:pt>
                <c:pt idx="9">
                  <c:v>2.5357873979999996</c:v>
                </c:pt>
                <c:pt idx="10">
                  <c:v>1.8530016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821-40AE-8636-FF0FE362B4CD}"/>
            </c:ext>
          </c:extLst>
        </c:ser>
        <c:ser>
          <c:idx val="2"/>
          <c:order val="2"/>
          <c:tx>
            <c:v>Fr=40Hz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'[result IPUL fr 37.5 total.xlsx]fr'!$M$4:$M$9,'[result IPUL fr 37.5 total.xlsx]fr'!$AL$4:$AL$6</c:f>
              <c:numCache>
                <c:formatCode>General</c:formatCode>
                <c:ptCount val="9"/>
                <c:pt idx="0">
                  <c:v>0.16919984659090903</c:v>
                </c:pt>
                <c:pt idx="1">
                  <c:v>0.1318988764940239</c:v>
                </c:pt>
                <c:pt idx="2">
                  <c:v>9.4706360248447155E-2</c:v>
                </c:pt>
                <c:pt idx="3">
                  <c:v>0.180365674</c:v>
                </c:pt>
                <c:pt idx="4">
                  <c:v>0.14852300900000001</c:v>
                </c:pt>
                <c:pt idx="5">
                  <c:v>9.2875321999999996E-2</c:v>
                </c:pt>
                <c:pt idx="6">
                  <c:v>0.18009826966292145</c:v>
                </c:pt>
                <c:pt idx="7">
                  <c:v>0.17905596527777778</c:v>
                </c:pt>
                <c:pt idx="8">
                  <c:v>0.10895772185430463</c:v>
                </c:pt>
              </c:numCache>
            </c:numRef>
          </c:xVal>
          <c:yVal>
            <c:numRef>
              <c:f>'[result IPUL fr 37.5 total.xlsx]fr'!$L$4:$L$9,'[result IPUL fr 37.5 total.xlsx]fr'!$AK$4:$AK$6</c:f>
              <c:numCache>
                <c:formatCode>General</c:formatCode>
                <c:ptCount val="9"/>
                <c:pt idx="0">
                  <c:v>1.8232640340909114</c:v>
                </c:pt>
                <c:pt idx="1">
                  <c:v>2.3373909561753017</c:v>
                </c:pt>
                <c:pt idx="2">
                  <c:v>2.6553508695652148</c:v>
                </c:pt>
                <c:pt idx="3">
                  <c:v>1.8832507860000001</c:v>
                </c:pt>
                <c:pt idx="4">
                  <c:v>2.2683524560000001</c:v>
                </c:pt>
                <c:pt idx="5">
                  <c:v>2.7341263210000002</c:v>
                </c:pt>
                <c:pt idx="6">
                  <c:v>2.1984352808988792</c:v>
                </c:pt>
                <c:pt idx="7">
                  <c:v>2.1976618055555561</c:v>
                </c:pt>
                <c:pt idx="8">
                  <c:v>2.6886834437086078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821-40AE-8636-FF0FE362B4CD}"/>
            </c:ext>
          </c:extLst>
        </c:ser>
        <c:ser>
          <c:idx val="3"/>
          <c:order val="3"/>
          <c:spPr>
            <a:ln w="254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 IPUL fr 37.5 total.xlsx]fr'!$D$4:$D$5</c:f>
              <c:numCache>
                <c:formatCode>General</c:formatCode>
                <c:ptCount val="2"/>
                <c:pt idx="0">
                  <c:v>0.13</c:v>
                </c:pt>
                <c:pt idx="1">
                  <c:v>0.13</c:v>
                </c:pt>
              </c:numCache>
            </c:numRef>
          </c:xVal>
          <c:yVal>
            <c:numRef>
              <c:f>'[result IPUL fr 37.5 total.xlsx]fr'!$C$4:$C$5</c:f>
              <c:numCache>
                <c:formatCode>General</c:formatCode>
                <c:ptCount val="2"/>
                <c:pt idx="0">
                  <c:v>-0.5</c:v>
                </c:pt>
                <c:pt idx="1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821-40AE-8636-FF0FE362B4CD}"/>
            </c:ext>
          </c:extLst>
        </c:ser>
        <c:ser>
          <c:idx val="4"/>
          <c:order val="4"/>
          <c:tx>
            <c:strRef>
              <c:f>'[result IPUL fr 37.5 total.xlsx]fr'!$O$2</c:f>
              <c:strCache>
                <c:ptCount val="1"/>
                <c:pt idx="0">
                  <c:v>Fr=42.5Hz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 IPUL fr 37.5 total.xlsx]fr'!$P$5:$P$9</c:f>
              <c:numCache>
                <c:formatCode>General</c:formatCode>
                <c:ptCount val="5"/>
                <c:pt idx="0">
                  <c:v>9.5326688000000007E-2</c:v>
                </c:pt>
                <c:pt idx="1">
                  <c:v>0.144322809</c:v>
                </c:pt>
                <c:pt idx="2">
                  <c:v>0.16725674731182785</c:v>
                </c:pt>
                <c:pt idx="3">
                  <c:v>0.17309781868131868</c:v>
                </c:pt>
                <c:pt idx="4">
                  <c:v>0.17359843661971835</c:v>
                </c:pt>
              </c:numCache>
            </c:numRef>
          </c:xVal>
          <c:yVal>
            <c:numRef>
              <c:f>'[result IPUL fr 37.5 total.xlsx]fr'!$O$5:$O$9</c:f>
              <c:numCache>
                <c:formatCode>General</c:formatCode>
                <c:ptCount val="5"/>
                <c:pt idx="0">
                  <c:v>2.8925501139999996</c:v>
                </c:pt>
                <c:pt idx="1">
                  <c:v>2.4324521280000004</c:v>
                </c:pt>
                <c:pt idx="2">
                  <c:v>2.2506209677419351</c:v>
                </c:pt>
                <c:pt idx="3">
                  <c:v>1.9192658241758254</c:v>
                </c:pt>
                <c:pt idx="4">
                  <c:v>1.7433660093896735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821-40AE-8636-FF0FE362B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487032"/>
        <c:axId val="931117576"/>
      </c:scatterChart>
      <c:valAx>
        <c:axId val="875487032"/>
        <c:scaling>
          <c:orientation val="minMax"/>
          <c:max val="0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Q[L/s]</a:t>
                </a:r>
                <a:endParaRPr lang="es-ES" sz="14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117576"/>
        <c:crosses val="autoZero"/>
        <c:crossBetween val="midCat"/>
        <c:majorUnit val="2.0000000000000004E-2"/>
      </c:valAx>
      <c:valAx>
        <c:axId val="931117576"/>
        <c:scaling>
          <c:orientation val="minMax"/>
          <c:max val="3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="0" i="0" baseline="0">
                    <a:effectLst/>
                  </a:rPr>
                  <a:t>Δ</a:t>
                </a:r>
                <a:r>
                  <a:rPr lang="en-US" sz="1800" b="0" i="0" baseline="0" dirty="0">
                    <a:effectLst/>
                  </a:rPr>
                  <a:t>P[bar]</a:t>
                </a:r>
                <a:endParaRPr lang="es-ES" sz="14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sq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487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6117651402590524"/>
          <c:y val="0.35136381571454139"/>
          <c:w val="0.1974087161733411"/>
          <c:h val="0.37071599236577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Sheet1!$I$2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Sheet1!$H$3:$H$7</c:f>
              <c:numCache>
                <c:formatCode>General</c:formatCode>
                <c:ptCount val="5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</c:numCache>
            </c:numRef>
          </c:cat>
          <c:val>
            <c:numRef>
              <c:f>Sheet1!$I$3:$I$7</c:f>
              <c:numCache>
                <c:formatCode>General</c:formatCode>
                <c:ptCount val="5"/>
                <c:pt idx="0">
                  <c:v>467.959</c:v>
                </c:pt>
                <c:pt idx="1">
                  <c:v>760.45479999999998</c:v>
                </c:pt>
                <c:pt idx="2">
                  <c:v>1082.7639999999999</c:v>
                </c:pt>
                <c:pt idx="3">
                  <c:v>1419.076</c:v>
                </c:pt>
                <c:pt idx="4">
                  <c:v>1773.9110000000001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30-4B5E-8CEF-2B978EB26F4B}"/>
            </c:ext>
          </c:extLst>
        </c:ser>
        <c:ser>
          <c:idx val="1"/>
          <c:order val="1"/>
          <c:tx>
            <c:strRef>
              <c:f>Sheet1!$J$2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Sheet1!$H$3:$H$7</c:f>
              <c:numCache>
                <c:formatCode>General</c:formatCode>
                <c:ptCount val="5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</c:numCache>
            </c:numRef>
          </c:cat>
          <c:val>
            <c:numRef>
              <c:f>Sheet1!$J$3:$J$7</c:f>
              <c:numCache>
                <c:formatCode>General</c:formatCode>
                <c:ptCount val="5"/>
                <c:pt idx="0">
                  <c:v>576.40700000000004</c:v>
                </c:pt>
                <c:pt idx="1">
                  <c:v>926.50699999999995</c:v>
                </c:pt>
                <c:pt idx="2">
                  <c:v>1288.058</c:v>
                </c:pt>
                <c:pt idx="3">
                  <c:v>1661.4269999999999</c:v>
                </c:pt>
                <c:pt idx="4">
                  <c:v>2042.951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30-4B5E-8CEF-2B978EB26F4B}"/>
            </c:ext>
          </c:extLst>
        </c:ser>
        <c:ser>
          <c:idx val="2"/>
          <c:order val="2"/>
          <c:tx>
            <c:strRef>
              <c:f>Sheet1!$K$2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Sheet1!$H$3:$H$7</c:f>
              <c:numCache>
                <c:formatCode>General</c:formatCode>
                <c:ptCount val="5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</c:numCache>
            </c:numRef>
          </c:cat>
          <c:val>
            <c:numRef>
              <c:f>Sheet1!$K$3:$K$7</c:f>
              <c:numCache>
                <c:formatCode>General</c:formatCode>
                <c:ptCount val="5"/>
                <c:pt idx="0">
                  <c:v>633.84709999999995</c:v>
                </c:pt>
                <c:pt idx="1">
                  <c:v>1040.662</c:v>
                </c:pt>
                <c:pt idx="2">
                  <c:v>1467.3230000000001</c:v>
                </c:pt>
                <c:pt idx="3">
                  <c:v>1921.356</c:v>
                </c:pt>
                <c:pt idx="4">
                  <c:v>2399.828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30-4B5E-8CEF-2B978EB26F4B}"/>
            </c:ext>
          </c:extLst>
        </c:ser>
        <c:ser>
          <c:idx val="3"/>
          <c:order val="3"/>
          <c:tx>
            <c:strRef>
              <c:f>Sheet1!$L$2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Sheet1!$H$3:$H$7</c:f>
              <c:numCache>
                <c:formatCode>General</c:formatCode>
                <c:ptCount val="5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</c:numCache>
            </c:numRef>
          </c:cat>
          <c:val>
            <c:numRef>
              <c:f>Sheet1!$L$3:$L$7</c:f>
              <c:numCache>
                <c:formatCode>General</c:formatCode>
                <c:ptCount val="5"/>
                <c:pt idx="0">
                  <c:v>1183.309</c:v>
                </c:pt>
                <c:pt idx="1">
                  <c:v>1971.556</c:v>
                </c:pt>
                <c:pt idx="2">
                  <c:v>2778.174</c:v>
                </c:pt>
                <c:pt idx="3">
                  <c:v>3559.6260000000002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30-4B5E-8CEF-2B978EB26F4B}"/>
            </c:ext>
          </c:extLst>
        </c:ser>
        <c:ser>
          <c:idx val="4"/>
          <c:order val="4"/>
          <c:tx>
            <c:strRef>
              <c:f>Sheet1!$M$2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Sheet1!$H$3:$H$7</c:f>
              <c:numCache>
                <c:formatCode>General</c:formatCode>
                <c:ptCount val="5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</c:numCache>
            </c:numRef>
          </c:cat>
          <c:val>
            <c:numRef>
              <c:f>Sheet1!$M$3:$M$7</c:f>
              <c:numCache>
                <c:formatCode>General</c:formatCode>
                <c:ptCount val="5"/>
                <c:pt idx="0">
                  <c:v>2409.721</c:v>
                </c:pt>
                <c:pt idx="1">
                  <c:v>3955.2539999999999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30-4B5E-8CEF-2B978EB26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821224"/>
        <c:axId val="240447424"/>
      </c:lineChart>
      <c:catAx>
        <c:axId val="198821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Temperature</a:t>
                </a:r>
                <a:r>
                  <a:rPr lang="en-US" baseline="0" dirty="0"/>
                  <a:t> of LBE [</a:t>
                </a:r>
                <a:r>
                  <a:rPr lang="en-US" sz="1000" b="0" i="0" u="none" strike="noStrike" baseline="0" dirty="0">
                    <a:effectLst/>
                  </a:rPr>
                  <a:t>°</a:t>
                </a:r>
                <a:r>
                  <a:rPr lang="en-US" baseline="0" dirty="0"/>
                  <a:t>C]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1776549503539789"/>
              <c:y val="0.881294614053234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447424"/>
        <c:crosses val="autoZero"/>
        <c:auto val="1"/>
        <c:lblAlgn val="ctr"/>
        <c:lblOffset val="100"/>
        <c:noMultiLvlLbl val="0"/>
      </c:catAx>
      <c:valAx>
        <c:axId val="240447424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Power extracted [W]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21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 IPUL fr 37.5 total.xlsx]fr'!$I$2</c:f>
              <c:strCache>
                <c:ptCount val="1"/>
                <c:pt idx="0">
                  <c:v>Fr=35Hz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'[result IPUL fr 37.5 total.xlsx]fr'!$I$4:$I$6</c:f>
              <c:numCache>
                <c:formatCode>General</c:formatCode>
                <c:ptCount val="3"/>
                <c:pt idx="0">
                  <c:v>1.4917776381909542</c:v>
                </c:pt>
                <c:pt idx="1">
                  <c:v>1.8272238571428572</c:v>
                </c:pt>
                <c:pt idx="2">
                  <c:v>2.3767288953488377</c:v>
                </c:pt>
              </c:numCache>
            </c:numRef>
          </c:xVal>
          <c:yVal>
            <c:numRef>
              <c:f>'[result IPUL fr 37.5 total.xlsx]fr'!$J$4:$J$6</c:f>
              <c:numCache>
                <c:formatCode>General</c:formatCode>
                <c:ptCount val="3"/>
                <c:pt idx="0">
                  <c:v>0.16397026130653261</c:v>
                </c:pt>
                <c:pt idx="1">
                  <c:v>0.14077780952380953</c:v>
                </c:pt>
                <c:pt idx="2">
                  <c:v>7.4813848837209346E-2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CD-4DA2-8D5D-BF1DDEAF353B}"/>
            </c:ext>
          </c:extLst>
        </c:ser>
        <c:ser>
          <c:idx val="1"/>
          <c:order val="1"/>
          <c:tx>
            <c:strRef>
              <c:f>'[result IPUL fr 37.5 total.xlsx]fr'!$E$2</c:f>
              <c:strCache>
                <c:ptCount val="1"/>
                <c:pt idx="0">
                  <c:v>Fr=37.5Hz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'[result IPUL fr 37.5 total.xlsx]fr'!$F$4:$F$6</c:f>
              <c:numCache>
                <c:formatCode>General</c:formatCode>
                <c:ptCount val="3"/>
                <c:pt idx="0">
                  <c:v>1.6028259574468082</c:v>
                </c:pt>
                <c:pt idx="1">
                  <c:v>1.9005750588235291</c:v>
                </c:pt>
                <c:pt idx="2">
                  <c:v>2.4675551968503933</c:v>
                </c:pt>
              </c:numCache>
            </c:numRef>
          </c:xVal>
          <c:yVal>
            <c:numRef>
              <c:f>'[result IPUL fr 37.5 total.xlsx]fr'!$G$4:$G$6</c:f>
              <c:numCache>
                <c:formatCode>General</c:formatCode>
                <c:ptCount val="3"/>
                <c:pt idx="0">
                  <c:v>0.16913187234042554</c:v>
                </c:pt>
                <c:pt idx="1">
                  <c:v>0.15047499999999991</c:v>
                </c:pt>
                <c:pt idx="2">
                  <c:v>8.7561472440944879E-2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6CD-4DA2-8D5D-BF1DDEAF353B}"/>
            </c:ext>
          </c:extLst>
        </c:ser>
        <c:ser>
          <c:idx val="2"/>
          <c:order val="2"/>
          <c:tx>
            <c:strRef>
              <c:f>'[result IPUL fr 37.5 total.xlsx]fr'!$L$2</c:f>
              <c:strCache>
                <c:ptCount val="1"/>
                <c:pt idx="0">
                  <c:v>Fr=40Hz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'[result IPUL fr 37.5 total.xlsx]fr'!$L$4:$L$6</c:f>
              <c:numCache>
                <c:formatCode>General</c:formatCode>
                <c:ptCount val="3"/>
                <c:pt idx="0">
                  <c:v>1.8232640340909114</c:v>
                </c:pt>
                <c:pt idx="1">
                  <c:v>2.3373909561753017</c:v>
                </c:pt>
                <c:pt idx="2">
                  <c:v>2.6553508695652148</c:v>
                </c:pt>
              </c:numCache>
            </c:numRef>
          </c:xVal>
          <c:yVal>
            <c:numRef>
              <c:f>'[result IPUL fr 37.5 total.xlsx]fr'!$M$4:$M$6</c:f>
              <c:numCache>
                <c:formatCode>General</c:formatCode>
                <c:ptCount val="3"/>
                <c:pt idx="0">
                  <c:v>0.16919984659090903</c:v>
                </c:pt>
                <c:pt idx="1">
                  <c:v>0.1318988764940239</c:v>
                </c:pt>
                <c:pt idx="2">
                  <c:v>9.4706360248447155E-2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6CD-4DA2-8D5D-BF1DDEAF353B}"/>
            </c:ext>
          </c:extLst>
        </c:ser>
        <c:ser>
          <c:idx val="3"/>
          <c:order val="3"/>
          <c:tx>
            <c:strRef>
              <c:f>'[result IPUL fr 37.5 total.xlsx]fr'!$O$2</c:f>
              <c:strCache>
                <c:ptCount val="1"/>
                <c:pt idx="0">
                  <c:v>Fr=42.5Hz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 IPUL fr 37.5 total.xlsx]fr'!$O$4:$O$7</c:f>
              <c:numCache>
                <c:formatCode>General</c:formatCode>
                <c:ptCount val="4"/>
                <c:pt idx="0">
                  <c:v>3.148391626</c:v>
                </c:pt>
                <c:pt idx="1">
                  <c:v>2.2506209677419351</c:v>
                </c:pt>
                <c:pt idx="2">
                  <c:v>1.9192658241758254</c:v>
                </c:pt>
                <c:pt idx="3">
                  <c:v>1.7433660093896735</c:v>
                </c:pt>
              </c:numCache>
            </c:numRef>
          </c:xVal>
          <c:yVal>
            <c:numRef>
              <c:f>'[result IPUL fr 37.5 total.xlsx]fr'!$P$4:$P$7</c:f>
              <c:numCache>
                <c:formatCode>General</c:formatCode>
                <c:ptCount val="4"/>
                <c:pt idx="0">
                  <c:v>8.4072915999999998E-2</c:v>
                </c:pt>
                <c:pt idx="1">
                  <c:v>0.16725674731182785</c:v>
                </c:pt>
                <c:pt idx="2">
                  <c:v>0.17309781868131868</c:v>
                </c:pt>
                <c:pt idx="3">
                  <c:v>0.17359843661971835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6CD-4DA2-8D5D-BF1DDEAF353B}"/>
            </c:ext>
          </c:extLst>
        </c:ser>
        <c:ser>
          <c:idx val="4"/>
          <c:order val="4"/>
          <c:spPr>
            <a:ln w="254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 IPUL fr 37.5 total.xlsx]fr'!$C$4:$C$5</c:f>
              <c:numCache>
                <c:formatCode>General</c:formatCode>
                <c:ptCount val="2"/>
                <c:pt idx="0">
                  <c:v>-0.5</c:v>
                </c:pt>
                <c:pt idx="1">
                  <c:v>100</c:v>
                </c:pt>
              </c:numCache>
            </c:numRef>
          </c:xVal>
          <c:yVal>
            <c:numRef>
              <c:f>'[result IPUL fr 37.5 total.xlsx]fr'!$D$4:$D$5</c:f>
              <c:numCache>
                <c:formatCode>General</c:formatCode>
                <c:ptCount val="2"/>
                <c:pt idx="0">
                  <c:v>0.13</c:v>
                </c:pt>
                <c:pt idx="1">
                  <c:v>0.13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6CD-4DA2-8D5D-BF1DDEAF3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865000"/>
        <c:axId val="249865784"/>
      </c:scatterChart>
      <c:valAx>
        <c:axId val="249865000"/>
        <c:scaling>
          <c:orientation val="minMax"/>
          <c:max val="3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400">
                    <a:latin typeface="Calibri" panose="020F0502020204030204" pitchFamily="34" charset="0"/>
                  </a:rPr>
                  <a:t>Δ</a:t>
                </a:r>
                <a:r>
                  <a:rPr lang="en-US" sz="1400" dirty="0"/>
                  <a:t>P[bar]</a:t>
                </a:r>
              </a:p>
            </c:rich>
          </c:tx>
          <c:overlay val="0"/>
          <c:spPr>
            <a:noFill/>
            <a:ln>
              <a:solidFill>
                <a:schemeClr val="bg1"/>
              </a:solidFill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865784"/>
        <c:crosses val="autoZero"/>
        <c:crossBetween val="midCat"/>
        <c:majorUnit val="0.5"/>
      </c:valAx>
      <c:valAx>
        <c:axId val="249865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Q[L/s]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865000"/>
        <c:crosses val="autoZero"/>
        <c:crossBetween val="midCat"/>
        <c:majorUnit val="2.0000000000000004E-2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23204644008257408"/>
          <c:y val="0.39505569127153173"/>
          <c:w val="0.22570587767438161"/>
          <c:h val="0.3308979470888898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44235720621405E-2"/>
          <c:y val="0.11385726279395587"/>
          <c:w val="0.90341466983139818"/>
          <c:h val="0.7976508768418461"/>
        </c:manualLayout>
      </c:layout>
      <c:scatterChart>
        <c:scatterStyle val="lineMarker"/>
        <c:varyColors val="0"/>
        <c:ser>
          <c:idx val="2"/>
          <c:order val="0"/>
          <c:tx>
            <c:v>Fr=30Hz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forward val="0.2"/>
            <c:backward val="0.2"/>
            <c:dispRSqr val="0"/>
            <c:dispEq val="0"/>
          </c:trendline>
          <c:xVal>
            <c:numRef>
              <c:f>'[result IPUL fr 37.5 total.xlsx]fr'!$AE$4:$AE$7</c:f>
              <c:numCache>
                <c:formatCode>General</c:formatCode>
                <c:ptCount val="4"/>
                <c:pt idx="0">
                  <c:v>1.5478623770491802</c:v>
                </c:pt>
                <c:pt idx="1">
                  <c:v>1.6999733333333331</c:v>
                </c:pt>
                <c:pt idx="2">
                  <c:v>1.8441103333333337</c:v>
                </c:pt>
                <c:pt idx="3">
                  <c:v>2.0844937671232873</c:v>
                </c:pt>
              </c:numCache>
            </c:numRef>
          </c:xVal>
          <c:yVal>
            <c:numRef>
              <c:f>'[result IPUL fr 37.5 total.xlsx]fr'!$AF$4:$AF$7</c:f>
              <c:numCache>
                <c:formatCode>General</c:formatCode>
                <c:ptCount val="4"/>
                <c:pt idx="0">
                  <c:v>0.16780838524590161</c:v>
                </c:pt>
                <c:pt idx="1">
                  <c:v>0.14622458974358971</c:v>
                </c:pt>
                <c:pt idx="2">
                  <c:v>0.12313051666666666</c:v>
                </c:pt>
                <c:pt idx="3">
                  <c:v>8.2230513698630187E-2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8E-4E64-81BD-02C1E8964C90}"/>
            </c:ext>
          </c:extLst>
        </c:ser>
        <c:ser>
          <c:idx val="1"/>
          <c:order val="1"/>
          <c:tx>
            <c:v>Fr=32.5Hz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forward val="0.2"/>
            <c:backward val="0.2"/>
            <c:dispRSqr val="0"/>
            <c:dispEq val="0"/>
          </c:trendline>
          <c:xVal>
            <c:numRef>
              <c:f>'[result IPUL fr 37.5 total.xlsx]fr'!$AB$4:$AB$7</c:f>
              <c:numCache>
                <c:formatCode>General</c:formatCode>
                <c:ptCount val="4"/>
                <c:pt idx="0">
                  <c:v>1.714371360544217</c:v>
                </c:pt>
                <c:pt idx="1">
                  <c:v>1.7933342148760332</c:v>
                </c:pt>
                <c:pt idx="2">
                  <c:v>1.9129157499999998</c:v>
                </c:pt>
                <c:pt idx="3">
                  <c:v>2.282740896551724</c:v>
                </c:pt>
              </c:numCache>
            </c:numRef>
          </c:xVal>
          <c:yVal>
            <c:numRef>
              <c:f>'[result IPUL fr 37.5 total.xlsx]fr'!$AC$4:$AC$7</c:f>
              <c:numCache>
                <c:formatCode>General</c:formatCode>
                <c:ptCount val="4"/>
                <c:pt idx="0">
                  <c:v>0.1743361632653061</c:v>
                </c:pt>
                <c:pt idx="1">
                  <c:v>0.1664590247933885</c:v>
                </c:pt>
                <c:pt idx="2">
                  <c:v>0.1466840083333332</c:v>
                </c:pt>
                <c:pt idx="3">
                  <c:v>8.4435248275862129E-2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C8E-4E64-81BD-02C1E8964C90}"/>
            </c:ext>
          </c:extLst>
        </c:ser>
        <c:ser>
          <c:idx val="3"/>
          <c:order val="2"/>
          <c:tx>
            <c:v>Fr=35Hz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forward val="0.2"/>
            <c:backward val="0.2"/>
            <c:dispRSqr val="0"/>
            <c:dispEq val="0"/>
          </c:trendline>
          <c:xVal>
            <c:numRef>
              <c:f>'[result IPUL fr 37.5 total.xlsx]fr'!$AH$4:$AH$7</c:f>
              <c:numCache>
                <c:formatCode>General</c:formatCode>
                <c:ptCount val="4"/>
                <c:pt idx="0">
                  <c:v>1.8346004958677682</c:v>
                </c:pt>
                <c:pt idx="1">
                  <c:v>1.8715631538461537</c:v>
                </c:pt>
                <c:pt idx="2">
                  <c:v>2.264154967320263</c:v>
                </c:pt>
                <c:pt idx="3">
                  <c:v>2.4279853124999997</c:v>
                </c:pt>
              </c:numCache>
            </c:numRef>
          </c:xVal>
          <c:yVal>
            <c:numRef>
              <c:f>'[result IPUL fr 37.5 total.xlsx]fr'!$AI$4:$AI$7</c:f>
              <c:numCache>
                <c:formatCode>General</c:formatCode>
                <c:ptCount val="4"/>
                <c:pt idx="0">
                  <c:v>0.18054993388429749</c:v>
                </c:pt>
                <c:pt idx="1">
                  <c:v>0.17549747692307691</c:v>
                </c:pt>
                <c:pt idx="2">
                  <c:v>0.1199654117647059</c:v>
                </c:pt>
                <c:pt idx="3">
                  <c:v>8.938005468750003E-2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C8E-4E64-81BD-02C1E8964C90}"/>
            </c:ext>
          </c:extLst>
        </c:ser>
        <c:ser>
          <c:idx val="0"/>
          <c:order val="3"/>
          <c:tx>
            <c:v>Fr=37.5Hz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0.2"/>
            <c:backward val="0.2"/>
            <c:dispRSqr val="0"/>
            <c:dispEq val="0"/>
          </c:trendline>
          <c:xVal>
            <c:numRef>
              <c:f>'[result IPUL fr 37.5 total.xlsx]fr'!$Y$4:$Y$8</c:f>
              <c:numCache>
                <c:formatCode>General</c:formatCode>
                <c:ptCount val="5"/>
                <c:pt idx="0">
                  <c:v>1.933761652892561</c:v>
                </c:pt>
                <c:pt idx="1">
                  <c:v>2.0525390000000003</c:v>
                </c:pt>
                <c:pt idx="2">
                  <c:v>2.4129590000000003</c:v>
                </c:pt>
                <c:pt idx="3">
                  <c:v>2.0880788617886172</c:v>
                </c:pt>
                <c:pt idx="4">
                  <c:v>2.6055697499999995</c:v>
                </c:pt>
              </c:numCache>
            </c:numRef>
          </c:xVal>
          <c:yVal>
            <c:numRef>
              <c:f>'[result IPUL fr 37.5 total.xlsx]fr'!$Z$4:$Z$8</c:f>
              <c:numCache>
                <c:formatCode>General</c:formatCode>
                <c:ptCount val="5"/>
                <c:pt idx="0">
                  <c:v>0.1849469256198347</c:v>
                </c:pt>
                <c:pt idx="1">
                  <c:v>0.1731213499999999</c:v>
                </c:pt>
                <c:pt idx="2">
                  <c:v>0.12270377500000001</c:v>
                </c:pt>
                <c:pt idx="3">
                  <c:v>0.17036844715447161</c:v>
                </c:pt>
                <c:pt idx="4">
                  <c:v>9.0552483333333295E-2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C8E-4E64-81BD-02C1E8964C90}"/>
            </c:ext>
          </c:extLst>
        </c:ser>
        <c:ser>
          <c:idx val="4"/>
          <c:order val="4"/>
          <c:tx>
            <c:v>Fr=40Hz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forward val="0.30000000000000004"/>
            <c:backward val="0.30000000000000004"/>
            <c:dispRSqr val="0"/>
            <c:dispEq val="0"/>
          </c:trendline>
          <c:xVal>
            <c:numRef>
              <c:f>'[result IPUL fr 37.5 total.xlsx]fr'!$AK$4:$AK$6</c:f>
              <c:numCache>
                <c:formatCode>General</c:formatCode>
                <c:ptCount val="3"/>
                <c:pt idx="0">
                  <c:v>2.1984352808988792</c:v>
                </c:pt>
                <c:pt idx="1">
                  <c:v>2.1976618055555561</c:v>
                </c:pt>
                <c:pt idx="2">
                  <c:v>2.6886834437086078</c:v>
                </c:pt>
              </c:numCache>
            </c:numRef>
          </c:xVal>
          <c:yVal>
            <c:numRef>
              <c:f>'[result IPUL fr 37.5 total.xlsx]fr'!$AL$4:$AL$6</c:f>
              <c:numCache>
                <c:formatCode>General</c:formatCode>
                <c:ptCount val="3"/>
                <c:pt idx="0">
                  <c:v>0.18009826966292145</c:v>
                </c:pt>
                <c:pt idx="1">
                  <c:v>0.17905596527777778</c:v>
                </c:pt>
                <c:pt idx="2">
                  <c:v>0.10895772185430463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C8E-4E64-81BD-02C1E8964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734864"/>
        <c:axId val="111361664"/>
      </c:scatterChart>
      <c:valAx>
        <c:axId val="495734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200" baseline="0"/>
                  <a:t>Δ</a:t>
                </a:r>
                <a:r>
                  <a:rPr lang="en-US" sz="1200" baseline="0" dirty="0"/>
                  <a:t>P[bar]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50210254235100982"/>
              <c:y val="0.951756490561379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61664"/>
        <c:crosses val="autoZero"/>
        <c:crossBetween val="midCat"/>
      </c:valAx>
      <c:valAx>
        <c:axId val="111361664"/>
        <c:scaling>
          <c:orientation val="minMax"/>
          <c:max val="0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 dirty="0"/>
                  <a:t>Q[l/s]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6.2282979799029078E-3"/>
              <c:y val="0.470002002761702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734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23288388971888993"/>
          <c:y val="0.30441648735460625"/>
          <c:w val="0.20184477763612083"/>
          <c:h val="0.4894296062220455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B90D0-B0CB-4F07-9E51-1193CC58153E}" type="datetimeFigureOut">
              <a:rPr lang="en-US" smtClean="0"/>
              <a:t>6/5/2018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D84A6-2540-408A-87C0-2CFC93AD204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1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D84A6-2540-408A-87C0-2CFC93AD20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8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471818"/>
            <a:ext cx="3075535" cy="11521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kumimoji="0" lang="x-none" dirty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/>
              <a:t>Author and Affiliation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>
              <a:defRPr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 sz="2400" baseline="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3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0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00" y="2796780"/>
            <a:ext cx="3075535" cy="11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1-13_CERN_ENdept 13% h12mm 300dpi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335170"/>
            <a:ext cx="1152182" cy="4328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r>
              <a:rPr lang="en-US" dirty="0"/>
              <a:t>7th High Power Targetry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fld id="{8D6C380F-326D-3C40-9EE7-7FBAB095342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260000"/>
            <a:ext cx="8226854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Slide text first level</a:t>
            </a:r>
          </a:p>
          <a:p>
            <a:pPr lvl="1" eaLnBrk="1" latinLnBrk="0" hangingPunct="1"/>
            <a:r>
              <a:rPr kumimoji="0" lang="fr-CH" dirty="0"/>
              <a:t>Slide text second level</a:t>
            </a:r>
          </a:p>
          <a:p>
            <a:pPr lvl="2" eaLnBrk="1" latinLnBrk="0" hangingPunct="1"/>
            <a:r>
              <a:rPr kumimoji="0" lang="fr-CH" dirty="0"/>
              <a:t>Slide text third level</a:t>
            </a:r>
          </a:p>
          <a:p>
            <a:pPr lvl="3" eaLnBrk="1" latinLnBrk="0" hangingPunct="1"/>
            <a:r>
              <a:rPr kumimoji="0" lang="fr-CH" dirty="0"/>
              <a:t>Slide text fourth level</a:t>
            </a:r>
          </a:p>
          <a:p>
            <a:pPr lvl="4" eaLnBrk="1" latinLnBrk="0" hangingPunct="1"/>
            <a:r>
              <a:rPr kumimoji="0" lang="fr-CH" dirty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/>
              <a:t>Slide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285763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85" r:id="rId3"/>
    <p:sldLayoutId id="2147483682" r:id="rId4"/>
    <p:sldLayoutId id="2147483684" r:id="rId5"/>
    <p:sldLayoutId id="2147483680" r:id="rId6"/>
    <p:sldLayoutId id="2147483676" r:id="rId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+mn-l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LIEBE high-power target: Offline commissioning 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Ferran </a:t>
            </a:r>
            <a:r>
              <a:rPr lang="en-US" sz="2000" dirty="0" err="1"/>
              <a:t>Boix</a:t>
            </a:r>
            <a:r>
              <a:rPr lang="en-US" sz="2000" dirty="0"/>
              <a:t> </a:t>
            </a:r>
            <a:r>
              <a:rPr lang="en-US" sz="2000" dirty="0" err="1"/>
              <a:t>Pàmies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2" y="622287"/>
            <a:ext cx="7330420" cy="10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psf\Home\Downloads\CERN-LogoPack\Outline\PNG\BLUE\LogoOutline-Blue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753088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8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320" t="24477" r="50214" b="15372"/>
          <a:stretch/>
        </p:blipFill>
        <p:spPr>
          <a:xfrm>
            <a:off x="-143654" y="2182232"/>
            <a:ext cx="5153890" cy="347380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300" y="979660"/>
            <a:ext cx="7789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Vibration tests: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Check vibration transmission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Evaluate the level of vibration for each rotational frequency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338" y="4538676"/>
            <a:ext cx="3644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Empirically measured maximum distance in case of perfect alignment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8E5E148-83C5-46EB-B78A-ACFFB6270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8A9C9F8-7D88-4FFC-AED9-65628FE6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73" t="33210" r="14395" b="32222"/>
          <a:stretch/>
        </p:blipFill>
        <p:spPr>
          <a:xfrm>
            <a:off x="5146545" y="2117983"/>
            <a:ext cx="3798579" cy="2357345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F1A50E14-E045-493D-BF6E-99214818D42F}"/>
              </a:ext>
            </a:extLst>
          </p:cNvPr>
          <p:cNvSpPr txBox="1"/>
          <p:nvPr/>
        </p:nvSpPr>
        <p:spPr>
          <a:xfrm>
            <a:off x="1802035" y="5810796"/>
            <a:ext cx="371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Test setup after alignment</a:t>
            </a:r>
          </a:p>
        </p:txBody>
      </p:sp>
    </p:spTree>
    <p:extLst>
      <p:ext uri="{BB962C8B-B14F-4D97-AF65-F5344CB8AC3E}">
        <p14:creationId xmlns:p14="http://schemas.microsoft.com/office/powerpoint/2010/main" val="34441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573" y="108064"/>
            <a:ext cx="8226854" cy="715840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729D038-3800-4657-B16C-E1BC560DB773}"/>
              </a:ext>
            </a:extLst>
          </p:cNvPr>
          <p:cNvSpPr txBox="1"/>
          <p:nvPr/>
        </p:nvSpPr>
        <p:spPr>
          <a:xfrm>
            <a:off x="233692" y="5798206"/>
            <a:ext cx="4123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Rotor Fr= 20Hz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744B74B-69DA-4B6A-9B9B-57A31690E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1" t="23482" r="28240" b="16255"/>
          <a:stretch/>
        </p:blipFill>
        <p:spPr>
          <a:xfrm>
            <a:off x="2651812" y="1996632"/>
            <a:ext cx="2673387" cy="391492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E07452A-49D7-4092-8282-00975E092A4B}"/>
              </a:ext>
            </a:extLst>
          </p:cNvPr>
          <p:cNvSpPr txBox="1"/>
          <p:nvPr/>
        </p:nvSpPr>
        <p:spPr>
          <a:xfrm>
            <a:off x="2980880" y="5798206"/>
            <a:ext cx="4123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Rotor Fr= 40Hz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51A823A-7955-45CB-8530-F794E0DB6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11" t="22448" r="27963" b="18967"/>
          <a:stretch/>
        </p:blipFill>
        <p:spPr>
          <a:xfrm>
            <a:off x="65513" y="2031411"/>
            <a:ext cx="2677687" cy="3766795"/>
          </a:xfrm>
          <a:prstGeom prst="rect">
            <a:avLst/>
          </a:prstGeom>
        </p:spPr>
      </p:pic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33737F3D-CBF2-488F-8B1C-9915ADC2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619B9A92-AB0D-420B-A96E-9128CCEBE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93" t="33708" r="11357" b="34086"/>
          <a:stretch/>
        </p:blipFill>
        <p:spPr>
          <a:xfrm>
            <a:off x="5252912" y="1380067"/>
            <a:ext cx="3825576" cy="2574029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6118C8FC-2D1F-433C-8052-240D79B8B954}"/>
              </a:ext>
            </a:extLst>
          </p:cNvPr>
          <p:cNvSpPr txBox="1">
            <a:spLocks/>
          </p:cNvSpPr>
          <p:nvPr/>
        </p:nvSpPr>
        <p:spPr>
          <a:xfrm>
            <a:off x="5110438" y="3988875"/>
            <a:ext cx="3968049" cy="23926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latin typeface="Calibri Light" panose="020F0302020204030204" pitchFamily="34" charset="0"/>
              </a:rPr>
              <a:t>Good/satisfactory vibration levels for operational frequencies of LIEBE</a:t>
            </a:r>
          </a:p>
          <a:p>
            <a:pPr lvl="1"/>
            <a:r>
              <a:rPr lang="es-ES" sz="1800" dirty="0">
                <a:latin typeface="Calibri Light" panose="020F0302020204030204" pitchFamily="34" charset="0"/>
              </a:rPr>
              <a:t>N</a:t>
            </a:r>
            <a:r>
              <a:rPr lang="en-US" sz="1800" dirty="0">
                <a:latin typeface="Calibri Light" panose="020F0302020204030204" pitchFamily="34" charset="0"/>
              </a:rPr>
              <a:t>o misalignment of the setup during the test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</a:rPr>
              <a:t>Addition of an accelerometer to monitor the vibration throughout operation with LBE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78226" y="796049"/>
            <a:ext cx="6122574" cy="2167566"/>
          </a:xfrm>
        </p:spPr>
        <p:txBody>
          <a:bodyPr>
            <a:normAutofit/>
          </a:bodyPr>
          <a:lstStyle/>
          <a:p>
            <a:r>
              <a:rPr lang="en-US" dirty="0"/>
              <a:t>Results: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Vibration increase due to excitation of target natural resonant frequencies</a:t>
            </a:r>
          </a:p>
        </p:txBody>
      </p:sp>
    </p:spTree>
    <p:extLst>
      <p:ext uri="{BB962C8B-B14F-4D97-AF65-F5344CB8AC3E}">
        <p14:creationId xmlns:p14="http://schemas.microsoft.com/office/powerpoint/2010/main" val="2733693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866" t="8283" r="58468" b="9450"/>
          <a:stretch/>
        </p:blipFill>
        <p:spPr>
          <a:xfrm>
            <a:off x="668866" y="2862500"/>
            <a:ext cx="3466456" cy="3377113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212777" y="1029123"/>
            <a:ext cx="4165097" cy="2174113"/>
          </a:xfrm>
        </p:spPr>
        <p:txBody>
          <a:bodyPr>
            <a:normAutofit/>
          </a:bodyPr>
          <a:lstStyle/>
          <a:p>
            <a:r>
              <a:rPr lang="en-US" dirty="0"/>
              <a:t>Leak emergence: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Appropriate vacuum level with cold target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Leak appearing when heating up the ion source to 1700 ºC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979" t="12318" r="61423" b="34748"/>
          <a:stretch/>
        </p:blipFill>
        <p:spPr>
          <a:xfrm>
            <a:off x="4493740" y="1186744"/>
            <a:ext cx="4067975" cy="373877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commissioning: Leak issue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F4ECA6A0-6458-4B5A-BDDD-5331334E7C1C}"/>
              </a:ext>
            </a:extLst>
          </p:cNvPr>
          <p:cNvCxnSpPr>
            <a:cxnSpLocks/>
          </p:cNvCxnSpPr>
          <p:nvPr/>
        </p:nvCxnSpPr>
        <p:spPr>
          <a:xfrm>
            <a:off x="2809933" y="2722436"/>
            <a:ext cx="553435" cy="1759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525A1E4B-43B2-4FF7-8394-5CDE236372A4}"/>
              </a:ext>
            </a:extLst>
          </p:cNvPr>
          <p:cNvCxnSpPr>
            <a:cxnSpLocks/>
          </p:cNvCxnSpPr>
          <p:nvPr/>
        </p:nvCxnSpPr>
        <p:spPr>
          <a:xfrm flipH="1">
            <a:off x="1823473" y="2745763"/>
            <a:ext cx="986460" cy="1785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FDF4C044-3F5E-44F5-8FB1-83F22A39C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E1B144B-86FB-42EA-B035-8A989B1CA5BA}"/>
              </a:ext>
            </a:extLst>
          </p:cNvPr>
          <p:cNvSpPr txBox="1"/>
          <p:nvPr/>
        </p:nvSpPr>
        <p:spPr>
          <a:xfrm>
            <a:off x="4654752" y="4872978"/>
            <a:ext cx="3820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Ansys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mechanical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static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simulation</a:t>
            </a:r>
          </a:p>
        </p:txBody>
      </p:sp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E766DE78-8610-4BF6-8F65-BEE2B1698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61" t="8957" r="56828" b="11368"/>
          <a:stretch/>
        </p:blipFill>
        <p:spPr>
          <a:xfrm>
            <a:off x="1352703" y="1870576"/>
            <a:ext cx="3766746" cy="3800680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C3644CD-D434-4A39-943E-AA55B7823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75" t="13199" r="58759" b="14817"/>
          <a:stretch/>
        </p:blipFill>
        <p:spPr>
          <a:xfrm>
            <a:off x="5108129" y="1870576"/>
            <a:ext cx="2881559" cy="38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commissioning: Remaining tests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07787" y="970484"/>
            <a:ext cx="8226425" cy="5016068"/>
          </a:xfrm>
        </p:spPr>
        <p:txBody>
          <a:bodyPr/>
          <a:lstStyle/>
          <a:p>
            <a:r>
              <a:rPr lang="en-US" dirty="0"/>
              <a:t>Full operation of the loop with molten LBE in an offline mass separator: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Thermal control (Heat exchanger)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Safety measures:</a:t>
            </a:r>
          </a:p>
          <a:p>
            <a:pPr lvl="2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Pressure sensor</a:t>
            </a:r>
          </a:p>
          <a:p>
            <a:pPr lvl="2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Accelerometer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Mass scans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6BB1E2-D5CD-4EFB-B48F-5025EC65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D732CAE-835B-4A5F-9E80-0A3E6A79E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" t="11644" r="63055" b="43253"/>
          <a:stretch/>
        </p:blipFill>
        <p:spPr>
          <a:xfrm>
            <a:off x="4220999" y="1526417"/>
            <a:ext cx="4840630" cy="3594391"/>
          </a:xfrm>
          <a:prstGeom prst="rect">
            <a:avLst/>
          </a:prstGeom>
        </p:spPr>
      </p:pic>
      <p:pic>
        <p:nvPicPr>
          <p:cNvPr id="12" name="Picture 4" descr="Resultado de imagen de online mass separator">
            <a:extLst>
              <a:ext uri="{FF2B5EF4-FFF2-40B4-BE49-F238E27FC236}">
                <a16:creationId xmlns:a16="http://schemas.microsoft.com/office/drawing/2014/main" id="{6915AE3D-6D67-417F-ACE7-C6D54CED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9" y="3900096"/>
            <a:ext cx="3878449" cy="237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EE410210-E445-43E6-B714-C318FCEA7415}"/>
              </a:ext>
            </a:extLst>
          </p:cNvPr>
          <p:cNvSpPr txBox="1"/>
          <p:nvPr/>
        </p:nvSpPr>
        <p:spPr>
          <a:xfrm>
            <a:off x="4956715" y="5136430"/>
            <a:ext cx="392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LIEBE target coupled to offline separator</a:t>
            </a:r>
          </a:p>
        </p:txBody>
      </p:sp>
    </p:spTree>
    <p:extLst>
      <p:ext uri="{BB962C8B-B14F-4D97-AF65-F5344CB8AC3E}">
        <p14:creationId xmlns:p14="http://schemas.microsoft.com/office/powerpoint/2010/main" val="25203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144807"/>
            <a:ext cx="8226854" cy="501606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Flow developed by the EM pump within the calculated values for isotope release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Satisfactory vibration levels </a:t>
            </a:r>
          </a:p>
          <a:p>
            <a:endParaRPr lang="en-US" sz="2800" dirty="0"/>
          </a:p>
          <a:p>
            <a:r>
              <a:rPr lang="en-US" sz="2800" dirty="0"/>
              <a:t>New base design coping with the leak issue at high temperature</a:t>
            </a:r>
          </a:p>
          <a:p>
            <a:endParaRPr lang="en-US" sz="2800" dirty="0"/>
          </a:p>
          <a:p>
            <a:r>
              <a:rPr lang="en-US" sz="2800" dirty="0"/>
              <a:t>Remaining full operational tests in an offline separator before final online test with proton beam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5D2AE4-3E51-4C83-B819-1F77B4DB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245522"/>
            <a:ext cx="8226425" cy="1133406"/>
          </a:xfrm>
        </p:spPr>
        <p:txBody>
          <a:bodyPr/>
          <a:lstStyle/>
          <a:p>
            <a:r>
              <a:rPr lang="en-US" dirty="0"/>
              <a:t>Contribution of many people from different disciplines: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219" y="2945616"/>
            <a:ext cx="7173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Melanie Delonca, Thierry Stora, TISD team, Laurent Prever-Loiri, Thierry Feniet, Kalvis Kravalis, Donald Houngbo, Vincent Barozier, Edouard Grenier Boley, Ana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–</a:t>
            </a:r>
            <a:r>
              <a:rPr lang="en-US" dirty="0"/>
              <a:t>Paula Bernardes, Antje Behrens, Alexandre Beynel, Lukasz Jerzy, Giordano Lili, Jean-Louis Grenard, Carlos </a:t>
            </a:r>
            <a:r>
              <a:rPr lang="en-US" dirty="0" err="1"/>
              <a:t>Veiga</a:t>
            </a:r>
            <a:r>
              <a:rPr lang="en-US" dirty="0"/>
              <a:t> Almagro, Pascal Fernier, EN-STI, EN-HE, HSE-RP, EN-SMM</a:t>
            </a:r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3818834" y="6356350"/>
            <a:ext cx="429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rgbClr val="729FCF"/>
                </a:solidFill>
                <a:latin typeface="+mn-lt"/>
                <a:ea typeface="+mn-ea"/>
                <a:cs typeface="Ubuntu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7th High Power Targetry Workshop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D74298-D65E-4327-9975-1CB9269A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AD50952-5E96-44FC-B9D1-FE50AEE5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06" y="5222568"/>
            <a:ext cx="7330420" cy="10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psf\Home\Downloads\CERN-LogoPack\Outline\PNG\BLUE\LogoOutline-Blue-01.png">
            <a:extLst>
              <a:ext uri="{FF2B5EF4-FFF2-40B4-BE49-F238E27FC236}">
                <a16:creationId xmlns:a16="http://schemas.microsoft.com/office/drawing/2014/main" id="{55AFC3B3-88A8-4F06-BFDC-0C527BF9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2" y="537687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67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02433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C812A43-7B02-48EA-A1D7-3ED47985C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Backup</a:t>
            </a:r>
            <a:r>
              <a:rPr lang="es-ES" dirty="0"/>
              <a:t> </a:t>
            </a:r>
            <a:r>
              <a:rPr lang="en-AU" dirty="0"/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2462119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loop part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r="19813"/>
          <a:stretch/>
        </p:blipFill>
        <p:spPr>
          <a:xfrm>
            <a:off x="175969" y="1247686"/>
            <a:ext cx="3332525" cy="3973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12243"/>
          <a:stretch/>
        </p:blipFill>
        <p:spPr>
          <a:xfrm>
            <a:off x="73036" y="1215945"/>
            <a:ext cx="5262963" cy="40366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1024" y="5317326"/>
            <a:ext cx="2897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Filling tank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Heat Exchanger (HEX)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Irradiation &amp; diffusion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Hypertaks/feedthroughs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8493" y="5317326"/>
            <a:ext cx="5020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Water connectors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Electrovalves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Bellows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Extraction line and ion source -&gt; standard VADIS ion source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2658" y="1487971"/>
            <a:ext cx="5608620" cy="30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7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LIEBE: Heat Exchanger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953" t="30885" r="52733" b="26431"/>
          <a:stretch/>
        </p:blipFill>
        <p:spPr>
          <a:xfrm>
            <a:off x="3125993" y="1400177"/>
            <a:ext cx="3137984" cy="15077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06791" y="1400176"/>
            <a:ext cx="2724150" cy="1507703"/>
            <a:chOff x="8763560" y="1336603"/>
            <a:chExt cx="2724150" cy="16859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7347" t="30612" r="58333" b="29252"/>
            <a:stretch/>
          </p:blipFill>
          <p:spPr>
            <a:xfrm>
              <a:off x="8763560" y="1336603"/>
              <a:ext cx="2724150" cy="16859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171558" y="1618318"/>
              <a:ext cx="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75342" y="186340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75342" y="2559028"/>
              <a:ext cx="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75342" y="2118879"/>
              <a:ext cx="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75342" y="2323292"/>
              <a:ext cx="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6259" y="1405778"/>
            <a:ext cx="2729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LBE temperatures (200-600degC)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CFX Calculations of the heat exchanged for every channel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5993" y="2874279"/>
            <a:ext cx="385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printed steel Heat Exchanger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t="12229" r="48613" b="16589"/>
          <a:stretch/>
        </p:blipFill>
        <p:spPr bwMode="auto">
          <a:xfrm>
            <a:off x="722573" y="3358724"/>
            <a:ext cx="2943861" cy="2795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3" name="Chart 18">
            <a:extLst>
              <a:ext uri="{FF2B5EF4-FFF2-40B4-BE49-F238E27FC236}">
                <a16:creationId xmlns:a16="http://schemas.microsoft.com/office/drawing/2014/main" id="{1BE68C4D-6C66-4B40-95A3-415A3C4FF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049764"/>
              </p:ext>
            </p:extLst>
          </p:nvPr>
        </p:nvGraphicFramePr>
        <p:xfrm>
          <a:off x="3726782" y="3252030"/>
          <a:ext cx="4960018" cy="298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948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906D5-73CE-4001-8505-18278DDC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A3DE92-6629-43CA-87B7-747606D3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A2F6B5-A30E-4241-A627-6F331A7C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High Power Targetry Workshop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1B424D-1279-4F0D-878C-5F8CA567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822C4B-1523-4ACE-A971-3AFF7691FD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Introduction/Context</a:t>
            </a:r>
          </a:p>
          <a:p>
            <a:endParaRPr lang="en-US" dirty="0"/>
          </a:p>
          <a:p>
            <a:r>
              <a:rPr lang="en-US" dirty="0"/>
              <a:t>LIEBE prototype design &amp; completed assembly</a:t>
            </a:r>
          </a:p>
          <a:p>
            <a:endParaRPr lang="en-US" dirty="0"/>
          </a:p>
          <a:p>
            <a:r>
              <a:rPr lang="en-US" dirty="0"/>
              <a:t>Offline commissioning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66924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65" t="13931" r="54260" b="16544"/>
          <a:stretch/>
        </p:blipFill>
        <p:spPr>
          <a:xfrm>
            <a:off x="1637300" y="1584447"/>
            <a:ext cx="5660967" cy="42937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9432F6-BFDD-4598-A3B3-927E16B18FEB}"/>
              </a:ext>
            </a:extLst>
          </p:cNvPr>
          <p:cNvSpPr txBox="1"/>
          <p:nvPr/>
        </p:nvSpPr>
        <p:spPr>
          <a:xfrm>
            <a:off x="457200" y="5878213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Displacement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comparison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Rotor Fr=30Hz, EM Wheel Fr= 4,11Hz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direction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+Y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876EF6-20E8-4FDD-94AE-995585832508}"/>
              </a:ext>
            </a:extLst>
          </p:cNvPr>
          <p:cNvSpPr txBox="1"/>
          <p:nvPr/>
        </p:nvSpPr>
        <p:spPr>
          <a:xfrm>
            <a:off x="589046" y="1072979"/>
            <a:ext cx="4783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es-ES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D2DE7B8-9AD3-41EA-AADC-CE9FCD2C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3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861E1-D836-4936-89E0-8D447279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C5A6B3-C5BC-4CBA-87E1-97428818B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9A0CD9-ED23-4E52-A93A-A7321601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BAAE0B-E1B9-4ACA-9887-2949C622A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6" t="28792" r="30309" b="18921"/>
          <a:stretch/>
        </p:blipFill>
        <p:spPr>
          <a:xfrm>
            <a:off x="1415960" y="1147426"/>
            <a:ext cx="6309334" cy="44527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64B338-7E51-4C21-A018-CBC073827A40}"/>
              </a:ext>
            </a:extLst>
          </p:cNvPr>
          <p:cNvSpPr txBox="1"/>
          <p:nvPr/>
        </p:nvSpPr>
        <p:spPr>
          <a:xfrm>
            <a:off x="457200" y="5739389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Displacement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comparison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Rotor Fr=20Hz, EM Wheel Fr= 2,75Hz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direction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+Z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ECF3850-0AB4-42EA-B671-770557E8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33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058DA-D39A-4394-97D3-D9D54250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2CA246-4478-4DCB-84A2-1691FCA4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A4A7F8-31A8-40C5-B404-D4922468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8AF1689B-0BB8-4068-AB48-DEFCD7A77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0" t="11720" r="51616" b="13021"/>
          <a:stretch/>
        </p:blipFill>
        <p:spPr>
          <a:xfrm>
            <a:off x="1496725" y="1122748"/>
            <a:ext cx="6150549" cy="44583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16CA197-9D82-4491-BEF7-55A71190B11A}"/>
              </a:ext>
            </a:extLst>
          </p:cNvPr>
          <p:cNvSpPr txBox="1"/>
          <p:nvPr/>
        </p:nvSpPr>
        <p:spPr>
          <a:xfrm>
            <a:off x="457200" y="5640425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Displacement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comparison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Rotor Fr=30Hz, EM Wheel Fr= 4,11Hz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direction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+Z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6EE77AE-4A30-4164-A91C-6319AC1B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26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35FF5-A6CC-44EC-8C7E-24F670207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464473-335B-49E9-9BDC-9F25E51D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6171DB-4405-4D4C-8FFE-0381DEEA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831C7E-46D7-401D-9605-2AD8A6ED6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40" t="21852" r="30556" b="26790"/>
          <a:stretch/>
        </p:blipFill>
        <p:spPr>
          <a:xfrm>
            <a:off x="1481665" y="1246897"/>
            <a:ext cx="6112935" cy="428592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C917F6-BD2F-4807-B3F3-59EA78F50DB7}"/>
              </a:ext>
            </a:extLst>
          </p:cNvPr>
          <p:cNvSpPr txBox="1"/>
          <p:nvPr/>
        </p:nvSpPr>
        <p:spPr>
          <a:xfrm>
            <a:off x="457200" y="5640425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Displacement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Spectral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comparison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Rotor Fr=40Hz, EM Wheel Fr= 5,48Hz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direction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+Z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BD10E54-6317-4B4E-B329-9A229972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6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commissioning: Leak issue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30568" y="920966"/>
            <a:ext cx="8226425" cy="5016068"/>
          </a:xfrm>
        </p:spPr>
        <p:txBody>
          <a:bodyPr/>
          <a:lstStyle/>
          <a:p>
            <a:r>
              <a:rPr lang="en-US" dirty="0"/>
              <a:t>Attempts to solve it: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Increasing sealing pressure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Shielding the ion source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Only able to operate the source up to 1900 ºC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070" t="13505" r="55232" b="42309"/>
          <a:stretch/>
        </p:blipFill>
        <p:spPr>
          <a:xfrm>
            <a:off x="1096349" y="2776860"/>
            <a:ext cx="3192471" cy="33698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D5C161-C111-4D0E-A5D0-40856A4D2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71" t="13127" r="32315" b="14774"/>
          <a:stretch/>
        </p:blipFill>
        <p:spPr>
          <a:xfrm>
            <a:off x="5054600" y="2755212"/>
            <a:ext cx="3075484" cy="3391480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7035ABC3-2B49-4EB7-8778-E65FFC75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8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5386" y="738027"/>
            <a:ext cx="8339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 tests: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Cylinder axis and pump axis are on the same line within 0.1mm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39100" t="21168" r="40848" b="31916"/>
          <a:stretch/>
        </p:blipFill>
        <p:spPr>
          <a:xfrm>
            <a:off x="692018" y="1999602"/>
            <a:ext cx="2790326" cy="36723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04EB3A-3B02-44FD-BA66-DA51BFD70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73" t="33210" r="14395" b="32222"/>
          <a:stretch/>
        </p:blipFill>
        <p:spPr>
          <a:xfrm>
            <a:off x="3878976" y="2453313"/>
            <a:ext cx="4455360" cy="276493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C8A5D88-79C8-4E63-842C-1B91BEACFC46}"/>
              </a:ext>
            </a:extLst>
          </p:cNvPr>
          <p:cNvSpPr txBox="1"/>
          <p:nvPr/>
        </p:nvSpPr>
        <p:spPr>
          <a:xfrm>
            <a:off x="3927110" y="5221591"/>
            <a:ext cx="435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distances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between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EM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pump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target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F7738CE-1522-4885-8ABA-D9053C454387}"/>
              </a:ext>
            </a:extLst>
          </p:cNvPr>
          <p:cNvSpPr txBox="1"/>
          <p:nvPr/>
        </p:nvSpPr>
        <p:spPr>
          <a:xfrm>
            <a:off x="565018" y="5691621"/>
            <a:ext cx="435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Measurement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EM </a:t>
            </a: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pump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axis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40B2680-14C6-4A53-935D-138FB952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43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BC10E8-275C-4BE7-8E24-5AB346E3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9AAD5F-6E8B-4A67-8617-749448A6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7C641-CE2B-403C-8AF0-64304995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98ABFFB2-CEE8-486B-8EFA-F78961BF673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91630830"/>
              </p:ext>
            </p:extLst>
          </p:nvPr>
        </p:nvGraphicFramePr>
        <p:xfrm>
          <a:off x="86775" y="2092783"/>
          <a:ext cx="4561426" cy="311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124883"/>
              </p:ext>
            </p:extLst>
          </p:nvPr>
        </p:nvGraphicFramePr>
        <p:xfrm>
          <a:off x="4707468" y="2092783"/>
          <a:ext cx="4290490" cy="311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0B1840D2-0888-41C6-BEFA-769734E2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</p:spPr>
        <p:txBody>
          <a:bodyPr/>
          <a:lstStyle/>
          <a:p>
            <a:r>
              <a:rPr lang="en-US" dirty="0"/>
              <a:t>Offline commissioning: Flow assessment</a:t>
            </a:r>
          </a:p>
        </p:txBody>
      </p:sp>
    </p:spTree>
    <p:extLst>
      <p:ext uri="{BB962C8B-B14F-4D97-AF65-F5344CB8AC3E}">
        <p14:creationId xmlns:p14="http://schemas.microsoft.com/office/powerpoint/2010/main" val="2734800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EF09AC-9ED6-4090-B1BD-F5B55708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A8E3BA-31CD-4D71-8BAF-B7D06BDA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072A2D-93F3-41B1-AB73-0191CEF3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95E33-D5F9-450D-8C95-F7661B8AF0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0669" t="33599" r="11302" b="29921"/>
          <a:stretch/>
        </p:blipFill>
        <p:spPr>
          <a:xfrm>
            <a:off x="1822793" y="1683099"/>
            <a:ext cx="5495239" cy="41696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7976FA-15C0-4F6F-9CDD-5C332FAE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commissioning: Alignment/vibration tests</a:t>
            </a:r>
          </a:p>
        </p:txBody>
      </p:sp>
    </p:spTree>
    <p:extLst>
      <p:ext uri="{BB962C8B-B14F-4D97-AF65-F5344CB8AC3E}">
        <p14:creationId xmlns:p14="http://schemas.microsoft.com/office/powerpoint/2010/main" val="230779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Introduction/Context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63529" y="1094035"/>
            <a:ext cx="8226425" cy="5016068"/>
          </a:xfrm>
        </p:spPr>
        <p:txBody>
          <a:bodyPr/>
          <a:lstStyle/>
          <a:p>
            <a:r>
              <a:rPr lang="en-US" dirty="0"/>
              <a:t>High power target for exotic species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857"/>
          <a:stretch/>
        </p:blipFill>
        <p:spPr>
          <a:xfrm>
            <a:off x="387447" y="1960669"/>
            <a:ext cx="4228209" cy="2936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2010" y="1821226"/>
            <a:ext cx="4228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Enhance the release of short-lived isotopes through: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Droplet formation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Lower density of the liquid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Primary beam heat deposition dissipation: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Custom-made heat exchanger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046" y="4873778"/>
            <a:ext cx="4060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Concept scheme,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E. Noah et all, EURISOL-DS</a:t>
            </a:r>
          </a:p>
          <a:p>
            <a:endParaRPr lang="en-US" sz="16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357EF3-5305-467A-AC51-D80BCF682360}"/>
              </a:ext>
            </a:extLst>
          </p:cNvPr>
          <p:cNvSpPr txBox="1"/>
          <p:nvPr/>
        </p:nvSpPr>
        <p:spPr>
          <a:xfrm>
            <a:off x="457200" y="5682026"/>
            <a:ext cx="1062567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B94D5E-C4CA-4030-ADEE-D4994D977C7B}"/>
              </a:ext>
            </a:extLst>
          </p:cNvPr>
          <p:cNvSpPr txBox="1"/>
          <p:nvPr/>
        </p:nvSpPr>
        <p:spPr>
          <a:xfrm>
            <a:off x="2080294" y="5681301"/>
            <a:ext cx="116338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83C037-509C-4CF8-B42C-D7BDBE0D107E}"/>
              </a:ext>
            </a:extLst>
          </p:cNvPr>
          <p:cNvSpPr txBox="1"/>
          <p:nvPr/>
        </p:nvSpPr>
        <p:spPr>
          <a:xfrm>
            <a:off x="3856458" y="5679229"/>
            <a:ext cx="2485744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1A39A8-6FFB-4C12-B391-5DB0C8CB67F0}"/>
              </a:ext>
            </a:extLst>
          </p:cNvPr>
          <p:cNvSpPr txBox="1"/>
          <p:nvPr/>
        </p:nvSpPr>
        <p:spPr>
          <a:xfrm>
            <a:off x="6851092" y="5679229"/>
            <a:ext cx="1415568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F7DF2C4-4FF3-44D3-8936-ABDFE9E3378C}"/>
              </a:ext>
            </a:extLst>
          </p:cNvPr>
          <p:cNvCxnSpPr>
            <a:cxnSpLocks/>
            <a:stCxn id="3" idx="3"/>
            <a:endCxn id="16" idx="1"/>
          </p:cNvCxnSpPr>
          <p:nvPr/>
        </p:nvCxnSpPr>
        <p:spPr>
          <a:xfrm flipV="1">
            <a:off x="1519767" y="5865967"/>
            <a:ext cx="560527" cy="72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946FD52-55DB-4EEE-B480-DDA878CA1563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3243682" y="5863895"/>
            <a:ext cx="612776" cy="207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DE545408-0FD9-45D3-B1D6-6813D4C4F814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6342202" y="5863895"/>
            <a:ext cx="50889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Marcador de número de diapositiva 27">
            <a:extLst>
              <a:ext uri="{FF2B5EF4-FFF2-40B4-BE49-F238E27FC236}">
                <a16:creationId xmlns:a16="http://schemas.microsoft.com/office/drawing/2014/main" id="{76AE11E1-C057-4C37-8AC3-EEF1EBB2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0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4">
            <a:extLst>
              <a:ext uri="{FF2B5EF4-FFF2-40B4-BE49-F238E27FC236}">
                <a16:creationId xmlns:a16="http://schemas.microsoft.com/office/drawing/2014/main" id="{ED62E3C4-1CA8-4422-89C3-A07EC9204A2F}"/>
              </a:ext>
            </a:extLst>
          </p:cNvPr>
          <p:cNvSpPr txBox="1">
            <a:spLocks/>
          </p:cNvSpPr>
          <p:nvPr/>
        </p:nvSpPr>
        <p:spPr>
          <a:xfrm>
            <a:off x="4518829" y="1639255"/>
            <a:ext cx="4625171" cy="93575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Calibri Light" panose="020F0302020204030204" pitchFamily="34" charset="0"/>
              </a:rPr>
              <a:t>LBE Velocity preferred: </a:t>
            </a:r>
            <a:r>
              <a:rPr lang="en-US" sz="1800" b="1" dirty="0">
                <a:cs typeface="Calibri" panose="020F0502020204030204" pitchFamily="34" charset="0"/>
              </a:rPr>
              <a:t>2 m/s        Q=0.13 l/s</a:t>
            </a:r>
          </a:p>
          <a:p>
            <a:r>
              <a:rPr lang="en-US" sz="1800" b="1" dirty="0">
                <a:cs typeface="Calibri" panose="020F0502020204030204" pitchFamily="34" charset="0"/>
              </a:rPr>
              <a:t>Ø0.4 mm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droplets          factor </a:t>
            </a:r>
            <a:r>
              <a:rPr lang="en-US" sz="1800" b="1" dirty="0">
                <a:cs typeface="Calibri" panose="020F0502020204030204" pitchFamily="34" charset="0"/>
              </a:rPr>
              <a:t>5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increase in release efficiency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8E3680-E06D-4FEC-8E9C-658E2FEC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3" y="966219"/>
            <a:ext cx="8226854" cy="715840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LIEBE: </a:t>
            </a:r>
            <a:r>
              <a:rPr lang="en-AU" dirty="0"/>
              <a:t>LIquid</a:t>
            </a:r>
            <a:r>
              <a:rPr lang="es-ES" dirty="0"/>
              <a:t> </a:t>
            </a:r>
            <a:r>
              <a:rPr lang="en-AU" dirty="0"/>
              <a:t>Eutectic</a:t>
            </a:r>
            <a:r>
              <a:rPr lang="es-ES" dirty="0"/>
              <a:t> lead </a:t>
            </a:r>
            <a:r>
              <a:rPr lang="en-AU" dirty="0"/>
              <a:t>Bismuth</a:t>
            </a:r>
            <a:r>
              <a:rPr lang="es-ES" dirty="0"/>
              <a:t> </a:t>
            </a:r>
            <a:r>
              <a:rPr lang="en-AU" dirty="0"/>
              <a:t>for</a:t>
            </a:r>
            <a:r>
              <a:rPr lang="es-ES" dirty="0"/>
              <a:t> </a:t>
            </a:r>
            <a:r>
              <a:rPr lang="en-AU" dirty="0"/>
              <a:t>Eurisol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B9DB01-9C79-45FC-B898-6237F6FE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5223E5-C27A-4AEC-8A90-2FDC58AE0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E81101-D602-4626-9032-6ADDAED7D7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0383" y="1682059"/>
            <a:ext cx="4810320" cy="2101857"/>
          </a:xfrm>
        </p:spPr>
        <p:txBody>
          <a:bodyPr>
            <a:normAutofit/>
          </a:bodyPr>
          <a:lstStyle/>
          <a:p>
            <a:r>
              <a:rPr lang="es-E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Target material: LBE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Operational temperature [200-600]°C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Targeted isotope: </a:t>
            </a: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177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Hg (130ms half-life)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endParaRPr lang="es-E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ED3C11-BBBD-4C4F-A202-D653A704038C}"/>
              </a:ext>
            </a:extLst>
          </p:cNvPr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Ubuntu Light"/>
              </a:defRPr>
            </a:lvl1pPr>
          </a:lstStyle>
          <a:p>
            <a:r>
              <a:rPr lang="en-US" dirty="0"/>
              <a:t>Introduction/Context</a:t>
            </a:r>
          </a:p>
        </p:txBody>
      </p: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18D5F840-51A7-4068-9FDE-361D2D1781AB}"/>
              </a:ext>
            </a:extLst>
          </p:cNvPr>
          <p:cNvCxnSpPr>
            <a:cxnSpLocks/>
          </p:cNvCxnSpPr>
          <p:nvPr/>
        </p:nvCxnSpPr>
        <p:spPr>
          <a:xfrm>
            <a:off x="6561400" y="2127300"/>
            <a:ext cx="27001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2C31E82C-3917-401F-81C9-314CC0843041}"/>
              </a:ext>
            </a:extLst>
          </p:cNvPr>
          <p:cNvSpPr txBox="1"/>
          <p:nvPr/>
        </p:nvSpPr>
        <p:spPr>
          <a:xfrm>
            <a:off x="581891" y="5938424"/>
            <a:ext cx="7448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Images from Melanie Delonca CERN Ph.D thesis</a:t>
            </a:r>
          </a:p>
        </p:txBody>
      </p: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D0B5A7E7-39A3-4E53-B924-654D4FFB5128}"/>
              </a:ext>
            </a:extLst>
          </p:cNvPr>
          <p:cNvCxnSpPr>
            <a:cxnSpLocks/>
          </p:cNvCxnSpPr>
          <p:nvPr/>
        </p:nvCxnSpPr>
        <p:spPr>
          <a:xfrm>
            <a:off x="7450301" y="1809867"/>
            <a:ext cx="27001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70A7B175-BB91-4F0B-A1F8-A54CA98D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E521C258-60AC-43D1-8065-15820AC6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135" y="3033375"/>
            <a:ext cx="3505270" cy="3034042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45BFE71C-4E3C-458F-934B-B3684DA2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6" y="3013205"/>
            <a:ext cx="3671012" cy="2973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5C6CD243-A9C8-47CD-BDB7-5E0C8367CD2A}"/>
                  </a:ext>
                </a:extLst>
              </p:cNvPr>
              <p:cNvSpPr/>
              <p:nvPr/>
            </p:nvSpPr>
            <p:spPr>
              <a:xfrm>
                <a:off x="4630859" y="2482013"/>
                <a:ext cx="4316246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𝑠𝑜𝑢𝑟𝑐𝑒</m:t>
                          </m:r>
                        </m:sub>
                      </m:sSub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𝑡𝑟𝑎𝑛𝑠𝑝𝑜𝑟𝑡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5C6CD243-A9C8-47CD-BDB7-5E0C8367C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859" y="2482013"/>
                <a:ext cx="4316246" cy="39190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adroTexto 24">
            <a:extLst>
              <a:ext uri="{FF2B5EF4-FFF2-40B4-BE49-F238E27FC236}">
                <a16:creationId xmlns:a16="http://schemas.microsoft.com/office/drawing/2014/main" id="{3AF36C6D-6560-44EB-B61B-F069A62E4974}"/>
              </a:ext>
            </a:extLst>
          </p:cNvPr>
          <p:cNvSpPr txBox="1"/>
          <p:nvPr/>
        </p:nvSpPr>
        <p:spPr>
          <a:xfrm>
            <a:off x="1904536" y="5591489"/>
            <a:ext cx="126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0,4mm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B5CB6B1-C7F7-4C95-B1B3-938D0A62D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92" t="13622" r="38242" b="32223"/>
          <a:stretch/>
        </p:blipFill>
        <p:spPr>
          <a:xfrm>
            <a:off x="111676" y="3013205"/>
            <a:ext cx="4505335" cy="2879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F310F8F-35F2-4E9A-A310-2D380235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36" t="26853" r="35186" b="17220"/>
          <a:stretch/>
        </p:blipFill>
        <p:spPr>
          <a:xfrm>
            <a:off x="4856135" y="2873915"/>
            <a:ext cx="3505270" cy="323378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78A18D-8852-4751-93F8-9139BF76471B}"/>
              </a:ext>
            </a:extLst>
          </p:cNvPr>
          <p:cNvSpPr txBox="1"/>
          <p:nvPr/>
        </p:nvSpPr>
        <p:spPr>
          <a:xfrm>
            <a:off x="932156" y="2782849"/>
            <a:ext cx="72853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Prospects for the production of 100Sn ISOL beams at HIE-ISOLDE, EMIS 2018</a:t>
            </a:r>
          </a:p>
        </p:txBody>
      </p:sp>
    </p:spTree>
    <p:extLst>
      <p:ext uri="{BB962C8B-B14F-4D97-AF65-F5344CB8AC3E}">
        <p14:creationId xmlns:p14="http://schemas.microsoft.com/office/powerpoint/2010/main" val="327844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LIEBE prototype design &amp; completed assembly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782" y="1112575"/>
            <a:ext cx="84580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The target: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Compatible with existing target handling at ISOLDE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8439" t="35242" r="8822" b="20293"/>
          <a:stretch/>
        </p:blipFill>
        <p:spPr>
          <a:xfrm>
            <a:off x="161049" y="1981980"/>
            <a:ext cx="8693981" cy="41231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6B2E37-6C5F-4BD3-8AFA-AC1BB1A6F3FA}"/>
              </a:ext>
            </a:extLst>
          </p:cNvPr>
          <p:cNvSpPr txBox="1"/>
          <p:nvPr/>
        </p:nvSpPr>
        <p:spPr>
          <a:xfrm>
            <a:off x="7145866" y="5566935"/>
            <a:ext cx="1016001" cy="323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Z" sz="1500" dirty="0"/>
              <a:t>Chimney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CC414A-D514-4B7A-AE43-B76F89A6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59796A-C290-4147-A78C-7822CB772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9" t="4623" r="38046" b="16228"/>
          <a:stretch/>
        </p:blipFill>
        <p:spPr>
          <a:xfrm>
            <a:off x="2179736" y="1612051"/>
            <a:ext cx="5050797" cy="449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LIEBE prototype design &amp; finished 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4034"/>
          <a:stretch/>
        </p:blipFill>
        <p:spPr>
          <a:xfrm>
            <a:off x="5758256" y="1728851"/>
            <a:ext cx="3297794" cy="36140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r="8224"/>
          <a:stretch/>
        </p:blipFill>
        <p:spPr>
          <a:xfrm rot="5400000">
            <a:off x="2012927" y="1750016"/>
            <a:ext cx="3614083" cy="354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967" y="897163"/>
            <a:ext cx="42904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The EM pump: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1567" y="5561500"/>
            <a:ext cx="171816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Dedicated trolley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5519" y="5586132"/>
            <a:ext cx="1611915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Magnetic wheel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6488" y="5591077"/>
            <a:ext cx="171816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Alignment 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87850" y="5577616"/>
            <a:ext cx="144097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Coupling rails</a:t>
            </a:r>
          </a:p>
        </p:txBody>
      </p:sp>
      <p:cxnSp>
        <p:nvCxnSpPr>
          <p:cNvPr id="17" name="Straight Arrow Connector 16"/>
          <p:cNvCxnSpPr>
            <a:cxnSpLocks/>
            <a:stCxn id="13" idx="0"/>
          </p:cNvCxnSpPr>
          <p:nvPr/>
        </p:nvCxnSpPr>
        <p:spPr>
          <a:xfrm flipV="1">
            <a:off x="2901477" y="3073400"/>
            <a:ext cx="984057" cy="25127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5" idx="0"/>
          </p:cNvCxnSpPr>
          <p:nvPr/>
        </p:nvCxnSpPr>
        <p:spPr>
          <a:xfrm flipH="1" flipV="1">
            <a:off x="4168655" y="3505200"/>
            <a:ext cx="339680" cy="20724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4" idx="0"/>
          </p:cNvCxnSpPr>
          <p:nvPr/>
        </p:nvCxnSpPr>
        <p:spPr>
          <a:xfrm flipV="1">
            <a:off x="6215568" y="3429000"/>
            <a:ext cx="914401" cy="21620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stCxn id="10" idx="0"/>
          </p:cNvCxnSpPr>
          <p:nvPr/>
        </p:nvCxnSpPr>
        <p:spPr>
          <a:xfrm flipH="1" flipV="1">
            <a:off x="7531709" y="4542794"/>
            <a:ext cx="608938" cy="10187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066FB3-B7C7-40EE-AC09-59622729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1E2F99B-6F6C-442A-960C-B7DAE0450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8" t="14533" r="15278" b="15491"/>
          <a:stretch/>
        </p:blipFill>
        <p:spPr bwMode="auto">
          <a:xfrm>
            <a:off x="6378416" y="938579"/>
            <a:ext cx="2264617" cy="7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80D3D8-BDE5-4C96-ACA6-49B0F1DB06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41" t="36805" r="38692" b="16815"/>
          <a:stretch/>
        </p:blipFill>
        <p:spPr>
          <a:xfrm>
            <a:off x="201452" y="1714606"/>
            <a:ext cx="2264617" cy="238552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D167CE1-FECD-4652-A2C9-AF3A9501E209}"/>
              </a:ext>
            </a:extLst>
          </p:cNvPr>
          <p:cNvSpPr txBox="1"/>
          <p:nvPr/>
        </p:nvSpPr>
        <p:spPr>
          <a:xfrm>
            <a:off x="234544" y="4231138"/>
            <a:ext cx="25171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Double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Hallbach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array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axisymmetric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P=2,2kW , B=1,1T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97DF57C-3D49-401D-BF35-4246DF7E34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96" t="13066" r="54411" b="14478"/>
          <a:stretch/>
        </p:blipFill>
        <p:spPr>
          <a:xfrm>
            <a:off x="405597" y="1376052"/>
            <a:ext cx="3400498" cy="517278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E94229-4A37-473E-A020-D347DE12D3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50" t="25871" r="13618" b="16619"/>
          <a:stretch/>
        </p:blipFill>
        <p:spPr>
          <a:xfrm>
            <a:off x="3819969" y="2140367"/>
            <a:ext cx="5236082" cy="32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commissioning: Flow assessment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1902" t="29713" r="44240" b="5923"/>
          <a:stretch/>
        </p:blipFill>
        <p:spPr>
          <a:xfrm>
            <a:off x="4793645" y="1193428"/>
            <a:ext cx="4138687" cy="4187000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384157" y="1122567"/>
            <a:ext cx="4860950" cy="1908711"/>
          </a:xfrm>
        </p:spPr>
        <p:txBody>
          <a:bodyPr>
            <a:normAutofit/>
          </a:bodyPr>
          <a:lstStyle/>
          <a:p>
            <a:r>
              <a:rPr lang="en-US" dirty="0"/>
              <a:t>Test objectives:</a:t>
            </a:r>
          </a:p>
          <a:p>
            <a:pPr lvl="1"/>
            <a:r>
              <a:rPr lang="en-US" sz="1600" dirty="0">
                <a:latin typeface="Calibri Light" panose="020F0302020204030204" pitchFamily="34" charset="0"/>
              </a:rPr>
              <a:t>Operate in the absence of cavitation</a:t>
            </a:r>
          </a:p>
          <a:p>
            <a:pPr lvl="1"/>
            <a:r>
              <a:rPr lang="en-US" sz="1600" dirty="0">
                <a:latin typeface="Calibri Light" panose="020F0302020204030204" pitchFamily="34" charset="0"/>
              </a:rPr>
              <a:t>Reach the desired flow for release optimization (0,13L/s)</a:t>
            </a:r>
            <a:r>
              <a:rPr lang="en-US" sz="1600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865" t="6648" r="49167" b="10723"/>
          <a:stretch/>
        </p:blipFill>
        <p:spPr>
          <a:xfrm>
            <a:off x="887356" y="2771249"/>
            <a:ext cx="3463000" cy="298336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  <a:stCxn id="17" idx="1"/>
          </p:cNvCxnSpPr>
          <p:nvPr/>
        </p:nvCxnSpPr>
        <p:spPr>
          <a:xfrm flipV="1">
            <a:off x="763758" y="3899774"/>
            <a:ext cx="1461331" cy="2157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3758" y="5903615"/>
            <a:ext cx="3710196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Increased diameter: Ø</a:t>
            </a:r>
            <a:r>
              <a:rPr lang="en-US" sz="1400" dirty="0"/>
              <a:t>10mm           </a:t>
            </a:r>
            <a:r>
              <a:rPr lang="en-US" sz="1400" b="1" dirty="0"/>
              <a:t>Ø</a:t>
            </a:r>
            <a:r>
              <a:rPr lang="en-US" sz="1400" dirty="0"/>
              <a:t>16mm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373825" y="5999674"/>
            <a:ext cx="292609" cy="1106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5107" y="5326018"/>
            <a:ext cx="3792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Flow assessment in previous tests at IPUL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F52EDDAC-4E90-4502-A222-C77817FC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0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commissioning: Flow assessment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106" t="24449" r="45155" b="9939"/>
          <a:stretch/>
        </p:blipFill>
        <p:spPr>
          <a:xfrm>
            <a:off x="770388" y="1761338"/>
            <a:ext cx="7600478" cy="40885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737" y="1284674"/>
            <a:ext cx="487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Tests done with a LIEBE loop replica at IPUL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83356" y="5849882"/>
            <a:ext cx="3567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Screenshot of the tests setup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79D6DA-01E3-4BEB-B577-56A59E4C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2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5/06/2018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7th High Power Targetry Workshop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4000" y="998600"/>
            <a:ext cx="8226425" cy="5016068"/>
          </a:xfrm>
        </p:spPr>
        <p:txBody>
          <a:bodyPr/>
          <a:lstStyle/>
          <a:p>
            <a:r>
              <a:rPr lang="en-US" dirty="0"/>
              <a:t>Results: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Drift observed between measurements due to clogging of the sensors</a:t>
            </a:r>
          </a:p>
          <a:p>
            <a:pPr lvl="1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LBE oxide formation in contact with air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commissioning: Flow assessment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0881BB1B-419B-4FE0-A08A-D67A039C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8" name="Chart 4">
            <a:extLst>
              <a:ext uri="{FF2B5EF4-FFF2-40B4-BE49-F238E27FC236}">
                <a16:creationId xmlns:a16="http://schemas.microsoft.com/office/drawing/2014/main" id="{00000000-0008-0000-0A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785758"/>
              </p:ext>
            </p:extLst>
          </p:nvPr>
        </p:nvGraphicFramePr>
        <p:xfrm>
          <a:off x="1820333" y="2272151"/>
          <a:ext cx="5714747" cy="393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650A51BD-AECE-4EAB-B977-46E6E0B61EDB}"/>
              </a:ext>
            </a:extLst>
          </p:cNvPr>
          <p:cNvSpPr txBox="1"/>
          <p:nvPr/>
        </p:nvSpPr>
        <p:spPr>
          <a:xfrm>
            <a:off x="5377560" y="5833098"/>
            <a:ext cx="507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0,13</a:t>
            </a:r>
          </a:p>
        </p:txBody>
      </p:sp>
    </p:spTree>
    <p:extLst>
      <p:ext uri="{BB962C8B-B14F-4D97-AF65-F5344CB8AC3E}">
        <p14:creationId xmlns:p14="http://schemas.microsoft.com/office/powerpoint/2010/main" val="2309806008"/>
      </p:ext>
    </p:extLst>
  </p:cSld>
  <p:clrMapOvr>
    <a:masterClrMapping/>
  </p:clrMapOvr>
</p:sld>
</file>

<file path=ppt/theme/theme1.xml><?xml version="1.0" encoding="utf-8"?>
<a:theme xmlns:a="http://schemas.openxmlformats.org/drawingml/2006/main" name="CERN_ENdept_Presentation_ArialFont copy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ERN">
    <a:dk1>
      <a:srgbClr val="0C377B"/>
    </a:dk1>
    <a:lt1>
      <a:srgbClr val="FFFFFF"/>
    </a:lt1>
    <a:dk2>
      <a:srgbClr val="333333"/>
    </a:dk2>
    <a:lt2>
      <a:srgbClr val="999999"/>
    </a:lt2>
    <a:accent1>
      <a:srgbClr val="0C377B"/>
    </a:accent1>
    <a:accent2>
      <a:srgbClr val="A40000"/>
    </a:accent2>
    <a:accent3>
      <a:srgbClr val="4F9A06"/>
    </a:accent3>
    <a:accent4>
      <a:srgbClr val="5197CC"/>
    </a:accent4>
    <a:accent5>
      <a:srgbClr val="EF2929"/>
    </a:accent5>
    <a:accent6>
      <a:srgbClr val="8AE234"/>
    </a:accent6>
    <a:hlink>
      <a:srgbClr val="3465A4"/>
    </a:hlink>
    <a:folHlink>
      <a:srgbClr val="3465A4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CERN_ENdept_Presentation_ArialFont</Template>
  <TotalTime>33972</TotalTime>
  <Words>1035</Words>
  <Application>Microsoft Office PowerPoint</Application>
  <PresentationFormat>Presentación en pantalla (4:3)</PresentationFormat>
  <Paragraphs>240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Ubuntu Light</vt:lpstr>
      <vt:lpstr>CERN_ENdept_Presentation_ArialFont copy</vt:lpstr>
      <vt:lpstr>The LIEBE high-power target: Offline commissioning results</vt:lpstr>
      <vt:lpstr>Outline</vt:lpstr>
      <vt:lpstr>Introduction/Context</vt:lpstr>
      <vt:lpstr>LIEBE: LIquid Eutectic lead Bismuth for Eurisol</vt:lpstr>
      <vt:lpstr>LIEBE prototype design &amp; completed assembly</vt:lpstr>
      <vt:lpstr>LIEBE prototype design &amp; finished assembly</vt:lpstr>
      <vt:lpstr>Offline commissioning: Flow assessment</vt:lpstr>
      <vt:lpstr>Offline commissioning: Flow assessment</vt:lpstr>
      <vt:lpstr>Offline commissioning: Flow assessment</vt:lpstr>
      <vt:lpstr>Offline commissioning: Alignment/vibration tests</vt:lpstr>
      <vt:lpstr>Offline commissioning: Alignment/vibration tests</vt:lpstr>
      <vt:lpstr>Offline commissioning: Leak issue</vt:lpstr>
      <vt:lpstr>Offline commissioning: Remaining tests</vt:lpstr>
      <vt:lpstr>Conclusions</vt:lpstr>
      <vt:lpstr>Acknowledgements</vt:lpstr>
      <vt:lpstr>Presentación de PowerPoint</vt:lpstr>
      <vt:lpstr>Presentación de PowerPoint</vt:lpstr>
      <vt:lpstr>The main loop part</vt:lpstr>
      <vt:lpstr>LIEBE: Heat Exchanger</vt:lpstr>
      <vt:lpstr>Offline commissioning: Alignment/vibration tests</vt:lpstr>
      <vt:lpstr>Offline commissioning: Alignment/vibration tests</vt:lpstr>
      <vt:lpstr>Offline commissioning: Alignment/vibration tests</vt:lpstr>
      <vt:lpstr>Offline commissioning: Alignment/vibration tests</vt:lpstr>
      <vt:lpstr>Offline commissioning: Leak issue</vt:lpstr>
      <vt:lpstr>Offline commissioning: Alignment/vibration tests</vt:lpstr>
      <vt:lpstr>Offline commissioning: Flow assessment</vt:lpstr>
      <vt:lpstr>Offline commissioning: Alignment/vibration tests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LIEBE target: a step toward exotic species</dc:title>
  <dc:creator>Melanie Delonca</dc:creator>
  <cp:lastModifiedBy>Ferran BP</cp:lastModifiedBy>
  <cp:revision>196</cp:revision>
  <dcterms:created xsi:type="dcterms:W3CDTF">2016-04-04T08:42:33Z</dcterms:created>
  <dcterms:modified xsi:type="dcterms:W3CDTF">2018-06-05T17:13:16Z</dcterms:modified>
</cp:coreProperties>
</file>