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av" ContentType="audio/x-wav"/>
  <Default Extension="m4v"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26"/>
  </p:notesMasterIdLst>
  <p:handoutMasterIdLst>
    <p:handoutMasterId r:id="rId27"/>
  </p:handoutMasterIdLst>
  <p:sldIdLst>
    <p:sldId id="256" r:id="rId5"/>
    <p:sldId id="258" r:id="rId6"/>
    <p:sldId id="274" r:id="rId7"/>
    <p:sldId id="349" r:id="rId8"/>
    <p:sldId id="278" r:id="rId9"/>
    <p:sldId id="332" r:id="rId10"/>
    <p:sldId id="333" r:id="rId11"/>
    <p:sldId id="301" r:id="rId12"/>
    <p:sldId id="354" r:id="rId13"/>
    <p:sldId id="335" r:id="rId14"/>
    <p:sldId id="336" r:id="rId15"/>
    <p:sldId id="337" r:id="rId16"/>
    <p:sldId id="339" r:id="rId17"/>
    <p:sldId id="341" r:id="rId18"/>
    <p:sldId id="340" r:id="rId19"/>
    <p:sldId id="343" r:id="rId20"/>
    <p:sldId id="310" r:id="rId21"/>
    <p:sldId id="311" r:id="rId22"/>
    <p:sldId id="345" r:id="rId23"/>
    <p:sldId id="348" r:id="rId24"/>
    <p:sldId id="270" r:id="rId25"/>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95">
          <p15:clr>
            <a:srgbClr val="A4A3A4"/>
          </p15:clr>
        </p15:guide>
        <p15:guide id="2" pos="101">
          <p15:clr>
            <a:srgbClr val="A4A3A4"/>
          </p15:clr>
        </p15:guide>
        <p15:guide id="3" pos="577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F2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50" autoAdjust="0"/>
    <p:restoredTop sz="85973" autoAdjust="0"/>
  </p:normalViewPr>
  <p:slideViewPr>
    <p:cSldViewPr snapToGrid="0" showGuides="1">
      <p:cViewPr varScale="1">
        <p:scale>
          <a:sx n="98" d="100"/>
          <a:sy n="98" d="100"/>
        </p:scale>
        <p:origin x="928" y="184"/>
      </p:cViewPr>
      <p:guideLst>
        <p:guide orient="horz" pos="4195"/>
        <p:guide pos="101"/>
        <p:guide pos="5778"/>
      </p:guideLst>
    </p:cSldViewPr>
  </p:slideViewPr>
  <p:notesTextViewPr>
    <p:cViewPr>
      <p:scale>
        <a:sx n="1" d="1"/>
        <a:sy n="1" d="1"/>
      </p:scale>
      <p:origin x="0" y="0"/>
    </p:cViewPr>
  </p:notesTextViewPr>
  <p:sorterViewPr>
    <p:cViewPr>
      <p:scale>
        <a:sx n="60" d="100"/>
        <a:sy n="6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6/1/18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6/1/18</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Abstract: SNS has successfully deployed and demonstrated mercury target Gas Injection Initial Implementation (GI3). Gas injection is expected to increase the performance and durability of target mercury vessels in two ways: (1) by reducing the dynamic stress resulting from the beam energy deposition, and (2) reducing cavitation erosion of the vessel inner wall. The system is operating safely and stably, and initial measurements with GI3 enabled have demonstrated location-dependent peak strain reductions of 10-60% on the mercury vessel.  The effect of gas injection on cavitation damage erosion can only be assessed after T18 is sampled and measured in the spring of 2018. This seminar presents the details of the measurements on target T18 made with fiberoptic strain sensors, including some single-mode radiation resistant sensors developed at ORNL.</a:t>
            </a:r>
          </a:p>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1</a:t>
            </a:fld>
            <a:endParaRPr lang="en-US"/>
          </a:p>
        </p:txBody>
      </p:sp>
    </p:spTree>
    <p:extLst>
      <p:ext uri="{BB962C8B-B14F-4D97-AF65-F5344CB8AC3E}">
        <p14:creationId xmlns:p14="http://schemas.microsoft.com/office/powerpoint/2010/main" val="185550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3</a:t>
            </a:fld>
            <a:endParaRPr lang="en-US"/>
          </a:p>
        </p:txBody>
      </p:sp>
    </p:spTree>
    <p:extLst>
      <p:ext uri="{BB962C8B-B14F-4D97-AF65-F5344CB8AC3E}">
        <p14:creationId xmlns:p14="http://schemas.microsoft.com/office/powerpoint/2010/main" val="403276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4</a:t>
            </a:fld>
            <a:endParaRPr lang="en-US"/>
          </a:p>
        </p:txBody>
      </p:sp>
    </p:spTree>
    <p:extLst>
      <p:ext uri="{BB962C8B-B14F-4D97-AF65-F5344CB8AC3E}">
        <p14:creationId xmlns:p14="http://schemas.microsoft.com/office/powerpoint/2010/main" val="19534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12</a:t>
            </a:fld>
            <a:endParaRPr lang="en-US"/>
          </a:p>
        </p:txBody>
      </p:sp>
    </p:spTree>
    <p:extLst>
      <p:ext uri="{BB962C8B-B14F-4D97-AF65-F5344CB8AC3E}">
        <p14:creationId xmlns:p14="http://schemas.microsoft.com/office/powerpoint/2010/main" val="227272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E672D7-8E2D-4611-973D-F4591A707C34}" type="slidenum">
              <a:rPr lang="en-US" smtClean="0"/>
              <a:t>21</a:t>
            </a:fld>
            <a:endParaRPr lang="en-US"/>
          </a:p>
        </p:txBody>
      </p:sp>
    </p:spTree>
    <p:extLst>
      <p:ext uri="{BB962C8B-B14F-4D97-AF65-F5344CB8AC3E}">
        <p14:creationId xmlns:p14="http://schemas.microsoft.com/office/powerpoint/2010/main" val="1466737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5" name="Picture 84"/>
          <p:cNvPicPr>
            <a:picLocks noChangeAspect="1"/>
          </p:cNvPicPr>
          <p:nvPr userDrawn="1"/>
        </p:nvPicPr>
        <p:blipFill rotWithShape="1">
          <a:blip r:embed="rId2" cstate="print">
            <a:extLst>
              <a:ext uri="{28A0092B-C50C-407E-A947-70E740481C1C}">
                <a14:useLocalDpi xmlns:a14="http://schemas.microsoft.com/office/drawing/2010/main"/>
              </a:ext>
            </a:extLst>
          </a:blip>
          <a:srcRect l="53723" t="46829" r="5491"/>
          <a:stretch/>
        </p:blipFill>
        <p:spPr>
          <a:xfrm rot="5400000" flipH="1">
            <a:off x="-48130" y="48129"/>
            <a:ext cx="4322618" cy="4226359"/>
          </a:xfrm>
          <a:prstGeom prst="rect">
            <a:avLst/>
          </a:prstGeom>
        </p:spPr>
      </p:pic>
      <p:sp>
        <p:nvSpPr>
          <p:cNvPr id="10" name="TextBox 9"/>
          <p:cNvSpPr txBox="1"/>
          <p:nvPr userDrawn="1"/>
        </p:nvSpPr>
        <p:spPr>
          <a:xfrm>
            <a:off x="355073" y="633533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p:ph type="ctrTitle"/>
          </p:nvPr>
        </p:nvSpPr>
        <p:spPr>
          <a:xfrm>
            <a:off x="339005" y="414322"/>
            <a:ext cx="4568661" cy="929485"/>
          </a:xfrm>
        </p:spPr>
        <p:txBody>
          <a:bodyPr/>
          <a:lstStyle>
            <a:lvl1pPr algn="l">
              <a:defRPr sz="3200" b="1">
                <a:solidFill>
                  <a:schemeClr val="tx2"/>
                </a:solidFill>
                <a:latin typeface="+mn-lt"/>
              </a:defRPr>
            </a:lvl1pPr>
          </a:lstStyle>
          <a:p>
            <a:r>
              <a:rPr lang="en-US"/>
              <a:t>Click to edit Master title style</a:t>
            </a:r>
            <a:endParaRPr lang="en-US" dirty="0"/>
          </a:p>
        </p:txBody>
      </p:sp>
      <p:sp>
        <p:nvSpPr>
          <p:cNvPr id="26" name="Rectangle 25"/>
          <p:cNvSpPr/>
          <p:nvPr userDrawn="1"/>
        </p:nvSpPr>
        <p:spPr>
          <a:xfrm>
            <a:off x="0" y="-25400"/>
            <a:ext cx="12188952" cy="45720"/>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 name="Subtitle 2"/>
          <p:cNvSpPr>
            <a:spLocks noGrp="1"/>
          </p:cNvSpPr>
          <p:nvPr>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Rectangle 15"/>
          <p:cNvSpPr/>
          <p:nvPr userDrawn="1"/>
        </p:nvSpPr>
        <p:spPr bwMode="auto">
          <a:xfrm>
            <a:off x="7452360" y="0"/>
            <a:ext cx="4753469" cy="6195828"/>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cs typeface="Arial" pitchFamily="34" charset="0"/>
            </a:endParaRPr>
          </a:p>
        </p:txBody>
      </p:sp>
      <p:sp>
        <p:nvSpPr>
          <p:cNvPr id="84" name="Rectangle 83"/>
          <p:cNvSpPr/>
          <p:nvPr userDrawn="1"/>
        </p:nvSpPr>
        <p:spPr>
          <a:xfrm>
            <a:off x="-127" y="6170537"/>
            <a:ext cx="12188952" cy="2743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66178" y="6374388"/>
            <a:ext cx="1329900" cy="320040"/>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802379" y="-22795"/>
            <a:ext cx="8879329" cy="6659497"/>
          </a:xfrm>
          <a:prstGeom prst="rect">
            <a:avLst/>
          </a:prstGeom>
        </p:spPr>
      </p:pic>
      <p:pic>
        <p:nvPicPr>
          <p:cNvPr id="22" name="Picture 2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60210" y="660860"/>
            <a:ext cx="4489932" cy="4525995"/>
          </a:xfrm>
          <a:prstGeom prst="rect">
            <a:avLst/>
          </a:prstGeom>
        </p:spPr>
      </p:pic>
    </p:spTree>
    <p:extLst>
      <p:ext uri="{BB962C8B-B14F-4D97-AF65-F5344CB8AC3E}">
        <p14:creationId xmlns:p14="http://schemas.microsoft.com/office/powerpoint/2010/main" val="391337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408432"/>
            <a:ext cx="11372473" cy="484748"/>
          </a:xfrm>
        </p:spPr>
        <p:txBody>
          <a:bodyPr/>
          <a:lstStyle/>
          <a:p>
            <a:r>
              <a:rPr lang="en-US"/>
              <a:t>Click to edit Master title style</a:t>
            </a:r>
            <a:endParaRPr lang="en-US" dirty="0"/>
          </a:p>
        </p:txBody>
      </p:sp>
      <p:sp>
        <p:nvSpPr>
          <p:cNvPr id="3" name="Content Placeholder 2"/>
          <p:cNvSpPr>
            <a:spLocks noGrp="1"/>
          </p:cNvSpPr>
          <p:nvPr>
            <p:ph idx="1"/>
          </p:nvPr>
        </p:nvSpPr>
        <p:spPr>
          <a:xfrm>
            <a:off x="347472" y="1595786"/>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410602"/>
            <a:ext cx="11501908" cy="48474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l="53723" t="46829" r="5491"/>
          <a:stretch/>
        </p:blipFill>
        <p:spPr>
          <a:xfrm rot="5400000" flipH="1">
            <a:off x="-48130" y="48129"/>
            <a:ext cx="4322618" cy="4226359"/>
          </a:xfrm>
          <a:prstGeom prst="rect">
            <a:avLst/>
          </a:prstGeom>
        </p:spPr>
      </p:pic>
      <p:sp>
        <p:nvSpPr>
          <p:cNvPr id="2" name="Title 1"/>
          <p:cNvSpPr>
            <a:spLocks noGrp="1"/>
          </p:cNvSpPr>
          <p:nvPr>
            <p:ph type="title"/>
          </p:nvPr>
        </p:nvSpPr>
        <p:spPr>
          <a:xfrm>
            <a:off x="343505" y="411480"/>
            <a:ext cx="5214495" cy="877163"/>
          </a:xfrm>
        </p:spPr>
        <p:txBody>
          <a:bodyPr/>
          <a:lstStyle/>
          <a:p>
            <a:r>
              <a:rPr lang="en-US"/>
              <a:t>Click to edit Master 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96728" y="6272784"/>
            <a:ext cx="1329900" cy="320040"/>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a:ext>
            </a:extLst>
          </a:blip>
          <a:srcRect t="636" b="2"/>
          <a:stretch/>
        </p:blipFill>
        <p:spPr>
          <a:xfrm>
            <a:off x="7720353" y="-25400"/>
            <a:ext cx="4526280" cy="6814130"/>
          </a:xfrm>
          <a:prstGeom prst="rect">
            <a:avLst/>
          </a:prstGeom>
          <a:noFill/>
          <a:ln>
            <a:noFill/>
          </a:ln>
        </p:spPr>
      </p:pic>
      <p:sp>
        <p:nvSpPr>
          <p:cNvPr id="12" name="Rectangle 11"/>
          <p:cNvSpPr/>
          <p:nvPr userDrawn="1"/>
        </p:nvSpPr>
        <p:spPr>
          <a:xfrm>
            <a:off x="0" y="-25400"/>
            <a:ext cx="12188952" cy="45720"/>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7" name="Rectangle 6"/>
          <p:cNvSpPr/>
          <p:nvPr userDrawn="1"/>
        </p:nvSpPr>
        <p:spPr>
          <a:xfrm>
            <a:off x="-127" y="6170537"/>
            <a:ext cx="12188952" cy="2743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99905"/>
            <a:ext cx="11501908" cy="484748"/>
          </a:xfrm>
        </p:spPr>
        <p:txBody>
          <a:bodyPr/>
          <a:lstStyle/>
          <a:p>
            <a:r>
              <a:rPr lang="en-US"/>
              <a:t>Click to edit Master title style</a:t>
            </a:r>
            <a:endParaRPr lang="en-US" dirty="0"/>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l="47067" t="13722"/>
          <a:stretch/>
        </p:blipFill>
        <p:spPr>
          <a:xfrm>
            <a:off x="7112228" y="652006"/>
            <a:ext cx="5076597" cy="6205993"/>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l="53723" t="46829" r="5491"/>
          <a:stretch/>
        </p:blipFill>
        <p:spPr>
          <a:xfrm rot="5400000" flipH="1">
            <a:off x="-48130" y="48129"/>
            <a:ext cx="4322618" cy="4226359"/>
          </a:xfrm>
          <a:prstGeom prst="rect">
            <a:avLst/>
          </a:prstGeom>
        </p:spPr>
      </p:pic>
      <p:sp>
        <p:nvSpPr>
          <p:cNvPr id="1026" name="Title Placeholder 1"/>
          <p:cNvSpPr>
            <a:spLocks noGrp="1"/>
          </p:cNvSpPr>
          <p:nvPr>
            <p:ph type="title"/>
          </p:nvPr>
        </p:nvSpPr>
        <p:spPr bwMode="auto">
          <a:xfrm>
            <a:off x="344121" y="411019"/>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47472" y="160020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6"/>
          <p:cNvSpPr>
            <a:spLocks noChangeArrowheads="1"/>
          </p:cNvSpPr>
          <p:nvPr/>
        </p:nvSpPr>
        <p:spPr bwMode="auto">
          <a:xfrm flipH="1">
            <a:off x="76587" y="6536201"/>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500150"/>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Strain reduction using gas injection</a:t>
            </a:r>
          </a:p>
        </p:txBody>
      </p:sp>
      <p:sp>
        <p:nvSpPr>
          <p:cNvPr id="9" name="Rectangle 8"/>
          <p:cNvSpPr/>
          <p:nvPr userDrawn="1"/>
        </p:nvSpPr>
        <p:spPr>
          <a:xfrm>
            <a:off x="0" y="-25400"/>
            <a:ext cx="12188952" cy="45720"/>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pic>
        <p:nvPicPr>
          <p:cNvPr id="13" name="Picture 12"/>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466178" y="6374388"/>
            <a:ext cx="1329900" cy="320040"/>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9" r:id="rId3"/>
    <p:sldLayoutId id="2147483940" r:id="rId4"/>
    <p:sldLayoutId id="2147483941" r:id="rId5"/>
    <p:sldLayoutId id="2147483942" r:id="rId6"/>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30.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2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28.png"/><Relationship Id="rId5" Type="http://schemas.microsoft.com/office/2007/relationships/media" Target="../media/media5.wav"/><Relationship Id="rId10" Type="http://schemas.openxmlformats.org/officeDocument/2006/relationships/image" Target="../media/image27.png"/><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8.wav"/><Relationship Id="rId7" Type="http://schemas.openxmlformats.org/officeDocument/2006/relationships/image" Target="../media/image1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4.xml"/><Relationship Id="rId11" Type="http://schemas.openxmlformats.org/officeDocument/2006/relationships/image" Target="../media/image18.png"/><Relationship Id="rId5" Type="http://schemas.openxmlformats.org/officeDocument/2006/relationships/slideLayout" Target="../slideLayouts/slideLayout2.xml"/><Relationship Id="rId10" Type="http://schemas.openxmlformats.org/officeDocument/2006/relationships/image" Target="../media/image35.png"/><Relationship Id="rId4" Type="http://schemas.openxmlformats.org/officeDocument/2006/relationships/audio" Target="../media/media8.wav"/><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ov"/><Relationship Id="rId1" Type="http://schemas.microsoft.com/office/2007/relationships/media" Target="../media/media9.mov"/><Relationship Id="rId5" Type="http://schemas.openxmlformats.org/officeDocument/2006/relationships/image" Target="../media/image1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11.m4v"/><Relationship Id="rId7" Type="http://schemas.openxmlformats.org/officeDocument/2006/relationships/image" Target="../media/image54.emf"/><Relationship Id="rId2" Type="http://schemas.openxmlformats.org/officeDocument/2006/relationships/video" Target="../media/media10.m4v"/><Relationship Id="rId1" Type="http://schemas.microsoft.com/office/2007/relationships/media" Target="../media/media10.m4v"/><Relationship Id="rId6" Type="http://schemas.openxmlformats.org/officeDocument/2006/relationships/image" Target="../media/image53.png"/><Relationship Id="rId5" Type="http://schemas.openxmlformats.org/officeDocument/2006/relationships/slideLayout" Target="../slideLayouts/slideLayout2.xml"/><Relationship Id="rId4" Type="http://schemas.openxmlformats.org/officeDocument/2006/relationships/video" Target="../media/media11.m4v"/><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wav"/><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audio" Target="../media/media2.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05" y="414322"/>
            <a:ext cx="6054868" cy="1348061"/>
          </a:xfrm>
        </p:spPr>
        <p:txBody>
          <a:bodyPr/>
          <a:lstStyle/>
          <a:p>
            <a:r>
              <a:rPr lang="en-US" dirty="0"/>
              <a:t>Strain Reduction on the SNS Target Using Gas Injection</a:t>
            </a:r>
          </a:p>
        </p:txBody>
      </p:sp>
      <p:sp>
        <p:nvSpPr>
          <p:cNvPr id="3" name="Subtitle 2"/>
          <p:cNvSpPr>
            <a:spLocks noGrp="1"/>
          </p:cNvSpPr>
          <p:nvPr>
            <p:ph type="subTitle" idx="1"/>
          </p:nvPr>
        </p:nvSpPr>
        <p:spPr/>
        <p:txBody>
          <a:bodyPr/>
          <a:lstStyle/>
          <a:p>
            <a:r>
              <a:rPr lang="en-US" dirty="0"/>
              <a:t>Wim Blokland, RAD/BST</a:t>
            </a:r>
          </a:p>
          <a:p>
            <a:r>
              <a:rPr lang="en-US" dirty="0"/>
              <a:t>Yun Liu, RAD/BST</a:t>
            </a:r>
          </a:p>
          <a:p>
            <a:r>
              <a:rPr lang="en-US" dirty="0"/>
              <a:t>Drew Winder, NTD/ISD</a:t>
            </a:r>
          </a:p>
        </p:txBody>
      </p:sp>
    </p:spTree>
    <p:extLst>
      <p:ext uri="{BB962C8B-B14F-4D97-AF65-F5344CB8AC3E}">
        <p14:creationId xmlns:p14="http://schemas.microsoft.com/office/powerpoint/2010/main" val="323194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DDE3CA-FB1D-D141-A255-203CB6EA1794}"/>
              </a:ext>
            </a:extLst>
          </p:cNvPr>
          <p:cNvPicPr/>
          <p:nvPr/>
        </p:nvPicPr>
        <p:blipFill>
          <a:blip r:embed="rId10"/>
          <a:stretch>
            <a:fillRect/>
          </a:stretch>
        </p:blipFill>
        <p:spPr>
          <a:xfrm>
            <a:off x="345695" y="2193466"/>
            <a:ext cx="6624463" cy="4068056"/>
          </a:xfrm>
          <a:prstGeom prst="rect">
            <a:avLst/>
          </a:prstGeom>
        </p:spPr>
      </p:pic>
      <p:pic>
        <p:nvPicPr>
          <p:cNvPr id="5" name="Picture 4">
            <a:extLst>
              <a:ext uri="{FF2B5EF4-FFF2-40B4-BE49-F238E27FC236}">
                <a16:creationId xmlns:a16="http://schemas.microsoft.com/office/drawing/2014/main" id="{8A5C24AC-7E02-436A-8A43-E1473733A4C8}"/>
              </a:ext>
            </a:extLst>
          </p:cNvPr>
          <p:cNvPicPr/>
          <p:nvPr/>
        </p:nvPicPr>
        <p:blipFill>
          <a:blip r:embed="rId11">
            <a:extLst>
              <a:ext uri="{28A0092B-C50C-407E-A947-70E740481C1C}">
                <a14:useLocalDpi xmlns:a14="http://schemas.microsoft.com/office/drawing/2010/main"/>
              </a:ext>
            </a:extLst>
          </a:blip>
          <a:stretch>
            <a:fillRect/>
          </a:stretch>
        </p:blipFill>
        <p:spPr>
          <a:xfrm>
            <a:off x="7234538" y="3841281"/>
            <a:ext cx="4781927" cy="2619728"/>
          </a:xfrm>
          <a:prstGeom prst="rect">
            <a:avLst/>
          </a:prstGeom>
        </p:spPr>
      </p:pic>
      <p:pic>
        <p:nvPicPr>
          <p:cNvPr id="8" name="Picture 7">
            <a:extLst>
              <a:ext uri="{FF2B5EF4-FFF2-40B4-BE49-F238E27FC236}">
                <a16:creationId xmlns:a16="http://schemas.microsoft.com/office/drawing/2014/main" id="{C68CE261-A5F1-F342-920F-C624415DF218}"/>
              </a:ext>
            </a:extLst>
          </p:cNvPr>
          <p:cNvPicPr/>
          <p:nvPr/>
        </p:nvPicPr>
        <p:blipFill>
          <a:blip r:embed="rId12"/>
          <a:stretch>
            <a:fillRect/>
          </a:stretch>
        </p:blipFill>
        <p:spPr>
          <a:xfrm>
            <a:off x="260022" y="2193465"/>
            <a:ext cx="7074200" cy="4068057"/>
          </a:xfrm>
          <a:prstGeom prst="rect">
            <a:avLst/>
          </a:prstGeom>
        </p:spPr>
      </p:pic>
      <p:pic>
        <p:nvPicPr>
          <p:cNvPr id="9" name="Picture 8">
            <a:extLst>
              <a:ext uri="{FF2B5EF4-FFF2-40B4-BE49-F238E27FC236}">
                <a16:creationId xmlns:a16="http://schemas.microsoft.com/office/drawing/2014/main" id="{01951AA4-BBC8-0147-9791-57CC894EB4B6}"/>
              </a:ext>
            </a:extLst>
          </p:cNvPr>
          <p:cNvPicPr>
            <a:picLocks noChangeAspect="1"/>
          </p:cNvPicPr>
          <p:nvPr/>
        </p:nvPicPr>
        <p:blipFill>
          <a:blip r:embed="rId13"/>
          <a:stretch>
            <a:fillRect/>
          </a:stretch>
        </p:blipFill>
        <p:spPr>
          <a:xfrm>
            <a:off x="7397183" y="3440077"/>
            <a:ext cx="4525680" cy="3336108"/>
          </a:xfrm>
          <a:prstGeom prst="rect">
            <a:avLst/>
          </a:prstGeom>
        </p:spPr>
      </p:pic>
      <p:sp>
        <p:nvSpPr>
          <p:cNvPr id="2" name="Title 1">
            <a:extLst>
              <a:ext uri="{FF2B5EF4-FFF2-40B4-BE49-F238E27FC236}">
                <a16:creationId xmlns:a16="http://schemas.microsoft.com/office/drawing/2014/main" id="{3F61FB09-DE73-42F5-AEEB-3DC65DAFF601}"/>
              </a:ext>
            </a:extLst>
          </p:cNvPr>
          <p:cNvSpPr>
            <a:spLocks noGrp="1"/>
          </p:cNvSpPr>
          <p:nvPr>
            <p:ph type="title"/>
          </p:nvPr>
        </p:nvSpPr>
        <p:spPr>
          <a:xfrm>
            <a:off x="345695" y="230198"/>
            <a:ext cx="11372473" cy="510909"/>
          </a:xfrm>
        </p:spPr>
        <p:txBody>
          <a:bodyPr/>
          <a:lstStyle/>
          <a:p>
            <a:r>
              <a:rPr lang="en-US" dirty="0"/>
              <a:t>Pulse on Demand: Accelerometer</a:t>
            </a:r>
          </a:p>
        </p:txBody>
      </p:sp>
      <p:sp>
        <p:nvSpPr>
          <p:cNvPr id="3" name="Content Placeholder 2">
            <a:extLst>
              <a:ext uri="{FF2B5EF4-FFF2-40B4-BE49-F238E27FC236}">
                <a16:creationId xmlns:a16="http://schemas.microsoft.com/office/drawing/2014/main" id="{15583865-5E03-491E-8C46-C6749EB0D88D}"/>
              </a:ext>
            </a:extLst>
          </p:cNvPr>
          <p:cNvSpPr>
            <a:spLocks noGrp="1"/>
          </p:cNvSpPr>
          <p:nvPr>
            <p:ph idx="1"/>
          </p:nvPr>
        </p:nvSpPr>
        <p:spPr>
          <a:xfrm>
            <a:off x="339045" y="1047146"/>
            <a:ext cx="11598397" cy="4047778"/>
          </a:xfrm>
        </p:spPr>
        <p:txBody>
          <a:bodyPr/>
          <a:lstStyle/>
          <a:p>
            <a:r>
              <a:rPr lang="en-US" dirty="0"/>
              <a:t>The accelerometer on the target manifold sees a significant reduction while the accelerometer on the piping sees a smaller reduction (noise)</a:t>
            </a:r>
          </a:p>
        </p:txBody>
      </p:sp>
      <p:cxnSp>
        <p:nvCxnSpPr>
          <p:cNvPr id="7" name="Straight Arrow Connector 6">
            <a:extLst>
              <a:ext uri="{FF2B5EF4-FFF2-40B4-BE49-F238E27FC236}">
                <a16:creationId xmlns:a16="http://schemas.microsoft.com/office/drawing/2014/main" id="{35917E95-C0A1-CD45-A6CF-A414273A3C47}"/>
              </a:ext>
            </a:extLst>
          </p:cNvPr>
          <p:cNvCxnSpPr>
            <a:cxnSpLocks/>
          </p:cNvCxnSpPr>
          <p:nvPr/>
        </p:nvCxnSpPr>
        <p:spPr>
          <a:xfrm>
            <a:off x="6976808" y="3834264"/>
            <a:ext cx="3595159" cy="528579"/>
          </a:xfrm>
          <a:prstGeom prst="curvedConnector3">
            <a:avLst>
              <a:gd name="adj1" fmla="val 10041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B02B4E8-C2D8-E54F-90C9-EEC3096B6AE5}"/>
              </a:ext>
            </a:extLst>
          </p:cNvPr>
          <p:cNvCxnSpPr>
            <a:cxnSpLocks/>
          </p:cNvCxnSpPr>
          <p:nvPr/>
        </p:nvCxnSpPr>
        <p:spPr>
          <a:xfrm>
            <a:off x="7246796" y="4031992"/>
            <a:ext cx="538917" cy="3910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TSM__Off_Accel1800kW">
            <a:hlinkClick r:id="" action="ppaction://media"/>
            <a:extLst>
              <a:ext uri="{FF2B5EF4-FFF2-40B4-BE49-F238E27FC236}">
                <a16:creationId xmlns:a16="http://schemas.microsoft.com/office/drawing/2014/main" id="{D36E0FD0-8EA1-0C46-80A6-E90503260AC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79686" y="1950722"/>
            <a:ext cx="585778" cy="585778"/>
          </a:xfrm>
          <a:prstGeom prst="rect">
            <a:avLst/>
          </a:prstGeom>
        </p:spPr>
      </p:pic>
      <p:pic>
        <p:nvPicPr>
          <p:cNvPr id="10" name="TSM__On_Accel1800kW">
            <a:hlinkClick r:id="" action="ppaction://media"/>
            <a:extLst>
              <a:ext uri="{FF2B5EF4-FFF2-40B4-BE49-F238E27FC236}">
                <a16:creationId xmlns:a16="http://schemas.microsoft.com/office/drawing/2014/main" id="{73FB642B-1B03-EF40-8CD0-BA971098270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115675" y="1946263"/>
            <a:ext cx="585778" cy="585778"/>
          </a:xfrm>
          <a:prstGeom prst="rect">
            <a:avLst/>
          </a:prstGeom>
        </p:spPr>
      </p:pic>
      <p:sp>
        <p:nvSpPr>
          <p:cNvPr id="12" name="TextBox 11">
            <a:extLst>
              <a:ext uri="{FF2B5EF4-FFF2-40B4-BE49-F238E27FC236}">
                <a16:creationId xmlns:a16="http://schemas.microsoft.com/office/drawing/2014/main" id="{868F69DB-C5EB-F04E-8711-30F1C07E3D7F}"/>
              </a:ext>
            </a:extLst>
          </p:cNvPr>
          <p:cNvSpPr txBox="1"/>
          <p:nvPr/>
        </p:nvSpPr>
        <p:spPr>
          <a:xfrm>
            <a:off x="8678544" y="2593219"/>
            <a:ext cx="924292" cy="341632"/>
          </a:xfrm>
          <a:prstGeom prst="rect">
            <a:avLst/>
          </a:prstGeom>
          <a:noFill/>
        </p:spPr>
        <p:txBody>
          <a:bodyPr wrap="none" rtlCol="0">
            <a:spAutoFit/>
          </a:bodyPr>
          <a:lstStyle/>
          <a:p>
            <a:pPr algn="ctr">
              <a:lnSpc>
                <a:spcPct val="90000"/>
              </a:lnSpc>
            </a:pPr>
            <a:r>
              <a:rPr lang="en-US" dirty="0"/>
              <a:t>Gas off</a:t>
            </a:r>
          </a:p>
        </p:txBody>
      </p:sp>
      <p:sp>
        <p:nvSpPr>
          <p:cNvPr id="14" name="TextBox 13">
            <a:extLst>
              <a:ext uri="{FF2B5EF4-FFF2-40B4-BE49-F238E27FC236}">
                <a16:creationId xmlns:a16="http://schemas.microsoft.com/office/drawing/2014/main" id="{63DBDCE3-394F-6046-8024-CD9C7223F49D}"/>
              </a:ext>
            </a:extLst>
          </p:cNvPr>
          <p:cNvSpPr txBox="1"/>
          <p:nvPr/>
        </p:nvSpPr>
        <p:spPr>
          <a:xfrm>
            <a:off x="9905493" y="2593218"/>
            <a:ext cx="928459" cy="341632"/>
          </a:xfrm>
          <a:prstGeom prst="rect">
            <a:avLst/>
          </a:prstGeom>
          <a:noFill/>
        </p:spPr>
        <p:txBody>
          <a:bodyPr wrap="none" rtlCol="0">
            <a:spAutoFit/>
          </a:bodyPr>
          <a:lstStyle/>
          <a:p>
            <a:pPr algn="ctr">
              <a:lnSpc>
                <a:spcPct val="90000"/>
              </a:lnSpc>
            </a:pPr>
            <a:r>
              <a:rPr lang="en-US" dirty="0"/>
              <a:t>Gas on</a:t>
            </a:r>
          </a:p>
        </p:txBody>
      </p:sp>
      <p:pic>
        <p:nvPicPr>
          <p:cNvPr id="15" name="TSM__Off_Accel2_800kW_2">
            <a:hlinkClick r:id="" action="ppaction://media"/>
            <a:extLst>
              <a:ext uri="{FF2B5EF4-FFF2-40B4-BE49-F238E27FC236}">
                <a16:creationId xmlns:a16="http://schemas.microsoft.com/office/drawing/2014/main" id="{98233F46-4502-B945-9A09-DAE98B00C21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879685" y="2996231"/>
            <a:ext cx="553893" cy="553893"/>
          </a:xfrm>
          <a:prstGeom prst="rect">
            <a:avLst/>
          </a:prstGeom>
        </p:spPr>
      </p:pic>
      <p:pic>
        <p:nvPicPr>
          <p:cNvPr id="16" name="TSM__On_Accel2_800kW_2">
            <a:hlinkClick r:id="" action="ppaction://media"/>
            <a:extLst>
              <a:ext uri="{FF2B5EF4-FFF2-40B4-BE49-F238E27FC236}">
                <a16:creationId xmlns:a16="http://schemas.microsoft.com/office/drawing/2014/main" id="{E6231EF4-598E-8F45-8136-61C282CE9BE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0115675" y="3036828"/>
            <a:ext cx="501343" cy="501343"/>
          </a:xfrm>
          <a:prstGeom prst="rect">
            <a:avLst/>
          </a:prstGeom>
        </p:spPr>
      </p:pic>
    </p:spTree>
    <p:extLst>
      <p:ext uri="{BB962C8B-B14F-4D97-AF65-F5344CB8AC3E}">
        <p14:creationId xmlns:p14="http://schemas.microsoft.com/office/powerpoint/2010/main" val="16335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md type="call" cmd="stop">
                                      <p:cBhvr>
                                        <p:cTn id="21" dur="1">
                                          <p:stCondLst>
                                            <p:cond delay="0"/>
                                          </p:stCondLst>
                                        </p:cTn>
                                        <p:tgtEl>
                                          <p:spTgt spid="6"/>
                                        </p:tgtEl>
                                      </p:cBhvr>
                                    </p:cmd>
                                  </p:childTnLst>
                                </p:cTn>
                              </p:par>
                              <p:par>
                                <p:cTn id="22" presetID="1" presetClass="exit" presetSubtype="0" fill="hold" nodeType="withEffect">
                                  <p:stCondLst>
                                    <p:cond delay="0"/>
                                  </p:stCondLst>
                                  <p:childTnLst>
                                    <p:set>
                                      <p:cBhvr>
                                        <p:cTn id="23" dur="1" fill="hold">
                                          <p:stCondLst>
                                            <p:cond delay="0"/>
                                          </p:stCondLst>
                                        </p:cTn>
                                        <p:tgtEl>
                                          <p:spTgt spid="10"/>
                                        </p:tgtEl>
                                        <p:attrNameLst>
                                          <p:attrName>style.visibility</p:attrName>
                                        </p:attrNameLst>
                                      </p:cBhvr>
                                      <p:to>
                                        <p:strVal val="hidden"/>
                                      </p:to>
                                    </p:set>
                                    <p:cmd type="call" cmd="stop">
                                      <p:cBhvr>
                                        <p:cTn id="24" dur="1">
                                          <p:stCondLst>
                                            <p:cond delay="0"/>
                                          </p:stCondLst>
                                        </p:cTn>
                                        <p:tgtEl>
                                          <p:spTgt spid="10"/>
                                        </p:tgtEl>
                                      </p:cBhvr>
                                    </p:cmd>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par>
                                <p:cTn id="31" presetID="9"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par>
                                <p:cTn id="37" presetID="9"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50" fill="hold"/>
                                        <p:tgtEl>
                                          <p:spTgt spid="15"/>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10"/>
                </p:tgtEl>
              </p:cMediaNode>
            </p:audio>
            <p:audio>
              <p:cMediaNode vol="80000">
                <p:cTn id="50" fill="hold" display="0">
                  <p:stCondLst>
                    <p:cond delay="indefinite"/>
                  </p:stCondLst>
                  <p:endCondLst>
                    <p:cond evt="onStopAudio" delay="0">
                      <p:tgtEl>
                        <p:sldTgt/>
                      </p:tgtEl>
                    </p:cond>
                  </p:endCondLst>
                </p:cTn>
                <p:tgtEl>
                  <p:spTgt spid="15"/>
                </p:tgtEl>
              </p:cMediaNode>
            </p:audio>
            <p:audio>
              <p:cMediaNode vol="80000">
                <p:cTn id="5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lumes/Data 1/Projects/TSM/MTX-008 2017-10/Experiments/Multiturn images/TSM_Exp_TC-1.png">
            <a:extLst>
              <a:ext uri="{FF2B5EF4-FFF2-40B4-BE49-F238E27FC236}">
                <a16:creationId xmlns:a16="http://schemas.microsoft.com/office/drawing/2014/main" id="{8CE41D57-D69C-274A-9125-9FF5D94874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1755223" y="1037190"/>
            <a:ext cx="7355359" cy="3586855"/>
          </a:xfrm>
          <a:prstGeom prst="rect">
            <a:avLst/>
          </a:prstGeom>
          <a:noFill/>
          <a:ln>
            <a:noFill/>
          </a:ln>
        </p:spPr>
      </p:pic>
      <p:pic>
        <p:nvPicPr>
          <p:cNvPr id="3" name="Picture 2">
            <a:extLst>
              <a:ext uri="{FF2B5EF4-FFF2-40B4-BE49-F238E27FC236}">
                <a16:creationId xmlns:a16="http://schemas.microsoft.com/office/drawing/2014/main" id="{C5DCF5BD-B71C-4E41-BEEE-8ECD27EA9710}"/>
              </a:ext>
            </a:extLst>
          </p:cNvPr>
          <p:cNvPicPr>
            <a:picLocks noChangeAspect="1"/>
          </p:cNvPicPr>
          <p:nvPr/>
        </p:nvPicPr>
        <p:blipFill>
          <a:blip r:embed="rId3"/>
          <a:stretch>
            <a:fillRect/>
          </a:stretch>
        </p:blipFill>
        <p:spPr>
          <a:xfrm>
            <a:off x="1654989" y="791818"/>
            <a:ext cx="7073375" cy="3863223"/>
          </a:xfrm>
          <a:prstGeom prst="rect">
            <a:avLst/>
          </a:prstGeom>
        </p:spPr>
      </p:pic>
      <p:sp>
        <p:nvSpPr>
          <p:cNvPr id="2" name="Title 1">
            <a:extLst>
              <a:ext uri="{FF2B5EF4-FFF2-40B4-BE49-F238E27FC236}">
                <a16:creationId xmlns:a16="http://schemas.microsoft.com/office/drawing/2014/main" id="{671470C6-127F-44EF-9963-931CEA0E8CD2}"/>
              </a:ext>
            </a:extLst>
          </p:cNvPr>
          <p:cNvSpPr>
            <a:spLocks noGrp="1"/>
          </p:cNvSpPr>
          <p:nvPr>
            <p:ph type="title"/>
          </p:nvPr>
        </p:nvSpPr>
        <p:spPr>
          <a:xfrm>
            <a:off x="344288" y="258377"/>
            <a:ext cx="11372473" cy="510909"/>
          </a:xfrm>
        </p:spPr>
        <p:txBody>
          <a:bodyPr/>
          <a:lstStyle/>
          <a:p>
            <a:r>
              <a:rPr lang="en-US" dirty="0"/>
              <a:t>Pulse on demand: Multi-pulse burst TC1 temperature</a:t>
            </a:r>
          </a:p>
        </p:txBody>
      </p:sp>
      <p:sp>
        <p:nvSpPr>
          <p:cNvPr id="11" name="Content Placeholder 2">
            <a:extLst>
              <a:ext uri="{FF2B5EF4-FFF2-40B4-BE49-F238E27FC236}">
                <a16:creationId xmlns:a16="http://schemas.microsoft.com/office/drawing/2014/main" id="{1ACBF17A-4600-3E4C-8667-7ECE2DFE89BC}"/>
              </a:ext>
            </a:extLst>
          </p:cNvPr>
          <p:cNvSpPr>
            <a:spLocks noGrp="1"/>
          </p:cNvSpPr>
          <p:nvPr>
            <p:ph idx="1"/>
          </p:nvPr>
        </p:nvSpPr>
        <p:spPr>
          <a:xfrm>
            <a:off x="468536" y="4692367"/>
            <a:ext cx="10900565" cy="1867222"/>
          </a:xfrm>
        </p:spPr>
        <p:txBody>
          <a:bodyPr/>
          <a:lstStyle/>
          <a:p>
            <a:r>
              <a:rPr lang="en-US" dirty="0"/>
              <a:t>Thermocouples are too far back for a fast response but the sensor has conductive materials and we can not risk the leak detector</a:t>
            </a:r>
          </a:p>
          <a:p>
            <a:pPr lvl="1"/>
            <a:r>
              <a:rPr lang="en-US" dirty="0">
                <a:sym typeface="Wingdings" pitchFamily="2" charset="2"/>
              </a:rPr>
              <a:t>In the future we will use a fiber based temperature sensor</a:t>
            </a:r>
          </a:p>
          <a:p>
            <a:r>
              <a:rPr lang="en-US" dirty="0">
                <a:sym typeface="Wingdings" pitchFamily="2" charset="2"/>
              </a:rPr>
              <a:t>Heat response is the same for gas injection off and on</a:t>
            </a:r>
            <a:endParaRPr lang="en-US" dirty="0"/>
          </a:p>
        </p:txBody>
      </p:sp>
      <p:sp>
        <p:nvSpPr>
          <p:cNvPr id="12" name="TextBox 11">
            <a:extLst>
              <a:ext uri="{FF2B5EF4-FFF2-40B4-BE49-F238E27FC236}">
                <a16:creationId xmlns:a16="http://schemas.microsoft.com/office/drawing/2014/main" id="{A61FB807-F477-7148-95DB-8BE04A71A6B9}"/>
              </a:ext>
            </a:extLst>
          </p:cNvPr>
          <p:cNvSpPr txBox="1"/>
          <p:nvPr/>
        </p:nvSpPr>
        <p:spPr>
          <a:xfrm>
            <a:off x="9499035" y="2547540"/>
            <a:ext cx="2529365" cy="1338828"/>
          </a:xfrm>
          <a:prstGeom prst="rect">
            <a:avLst/>
          </a:prstGeom>
          <a:noFill/>
        </p:spPr>
        <p:txBody>
          <a:bodyPr wrap="square" rtlCol="0">
            <a:spAutoFit/>
          </a:bodyPr>
          <a:lstStyle/>
          <a:p>
            <a:pPr>
              <a:lnSpc>
                <a:spcPct val="90000"/>
              </a:lnSpc>
            </a:pPr>
            <a:r>
              <a:rPr lang="en-US" dirty="0"/>
              <a:t>TC2 is near the mercury inlet and doesn’t see </a:t>
            </a:r>
            <a:r>
              <a:rPr lang="en-US"/>
              <a:t>any change during </a:t>
            </a:r>
            <a:r>
              <a:rPr lang="en-US" dirty="0"/>
              <a:t>this time scale</a:t>
            </a:r>
          </a:p>
        </p:txBody>
      </p:sp>
      <p:grpSp>
        <p:nvGrpSpPr>
          <p:cNvPr id="7" name="Group 6">
            <a:extLst>
              <a:ext uri="{FF2B5EF4-FFF2-40B4-BE49-F238E27FC236}">
                <a16:creationId xmlns:a16="http://schemas.microsoft.com/office/drawing/2014/main" id="{1FCEFB4F-0FA7-D74B-BD04-F5DB90D1B518}"/>
              </a:ext>
            </a:extLst>
          </p:cNvPr>
          <p:cNvGrpSpPr/>
          <p:nvPr/>
        </p:nvGrpSpPr>
        <p:grpSpPr>
          <a:xfrm>
            <a:off x="9015084" y="1003991"/>
            <a:ext cx="3013316" cy="1251022"/>
            <a:chOff x="8972679" y="-41614"/>
            <a:chExt cx="3013316" cy="1251022"/>
          </a:xfrm>
        </p:grpSpPr>
        <p:pic>
          <p:nvPicPr>
            <p:cNvPr id="8" name="Picture 7">
              <a:extLst>
                <a:ext uri="{FF2B5EF4-FFF2-40B4-BE49-F238E27FC236}">
                  <a16:creationId xmlns:a16="http://schemas.microsoft.com/office/drawing/2014/main" id="{74DEC5CC-FCFA-D040-B3FD-490FF0EC19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02440" y="-41614"/>
              <a:ext cx="2283555" cy="1251022"/>
            </a:xfrm>
            <a:prstGeom prst="rect">
              <a:avLst/>
            </a:prstGeom>
          </p:spPr>
        </p:pic>
        <p:sp>
          <p:nvSpPr>
            <p:cNvPr id="9" name="TextBox 8">
              <a:extLst>
                <a:ext uri="{FF2B5EF4-FFF2-40B4-BE49-F238E27FC236}">
                  <a16:creationId xmlns:a16="http://schemas.microsoft.com/office/drawing/2014/main" id="{394A7655-4A31-6940-94E0-154616C45801}"/>
                </a:ext>
              </a:extLst>
            </p:cNvPr>
            <p:cNvSpPr txBox="1"/>
            <p:nvPr/>
          </p:nvSpPr>
          <p:spPr>
            <a:xfrm>
              <a:off x="8972679" y="88678"/>
              <a:ext cx="1334660" cy="341632"/>
            </a:xfrm>
            <a:prstGeom prst="rect">
              <a:avLst/>
            </a:prstGeom>
            <a:noFill/>
          </p:spPr>
          <p:txBody>
            <a:bodyPr wrap="none" rtlCol="0">
              <a:spAutoFit/>
            </a:bodyPr>
            <a:lstStyle/>
            <a:p>
              <a:pPr algn="ctr">
                <a:lnSpc>
                  <a:spcPct val="90000"/>
                </a:lnSpc>
              </a:pPr>
              <a:r>
                <a:rPr lang="en-US" dirty="0"/>
                <a:t>TC1 &amp; TC2</a:t>
              </a:r>
            </a:p>
          </p:txBody>
        </p:sp>
      </p:grpSp>
      <p:cxnSp>
        <p:nvCxnSpPr>
          <p:cNvPr id="6" name="Straight Arrow Connector 5">
            <a:extLst>
              <a:ext uri="{FF2B5EF4-FFF2-40B4-BE49-F238E27FC236}">
                <a16:creationId xmlns:a16="http://schemas.microsoft.com/office/drawing/2014/main" id="{CDE32CAC-72AC-3644-81A9-9945231FAA60}"/>
              </a:ext>
            </a:extLst>
          </p:cNvPr>
          <p:cNvCxnSpPr>
            <a:cxnSpLocks/>
            <a:stCxn id="9" idx="3"/>
          </p:cNvCxnSpPr>
          <p:nvPr/>
        </p:nvCxnSpPr>
        <p:spPr>
          <a:xfrm>
            <a:off x="10349744" y="1305099"/>
            <a:ext cx="655713" cy="234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7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CF8423-CEC0-E04D-8F22-599050D9A732}"/>
              </a:ext>
            </a:extLst>
          </p:cNvPr>
          <p:cNvGrpSpPr/>
          <p:nvPr/>
        </p:nvGrpSpPr>
        <p:grpSpPr>
          <a:xfrm>
            <a:off x="8911475" y="527323"/>
            <a:ext cx="3158716" cy="1251022"/>
            <a:chOff x="8942093" y="865567"/>
            <a:chExt cx="3158716" cy="1251022"/>
          </a:xfrm>
        </p:grpSpPr>
        <p:pic>
          <p:nvPicPr>
            <p:cNvPr id="21" name="Picture 20">
              <a:extLst>
                <a:ext uri="{FF2B5EF4-FFF2-40B4-BE49-F238E27FC236}">
                  <a16:creationId xmlns:a16="http://schemas.microsoft.com/office/drawing/2014/main" id="{BC482C90-7DAD-8449-B7D9-672E75EEDA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17254" y="865567"/>
              <a:ext cx="2283555" cy="1251022"/>
            </a:xfrm>
            <a:prstGeom prst="rect">
              <a:avLst/>
            </a:prstGeom>
          </p:spPr>
        </p:pic>
        <p:cxnSp>
          <p:nvCxnSpPr>
            <p:cNvPr id="22" name="Straight Arrow Connector 21">
              <a:extLst>
                <a:ext uri="{FF2B5EF4-FFF2-40B4-BE49-F238E27FC236}">
                  <a16:creationId xmlns:a16="http://schemas.microsoft.com/office/drawing/2014/main" id="{97DF0D7C-84F9-754B-96E3-67FA17324167}"/>
                </a:ext>
              </a:extLst>
            </p:cNvPr>
            <p:cNvCxnSpPr>
              <a:cxnSpLocks/>
            </p:cNvCxnSpPr>
            <p:nvPr/>
          </p:nvCxnSpPr>
          <p:spPr>
            <a:xfrm>
              <a:off x="9729789" y="1538255"/>
              <a:ext cx="307638" cy="329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90697BE-646A-7640-9799-8F271B8F94F9}"/>
                </a:ext>
              </a:extLst>
            </p:cNvPr>
            <p:cNvSpPr txBox="1"/>
            <p:nvPr/>
          </p:nvSpPr>
          <p:spPr>
            <a:xfrm>
              <a:off x="8942093" y="1246948"/>
              <a:ext cx="1236237" cy="341632"/>
            </a:xfrm>
            <a:prstGeom prst="rect">
              <a:avLst/>
            </a:prstGeom>
            <a:noFill/>
          </p:spPr>
          <p:txBody>
            <a:bodyPr wrap="none" rtlCol="0">
              <a:spAutoFit/>
            </a:bodyPr>
            <a:lstStyle/>
            <a:p>
              <a:pPr algn="ctr">
                <a:lnSpc>
                  <a:spcPct val="90000"/>
                </a:lnSpc>
              </a:pPr>
              <a:r>
                <a:rPr lang="en-US" dirty="0"/>
                <a:t>Sensor 12</a:t>
              </a:r>
            </a:p>
          </p:txBody>
        </p:sp>
      </p:grpSp>
      <p:sp>
        <p:nvSpPr>
          <p:cNvPr id="2" name="Title 1">
            <a:extLst>
              <a:ext uri="{FF2B5EF4-FFF2-40B4-BE49-F238E27FC236}">
                <a16:creationId xmlns:a16="http://schemas.microsoft.com/office/drawing/2014/main" id="{0896BD7F-1766-49B8-80DC-1479DA564197}"/>
              </a:ext>
            </a:extLst>
          </p:cNvPr>
          <p:cNvSpPr>
            <a:spLocks noGrp="1"/>
          </p:cNvSpPr>
          <p:nvPr>
            <p:ph type="title"/>
          </p:nvPr>
        </p:nvSpPr>
        <p:spPr>
          <a:xfrm>
            <a:off x="329387" y="283500"/>
            <a:ext cx="11372473" cy="510909"/>
          </a:xfrm>
        </p:spPr>
        <p:txBody>
          <a:bodyPr/>
          <a:lstStyle/>
          <a:p>
            <a:r>
              <a:rPr lang="en-US" dirty="0"/>
              <a:t>Pulse on demand: Pulse Train</a:t>
            </a:r>
          </a:p>
        </p:txBody>
      </p:sp>
      <p:pic>
        <p:nvPicPr>
          <p:cNvPr id="4" name="Picture 3" descr="/Volumes/Data 1/Projects/TSM/MTX-008 2017-10/Experiments/Multiturn images/TSM_Exp_Sensor-12.png">
            <a:extLst>
              <a:ext uri="{FF2B5EF4-FFF2-40B4-BE49-F238E27FC236}">
                <a16:creationId xmlns:a16="http://schemas.microsoft.com/office/drawing/2014/main" id="{0A535FBB-4A3B-994A-BD4A-3696A4735E48}"/>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33271" y="1883096"/>
            <a:ext cx="8667538" cy="4519882"/>
          </a:xfrm>
          <a:prstGeom prst="rect">
            <a:avLst/>
          </a:prstGeom>
          <a:noFill/>
          <a:ln>
            <a:noFill/>
          </a:ln>
        </p:spPr>
      </p:pic>
      <p:sp>
        <p:nvSpPr>
          <p:cNvPr id="5" name="Content Placeholder 2">
            <a:extLst>
              <a:ext uri="{FF2B5EF4-FFF2-40B4-BE49-F238E27FC236}">
                <a16:creationId xmlns:a16="http://schemas.microsoft.com/office/drawing/2014/main" id="{AEB4EC33-C2BE-5240-BC57-91A97EBFD855}"/>
              </a:ext>
            </a:extLst>
          </p:cNvPr>
          <p:cNvSpPr>
            <a:spLocks noGrp="1"/>
          </p:cNvSpPr>
          <p:nvPr>
            <p:ph idx="1"/>
          </p:nvPr>
        </p:nvSpPr>
        <p:spPr>
          <a:xfrm>
            <a:off x="389179" y="1062241"/>
            <a:ext cx="3030935" cy="3213924"/>
          </a:xfrm>
        </p:spPr>
        <p:txBody>
          <a:bodyPr/>
          <a:lstStyle/>
          <a:p>
            <a:pPr marL="0" indent="0">
              <a:buNone/>
            </a:pPr>
            <a:r>
              <a:rPr lang="en-US" dirty="0"/>
              <a:t>5 second burst at 600 kW:</a:t>
            </a:r>
          </a:p>
          <a:p>
            <a:r>
              <a:rPr lang="en-US" dirty="0">
                <a:sym typeface="Wingdings" pitchFamily="2" charset="2"/>
              </a:rPr>
              <a:t>slow strain build up (heating)</a:t>
            </a:r>
          </a:p>
          <a:p>
            <a:r>
              <a:rPr lang="en-US" dirty="0">
                <a:sym typeface="Wingdings" pitchFamily="2" charset="2"/>
              </a:rPr>
              <a:t>Individual pulse impacts</a:t>
            </a:r>
            <a:endParaRPr lang="en-US" dirty="0"/>
          </a:p>
        </p:txBody>
      </p:sp>
      <p:pic>
        <p:nvPicPr>
          <p:cNvPr id="6" name="Picture 5" descr="/Volumes/Data 1/Projects/TSM/MTX-008 2017-10/Experiments/Multiturn images/TSM_Exp_Sensor-12.png">
            <a:extLst>
              <a:ext uri="{FF2B5EF4-FFF2-40B4-BE49-F238E27FC236}">
                <a16:creationId xmlns:a16="http://schemas.microsoft.com/office/drawing/2014/main" id="{E4CB712A-8D39-AD45-88A8-475794CED21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bwMode="auto">
          <a:xfrm>
            <a:off x="3560221" y="1550632"/>
            <a:ext cx="8338354" cy="4672282"/>
          </a:xfrm>
          <a:prstGeom prst="rect">
            <a:avLst/>
          </a:prstGeom>
          <a:noFill/>
          <a:ln>
            <a:noFill/>
          </a:ln>
        </p:spPr>
      </p:pic>
      <p:pic>
        <p:nvPicPr>
          <p:cNvPr id="7" name="Picture 6" descr="/Volumes/Data 1/Projects/TSM/MTX-008 2017-10/Experiments/Multiturn images/TSM_Exp_Sensor-12.png">
            <a:extLst>
              <a:ext uri="{FF2B5EF4-FFF2-40B4-BE49-F238E27FC236}">
                <a16:creationId xmlns:a16="http://schemas.microsoft.com/office/drawing/2014/main" id="{3258B027-A257-6D45-BD0B-2C9B0F10542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bwMode="auto">
          <a:xfrm>
            <a:off x="3517574" y="2116589"/>
            <a:ext cx="8370387" cy="3369811"/>
          </a:xfrm>
          <a:prstGeom prst="rect">
            <a:avLst/>
          </a:prstGeom>
          <a:noFill/>
          <a:ln>
            <a:noFill/>
          </a:ln>
        </p:spPr>
      </p:pic>
      <p:grpSp>
        <p:nvGrpSpPr>
          <p:cNvPr id="27" name="Group 26">
            <a:extLst>
              <a:ext uri="{FF2B5EF4-FFF2-40B4-BE49-F238E27FC236}">
                <a16:creationId xmlns:a16="http://schemas.microsoft.com/office/drawing/2014/main" id="{C9F7ACCA-A722-3743-A3E9-FFE9640A4EAC}"/>
              </a:ext>
            </a:extLst>
          </p:cNvPr>
          <p:cNvGrpSpPr/>
          <p:nvPr/>
        </p:nvGrpSpPr>
        <p:grpSpPr>
          <a:xfrm>
            <a:off x="4120727" y="1112345"/>
            <a:ext cx="5292214" cy="5568336"/>
            <a:chOff x="4120727" y="1112345"/>
            <a:chExt cx="5292214" cy="5568336"/>
          </a:xfrm>
        </p:grpSpPr>
        <p:cxnSp>
          <p:nvCxnSpPr>
            <p:cNvPr id="10" name="Straight Arrow Connector 9">
              <a:extLst>
                <a:ext uri="{FF2B5EF4-FFF2-40B4-BE49-F238E27FC236}">
                  <a16:creationId xmlns:a16="http://schemas.microsoft.com/office/drawing/2014/main" id="{3E2E2AC8-4567-894A-A613-F0394BE1155E}"/>
                </a:ext>
              </a:extLst>
            </p:cNvPr>
            <p:cNvCxnSpPr>
              <a:cxnSpLocks/>
              <a:stCxn id="14" idx="0"/>
            </p:cNvCxnSpPr>
            <p:nvPr/>
          </p:nvCxnSpPr>
          <p:spPr>
            <a:xfrm flipV="1">
              <a:off x="6252882" y="3950183"/>
              <a:ext cx="410565" cy="2250367"/>
            </a:xfrm>
            <a:prstGeom prst="straightConnector1">
              <a:avLst/>
            </a:prstGeom>
            <a:ln>
              <a:solidFill>
                <a:schemeClr val="bg1">
                  <a:lumMod val="50000"/>
                </a:schemeClr>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660AAB1-6877-1F4D-A66F-486B1534A85F}"/>
                </a:ext>
              </a:extLst>
            </p:cNvPr>
            <p:cNvCxnSpPr>
              <a:cxnSpLocks/>
              <a:stCxn id="15" idx="2"/>
            </p:cNvCxnSpPr>
            <p:nvPr/>
          </p:nvCxnSpPr>
          <p:spPr>
            <a:xfrm flipH="1">
              <a:off x="6772740" y="1592476"/>
              <a:ext cx="287440" cy="1469769"/>
            </a:xfrm>
            <a:prstGeom prst="straightConnector1">
              <a:avLst/>
            </a:prstGeom>
            <a:ln>
              <a:solidFill>
                <a:schemeClr val="tx1"/>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C860CA3A-C6ED-7044-BAFE-45A2DD287A73}"/>
                </a:ext>
              </a:extLst>
            </p:cNvPr>
            <p:cNvSpPr txBox="1"/>
            <p:nvPr/>
          </p:nvSpPr>
          <p:spPr>
            <a:xfrm>
              <a:off x="4120727" y="6200550"/>
              <a:ext cx="4264309" cy="480131"/>
            </a:xfrm>
            <a:prstGeom prst="rect">
              <a:avLst/>
            </a:prstGeom>
            <a:noFill/>
          </p:spPr>
          <p:txBody>
            <a:bodyPr wrap="none" rtlCol="0">
              <a:spAutoFit/>
            </a:bodyPr>
            <a:lstStyle/>
            <a:p>
              <a:pPr algn="ctr">
                <a:lnSpc>
                  <a:spcPct val="90000"/>
                </a:lnSpc>
              </a:pPr>
              <a:r>
                <a:rPr lang="en-US" sz="2800" dirty="0"/>
                <a:t>Strain due to temperature</a:t>
              </a:r>
            </a:p>
          </p:txBody>
        </p:sp>
        <p:sp>
          <p:nvSpPr>
            <p:cNvPr id="15" name="TextBox 14">
              <a:extLst>
                <a:ext uri="{FF2B5EF4-FFF2-40B4-BE49-F238E27FC236}">
                  <a16:creationId xmlns:a16="http://schemas.microsoft.com/office/drawing/2014/main" id="{25837B98-F8B4-6C4C-9C8E-A2029034B22E}"/>
                </a:ext>
              </a:extLst>
            </p:cNvPr>
            <p:cNvSpPr txBox="1"/>
            <p:nvPr/>
          </p:nvSpPr>
          <p:spPr>
            <a:xfrm>
              <a:off x="4707419" y="1112345"/>
              <a:ext cx="4705522" cy="480131"/>
            </a:xfrm>
            <a:prstGeom prst="rect">
              <a:avLst/>
            </a:prstGeom>
            <a:solidFill>
              <a:schemeClr val="bg1"/>
            </a:solidFill>
          </p:spPr>
          <p:txBody>
            <a:bodyPr wrap="square" rtlCol="0">
              <a:spAutoFit/>
            </a:bodyPr>
            <a:lstStyle/>
            <a:p>
              <a:pPr algn="ctr">
                <a:lnSpc>
                  <a:spcPct val="90000"/>
                </a:lnSpc>
              </a:pPr>
              <a:r>
                <a:rPr lang="en-US" sz="2800" dirty="0"/>
                <a:t>Strain due to beam impact</a:t>
              </a:r>
            </a:p>
          </p:txBody>
        </p:sp>
        <p:cxnSp>
          <p:nvCxnSpPr>
            <p:cNvPr id="16" name="Straight Arrow Connector 15">
              <a:extLst>
                <a:ext uri="{FF2B5EF4-FFF2-40B4-BE49-F238E27FC236}">
                  <a16:creationId xmlns:a16="http://schemas.microsoft.com/office/drawing/2014/main" id="{74BAEAF1-5D11-6549-A902-89CE0CCEA6A5}"/>
                </a:ext>
              </a:extLst>
            </p:cNvPr>
            <p:cNvCxnSpPr>
              <a:cxnSpLocks/>
              <a:stCxn id="14" idx="0"/>
            </p:cNvCxnSpPr>
            <p:nvPr/>
          </p:nvCxnSpPr>
          <p:spPr>
            <a:xfrm flipV="1">
              <a:off x="6252882" y="3793787"/>
              <a:ext cx="1607067" cy="2406763"/>
            </a:xfrm>
            <a:prstGeom prst="straightConnector1">
              <a:avLst/>
            </a:prstGeom>
            <a:ln>
              <a:solidFill>
                <a:schemeClr val="bg1">
                  <a:lumMod val="50000"/>
                </a:schemeClr>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B5F2E65-5268-AB48-812F-F07E4A96DC02}"/>
                </a:ext>
              </a:extLst>
            </p:cNvPr>
            <p:cNvCxnSpPr>
              <a:cxnSpLocks/>
            </p:cNvCxnSpPr>
            <p:nvPr/>
          </p:nvCxnSpPr>
          <p:spPr>
            <a:xfrm>
              <a:off x="7060180" y="1595786"/>
              <a:ext cx="706860" cy="1631508"/>
            </a:xfrm>
            <a:prstGeom prst="straightConnector1">
              <a:avLst/>
            </a:prstGeom>
            <a:ln>
              <a:solidFill>
                <a:schemeClr val="tx1"/>
              </a:solidFill>
              <a:headEnd type="none" w="med" len="med"/>
              <a:tailEnd type="arrow" w="med" len="med"/>
            </a:ln>
          </p:spPr>
          <p:style>
            <a:lnRef idx="3">
              <a:schemeClr val="dk1"/>
            </a:lnRef>
            <a:fillRef idx="0">
              <a:schemeClr val="dk1"/>
            </a:fillRef>
            <a:effectRef idx="2">
              <a:schemeClr val="dk1"/>
            </a:effectRef>
            <a:fontRef idx="minor">
              <a:schemeClr val="tx1"/>
            </a:fontRef>
          </p:style>
        </p:cxnSp>
      </p:grpSp>
      <p:sp>
        <p:nvSpPr>
          <p:cNvPr id="31" name="Content Placeholder 2">
            <a:extLst>
              <a:ext uri="{FF2B5EF4-FFF2-40B4-BE49-F238E27FC236}">
                <a16:creationId xmlns:a16="http://schemas.microsoft.com/office/drawing/2014/main" id="{6AFBF394-A7D1-FA49-A393-1A2087DF299B}"/>
              </a:ext>
            </a:extLst>
          </p:cNvPr>
          <p:cNvSpPr txBox="1">
            <a:spLocks/>
          </p:cNvSpPr>
          <p:nvPr/>
        </p:nvSpPr>
        <p:spPr bwMode="auto">
          <a:xfrm>
            <a:off x="321944" y="4477793"/>
            <a:ext cx="3268421" cy="2259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a:solidFill>
                  <a:srgbClr val="FF0000"/>
                </a:solidFill>
              </a:rPr>
              <a:t>This shows that the sensor response in both gas off and gas on cases is the same!</a:t>
            </a:r>
          </a:p>
        </p:txBody>
      </p:sp>
      <p:pic>
        <p:nvPicPr>
          <p:cNvPr id="9" name="TSM__Off_12_MP">
            <a:hlinkClick r:id="" action="ppaction://media"/>
            <a:extLst>
              <a:ext uri="{FF2B5EF4-FFF2-40B4-BE49-F238E27FC236}">
                <a16:creationId xmlns:a16="http://schemas.microsoft.com/office/drawing/2014/main" id="{420CD378-5ABC-B24B-A29A-E59C4DC56F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3374" y="3913769"/>
            <a:ext cx="485054" cy="485054"/>
          </a:xfrm>
          <a:prstGeom prst="rect">
            <a:avLst/>
          </a:prstGeom>
        </p:spPr>
      </p:pic>
      <p:pic>
        <p:nvPicPr>
          <p:cNvPr id="12" name="TSM__On_12_MP">
            <a:hlinkClick r:id="" action="ppaction://media"/>
            <a:extLst>
              <a:ext uri="{FF2B5EF4-FFF2-40B4-BE49-F238E27FC236}">
                <a16:creationId xmlns:a16="http://schemas.microsoft.com/office/drawing/2014/main" id="{C44AA675-2461-B249-ADC0-400A134D3C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087215" y="3950183"/>
            <a:ext cx="426796" cy="426796"/>
          </a:xfrm>
          <a:prstGeom prst="rect">
            <a:avLst/>
          </a:prstGeom>
        </p:spPr>
      </p:pic>
    </p:spTree>
    <p:extLst>
      <p:ext uri="{BB962C8B-B14F-4D97-AF65-F5344CB8AC3E}">
        <p14:creationId xmlns:p14="http://schemas.microsoft.com/office/powerpoint/2010/main" val="30881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dissolve">
                                      <p:cBhvr>
                                        <p:cTn id="24" dur="500"/>
                                        <p:tgtEl>
                                          <p:spTgt spid="3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000" fill="hold"/>
                                        <p:tgtEl>
                                          <p:spTgt spid="9"/>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audio>
              <p:cMediaNode vol="80000">
                <p:cTn id="34"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70C6-127F-44EF-9963-931CEA0E8CD2}"/>
              </a:ext>
            </a:extLst>
          </p:cNvPr>
          <p:cNvSpPr>
            <a:spLocks noGrp="1"/>
          </p:cNvSpPr>
          <p:nvPr>
            <p:ph type="title"/>
          </p:nvPr>
        </p:nvSpPr>
        <p:spPr>
          <a:xfrm>
            <a:off x="344288" y="186089"/>
            <a:ext cx="11372473" cy="510909"/>
          </a:xfrm>
        </p:spPr>
        <p:txBody>
          <a:bodyPr/>
          <a:lstStyle/>
          <a:p>
            <a:r>
              <a:rPr lang="en-US" dirty="0"/>
              <a:t>Gas Injection Ramp-Up: Back</a:t>
            </a:r>
          </a:p>
        </p:txBody>
      </p:sp>
      <p:sp>
        <p:nvSpPr>
          <p:cNvPr id="3" name="Content Placeholder 2">
            <a:extLst>
              <a:ext uri="{FF2B5EF4-FFF2-40B4-BE49-F238E27FC236}">
                <a16:creationId xmlns:a16="http://schemas.microsoft.com/office/drawing/2014/main" id="{DFD2FD81-E396-495A-88FF-4F9ED3498D70}"/>
              </a:ext>
            </a:extLst>
          </p:cNvPr>
          <p:cNvSpPr>
            <a:spLocks noGrp="1"/>
          </p:cNvSpPr>
          <p:nvPr>
            <p:ph idx="1"/>
          </p:nvPr>
        </p:nvSpPr>
        <p:spPr>
          <a:xfrm>
            <a:off x="346952" y="919341"/>
            <a:ext cx="11369809" cy="4047778"/>
          </a:xfrm>
        </p:spPr>
        <p:txBody>
          <a:bodyPr/>
          <a:lstStyle/>
          <a:p>
            <a:r>
              <a:rPr lang="en-US" dirty="0"/>
              <a:t>Ramping the gas injection up during 850 kW beam. </a:t>
            </a:r>
          </a:p>
        </p:txBody>
      </p:sp>
      <p:pic>
        <p:nvPicPr>
          <p:cNvPr id="7" name="StrainMovieFinalMac">
            <a:hlinkClick r:id="" action="ppaction://media"/>
            <a:extLst>
              <a:ext uri="{FF2B5EF4-FFF2-40B4-BE49-F238E27FC236}">
                <a16:creationId xmlns:a16="http://schemas.microsoft.com/office/drawing/2014/main" id="{51474C8C-4A35-564A-9FCE-F8D6F6B01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 y="2110831"/>
            <a:ext cx="11934436" cy="4288500"/>
          </a:xfrm>
          <a:prstGeom prst="rect">
            <a:avLst/>
          </a:prstGeom>
        </p:spPr>
      </p:pic>
      <p:sp>
        <p:nvSpPr>
          <p:cNvPr id="13" name="TextBox 12">
            <a:extLst>
              <a:ext uri="{FF2B5EF4-FFF2-40B4-BE49-F238E27FC236}">
                <a16:creationId xmlns:a16="http://schemas.microsoft.com/office/drawing/2014/main" id="{45A9D4E4-8CE8-0542-A9EA-748B9B55C198}"/>
              </a:ext>
            </a:extLst>
          </p:cNvPr>
          <p:cNvSpPr txBox="1"/>
          <p:nvPr/>
        </p:nvSpPr>
        <p:spPr>
          <a:xfrm>
            <a:off x="3579859" y="6465527"/>
            <a:ext cx="5224507" cy="341632"/>
          </a:xfrm>
          <a:prstGeom prst="rect">
            <a:avLst/>
          </a:prstGeom>
          <a:noFill/>
        </p:spPr>
        <p:txBody>
          <a:bodyPr wrap="none" rtlCol="0">
            <a:spAutoFit/>
          </a:bodyPr>
          <a:lstStyle/>
          <a:p>
            <a:pPr algn="ctr">
              <a:lnSpc>
                <a:spcPct val="90000"/>
              </a:lnSpc>
            </a:pPr>
            <a:r>
              <a:rPr lang="en-US" dirty="0"/>
              <a:t>Strain measured during the gas injection ramp up</a:t>
            </a:r>
          </a:p>
        </p:txBody>
      </p:sp>
      <p:pic>
        <p:nvPicPr>
          <p:cNvPr id="15" name="Picture 14">
            <a:extLst>
              <a:ext uri="{FF2B5EF4-FFF2-40B4-BE49-F238E27FC236}">
                <a16:creationId xmlns:a16="http://schemas.microsoft.com/office/drawing/2014/main" id="{D5A604A6-896C-EA41-9F25-0A2CC2F84B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87326" y="348900"/>
            <a:ext cx="2283555" cy="1251022"/>
          </a:xfrm>
          <a:prstGeom prst="rect">
            <a:avLst/>
          </a:prstGeom>
        </p:spPr>
      </p:pic>
      <p:sp>
        <p:nvSpPr>
          <p:cNvPr id="16" name="TextBox 15">
            <a:extLst>
              <a:ext uri="{FF2B5EF4-FFF2-40B4-BE49-F238E27FC236}">
                <a16:creationId xmlns:a16="http://schemas.microsoft.com/office/drawing/2014/main" id="{6EBF89B1-CDFA-C04B-8272-DEF862BE2D91}"/>
              </a:ext>
            </a:extLst>
          </p:cNvPr>
          <p:cNvSpPr txBox="1"/>
          <p:nvPr/>
        </p:nvSpPr>
        <p:spPr>
          <a:xfrm>
            <a:off x="10073196" y="1610095"/>
            <a:ext cx="1219116" cy="341632"/>
          </a:xfrm>
          <a:prstGeom prst="rect">
            <a:avLst/>
          </a:prstGeom>
          <a:noFill/>
        </p:spPr>
        <p:txBody>
          <a:bodyPr wrap="none" rtlCol="0">
            <a:spAutoFit/>
          </a:bodyPr>
          <a:lstStyle/>
          <a:p>
            <a:pPr algn="ctr">
              <a:lnSpc>
                <a:spcPct val="90000"/>
              </a:lnSpc>
            </a:pPr>
            <a:r>
              <a:rPr lang="en-US" dirty="0"/>
              <a:t>Sensor 11</a:t>
            </a:r>
          </a:p>
        </p:txBody>
      </p:sp>
      <p:cxnSp>
        <p:nvCxnSpPr>
          <p:cNvPr id="5" name="Straight Arrow Connector 4">
            <a:extLst>
              <a:ext uri="{FF2B5EF4-FFF2-40B4-BE49-F238E27FC236}">
                <a16:creationId xmlns:a16="http://schemas.microsoft.com/office/drawing/2014/main" id="{40280919-E3CB-8D45-957D-9D6AA03A1051}"/>
              </a:ext>
            </a:extLst>
          </p:cNvPr>
          <p:cNvCxnSpPr>
            <a:cxnSpLocks/>
            <a:stCxn id="16" idx="0"/>
          </p:cNvCxnSpPr>
          <p:nvPr/>
        </p:nvCxnSpPr>
        <p:spPr>
          <a:xfrm flipH="1" flipV="1">
            <a:off x="10519378" y="1329633"/>
            <a:ext cx="163376" cy="2804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9B5D50C-CAF5-354C-976C-4366BFCD1796}"/>
              </a:ext>
            </a:extLst>
          </p:cNvPr>
          <p:cNvSpPr txBox="1"/>
          <p:nvPr/>
        </p:nvSpPr>
        <p:spPr>
          <a:xfrm>
            <a:off x="9278373" y="205402"/>
            <a:ext cx="1236237" cy="341632"/>
          </a:xfrm>
          <a:prstGeom prst="rect">
            <a:avLst/>
          </a:prstGeom>
          <a:noFill/>
        </p:spPr>
        <p:txBody>
          <a:bodyPr wrap="none" rtlCol="0">
            <a:spAutoFit/>
          </a:bodyPr>
          <a:lstStyle/>
          <a:p>
            <a:pPr algn="ctr">
              <a:lnSpc>
                <a:spcPct val="90000"/>
              </a:lnSpc>
            </a:pPr>
            <a:r>
              <a:rPr lang="en-US" dirty="0"/>
              <a:t>Sensor 15</a:t>
            </a:r>
          </a:p>
        </p:txBody>
      </p:sp>
      <p:cxnSp>
        <p:nvCxnSpPr>
          <p:cNvPr id="20" name="Straight Arrow Connector 19">
            <a:extLst>
              <a:ext uri="{FF2B5EF4-FFF2-40B4-BE49-F238E27FC236}">
                <a16:creationId xmlns:a16="http://schemas.microsoft.com/office/drawing/2014/main" id="{5302BB0D-53A7-BC48-9D51-A8EF872076C9}"/>
              </a:ext>
            </a:extLst>
          </p:cNvPr>
          <p:cNvCxnSpPr>
            <a:cxnSpLocks/>
          </p:cNvCxnSpPr>
          <p:nvPr/>
        </p:nvCxnSpPr>
        <p:spPr>
          <a:xfrm>
            <a:off x="10058400" y="513292"/>
            <a:ext cx="317062" cy="5063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12622D-B404-7643-BBA9-B7ADFBD3D9D2}"/>
              </a:ext>
            </a:extLst>
          </p:cNvPr>
          <p:cNvSpPr txBox="1"/>
          <p:nvPr/>
        </p:nvSpPr>
        <p:spPr>
          <a:xfrm>
            <a:off x="8849270" y="633406"/>
            <a:ext cx="1236237" cy="341632"/>
          </a:xfrm>
          <a:prstGeom prst="rect">
            <a:avLst/>
          </a:prstGeom>
          <a:noFill/>
        </p:spPr>
        <p:txBody>
          <a:bodyPr wrap="none" rtlCol="0">
            <a:spAutoFit/>
          </a:bodyPr>
          <a:lstStyle/>
          <a:p>
            <a:pPr algn="ctr">
              <a:lnSpc>
                <a:spcPct val="90000"/>
              </a:lnSpc>
            </a:pPr>
            <a:r>
              <a:rPr lang="en-US" dirty="0"/>
              <a:t>Sensor 13</a:t>
            </a:r>
          </a:p>
        </p:txBody>
      </p:sp>
      <p:cxnSp>
        <p:nvCxnSpPr>
          <p:cNvPr id="26" name="Straight Arrow Connector 25">
            <a:extLst>
              <a:ext uri="{FF2B5EF4-FFF2-40B4-BE49-F238E27FC236}">
                <a16:creationId xmlns:a16="http://schemas.microsoft.com/office/drawing/2014/main" id="{72458569-1106-3141-BE85-50D6F705A525}"/>
              </a:ext>
            </a:extLst>
          </p:cNvPr>
          <p:cNvCxnSpPr>
            <a:cxnSpLocks/>
          </p:cNvCxnSpPr>
          <p:nvPr/>
        </p:nvCxnSpPr>
        <p:spPr>
          <a:xfrm>
            <a:off x="10070393" y="811779"/>
            <a:ext cx="346952" cy="2951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1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70C6-127F-44EF-9963-931CEA0E8CD2}"/>
              </a:ext>
            </a:extLst>
          </p:cNvPr>
          <p:cNvSpPr>
            <a:spLocks noGrp="1"/>
          </p:cNvSpPr>
          <p:nvPr>
            <p:ph type="title"/>
          </p:nvPr>
        </p:nvSpPr>
        <p:spPr>
          <a:xfrm>
            <a:off x="344288" y="408432"/>
            <a:ext cx="11372473" cy="510909"/>
          </a:xfrm>
        </p:spPr>
        <p:txBody>
          <a:bodyPr/>
          <a:lstStyle/>
          <a:p>
            <a:r>
              <a:rPr lang="en-US" dirty="0"/>
              <a:t>Gas Injection Ramp-Up</a:t>
            </a:r>
          </a:p>
        </p:txBody>
      </p:sp>
      <p:sp>
        <p:nvSpPr>
          <p:cNvPr id="3" name="Content Placeholder 2">
            <a:extLst>
              <a:ext uri="{FF2B5EF4-FFF2-40B4-BE49-F238E27FC236}">
                <a16:creationId xmlns:a16="http://schemas.microsoft.com/office/drawing/2014/main" id="{DFD2FD81-E396-495A-88FF-4F9ED3498D70}"/>
              </a:ext>
            </a:extLst>
          </p:cNvPr>
          <p:cNvSpPr>
            <a:spLocks noGrp="1"/>
          </p:cNvSpPr>
          <p:nvPr>
            <p:ph idx="1"/>
          </p:nvPr>
        </p:nvSpPr>
        <p:spPr>
          <a:xfrm>
            <a:off x="346952" y="919341"/>
            <a:ext cx="11369809" cy="598174"/>
          </a:xfrm>
        </p:spPr>
        <p:txBody>
          <a:bodyPr/>
          <a:lstStyle/>
          <a:p>
            <a:r>
              <a:rPr lang="en-US" dirty="0"/>
              <a:t>Correlation between gas and strain</a:t>
            </a:r>
          </a:p>
        </p:txBody>
      </p:sp>
      <p:pic>
        <p:nvPicPr>
          <p:cNvPr id="5" name="Picture 4">
            <a:extLst>
              <a:ext uri="{FF2B5EF4-FFF2-40B4-BE49-F238E27FC236}">
                <a16:creationId xmlns:a16="http://schemas.microsoft.com/office/drawing/2014/main" id="{EB15AA88-9607-D141-B03A-DF9F6D936DA0}"/>
              </a:ext>
            </a:extLst>
          </p:cNvPr>
          <p:cNvPicPr>
            <a:picLocks noChangeAspect="1"/>
          </p:cNvPicPr>
          <p:nvPr/>
        </p:nvPicPr>
        <p:blipFill>
          <a:blip r:embed="rId2"/>
          <a:stretch>
            <a:fillRect/>
          </a:stretch>
        </p:blipFill>
        <p:spPr>
          <a:xfrm>
            <a:off x="1341282" y="1430250"/>
            <a:ext cx="8509254" cy="4636008"/>
          </a:xfrm>
          <a:prstGeom prst="rect">
            <a:avLst/>
          </a:prstGeom>
        </p:spPr>
      </p:pic>
      <p:sp>
        <p:nvSpPr>
          <p:cNvPr id="4" name="TextBox 3">
            <a:extLst>
              <a:ext uri="{FF2B5EF4-FFF2-40B4-BE49-F238E27FC236}">
                <a16:creationId xmlns:a16="http://schemas.microsoft.com/office/drawing/2014/main" id="{9D05444D-899B-CD4F-95C9-835B34E2E281}"/>
              </a:ext>
            </a:extLst>
          </p:cNvPr>
          <p:cNvSpPr txBox="1"/>
          <p:nvPr/>
        </p:nvSpPr>
        <p:spPr>
          <a:xfrm>
            <a:off x="3170888" y="6066258"/>
            <a:ext cx="4378123" cy="341632"/>
          </a:xfrm>
          <a:prstGeom prst="rect">
            <a:avLst/>
          </a:prstGeom>
          <a:noFill/>
        </p:spPr>
        <p:txBody>
          <a:bodyPr wrap="none" rtlCol="0">
            <a:spAutoFit/>
          </a:bodyPr>
          <a:lstStyle/>
          <a:p>
            <a:pPr algn="ctr">
              <a:lnSpc>
                <a:spcPct val="90000"/>
              </a:lnSpc>
            </a:pPr>
            <a:r>
              <a:rPr lang="en-US" dirty="0"/>
              <a:t>More gas means more reduction in strain</a:t>
            </a:r>
          </a:p>
        </p:txBody>
      </p:sp>
      <p:pic>
        <p:nvPicPr>
          <p:cNvPr id="6" name="Picture 5">
            <a:extLst>
              <a:ext uri="{FF2B5EF4-FFF2-40B4-BE49-F238E27FC236}">
                <a16:creationId xmlns:a16="http://schemas.microsoft.com/office/drawing/2014/main" id="{E08EE614-688F-4F4F-9FE5-360416A4294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87326" y="348900"/>
            <a:ext cx="2283555" cy="1251022"/>
          </a:xfrm>
          <a:prstGeom prst="rect">
            <a:avLst/>
          </a:prstGeom>
        </p:spPr>
      </p:pic>
      <p:sp>
        <p:nvSpPr>
          <p:cNvPr id="7" name="TextBox 6">
            <a:extLst>
              <a:ext uri="{FF2B5EF4-FFF2-40B4-BE49-F238E27FC236}">
                <a16:creationId xmlns:a16="http://schemas.microsoft.com/office/drawing/2014/main" id="{E04CE750-45D5-8040-8B86-F15D29E50AB7}"/>
              </a:ext>
            </a:extLst>
          </p:cNvPr>
          <p:cNvSpPr txBox="1"/>
          <p:nvPr/>
        </p:nvSpPr>
        <p:spPr>
          <a:xfrm>
            <a:off x="10073196" y="1610095"/>
            <a:ext cx="1219116" cy="341632"/>
          </a:xfrm>
          <a:prstGeom prst="rect">
            <a:avLst/>
          </a:prstGeom>
          <a:noFill/>
        </p:spPr>
        <p:txBody>
          <a:bodyPr wrap="none" rtlCol="0">
            <a:spAutoFit/>
          </a:bodyPr>
          <a:lstStyle/>
          <a:p>
            <a:pPr algn="ctr">
              <a:lnSpc>
                <a:spcPct val="90000"/>
              </a:lnSpc>
            </a:pPr>
            <a:r>
              <a:rPr lang="en-US" dirty="0"/>
              <a:t>Sensor 11</a:t>
            </a:r>
          </a:p>
        </p:txBody>
      </p:sp>
      <p:cxnSp>
        <p:nvCxnSpPr>
          <p:cNvPr id="8" name="Straight Arrow Connector 7">
            <a:extLst>
              <a:ext uri="{FF2B5EF4-FFF2-40B4-BE49-F238E27FC236}">
                <a16:creationId xmlns:a16="http://schemas.microsoft.com/office/drawing/2014/main" id="{8B0C5B5E-F017-3E4F-8977-FFD92C0D2371}"/>
              </a:ext>
            </a:extLst>
          </p:cNvPr>
          <p:cNvCxnSpPr>
            <a:cxnSpLocks/>
            <a:stCxn id="7" idx="0"/>
          </p:cNvCxnSpPr>
          <p:nvPr/>
        </p:nvCxnSpPr>
        <p:spPr>
          <a:xfrm flipH="1" flipV="1">
            <a:off x="10519378" y="1329633"/>
            <a:ext cx="163376" cy="2804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433D477-37BA-EA4C-8F5C-23C2BAF67684}"/>
              </a:ext>
            </a:extLst>
          </p:cNvPr>
          <p:cNvSpPr txBox="1"/>
          <p:nvPr/>
        </p:nvSpPr>
        <p:spPr>
          <a:xfrm>
            <a:off x="9278373" y="205402"/>
            <a:ext cx="1236237" cy="341632"/>
          </a:xfrm>
          <a:prstGeom prst="rect">
            <a:avLst/>
          </a:prstGeom>
          <a:noFill/>
        </p:spPr>
        <p:txBody>
          <a:bodyPr wrap="none" rtlCol="0">
            <a:spAutoFit/>
          </a:bodyPr>
          <a:lstStyle/>
          <a:p>
            <a:pPr algn="ctr">
              <a:lnSpc>
                <a:spcPct val="90000"/>
              </a:lnSpc>
            </a:pPr>
            <a:r>
              <a:rPr lang="en-US" dirty="0"/>
              <a:t>Sensor 15</a:t>
            </a:r>
          </a:p>
        </p:txBody>
      </p:sp>
      <p:cxnSp>
        <p:nvCxnSpPr>
          <p:cNvPr id="10" name="Straight Arrow Connector 9">
            <a:extLst>
              <a:ext uri="{FF2B5EF4-FFF2-40B4-BE49-F238E27FC236}">
                <a16:creationId xmlns:a16="http://schemas.microsoft.com/office/drawing/2014/main" id="{578812E6-72CA-3940-8804-24FB4B1D3005}"/>
              </a:ext>
            </a:extLst>
          </p:cNvPr>
          <p:cNvCxnSpPr>
            <a:cxnSpLocks/>
          </p:cNvCxnSpPr>
          <p:nvPr/>
        </p:nvCxnSpPr>
        <p:spPr>
          <a:xfrm>
            <a:off x="10058400" y="513292"/>
            <a:ext cx="317062" cy="5063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0A7CB6-262A-6D41-BA0C-A17B0FA93F5C}"/>
              </a:ext>
            </a:extLst>
          </p:cNvPr>
          <p:cNvSpPr txBox="1"/>
          <p:nvPr/>
        </p:nvSpPr>
        <p:spPr>
          <a:xfrm>
            <a:off x="8849270" y="633406"/>
            <a:ext cx="1236237" cy="341632"/>
          </a:xfrm>
          <a:prstGeom prst="rect">
            <a:avLst/>
          </a:prstGeom>
          <a:noFill/>
        </p:spPr>
        <p:txBody>
          <a:bodyPr wrap="none" rtlCol="0">
            <a:spAutoFit/>
          </a:bodyPr>
          <a:lstStyle/>
          <a:p>
            <a:pPr algn="ctr">
              <a:lnSpc>
                <a:spcPct val="90000"/>
              </a:lnSpc>
            </a:pPr>
            <a:r>
              <a:rPr lang="en-US" dirty="0"/>
              <a:t>Sensor 13</a:t>
            </a:r>
          </a:p>
        </p:txBody>
      </p:sp>
      <p:cxnSp>
        <p:nvCxnSpPr>
          <p:cNvPr id="12" name="Straight Arrow Connector 11">
            <a:extLst>
              <a:ext uri="{FF2B5EF4-FFF2-40B4-BE49-F238E27FC236}">
                <a16:creationId xmlns:a16="http://schemas.microsoft.com/office/drawing/2014/main" id="{02D1F648-4E02-094B-99D4-905E242317E7}"/>
              </a:ext>
            </a:extLst>
          </p:cNvPr>
          <p:cNvCxnSpPr>
            <a:cxnSpLocks/>
          </p:cNvCxnSpPr>
          <p:nvPr/>
        </p:nvCxnSpPr>
        <p:spPr>
          <a:xfrm>
            <a:off x="10070393" y="811779"/>
            <a:ext cx="346952" cy="29517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5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70C6-127F-44EF-9963-931CEA0E8CD2}"/>
              </a:ext>
            </a:extLst>
          </p:cNvPr>
          <p:cNvSpPr>
            <a:spLocks noGrp="1"/>
          </p:cNvSpPr>
          <p:nvPr>
            <p:ph type="title"/>
          </p:nvPr>
        </p:nvSpPr>
        <p:spPr>
          <a:xfrm>
            <a:off x="344288" y="408432"/>
            <a:ext cx="11372473" cy="510909"/>
          </a:xfrm>
        </p:spPr>
        <p:txBody>
          <a:bodyPr/>
          <a:lstStyle/>
          <a:p>
            <a:r>
              <a:rPr lang="en-US" dirty="0"/>
              <a:t>Gas Injection Ramp-Up: Side</a:t>
            </a:r>
          </a:p>
        </p:txBody>
      </p:sp>
      <p:pic>
        <p:nvPicPr>
          <p:cNvPr id="7" name="image225.png">
            <a:extLst>
              <a:ext uri="{FF2B5EF4-FFF2-40B4-BE49-F238E27FC236}">
                <a16:creationId xmlns:a16="http://schemas.microsoft.com/office/drawing/2014/main" id="{518286F5-74D1-8045-9CD8-7C1DE8996DFF}"/>
              </a:ext>
            </a:extLst>
          </p:cNvPr>
          <p:cNvPicPr>
            <a:picLocks noChangeAspect="1"/>
          </p:cNvPicPr>
          <p:nvPr/>
        </p:nvPicPr>
        <p:blipFill>
          <a:blip r:embed="rId2"/>
          <a:srcRect/>
          <a:stretch>
            <a:fillRect/>
          </a:stretch>
        </p:blipFill>
        <p:spPr>
          <a:xfrm>
            <a:off x="344288" y="1934795"/>
            <a:ext cx="6419288" cy="3611337"/>
          </a:xfrm>
          <a:prstGeom prst="rect">
            <a:avLst/>
          </a:prstGeom>
          <a:ln/>
        </p:spPr>
      </p:pic>
      <p:pic>
        <p:nvPicPr>
          <p:cNvPr id="8" name="Picture 7">
            <a:extLst>
              <a:ext uri="{FF2B5EF4-FFF2-40B4-BE49-F238E27FC236}">
                <a16:creationId xmlns:a16="http://schemas.microsoft.com/office/drawing/2014/main" id="{A0787BCE-1E5C-A741-BE3B-2D8FC6193D8B}"/>
              </a:ext>
            </a:extLst>
          </p:cNvPr>
          <p:cNvPicPr>
            <a:picLocks noChangeAspect="1"/>
          </p:cNvPicPr>
          <p:nvPr/>
        </p:nvPicPr>
        <p:blipFill>
          <a:blip r:embed="rId3"/>
          <a:stretch>
            <a:fillRect/>
          </a:stretch>
        </p:blipFill>
        <p:spPr>
          <a:xfrm>
            <a:off x="6911327" y="1840554"/>
            <a:ext cx="4596494" cy="3705578"/>
          </a:xfrm>
          <a:prstGeom prst="rect">
            <a:avLst/>
          </a:prstGeom>
        </p:spPr>
      </p:pic>
      <p:sp>
        <p:nvSpPr>
          <p:cNvPr id="10" name="Content Placeholder 9">
            <a:extLst>
              <a:ext uri="{FF2B5EF4-FFF2-40B4-BE49-F238E27FC236}">
                <a16:creationId xmlns:a16="http://schemas.microsoft.com/office/drawing/2014/main" id="{89943547-54DF-C847-AEC0-CA1B03ACFAA7}"/>
              </a:ext>
            </a:extLst>
          </p:cNvPr>
          <p:cNvSpPr>
            <a:spLocks noGrp="1"/>
          </p:cNvSpPr>
          <p:nvPr>
            <p:ph idx="1"/>
          </p:nvPr>
        </p:nvSpPr>
        <p:spPr>
          <a:xfrm>
            <a:off x="492039" y="5546132"/>
            <a:ext cx="11369809" cy="584417"/>
          </a:xfrm>
        </p:spPr>
        <p:txBody>
          <a:bodyPr/>
          <a:lstStyle/>
          <a:p>
            <a:r>
              <a:rPr lang="en-US" dirty="0"/>
              <a:t>Frequency spectrum changes as gas injection ramps up</a:t>
            </a:r>
          </a:p>
        </p:txBody>
      </p:sp>
      <p:pic>
        <p:nvPicPr>
          <p:cNvPr id="6" name="Picture 5">
            <a:extLst>
              <a:ext uri="{FF2B5EF4-FFF2-40B4-BE49-F238E27FC236}">
                <a16:creationId xmlns:a16="http://schemas.microsoft.com/office/drawing/2014/main" id="{8251E80A-E219-0A4C-A5E3-302BF2BB0F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78293" y="237727"/>
            <a:ext cx="2283555" cy="1251022"/>
          </a:xfrm>
          <a:prstGeom prst="rect">
            <a:avLst/>
          </a:prstGeom>
        </p:spPr>
      </p:pic>
      <p:sp>
        <p:nvSpPr>
          <p:cNvPr id="9" name="TextBox 8">
            <a:extLst>
              <a:ext uri="{FF2B5EF4-FFF2-40B4-BE49-F238E27FC236}">
                <a16:creationId xmlns:a16="http://schemas.microsoft.com/office/drawing/2014/main" id="{82FDACF8-0839-9145-8274-A3A66BAF1065}"/>
              </a:ext>
            </a:extLst>
          </p:cNvPr>
          <p:cNvSpPr txBox="1"/>
          <p:nvPr/>
        </p:nvSpPr>
        <p:spPr>
          <a:xfrm>
            <a:off x="9964163" y="1498922"/>
            <a:ext cx="1219116" cy="341632"/>
          </a:xfrm>
          <a:prstGeom prst="rect">
            <a:avLst/>
          </a:prstGeom>
          <a:noFill/>
        </p:spPr>
        <p:txBody>
          <a:bodyPr wrap="none" rtlCol="0">
            <a:spAutoFit/>
          </a:bodyPr>
          <a:lstStyle/>
          <a:p>
            <a:pPr algn="ctr">
              <a:lnSpc>
                <a:spcPct val="90000"/>
              </a:lnSpc>
            </a:pPr>
            <a:r>
              <a:rPr lang="en-US" dirty="0"/>
              <a:t>Sensor 11</a:t>
            </a:r>
          </a:p>
        </p:txBody>
      </p:sp>
      <p:cxnSp>
        <p:nvCxnSpPr>
          <p:cNvPr id="11" name="Straight Arrow Connector 10">
            <a:extLst>
              <a:ext uri="{FF2B5EF4-FFF2-40B4-BE49-F238E27FC236}">
                <a16:creationId xmlns:a16="http://schemas.microsoft.com/office/drawing/2014/main" id="{8E8D3721-FCEA-CD48-80E2-285143ADC379}"/>
              </a:ext>
            </a:extLst>
          </p:cNvPr>
          <p:cNvCxnSpPr>
            <a:cxnSpLocks/>
            <a:stCxn id="9" idx="0"/>
          </p:cNvCxnSpPr>
          <p:nvPr/>
        </p:nvCxnSpPr>
        <p:spPr>
          <a:xfrm flipH="1" flipV="1">
            <a:off x="10410345" y="1218460"/>
            <a:ext cx="163376" cy="28046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6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70C6-127F-44EF-9963-931CEA0E8CD2}"/>
              </a:ext>
            </a:extLst>
          </p:cNvPr>
          <p:cNvSpPr>
            <a:spLocks noGrp="1"/>
          </p:cNvSpPr>
          <p:nvPr>
            <p:ph type="title"/>
          </p:nvPr>
        </p:nvSpPr>
        <p:spPr>
          <a:xfrm>
            <a:off x="344288" y="408432"/>
            <a:ext cx="11614630" cy="510909"/>
          </a:xfrm>
        </p:spPr>
        <p:txBody>
          <a:bodyPr/>
          <a:lstStyle/>
          <a:p>
            <a:r>
              <a:rPr lang="en-US" dirty="0"/>
              <a:t>Gas Injection Ramp-Up: Accelerator return line</a:t>
            </a:r>
          </a:p>
        </p:txBody>
      </p:sp>
      <p:sp>
        <p:nvSpPr>
          <p:cNvPr id="4" name="TextBox 3">
            <a:extLst>
              <a:ext uri="{FF2B5EF4-FFF2-40B4-BE49-F238E27FC236}">
                <a16:creationId xmlns:a16="http://schemas.microsoft.com/office/drawing/2014/main" id="{9D05444D-899B-CD4F-95C9-835B34E2E281}"/>
              </a:ext>
            </a:extLst>
          </p:cNvPr>
          <p:cNvSpPr txBox="1"/>
          <p:nvPr/>
        </p:nvSpPr>
        <p:spPr>
          <a:xfrm>
            <a:off x="2002425" y="6222642"/>
            <a:ext cx="7366119" cy="341632"/>
          </a:xfrm>
          <a:prstGeom prst="rect">
            <a:avLst/>
          </a:prstGeom>
          <a:noFill/>
        </p:spPr>
        <p:txBody>
          <a:bodyPr wrap="none" rtlCol="0">
            <a:spAutoFit/>
          </a:bodyPr>
          <a:lstStyle/>
          <a:p>
            <a:pPr algn="ctr">
              <a:lnSpc>
                <a:spcPct val="90000"/>
              </a:lnSpc>
            </a:pPr>
            <a:r>
              <a:rPr lang="en-US" dirty="0"/>
              <a:t>More gas means more reduction in acceleration on mercury return line</a:t>
            </a:r>
          </a:p>
        </p:txBody>
      </p:sp>
      <p:pic>
        <p:nvPicPr>
          <p:cNvPr id="7" name="Picture 6">
            <a:extLst>
              <a:ext uri="{FF2B5EF4-FFF2-40B4-BE49-F238E27FC236}">
                <a16:creationId xmlns:a16="http://schemas.microsoft.com/office/drawing/2014/main" id="{9FCC75BD-33B3-CB49-BC16-601CC8D04B2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5130" y="1036981"/>
            <a:ext cx="3756674" cy="2419223"/>
          </a:xfrm>
          <a:prstGeom prst="rect">
            <a:avLst/>
          </a:prstGeom>
        </p:spPr>
      </p:pic>
      <p:pic>
        <p:nvPicPr>
          <p:cNvPr id="9" name="Picture 8">
            <a:extLst>
              <a:ext uri="{FF2B5EF4-FFF2-40B4-BE49-F238E27FC236}">
                <a16:creationId xmlns:a16="http://schemas.microsoft.com/office/drawing/2014/main" id="{BF1EF70F-76DE-144F-A33B-AEAC49EA4FB5}"/>
              </a:ext>
            </a:extLst>
          </p:cNvPr>
          <p:cNvPicPr>
            <a:picLocks noChangeAspect="1"/>
          </p:cNvPicPr>
          <p:nvPr/>
        </p:nvPicPr>
        <p:blipFill>
          <a:blip r:embed="rId3"/>
          <a:stretch>
            <a:fillRect/>
          </a:stretch>
        </p:blipFill>
        <p:spPr>
          <a:xfrm>
            <a:off x="5646579" y="1054269"/>
            <a:ext cx="4559935" cy="2441067"/>
          </a:xfrm>
          <a:prstGeom prst="rect">
            <a:avLst/>
          </a:prstGeom>
        </p:spPr>
      </p:pic>
      <p:pic>
        <p:nvPicPr>
          <p:cNvPr id="12" name="image273.png">
            <a:extLst>
              <a:ext uri="{FF2B5EF4-FFF2-40B4-BE49-F238E27FC236}">
                <a16:creationId xmlns:a16="http://schemas.microsoft.com/office/drawing/2014/main" id="{B84B7065-9101-DB46-88AE-19FDB975CE54}"/>
              </a:ext>
            </a:extLst>
          </p:cNvPr>
          <p:cNvPicPr>
            <a:picLocks noChangeAspect="1"/>
          </p:cNvPicPr>
          <p:nvPr/>
        </p:nvPicPr>
        <p:blipFill>
          <a:blip r:embed="rId4"/>
          <a:srcRect/>
          <a:stretch>
            <a:fillRect/>
          </a:stretch>
        </p:blipFill>
        <p:spPr>
          <a:xfrm>
            <a:off x="684691" y="3712752"/>
            <a:ext cx="4407027" cy="2451989"/>
          </a:xfrm>
          <a:prstGeom prst="rect">
            <a:avLst/>
          </a:prstGeom>
          <a:ln/>
        </p:spPr>
      </p:pic>
      <p:pic>
        <p:nvPicPr>
          <p:cNvPr id="13" name="Picture 12">
            <a:extLst>
              <a:ext uri="{FF2B5EF4-FFF2-40B4-BE49-F238E27FC236}">
                <a16:creationId xmlns:a16="http://schemas.microsoft.com/office/drawing/2014/main" id="{825EAAF1-CED6-2141-8906-0784E3999C72}"/>
              </a:ext>
            </a:extLst>
          </p:cNvPr>
          <p:cNvPicPr>
            <a:picLocks noChangeAspect="1"/>
          </p:cNvPicPr>
          <p:nvPr/>
        </p:nvPicPr>
        <p:blipFill>
          <a:blip r:embed="rId5"/>
          <a:stretch>
            <a:fillRect/>
          </a:stretch>
        </p:blipFill>
        <p:spPr>
          <a:xfrm>
            <a:off x="5685485" y="3619342"/>
            <a:ext cx="4248658" cy="2479294"/>
          </a:xfrm>
          <a:prstGeom prst="rect">
            <a:avLst/>
          </a:prstGeom>
        </p:spPr>
      </p:pic>
      <p:sp>
        <p:nvSpPr>
          <p:cNvPr id="15" name="Freeform 14">
            <a:extLst>
              <a:ext uri="{FF2B5EF4-FFF2-40B4-BE49-F238E27FC236}">
                <a16:creationId xmlns:a16="http://schemas.microsoft.com/office/drawing/2014/main" id="{073DFF61-52ED-D044-9A13-5850E6F22378}"/>
              </a:ext>
            </a:extLst>
          </p:cNvPr>
          <p:cNvSpPr/>
          <p:nvPr/>
        </p:nvSpPr>
        <p:spPr>
          <a:xfrm>
            <a:off x="1146953" y="3293465"/>
            <a:ext cx="3307404" cy="651753"/>
          </a:xfrm>
          <a:custGeom>
            <a:avLst/>
            <a:gdLst>
              <a:gd name="connsiteX0" fmla="*/ 2500009 w 3307404"/>
              <a:gd name="connsiteY0" fmla="*/ 0 h 651753"/>
              <a:gd name="connsiteX1" fmla="*/ 0 w 3307404"/>
              <a:gd name="connsiteY1" fmla="*/ 651753 h 651753"/>
              <a:gd name="connsiteX2" fmla="*/ 3307404 w 3307404"/>
              <a:gd name="connsiteY2" fmla="*/ 651753 h 651753"/>
              <a:gd name="connsiteX3" fmla="*/ 3054485 w 3307404"/>
              <a:gd name="connsiteY3" fmla="*/ 0 h 651753"/>
              <a:gd name="connsiteX4" fmla="*/ 2500009 w 3307404"/>
              <a:gd name="connsiteY4" fmla="*/ 0 h 651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404" h="651753">
                <a:moveTo>
                  <a:pt x="2500009" y="0"/>
                </a:moveTo>
                <a:lnTo>
                  <a:pt x="0" y="651753"/>
                </a:lnTo>
                <a:lnTo>
                  <a:pt x="3307404" y="651753"/>
                </a:lnTo>
                <a:lnTo>
                  <a:pt x="3054485" y="0"/>
                </a:lnTo>
                <a:lnTo>
                  <a:pt x="2500009" y="0"/>
                </a:lnTo>
                <a:close/>
              </a:path>
            </a:pathLst>
          </a:custGeom>
          <a:no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0" name="Picture 9">
            <a:extLst>
              <a:ext uri="{FF2B5EF4-FFF2-40B4-BE49-F238E27FC236}">
                <a16:creationId xmlns:a16="http://schemas.microsoft.com/office/drawing/2014/main" id="{20A11ACC-6636-EF44-8A2F-705A7DF2F955}"/>
              </a:ext>
            </a:extLst>
          </p:cNvPr>
          <p:cNvPicPr/>
          <p:nvPr/>
        </p:nvPicPr>
        <p:blipFill>
          <a:blip r:embed="rId6" cstate="hqprint">
            <a:extLst>
              <a:ext uri="{28A0092B-C50C-407E-A947-70E740481C1C}">
                <a14:useLocalDpi xmlns:a14="http://schemas.microsoft.com/office/drawing/2010/main"/>
              </a:ext>
            </a:extLst>
          </a:blip>
          <a:stretch>
            <a:fillRect/>
          </a:stretch>
        </p:blipFill>
        <p:spPr>
          <a:xfrm>
            <a:off x="10217252" y="702645"/>
            <a:ext cx="1730927" cy="1251284"/>
          </a:xfrm>
          <a:prstGeom prst="rect">
            <a:avLst/>
          </a:prstGeom>
        </p:spPr>
      </p:pic>
    </p:spTree>
    <p:extLst>
      <p:ext uri="{BB962C8B-B14F-4D97-AF65-F5344CB8AC3E}">
        <p14:creationId xmlns:p14="http://schemas.microsoft.com/office/powerpoint/2010/main" val="247434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6F1B0-9AD9-41D1-8D06-618B6849FCD5}"/>
              </a:ext>
            </a:extLst>
          </p:cNvPr>
          <p:cNvPicPr>
            <a:picLocks noChangeAspect="1"/>
          </p:cNvPicPr>
          <p:nvPr/>
        </p:nvPicPr>
        <p:blipFill>
          <a:blip r:embed="rId2"/>
          <a:stretch>
            <a:fillRect/>
          </a:stretch>
        </p:blipFill>
        <p:spPr>
          <a:xfrm>
            <a:off x="287138" y="568409"/>
            <a:ext cx="7900265" cy="5721181"/>
          </a:xfrm>
          <a:prstGeom prst="rect">
            <a:avLst/>
          </a:prstGeom>
        </p:spPr>
      </p:pic>
      <p:sp>
        <p:nvSpPr>
          <p:cNvPr id="2" name="Title 1">
            <a:extLst>
              <a:ext uri="{FF2B5EF4-FFF2-40B4-BE49-F238E27FC236}">
                <a16:creationId xmlns:a16="http://schemas.microsoft.com/office/drawing/2014/main" id="{9095F551-8D02-40F1-B609-88EFE8CD7BDB}"/>
              </a:ext>
            </a:extLst>
          </p:cNvPr>
          <p:cNvSpPr>
            <a:spLocks noGrp="1"/>
          </p:cNvSpPr>
          <p:nvPr>
            <p:ph type="title"/>
          </p:nvPr>
        </p:nvSpPr>
        <p:spPr>
          <a:xfrm>
            <a:off x="344288" y="408432"/>
            <a:ext cx="11372473" cy="510909"/>
          </a:xfrm>
        </p:spPr>
        <p:txBody>
          <a:bodyPr/>
          <a:lstStyle/>
          <a:p>
            <a:r>
              <a:rPr lang="en-US" dirty="0"/>
              <a:t>Strain measurement of 1.2 MW production beam</a:t>
            </a:r>
          </a:p>
        </p:txBody>
      </p:sp>
      <p:sp>
        <p:nvSpPr>
          <p:cNvPr id="8" name="TextBox 7">
            <a:extLst>
              <a:ext uri="{FF2B5EF4-FFF2-40B4-BE49-F238E27FC236}">
                <a16:creationId xmlns:a16="http://schemas.microsoft.com/office/drawing/2014/main" id="{CAF124FB-F7E1-C84F-9A9F-B21D0F6E621C}"/>
              </a:ext>
            </a:extLst>
          </p:cNvPr>
          <p:cNvSpPr txBox="1"/>
          <p:nvPr/>
        </p:nvSpPr>
        <p:spPr>
          <a:xfrm>
            <a:off x="8187403" y="3066884"/>
            <a:ext cx="3197862" cy="341632"/>
          </a:xfrm>
          <a:prstGeom prst="rect">
            <a:avLst/>
          </a:prstGeom>
          <a:noFill/>
        </p:spPr>
        <p:txBody>
          <a:bodyPr wrap="square" rtlCol="0">
            <a:spAutoFit/>
          </a:bodyPr>
          <a:lstStyle/>
          <a:p>
            <a:pPr algn="ctr">
              <a:lnSpc>
                <a:spcPct val="90000"/>
              </a:lnSpc>
            </a:pPr>
            <a:r>
              <a:rPr lang="en-US" dirty="0"/>
              <a:t>Conditions</a:t>
            </a:r>
          </a:p>
        </p:txBody>
      </p:sp>
      <p:pic>
        <p:nvPicPr>
          <p:cNvPr id="11" name="Picture 10">
            <a:extLst>
              <a:ext uri="{FF2B5EF4-FFF2-40B4-BE49-F238E27FC236}">
                <a16:creationId xmlns:a16="http://schemas.microsoft.com/office/drawing/2014/main" id="{5CB141A5-C56D-0C41-A4B5-773365CABA61}"/>
              </a:ext>
            </a:extLst>
          </p:cNvPr>
          <p:cNvPicPr>
            <a:picLocks noChangeAspect="1"/>
          </p:cNvPicPr>
          <p:nvPr/>
        </p:nvPicPr>
        <p:blipFill>
          <a:blip r:embed="rId3"/>
          <a:stretch>
            <a:fillRect/>
          </a:stretch>
        </p:blipFill>
        <p:spPr>
          <a:xfrm>
            <a:off x="8306512" y="1226839"/>
            <a:ext cx="2959644" cy="1814286"/>
          </a:xfrm>
          <a:prstGeom prst="rect">
            <a:avLst/>
          </a:prstGeom>
        </p:spPr>
      </p:pic>
    </p:spTree>
    <p:extLst>
      <p:ext uri="{BB962C8B-B14F-4D97-AF65-F5344CB8AC3E}">
        <p14:creationId xmlns:p14="http://schemas.microsoft.com/office/powerpoint/2010/main" val="7743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5F551-8D02-40F1-B609-88EFE8CD7BDB}"/>
              </a:ext>
            </a:extLst>
          </p:cNvPr>
          <p:cNvSpPr>
            <a:spLocks noGrp="1"/>
          </p:cNvSpPr>
          <p:nvPr>
            <p:ph type="title"/>
          </p:nvPr>
        </p:nvSpPr>
        <p:spPr>
          <a:xfrm>
            <a:off x="344288" y="408432"/>
            <a:ext cx="11372473" cy="510909"/>
          </a:xfrm>
        </p:spPr>
        <p:txBody>
          <a:bodyPr/>
          <a:lstStyle/>
          <a:p>
            <a:r>
              <a:rPr lang="en-US" dirty="0"/>
              <a:t>Strain profiles of 1.2 MW production beam</a:t>
            </a:r>
          </a:p>
        </p:txBody>
      </p:sp>
      <p:pic>
        <p:nvPicPr>
          <p:cNvPr id="6" name="Content Placeholder 7">
            <a:extLst>
              <a:ext uri="{FF2B5EF4-FFF2-40B4-BE49-F238E27FC236}">
                <a16:creationId xmlns:a16="http://schemas.microsoft.com/office/drawing/2014/main" id="{E2310968-6510-45E7-9368-059F11F7514B}"/>
              </a:ext>
            </a:extLst>
          </p:cNvPr>
          <p:cNvPicPr>
            <a:picLocks noGrp="1" noChangeAspect="1"/>
          </p:cNvPicPr>
          <p:nvPr>
            <p:ph idx="1"/>
          </p:nvPr>
        </p:nvPicPr>
        <p:blipFill>
          <a:blip r:embed="rId2"/>
          <a:stretch>
            <a:fillRect/>
          </a:stretch>
        </p:blipFill>
        <p:spPr>
          <a:xfrm>
            <a:off x="1916348" y="869807"/>
            <a:ext cx="7684852" cy="5579761"/>
          </a:xfrm>
          <a:prstGeom prst="rect">
            <a:avLst/>
          </a:prstGeom>
        </p:spPr>
      </p:pic>
    </p:spTree>
    <p:extLst>
      <p:ext uri="{BB962C8B-B14F-4D97-AF65-F5344CB8AC3E}">
        <p14:creationId xmlns:p14="http://schemas.microsoft.com/office/powerpoint/2010/main" val="421466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C4FC-86BA-7143-A868-FA13CA953A78}"/>
              </a:ext>
            </a:extLst>
          </p:cNvPr>
          <p:cNvSpPr>
            <a:spLocks noGrp="1"/>
          </p:cNvSpPr>
          <p:nvPr>
            <p:ph type="title"/>
          </p:nvPr>
        </p:nvSpPr>
        <p:spPr>
          <a:xfrm>
            <a:off x="344288" y="408432"/>
            <a:ext cx="11372473" cy="510909"/>
          </a:xfrm>
        </p:spPr>
        <p:txBody>
          <a:bodyPr/>
          <a:lstStyle/>
          <a:p>
            <a:r>
              <a:rPr lang="en-US" dirty="0"/>
              <a:t>What we want to do with the data over time</a:t>
            </a:r>
          </a:p>
        </p:txBody>
      </p:sp>
      <p:sp>
        <p:nvSpPr>
          <p:cNvPr id="3" name="Content Placeholder 2">
            <a:extLst>
              <a:ext uri="{FF2B5EF4-FFF2-40B4-BE49-F238E27FC236}">
                <a16:creationId xmlns:a16="http://schemas.microsoft.com/office/drawing/2014/main" id="{C975FF4F-593F-C842-B443-770A36B44938}"/>
              </a:ext>
            </a:extLst>
          </p:cNvPr>
          <p:cNvSpPr>
            <a:spLocks noGrp="1"/>
          </p:cNvSpPr>
          <p:nvPr>
            <p:ph idx="1"/>
          </p:nvPr>
        </p:nvSpPr>
        <p:spPr>
          <a:xfrm>
            <a:off x="344285" y="1105929"/>
            <a:ext cx="8250726" cy="5433664"/>
          </a:xfrm>
        </p:spPr>
        <p:txBody>
          <a:bodyPr/>
          <a:lstStyle/>
          <a:p>
            <a:r>
              <a:rPr lang="en-US" dirty="0"/>
              <a:t>We have many GB of data to</a:t>
            </a:r>
          </a:p>
          <a:p>
            <a:pPr lvl="1"/>
            <a:r>
              <a:rPr lang="en-US" dirty="0"/>
              <a:t> look for:</a:t>
            </a:r>
          </a:p>
          <a:p>
            <a:pPr lvl="2"/>
            <a:r>
              <a:rPr lang="en-US" dirty="0"/>
              <a:t>Target structure changes</a:t>
            </a:r>
          </a:p>
          <a:p>
            <a:pPr lvl="2"/>
            <a:r>
              <a:rPr lang="en-US" dirty="0"/>
              <a:t>Sensor attachment failures</a:t>
            </a:r>
          </a:p>
          <a:p>
            <a:pPr lvl="2"/>
            <a:r>
              <a:rPr lang="en-US" dirty="0"/>
              <a:t>Sensor degradation</a:t>
            </a:r>
          </a:p>
          <a:p>
            <a:pPr lvl="1"/>
            <a:r>
              <a:rPr lang="en-US" dirty="0"/>
              <a:t>help improve target modeling</a:t>
            </a:r>
          </a:p>
          <a:p>
            <a:r>
              <a:rPr lang="en-US" dirty="0"/>
              <a:t>We used cluster analysis on T18 during the ugly data Machine Learning contest</a:t>
            </a:r>
          </a:p>
          <a:p>
            <a:pPr lvl="1"/>
            <a:r>
              <a:rPr lang="en-US" dirty="0"/>
              <a:t>Not much happened during T18</a:t>
            </a:r>
          </a:p>
          <a:p>
            <a:pPr lvl="1"/>
            <a:r>
              <a:rPr lang="en-US" dirty="0"/>
              <a:t>Subtle target changes might be lost in long waveforms</a:t>
            </a:r>
          </a:p>
          <a:p>
            <a:pPr marL="395287" lvl="1" indent="0">
              <a:buNone/>
            </a:pPr>
            <a:r>
              <a:rPr lang="en-US" dirty="0">
                <a:sym typeface="Wingdings" pitchFamily="2" charset="2"/>
              </a:rPr>
              <a:t> looking at preprocessing: e.g. ARMA modeling on T14 MM Data</a:t>
            </a:r>
            <a:endParaRPr lang="en-US" dirty="0"/>
          </a:p>
        </p:txBody>
      </p:sp>
      <p:pic>
        <p:nvPicPr>
          <p:cNvPr id="1025" name="Content Placeholder 3">
            <a:extLst>
              <a:ext uri="{FF2B5EF4-FFF2-40B4-BE49-F238E27FC236}">
                <a16:creationId xmlns:a16="http://schemas.microsoft.com/office/drawing/2014/main" id="{69522E0A-6CF7-764A-8ED7-AE204324F00A}"/>
              </a:ext>
            </a:extLst>
          </p:cNvPr>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80379" y="3837974"/>
            <a:ext cx="2446980" cy="19487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5F3FD5F3-649B-AE43-A395-8CC929B53AD3}"/>
              </a:ext>
            </a:extLst>
          </p:cNvPr>
          <p:cNvSpPr>
            <a:spLocks noChangeArrowheads="1"/>
          </p:cNvSpPr>
          <p:nvPr/>
        </p:nvSpPr>
        <p:spPr bwMode="auto">
          <a:xfrm>
            <a:off x="3118757" y="1284291"/>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7">
            <a:extLst>
              <a:ext uri="{FF2B5EF4-FFF2-40B4-BE49-F238E27FC236}">
                <a16:creationId xmlns:a16="http://schemas.microsoft.com/office/drawing/2014/main" id="{6CA6055F-D015-2942-9780-C0A8063844FD}"/>
              </a:ext>
            </a:extLst>
          </p:cNvPr>
          <p:cNvSpPr>
            <a:spLocks noChangeArrowheads="1"/>
          </p:cNvSpPr>
          <p:nvPr/>
        </p:nvSpPr>
        <p:spPr bwMode="auto">
          <a:xfrm>
            <a:off x="3118756" y="1681268"/>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a:extLst>
              <a:ext uri="{FF2B5EF4-FFF2-40B4-BE49-F238E27FC236}">
                <a16:creationId xmlns:a16="http://schemas.microsoft.com/office/drawing/2014/main" id="{13A40EF0-060E-8240-AD0B-08FEBC5645BF}"/>
              </a:ext>
            </a:extLst>
          </p:cNvPr>
          <p:cNvSpPr txBox="1"/>
          <p:nvPr/>
        </p:nvSpPr>
        <p:spPr>
          <a:xfrm>
            <a:off x="9089048" y="6104664"/>
            <a:ext cx="2403222" cy="341632"/>
          </a:xfrm>
          <a:prstGeom prst="rect">
            <a:avLst/>
          </a:prstGeom>
          <a:noFill/>
        </p:spPr>
        <p:txBody>
          <a:bodyPr wrap="none" rtlCol="0">
            <a:spAutoFit/>
          </a:bodyPr>
          <a:lstStyle/>
          <a:p>
            <a:pPr algn="ctr">
              <a:lnSpc>
                <a:spcPct val="90000"/>
              </a:lnSpc>
            </a:pPr>
            <a:r>
              <a:rPr lang="en-US" dirty="0">
                <a:solidFill>
                  <a:schemeClr val="accent1">
                    <a:lumMod val="50000"/>
                  </a:schemeClr>
                </a:solidFill>
              </a:rPr>
              <a:t>T18 Clustering Result</a:t>
            </a:r>
          </a:p>
        </p:txBody>
      </p:sp>
      <p:grpSp>
        <p:nvGrpSpPr>
          <p:cNvPr id="8" name="Group 7">
            <a:extLst>
              <a:ext uri="{FF2B5EF4-FFF2-40B4-BE49-F238E27FC236}">
                <a16:creationId xmlns:a16="http://schemas.microsoft.com/office/drawing/2014/main" id="{3943D256-3BF4-CD4B-91D0-1F877B1DD149}"/>
              </a:ext>
            </a:extLst>
          </p:cNvPr>
          <p:cNvGrpSpPr/>
          <p:nvPr/>
        </p:nvGrpSpPr>
        <p:grpSpPr>
          <a:xfrm>
            <a:off x="7629079" y="1079035"/>
            <a:ext cx="3168177" cy="2118798"/>
            <a:chOff x="6783992" y="1115649"/>
            <a:chExt cx="3168177" cy="2118798"/>
          </a:xfrm>
        </p:grpSpPr>
        <p:pic>
          <p:nvPicPr>
            <p:cNvPr id="17" name="Picture 16">
              <a:extLst>
                <a:ext uri="{FF2B5EF4-FFF2-40B4-BE49-F238E27FC236}">
                  <a16:creationId xmlns:a16="http://schemas.microsoft.com/office/drawing/2014/main" id="{5D18147C-17C8-C04B-894C-CE18690C4BEA}"/>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87000"/>
                      </a14:imgEffect>
                    </a14:imgLayer>
                  </a14:imgProps>
                </a:ext>
              </a:extLst>
            </a:blip>
            <a:srcRect t="6374" r="25000"/>
            <a:stretch/>
          </p:blipFill>
          <p:spPr>
            <a:xfrm>
              <a:off x="6783992" y="1115649"/>
              <a:ext cx="3168177" cy="2118798"/>
            </a:xfrm>
            <a:prstGeom prst="rect">
              <a:avLst/>
            </a:prstGeom>
          </p:spPr>
        </p:pic>
        <p:sp>
          <p:nvSpPr>
            <p:cNvPr id="18" name="TextBox 17">
              <a:extLst>
                <a:ext uri="{FF2B5EF4-FFF2-40B4-BE49-F238E27FC236}">
                  <a16:creationId xmlns:a16="http://schemas.microsoft.com/office/drawing/2014/main" id="{07B82FDF-CE2C-F643-8A6D-FE6F3F185397}"/>
                </a:ext>
              </a:extLst>
            </p:cNvPr>
            <p:cNvSpPr txBox="1"/>
            <p:nvPr/>
          </p:nvSpPr>
          <p:spPr>
            <a:xfrm>
              <a:off x="8210128" y="1648934"/>
              <a:ext cx="705641" cy="258532"/>
            </a:xfrm>
            <a:prstGeom prst="rect">
              <a:avLst/>
            </a:prstGeom>
            <a:noFill/>
            <a:ln>
              <a:noFill/>
            </a:ln>
          </p:spPr>
          <p:txBody>
            <a:bodyPr wrap="none" rtlCol="0">
              <a:spAutoFit/>
            </a:bodyPr>
            <a:lstStyle/>
            <a:p>
              <a:pPr algn="ctr">
                <a:lnSpc>
                  <a:spcPct val="90000"/>
                </a:lnSpc>
              </a:pPr>
              <a:r>
                <a:rPr lang="en-US" sz="1200" dirty="0">
                  <a:solidFill>
                    <a:srgbClr val="2F53FF"/>
                  </a:solidFill>
                </a:rPr>
                <a:t>400 kW</a:t>
              </a:r>
            </a:p>
          </p:txBody>
        </p:sp>
        <p:cxnSp>
          <p:nvCxnSpPr>
            <p:cNvPr id="19" name="Straight Arrow Connector 18">
              <a:extLst>
                <a:ext uri="{FF2B5EF4-FFF2-40B4-BE49-F238E27FC236}">
                  <a16:creationId xmlns:a16="http://schemas.microsoft.com/office/drawing/2014/main" id="{C7E5E223-19B4-DC43-9C15-A965639825C1}"/>
                </a:ext>
              </a:extLst>
            </p:cNvPr>
            <p:cNvCxnSpPr>
              <a:stCxn id="18" idx="1"/>
            </p:cNvCxnSpPr>
            <p:nvPr/>
          </p:nvCxnSpPr>
          <p:spPr>
            <a:xfrm flipH="1">
              <a:off x="7797358" y="1778200"/>
              <a:ext cx="412770" cy="344757"/>
            </a:xfrm>
            <a:prstGeom prst="straightConnector1">
              <a:avLst/>
            </a:prstGeom>
            <a:ln w="28575">
              <a:solidFill>
                <a:srgbClr val="2F53FF"/>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92AFC6E-3381-5043-8872-2EA587E1A22D}"/>
                </a:ext>
              </a:extLst>
            </p:cNvPr>
            <p:cNvPicPr>
              <a:picLocks noChangeAspect="1"/>
            </p:cNvPicPr>
            <p:nvPr/>
          </p:nvPicPr>
          <p:blipFill rotWithShape="1">
            <a:blip r:embed="rId4"/>
            <a:srcRect l="24954" t="18224" r="20134" b="-1"/>
            <a:stretch/>
          </p:blipFill>
          <p:spPr>
            <a:xfrm>
              <a:off x="9681336" y="1295804"/>
              <a:ext cx="95667" cy="82047"/>
            </a:xfrm>
            <a:prstGeom prst="rect">
              <a:avLst/>
            </a:prstGeom>
          </p:spPr>
        </p:pic>
        <p:sp>
          <p:nvSpPr>
            <p:cNvPr id="22" name="TextBox 21">
              <a:extLst>
                <a:ext uri="{FF2B5EF4-FFF2-40B4-BE49-F238E27FC236}">
                  <a16:creationId xmlns:a16="http://schemas.microsoft.com/office/drawing/2014/main" id="{A65D5789-43B0-1047-B2C2-E5261962F275}"/>
                </a:ext>
              </a:extLst>
            </p:cNvPr>
            <p:cNvSpPr txBox="1"/>
            <p:nvPr/>
          </p:nvSpPr>
          <p:spPr>
            <a:xfrm>
              <a:off x="8047769" y="1243777"/>
              <a:ext cx="790601" cy="258532"/>
            </a:xfrm>
            <a:prstGeom prst="rect">
              <a:avLst/>
            </a:prstGeom>
            <a:noFill/>
          </p:spPr>
          <p:txBody>
            <a:bodyPr wrap="none" rtlCol="0">
              <a:spAutoFit/>
            </a:bodyPr>
            <a:lstStyle/>
            <a:p>
              <a:pPr algn="ctr">
                <a:lnSpc>
                  <a:spcPct val="90000"/>
                </a:lnSpc>
              </a:pPr>
              <a:r>
                <a:rPr lang="en-US" sz="1200" dirty="0">
                  <a:solidFill>
                    <a:schemeClr val="accent1">
                      <a:lumMod val="75000"/>
                    </a:schemeClr>
                  </a:solidFill>
                </a:rPr>
                <a:t>1000 kW</a:t>
              </a:r>
            </a:p>
          </p:txBody>
        </p:sp>
        <p:cxnSp>
          <p:nvCxnSpPr>
            <p:cNvPr id="24" name="Straight Arrow Connector 23">
              <a:extLst>
                <a:ext uri="{FF2B5EF4-FFF2-40B4-BE49-F238E27FC236}">
                  <a16:creationId xmlns:a16="http://schemas.microsoft.com/office/drawing/2014/main" id="{A2A3942B-81E2-DD4E-A0E5-A4513D0345CB}"/>
                </a:ext>
              </a:extLst>
            </p:cNvPr>
            <p:cNvCxnSpPr/>
            <p:nvPr/>
          </p:nvCxnSpPr>
          <p:spPr>
            <a:xfrm flipH="1">
              <a:off x="7916252" y="1330290"/>
              <a:ext cx="191333" cy="221121"/>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14C7FAD-3423-6545-853B-C0F77D1BF954}"/>
                </a:ext>
              </a:extLst>
            </p:cNvPr>
            <p:cNvSpPr txBox="1"/>
            <p:nvPr/>
          </p:nvSpPr>
          <p:spPr>
            <a:xfrm>
              <a:off x="8243961" y="1865829"/>
              <a:ext cx="705641" cy="258532"/>
            </a:xfrm>
            <a:prstGeom prst="rect">
              <a:avLst/>
            </a:prstGeom>
            <a:noFill/>
          </p:spPr>
          <p:txBody>
            <a:bodyPr wrap="none" rtlCol="0">
              <a:spAutoFit/>
            </a:bodyPr>
            <a:lstStyle/>
            <a:p>
              <a:pPr algn="ctr">
                <a:lnSpc>
                  <a:spcPct val="90000"/>
                </a:lnSpc>
              </a:pPr>
              <a:r>
                <a:rPr lang="en-US" sz="1200" dirty="0">
                  <a:solidFill>
                    <a:srgbClr val="2B63AA"/>
                  </a:solidFill>
                </a:rPr>
                <a:t>200 kW</a:t>
              </a:r>
            </a:p>
          </p:txBody>
        </p:sp>
        <p:cxnSp>
          <p:nvCxnSpPr>
            <p:cNvPr id="26" name="Straight Arrow Connector 25">
              <a:extLst>
                <a:ext uri="{FF2B5EF4-FFF2-40B4-BE49-F238E27FC236}">
                  <a16:creationId xmlns:a16="http://schemas.microsoft.com/office/drawing/2014/main" id="{C1A7ED81-048D-C24C-AD0F-3476F591F97B}"/>
                </a:ext>
              </a:extLst>
            </p:cNvPr>
            <p:cNvCxnSpPr>
              <a:stCxn id="25" idx="1"/>
            </p:cNvCxnSpPr>
            <p:nvPr/>
          </p:nvCxnSpPr>
          <p:spPr>
            <a:xfrm flipH="1">
              <a:off x="7797359" y="1995095"/>
              <a:ext cx="446602" cy="34807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C23DCC-8A6B-5142-9502-A84C1F61E14F}"/>
                </a:ext>
              </a:extLst>
            </p:cNvPr>
            <p:cNvSpPr txBox="1"/>
            <p:nvPr/>
          </p:nvSpPr>
          <p:spPr>
            <a:xfrm>
              <a:off x="7526010" y="2689940"/>
              <a:ext cx="942399" cy="258532"/>
            </a:xfrm>
            <a:prstGeom prst="rect">
              <a:avLst/>
            </a:prstGeom>
            <a:noFill/>
          </p:spPr>
          <p:txBody>
            <a:bodyPr wrap="square" rtlCol="0">
              <a:spAutoFit/>
            </a:bodyPr>
            <a:lstStyle/>
            <a:p>
              <a:pPr algn="ctr">
                <a:lnSpc>
                  <a:spcPct val="90000"/>
                </a:lnSpc>
              </a:pPr>
              <a:r>
                <a:rPr lang="en-US" sz="1200" dirty="0">
                  <a:solidFill>
                    <a:schemeClr val="accent4">
                      <a:lumMod val="75000"/>
                    </a:schemeClr>
                  </a:solidFill>
                </a:rPr>
                <a:t>100 kW</a:t>
              </a:r>
            </a:p>
          </p:txBody>
        </p:sp>
        <p:cxnSp>
          <p:nvCxnSpPr>
            <p:cNvPr id="28" name="Straight Arrow Connector 27">
              <a:extLst>
                <a:ext uri="{FF2B5EF4-FFF2-40B4-BE49-F238E27FC236}">
                  <a16:creationId xmlns:a16="http://schemas.microsoft.com/office/drawing/2014/main" id="{8680996C-66D8-734F-A14E-2447C084E42D}"/>
                </a:ext>
              </a:extLst>
            </p:cNvPr>
            <p:cNvCxnSpPr>
              <a:cxnSpLocks/>
              <a:stCxn id="27" idx="0"/>
            </p:cNvCxnSpPr>
            <p:nvPr/>
          </p:nvCxnSpPr>
          <p:spPr>
            <a:xfrm flipH="1" flipV="1">
              <a:off x="7613930" y="2470234"/>
              <a:ext cx="383280" cy="219706"/>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0D47327-1ADE-D54F-B64F-FA5E20AC0164}"/>
                </a:ext>
              </a:extLst>
            </p:cNvPr>
            <p:cNvGrpSpPr/>
            <p:nvPr/>
          </p:nvGrpSpPr>
          <p:grpSpPr>
            <a:xfrm>
              <a:off x="8882946" y="1227211"/>
              <a:ext cx="1008609" cy="369332"/>
              <a:chOff x="8861430" y="1284587"/>
              <a:chExt cx="1008609" cy="369332"/>
            </a:xfrm>
          </p:grpSpPr>
          <p:sp>
            <p:nvSpPr>
              <p:cNvPr id="20" name="TextBox 19">
                <a:extLst>
                  <a:ext uri="{FF2B5EF4-FFF2-40B4-BE49-F238E27FC236}">
                    <a16:creationId xmlns:a16="http://schemas.microsoft.com/office/drawing/2014/main" id="{BD75AB9D-D968-1247-9A70-790AC23413CF}"/>
                  </a:ext>
                </a:extLst>
              </p:cNvPr>
              <p:cNvSpPr txBox="1"/>
              <p:nvPr/>
            </p:nvSpPr>
            <p:spPr>
              <a:xfrm>
                <a:off x="8861430" y="1284587"/>
                <a:ext cx="1008609" cy="369332"/>
              </a:xfrm>
              <a:prstGeom prst="rect">
                <a:avLst/>
              </a:prstGeom>
              <a:noFill/>
            </p:spPr>
            <p:txBody>
              <a:bodyPr wrap="none" rtlCol="0">
                <a:spAutoFit/>
              </a:bodyPr>
              <a:lstStyle/>
              <a:p>
                <a:pPr>
                  <a:lnSpc>
                    <a:spcPct val="90000"/>
                  </a:lnSpc>
                </a:pPr>
                <a:r>
                  <a:rPr lang="en-US" sz="1000" dirty="0"/>
                  <a:t>Simulation:</a:t>
                </a:r>
              </a:p>
              <a:p>
                <a:pPr>
                  <a:lnSpc>
                    <a:spcPct val="90000"/>
                  </a:lnSpc>
                </a:pPr>
                <a:r>
                  <a:rPr lang="en-US" sz="1000" dirty="0"/>
                  <a:t>Measured :   ▪ </a:t>
                </a:r>
              </a:p>
            </p:txBody>
          </p:sp>
          <p:pic>
            <p:nvPicPr>
              <p:cNvPr id="29" name="Picture 28">
                <a:extLst>
                  <a:ext uri="{FF2B5EF4-FFF2-40B4-BE49-F238E27FC236}">
                    <a16:creationId xmlns:a16="http://schemas.microsoft.com/office/drawing/2014/main" id="{97D0000B-1544-2241-89F8-437AA23DC5EB}"/>
                  </a:ext>
                </a:extLst>
              </p:cNvPr>
              <p:cNvPicPr>
                <a:picLocks noChangeAspect="1"/>
              </p:cNvPicPr>
              <p:nvPr/>
            </p:nvPicPr>
            <p:blipFill>
              <a:blip r:embed="rId5"/>
              <a:stretch>
                <a:fillRect/>
              </a:stretch>
            </p:blipFill>
            <p:spPr>
              <a:xfrm>
                <a:off x="9647492" y="1450005"/>
                <a:ext cx="100981" cy="104549"/>
              </a:xfrm>
              <a:prstGeom prst="rect">
                <a:avLst/>
              </a:prstGeom>
            </p:spPr>
          </p:pic>
          <p:pic>
            <p:nvPicPr>
              <p:cNvPr id="30" name="Picture 29">
                <a:extLst>
                  <a:ext uri="{FF2B5EF4-FFF2-40B4-BE49-F238E27FC236}">
                    <a16:creationId xmlns:a16="http://schemas.microsoft.com/office/drawing/2014/main" id="{B4256EB3-00DD-B846-AFD8-DCC6B847F848}"/>
                  </a:ext>
                </a:extLst>
              </p:cNvPr>
              <p:cNvPicPr>
                <a:picLocks noChangeAspect="1"/>
              </p:cNvPicPr>
              <p:nvPr/>
            </p:nvPicPr>
            <p:blipFill>
              <a:blip r:embed="rId6"/>
              <a:stretch>
                <a:fillRect/>
              </a:stretch>
            </p:blipFill>
            <p:spPr>
              <a:xfrm>
                <a:off x="9624074" y="1348765"/>
                <a:ext cx="124054" cy="102048"/>
              </a:xfrm>
              <a:prstGeom prst="rect">
                <a:avLst/>
              </a:prstGeom>
            </p:spPr>
          </p:pic>
        </p:grpSp>
      </p:grpSp>
      <p:grpSp>
        <p:nvGrpSpPr>
          <p:cNvPr id="6" name="Group 5">
            <a:extLst>
              <a:ext uri="{FF2B5EF4-FFF2-40B4-BE49-F238E27FC236}">
                <a16:creationId xmlns:a16="http://schemas.microsoft.com/office/drawing/2014/main" id="{AE751E4B-88B4-FA48-A3A8-164DAC9EBB80}"/>
              </a:ext>
            </a:extLst>
          </p:cNvPr>
          <p:cNvGrpSpPr/>
          <p:nvPr/>
        </p:nvGrpSpPr>
        <p:grpSpPr>
          <a:xfrm>
            <a:off x="8911612" y="3832950"/>
            <a:ext cx="2805149" cy="2271714"/>
            <a:chOff x="8911612" y="3930434"/>
            <a:chExt cx="2805149" cy="2174230"/>
          </a:xfrm>
        </p:grpSpPr>
        <p:sp>
          <p:nvSpPr>
            <p:cNvPr id="13" name="Text Box 3">
              <a:extLst>
                <a:ext uri="{FF2B5EF4-FFF2-40B4-BE49-F238E27FC236}">
                  <a16:creationId xmlns:a16="http://schemas.microsoft.com/office/drawing/2014/main" id="{390621D7-5E3E-5E4F-93E5-91A0D1AF74C7}"/>
                </a:ext>
              </a:extLst>
            </p:cNvPr>
            <p:cNvSpPr txBox="1">
              <a:spLocks noChangeArrowheads="1"/>
            </p:cNvSpPr>
            <p:nvPr/>
          </p:nvSpPr>
          <p:spPr bwMode="auto">
            <a:xfrm rot="-5400000">
              <a:off x="8047426" y="4794620"/>
              <a:ext cx="2174229" cy="445858"/>
            </a:xfrm>
            <a:prstGeom prst="rect">
              <a:avLst/>
            </a:prstGeom>
            <a:solidFill>
              <a:srgbClr val="BFBFBF"/>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Cluster Distribution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2" name="Text Box 1">
              <a:extLst>
                <a:ext uri="{FF2B5EF4-FFF2-40B4-BE49-F238E27FC236}">
                  <a16:creationId xmlns:a16="http://schemas.microsoft.com/office/drawing/2014/main" id="{A1ED0082-57D5-5743-952E-1B6C4EBE48F6}"/>
                </a:ext>
              </a:extLst>
            </p:cNvPr>
            <p:cNvSpPr txBox="1">
              <a:spLocks noChangeArrowheads="1"/>
            </p:cNvSpPr>
            <p:nvPr/>
          </p:nvSpPr>
          <p:spPr bwMode="auto">
            <a:xfrm>
              <a:off x="9269781" y="5765799"/>
              <a:ext cx="2446980" cy="338865"/>
            </a:xfrm>
            <a:prstGeom prst="rect">
              <a:avLst/>
            </a:prstGeom>
            <a:solidFill>
              <a:srgbClr val="BFBFBF"/>
            </a:solidFill>
            <a:ln w="63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960"/>
                </a:lnSpc>
                <a:spcBef>
                  <a:spcPct val="0"/>
                </a:spcBef>
                <a:spcAft>
                  <a:spcPct val="0"/>
                </a:spcAft>
                <a:buClrTx/>
                <a:buSzTx/>
                <a:buFontTx/>
                <a:buNone/>
                <a:tabLst/>
              </a:pPr>
              <a:r>
                <a:rPr kumimoji="0" lang="en-US" altLang="en-US" sz="16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Recording Index</a:t>
              </a:r>
              <a:endParaRPr kumimoji="0" lang="en-US" altLang="en-US" sz="2800" b="0" i="0" u="none" strike="noStrike" cap="none" normalizeH="0" baseline="0" dirty="0">
                <a:ln>
                  <a:noFill/>
                </a:ln>
                <a:effectLst/>
                <a:latin typeface="Arial" panose="020B0604020202020204" pitchFamily="34" charset="0"/>
              </a:endParaRPr>
            </a:p>
          </p:txBody>
        </p:sp>
      </p:grpSp>
      <p:sp>
        <p:nvSpPr>
          <p:cNvPr id="32" name="TextBox 31">
            <a:extLst>
              <a:ext uri="{FF2B5EF4-FFF2-40B4-BE49-F238E27FC236}">
                <a16:creationId xmlns:a16="http://schemas.microsoft.com/office/drawing/2014/main" id="{3508DBE4-F715-1842-8D25-B92D5FF44BFC}"/>
              </a:ext>
            </a:extLst>
          </p:cNvPr>
          <p:cNvSpPr txBox="1">
            <a:spLocks noChangeAspect="1"/>
          </p:cNvSpPr>
          <p:nvPr/>
        </p:nvSpPr>
        <p:spPr>
          <a:xfrm>
            <a:off x="7629079" y="3148725"/>
            <a:ext cx="3572321" cy="590931"/>
          </a:xfrm>
          <a:prstGeom prst="rect">
            <a:avLst/>
          </a:prstGeom>
          <a:noFill/>
        </p:spPr>
        <p:txBody>
          <a:bodyPr wrap="square" rtlCol="0">
            <a:spAutoFit/>
          </a:bodyPr>
          <a:lstStyle/>
          <a:p>
            <a:pPr algn="ctr">
              <a:lnSpc>
                <a:spcPct val="90000"/>
              </a:lnSpc>
            </a:pPr>
            <a:r>
              <a:rPr lang="en-US" dirty="0">
                <a:solidFill>
                  <a:schemeClr val="accent1">
                    <a:lumMod val="50000"/>
                  </a:schemeClr>
                </a:solidFill>
              </a:rPr>
              <a:t>Simulated and measured strain (T15 sensor 2, up front)</a:t>
            </a:r>
          </a:p>
        </p:txBody>
      </p:sp>
    </p:spTree>
    <p:extLst>
      <p:ext uri="{BB962C8B-B14F-4D97-AF65-F5344CB8AC3E}">
        <p14:creationId xmlns:p14="http://schemas.microsoft.com/office/powerpoint/2010/main" val="373698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43A6-60D9-4C15-9E5D-A6841E25125E}"/>
              </a:ext>
            </a:extLst>
          </p:cNvPr>
          <p:cNvSpPr>
            <a:spLocks noGrp="1"/>
          </p:cNvSpPr>
          <p:nvPr>
            <p:ph type="title"/>
          </p:nvPr>
        </p:nvSpPr>
        <p:spPr>
          <a:xfrm>
            <a:off x="344288" y="408432"/>
            <a:ext cx="11372473" cy="510909"/>
          </a:xfrm>
        </p:spPr>
        <p:txBody>
          <a:bodyPr/>
          <a:lstStyle/>
          <a:p>
            <a:r>
              <a:rPr lang="en-US" dirty="0"/>
              <a:t>Target Lifetime</a:t>
            </a:r>
          </a:p>
        </p:txBody>
      </p:sp>
      <p:sp>
        <p:nvSpPr>
          <p:cNvPr id="3" name="Content Placeholder 2">
            <a:extLst>
              <a:ext uri="{FF2B5EF4-FFF2-40B4-BE49-F238E27FC236}">
                <a16:creationId xmlns:a16="http://schemas.microsoft.com/office/drawing/2014/main" id="{C638D282-6FBA-4BB9-8A8A-769252874D4D}"/>
              </a:ext>
            </a:extLst>
          </p:cNvPr>
          <p:cNvSpPr>
            <a:spLocks noGrp="1"/>
          </p:cNvSpPr>
          <p:nvPr>
            <p:ph idx="1"/>
          </p:nvPr>
        </p:nvSpPr>
        <p:spPr>
          <a:xfrm>
            <a:off x="347473" y="996716"/>
            <a:ext cx="5668570" cy="5452210"/>
          </a:xfrm>
        </p:spPr>
        <p:txBody>
          <a:bodyPr/>
          <a:lstStyle/>
          <a:p>
            <a:r>
              <a:rPr lang="en-US" dirty="0"/>
              <a:t>Target reliability is a key part of SNS reliability and thus user experience</a:t>
            </a:r>
          </a:p>
          <a:p>
            <a:r>
              <a:rPr lang="en-US" dirty="0"/>
              <a:t>Target modules are expensive to build and dispose of</a:t>
            </a:r>
          </a:p>
          <a:p>
            <a:r>
              <a:rPr lang="en-US" dirty="0"/>
              <a:t>We want reliable targets that last as long as possible</a:t>
            </a:r>
          </a:p>
          <a:p>
            <a:r>
              <a:rPr lang="en-US" dirty="0"/>
              <a:t>Gas bubbles can act as shock absorbers to lessen the pressure wave, which reduces stress and influences cavitation behavior</a:t>
            </a:r>
          </a:p>
        </p:txBody>
      </p:sp>
      <p:sp>
        <p:nvSpPr>
          <p:cNvPr id="4" name="Rectangle 3">
            <a:extLst>
              <a:ext uri="{FF2B5EF4-FFF2-40B4-BE49-F238E27FC236}">
                <a16:creationId xmlns:a16="http://schemas.microsoft.com/office/drawing/2014/main" id="{B8104483-8FA8-4755-829C-353D1473C599}"/>
              </a:ext>
            </a:extLst>
          </p:cNvPr>
          <p:cNvSpPr/>
          <p:nvPr/>
        </p:nvSpPr>
        <p:spPr>
          <a:xfrm>
            <a:off x="6138953" y="0"/>
            <a:ext cx="6094413" cy="6858000"/>
          </a:xfrm>
          <a:prstGeom prst="rect">
            <a:avLst/>
          </a:prstGeom>
          <a:solidFill>
            <a:schemeClr val="bg1">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5" name="Oval 4">
            <a:extLst>
              <a:ext uri="{FF2B5EF4-FFF2-40B4-BE49-F238E27FC236}">
                <a16:creationId xmlns:a16="http://schemas.microsoft.com/office/drawing/2014/main" id="{64DE5D61-930C-4255-897D-159B621DE558}"/>
              </a:ext>
            </a:extLst>
          </p:cNvPr>
          <p:cNvSpPr/>
          <p:nvPr/>
        </p:nvSpPr>
        <p:spPr>
          <a:xfrm>
            <a:off x="6867017" y="736979"/>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EB9D2E21-97CD-4484-BB19-4875AE93EE4F}"/>
              </a:ext>
            </a:extLst>
          </p:cNvPr>
          <p:cNvSpPr/>
          <p:nvPr/>
        </p:nvSpPr>
        <p:spPr>
          <a:xfrm>
            <a:off x="8018533" y="408432"/>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7" name="Oval 6">
            <a:extLst>
              <a:ext uri="{FF2B5EF4-FFF2-40B4-BE49-F238E27FC236}">
                <a16:creationId xmlns:a16="http://schemas.microsoft.com/office/drawing/2014/main" id="{0E40DF5D-24FC-45CA-99C3-F5E1F7677775}"/>
              </a:ext>
            </a:extLst>
          </p:cNvPr>
          <p:cNvSpPr/>
          <p:nvPr/>
        </p:nvSpPr>
        <p:spPr>
          <a:xfrm>
            <a:off x="8974433" y="904164"/>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B925E643-7224-4501-A430-5B554198D298}"/>
              </a:ext>
            </a:extLst>
          </p:cNvPr>
          <p:cNvSpPr/>
          <p:nvPr/>
        </p:nvSpPr>
        <p:spPr>
          <a:xfrm>
            <a:off x="9678191" y="453389"/>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C45A65B1-F311-45A8-9B95-083C2C69E106}"/>
              </a:ext>
            </a:extLst>
          </p:cNvPr>
          <p:cNvSpPr/>
          <p:nvPr/>
        </p:nvSpPr>
        <p:spPr>
          <a:xfrm>
            <a:off x="10595882" y="942670"/>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4C64DDA9-60ED-4D9E-B98C-BE30EB8A2223}"/>
              </a:ext>
            </a:extLst>
          </p:cNvPr>
          <p:cNvSpPr/>
          <p:nvPr/>
        </p:nvSpPr>
        <p:spPr>
          <a:xfrm>
            <a:off x="7338539" y="1595786"/>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66E1E567-F142-43F2-A0DA-C9E1919B1334}"/>
              </a:ext>
            </a:extLst>
          </p:cNvPr>
          <p:cNvSpPr/>
          <p:nvPr/>
        </p:nvSpPr>
        <p:spPr>
          <a:xfrm>
            <a:off x="8432580" y="2151402"/>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Oval 11">
            <a:extLst>
              <a:ext uri="{FF2B5EF4-FFF2-40B4-BE49-F238E27FC236}">
                <a16:creationId xmlns:a16="http://schemas.microsoft.com/office/drawing/2014/main" id="{D3F456A5-9B9A-41C7-BBFD-08474B81D9FE}"/>
              </a:ext>
            </a:extLst>
          </p:cNvPr>
          <p:cNvSpPr/>
          <p:nvPr/>
        </p:nvSpPr>
        <p:spPr>
          <a:xfrm>
            <a:off x="6749207" y="2901551"/>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3469B29B-6489-46DE-9C63-29D274A20B8C}"/>
              </a:ext>
            </a:extLst>
          </p:cNvPr>
          <p:cNvSpPr/>
          <p:nvPr/>
        </p:nvSpPr>
        <p:spPr>
          <a:xfrm>
            <a:off x="8029192" y="2929776"/>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1FB6827B-73DA-4532-8CA2-9074375F6EF3}"/>
              </a:ext>
            </a:extLst>
          </p:cNvPr>
          <p:cNvSpPr/>
          <p:nvPr/>
        </p:nvSpPr>
        <p:spPr>
          <a:xfrm>
            <a:off x="9496694" y="1646937"/>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34EF65D5-09D3-4FF1-AA27-0A6D3FACC27C}"/>
              </a:ext>
            </a:extLst>
          </p:cNvPr>
          <p:cNvSpPr/>
          <p:nvPr/>
        </p:nvSpPr>
        <p:spPr>
          <a:xfrm>
            <a:off x="10595882" y="6943109"/>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5BD3D3A0-80A7-4FC7-B73D-1EC09A9B4A86}"/>
              </a:ext>
            </a:extLst>
          </p:cNvPr>
          <p:cNvSpPr/>
          <p:nvPr/>
        </p:nvSpPr>
        <p:spPr>
          <a:xfrm>
            <a:off x="9663879" y="3355468"/>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Oval 16">
            <a:extLst>
              <a:ext uri="{FF2B5EF4-FFF2-40B4-BE49-F238E27FC236}">
                <a16:creationId xmlns:a16="http://schemas.microsoft.com/office/drawing/2014/main" id="{9F67F5BF-8056-4EEF-A156-597531E9E04F}"/>
              </a:ext>
            </a:extLst>
          </p:cNvPr>
          <p:cNvSpPr/>
          <p:nvPr/>
        </p:nvSpPr>
        <p:spPr>
          <a:xfrm>
            <a:off x="11192154" y="3261815"/>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8" name="Oval 17">
            <a:extLst>
              <a:ext uri="{FF2B5EF4-FFF2-40B4-BE49-F238E27FC236}">
                <a16:creationId xmlns:a16="http://schemas.microsoft.com/office/drawing/2014/main" id="{4AD95F89-E3A7-48E8-82A0-F8F1666A7DC9}"/>
              </a:ext>
            </a:extLst>
          </p:cNvPr>
          <p:cNvSpPr/>
          <p:nvPr/>
        </p:nvSpPr>
        <p:spPr>
          <a:xfrm>
            <a:off x="11192154" y="1552403"/>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9" name="Oval 18">
            <a:extLst>
              <a:ext uri="{FF2B5EF4-FFF2-40B4-BE49-F238E27FC236}">
                <a16:creationId xmlns:a16="http://schemas.microsoft.com/office/drawing/2014/main" id="{4E5A13C5-6EBC-480C-AECF-14DB823D93EE}"/>
              </a:ext>
            </a:extLst>
          </p:cNvPr>
          <p:cNvSpPr/>
          <p:nvPr/>
        </p:nvSpPr>
        <p:spPr>
          <a:xfrm>
            <a:off x="11382391" y="331057"/>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0" name="Oval 19">
            <a:extLst>
              <a:ext uri="{FF2B5EF4-FFF2-40B4-BE49-F238E27FC236}">
                <a16:creationId xmlns:a16="http://schemas.microsoft.com/office/drawing/2014/main" id="{A158834D-666C-4351-9C3C-B4484CADF126}"/>
              </a:ext>
            </a:extLst>
          </p:cNvPr>
          <p:cNvSpPr/>
          <p:nvPr/>
        </p:nvSpPr>
        <p:spPr>
          <a:xfrm>
            <a:off x="7004169" y="4370886"/>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Oval 20">
            <a:extLst>
              <a:ext uri="{FF2B5EF4-FFF2-40B4-BE49-F238E27FC236}">
                <a16:creationId xmlns:a16="http://schemas.microsoft.com/office/drawing/2014/main" id="{AD666426-689A-4373-94CC-F87BF410F896}"/>
              </a:ext>
            </a:extLst>
          </p:cNvPr>
          <p:cNvSpPr/>
          <p:nvPr/>
        </p:nvSpPr>
        <p:spPr>
          <a:xfrm>
            <a:off x="8265395" y="6972475"/>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47B86034-091F-4202-A452-CF1C960A16F6}"/>
              </a:ext>
            </a:extLst>
          </p:cNvPr>
          <p:cNvSpPr/>
          <p:nvPr/>
        </p:nvSpPr>
        <p:spPr>
          <a:xfrm>
            <a:off x="10619355" y="4449996"/>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A18F10C-937C-4B5D-9444-605F8445AABE}"/>
              </a:ext>
            </a:extLst>
          </p:cNvPr>
          <p:cNvSpPr/>
          <p:nvPr/>
        </p:nvSpPr>
        <p:spPr>
          <a:xfrm>
            <a:off x="9449964" y="5218131"/>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CF3B66C4-2E4C-432D-8B4D-EABC65F41135}"/>
              </a:ext>
            </a:extLst>
          </p:cNvPr>
          <p:cNvSpPr/>
          <p:nvPr/>
        </p:nvSpPr>
        <p:spPr>
          <a:xfrm>
            <a:off x="7806807" y="5476379"/>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8B737B5F-51C6-4A6B-9BDE-C1F8518D876F}"/>
              </a:ext>
            </a:extLst>
          </p:cNvPr>
          <p:cNvSpPr/>
          <p:nvPr/>
        </p:nvSpPr>
        <p:spPr>
          <a:xfrm>
            <a:off x="6418051" y="7468580"/>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94604E42-A7D4-4C5E-BE28-B93BCC7AB227}"/>
              </a:ext>
            </a:extLst>
          </p:cNvPr>
          <p:cNvSpPr/>
          <p:nvPr/>
        </p:nvSpPr>
        <p:spPr>
          <a:xfrm>
            <a:off x="11048021" y="5742248"/>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993BA194-7358-4A5B-B58A-5379080DD438}"/>
              </a:ext>
            </a:extLst>
          </p:cNvPr>
          <p:cNvSpPr/>
          <p:nvPr/>
        </p:nvSpPr>
        <p:spPr>
          <a:xfrm>
            <a:off x="9191562" y="7277479"/>
            <a:ext cx="334370" cy="334370"/>
          </a:xfrm>
          <a:prstGeom prst="ellipse">
            <a:avLst/>
          </a:prstGeom>
          <a:solidFill>
            <a:schemeClr val="bg2"/>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23032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autoRev="1" fill="hold" grpId="0" nodeType="clickEffect">
                                  <p:stCondLst>
                                    <p:cond delay="0"/>
                                  </p:stCondLst>
                                  <p:childTnLst>
                                    <p:animScale>
                                      <p:cBhvr>
                                        <p:cTn id="6" dur="2000" fill="hold"/>
                                        <p:tgtEl>
                                          <p:spTgt spid="5"/>
                                        </p:tgtEl>
                                      </p:cBhvr>
                                      <p:by x="200000" y="200000"/>
                                    </p:animScale>
                                  </p:childTnLst>
                                </p:cTn>
                              </p:par>
                              <p:par>
                                <p:cTn id="7" presetID="6" presetClass="emph" presetSubtype="0" repeatCount="indefinite" autoRev="1" fill="hold" grpId="0" nodeType="withEffect">
                                  <p:stCondLst>
                                    <p:cond delay="0"/>
                                  </p:stCondLst>
                                  <p:childTnLst>
                                    <p:animScale>
                                      <p:cBhvr>
                                        <p:cTn id="8" dur="2000" fill="hold"/>
                                        <p:tgtEl>
                                          <p:spTgt spid="6"/>
                                        </p:tgtEl>
                                      </p:cBhvr>
                                      <p:by x="200000" y="200000"/>
                                    </p:animScale>
                                  </p:childTnLst>
                                </p:cTn>
                              </p:par>
                              <p:par>
                                <p:cTn id="9" presetID="6" presetClass="emph" presetSubtype="0" repeatCount="indefinite" autoRev="1" fill="hold" grpId="0" nodeType="withEffect">
                                  <p:stCondLst>
                                    <p:cond delay="0"/>
                                  </p:stCondLst>
                                  <p:childTnLst>
                                    <p:animScale>
                                      <p:cBhvr>
                                        <p:cTn id="10" dur="2000" fill="hold"/>
                                        <p:tgtEl>
                                          <p:spTgt spid="7"/>
                                        </p:tgtEl>
                                      </p:cBhvr>
                                      <p:by x="200000" y="200000"/>
                                    </p:animScale>
                                  </p:childTnLst>
                                </p:cTn>
                              </p:par>
                              <p:par>
                                <p:cTn id="11" presetID="6" presetClass="emph" presetSubtype="0" repeatCount="indefinite" autoRev="1" fill="hold" grpId="0" nodeType="withEffect">
                                  <p:stCondLst>
                                    <p:cond delay="0"/>
                                  </p:stCondLst>
                                  <p:childTnLst>
                                    <p:animScale>
                                      <p:cBhvr>
                                        <p:cTn id="12" dur="2000" fill="hold"/>
                                        <p:tgtEl>
                                          <p:spTgt spid="8"/>
                                        </p:tgtEl>
                                      </p:cBhvr>
                                      <p:by x="200000" y="200000"/>
                                    </p:animScale>
                                  </p:childTnLst>
                                </p:cTn>
                              </p:par>
                              <p:par>
                                <p:cTn id="13" presetID="6" presetClass="emph" presetSubtype="0" repeatCount="indefinite" autoRev="1" fill="hold" grpId="0" nodeType="withEffect">
                                  <p:stCondLst>
                                    <p:cond delay="0"/>
                                  </p:stCondLst>
                                  <p:childTnLst>
                                    <p:animScale>
                                      <p:cBhvr>
                                        <p:cTn id="14" dur="2000" fill="hold"/>
                                        <p:tgtEl>
                                          <p:spTgt spid="9"/>
                                        </p:tgtEl>
                                      </p:cBhvr>
                                      <p:by x="200000" y="200000"/>
                                    </p:animScale>
                                  </p:childTnLst>
                                </p:cTn>
                              </p:par>
                              <p:par>
                                <p:cTn id="15" presetID="6" presetClass="emph" presetSubtype="0" repeatCount="indefinite" autoRev="1" fill="hold" grpId="0" nodeType="withEffect">
                                  <p:stCondLst>
                                    <p:cond delay="0"/>
                                  </p:stCondLst>
                                  <p:childTnLst>
                                    <p:animScale>
                                      <p:cBhvr>
                                        <p:cTn id="16" dur="2000" fill="hold"/>
                                        <p:tgtEl>
                                          <p:spTgt spid="10"/>
                                        </p:tgtEl>
                                      </p:cBhvr>
                                      <p:by x="200000" y="200000"/>
                                    </p:animScale>
                                  </p:childTnLst>
                                </p:cTn>
                              </p:par>
                              <p:par>
                                <p:cTn id="17" presetID="6" presetClass="emph" presetSubtype="0" repeatCount="indefinite" autoRev="1" fill="hold" grpId="0" nodeType="withEffect">
                                  <p:stCondLst>
                                    <p:cond delay="0"/>
                                  </p:stCondLst>
                                  <p:childTnLst>
                                    <p:animScale>
                                      <p:cBhvr>
                                        <p:cTn id="18" dur="2000" fill="hold"/>
                                        <p:tgtEl>
                                          <p:spTgt spid="11"/>
                                        </p:tgtEl>
                                      </p:cBhvr>
                                      <p:by x="200000" y="200000"/>
                                    </p:animScale>
                                  </p:childTnLst>
                                </p:cTn>
                              </p:par>
                              <p:par>
                                <p:cTn id="19" presetID="6" presetClass="emph" presetSubtype="0" repeatCount="indefinite" autoRev="1" fill="hold" grpId="0" nodeType="withEffect">
                                  <p:stCondLst>
                                    <p:cond delay="0"/>
                                  </p:stCondLst>
                                  <p:childTnLst>
                                    <p:animScale>
                                      <p:cBhvr>
                                        <p:cTn id="20" dur="2000" fill="hold"/>
                                        <p:tgtEl>
                                          <p:spTgt spid="12"/>
                                        </p:tgtEl>
                                      </p:cBhvr>
                                      <p:by x="200000" y="200000"/>
                                    </p:animScale>
                                  </p:childTnLst>
                                </p:cTn>
                              </p:par>
                              <p:par>
                                <p:cTn id="21" presetID="6" presetClass="emph" presetSubtype="0" repeatCount="indefinite" autoRev="1" fill="hold" grpId="0" nodeType="withEffect">
                                  <p:stCondLst>
                                    <p:cond delay="0"/>
                                  </p:stCondLst>
                                  <p:childTnLst>
                                    <p:animScale>
                                      <p:cBhvr>
                                        <p:cTn id="22" dur="2000" fill="hold"/>
                                        <p:tgtEl>
                                          <p:spTgt spid="13"/>
                                        </p:tgtEl>
                                      </p:cBhvr>
                                      <p:by x="200000" y="200000"/>
                                    </p:animScale>
                                  </p:childTnLst>
                                </p:cTn>
                              </p:par>
                              <p:par>
                                <p:cTn id="23" presetID="6" presetClass="emph" presetSubtype="0" repeatCount="indefinite" autoRev="1" fill="hold" grpId="0" nodeType="withEffect">
                                  <p:stCondLst>
                                    <p:cond delay="0"/>
                                  </p:stCondLst>
                                  <p:childTnLst>
                                    <p:animScale>
                                      <p:cBhvr>
                                        <p:cTn id="24" dur="2000" fill="hold"/>
                                        <p:tgtEl>
                                          <p:spTgt spid="14"/>
                                        </p:tgtEl>
                                      </p:cBhvr>
                                      <p:by x="200000" y="200000"/>
                                    </p:animScale>
                                  </p:childTnLst>
                                </p:cTn>
                              </p:par>
                              <p:par>
                                <p:cTn id="25" presetID="6" presetClass="emph" presetSubtype="0" repeatCount="indefinite" autoRev="1" fill="hold" grpId="0" nodeType="withEffect">
                                  <p:stCondLst>
                                    <p:cond delay="0"/>
                                  </p:stCondLst>
                                  <p:childTnLst>
                                    <p:animScale>
                                      <p:cBhvr>
                                        <p:cTn id="26" dur="2000" fill="hold"/>
                                        <p:tgtEl>
                                          <p:spTgt spid="15"/>
                                        </p:tgtEl>
                                      </p:cBhvr>
                                      <p:by x="200000" y="200000"/>
                                    </p:animScale>
                                  </p:childTnLst>
                                </p:cTn>
                              </p:par>
                              <p:par>
                                <p:cTn id="27" presetID="6" presetClass="emph" presetSubtype="0" repeatCount="indefinite" autoRev="1" fill="hold" grpId="0" nodeType="withEffect">
                                  <p:stCondLst>
                                    <p:cond delay="0"/>
                                  </p:stCondLst>
                                  <p:childTnLst>
                                    <p:animScale>
                                      <p:cBhvr>
                                        <p:cTn id="28" dur="2000" fill="hold"/>
                                        <p:tgtEl>
                                          <p:spTgt spid="16"/>
                                        </p:tgtEl>
                                      </p:cBhvr>
                                      <p:by x="200000" y="200000"/>
                                    </p:animScale>
                                  </p:childTnLst>
                                </p:cTn>
                              </p:par>
                              <p:par>
                                <p:cTn id="29" presetID="6" presetClass="emph" presetSubtype="0" repeatCount="indefinite" autoRev="1" fill="hold" grpId="0" nodeType="withEffect">
                                  <p:stCondLst>
                                    <p:cond delay="0"/>
                                  </p:stCondLst>
                                  <p:childTnLst>
                                    <p:animScale>
                                      <p:cBhvr>
                                        <p:cTn id="30" dur="2000" fill="hold"/>
                                        <p:tgtEl>
                                          <p:spTgt spid="17"/>
                                        </p:tgtEl>
                                      </p:cBhvr>
                                      <p:by x="200000" y="200000"/>
                                    </p:animScale>
                                  </p:childTnLst>
                                </p:cTn>
                              </p:par>
                              <p:par>
                                <p:cTn id="31" presetID="6" presetClass="emph" presetSubtype="0" repeatCount="indefinite" autoRev="1" fill="hold" grpId="0" nodeType="withEffect">
                                  <p:stCondLst>
                                    <p:cond delay="0"/>
                                  </p:stCondLst>
                                  <p:childTnLst>
                                    <p:animScale>
                                      <p:cBhvr>
                                        <p:cTn id="32" dur="2000" fill="hold"/>
                                        <p:tgtEl>
                                          <p:spTgt spid="18"/>
                                        </p:tgtEl>
                                      </p:cBhvr>
                                      <p:by x="200000" y="200000"/>
                                    </p:animScale>
                                  </p:childTnLst>
                                </p:cTn>
                              </p:par>
                              <p:par>
                                <p:cTn id="33" presetID="6" presetClass="emph" presetSubtype="0" repeatCount="indefinite" autoRev="1" fill="hold" grpId="0" nodeType="withEffect">
                                  <p:stCondLst>
                                    <p:cond delay="0"/>
                                  </p:stCondLst>
                                  <p:childTnLst>
                                    <p:animScale>
                                      <p:cBhvr>
                                        <p:cTn id="34" dur="2000" fill="hold"/>
                                        <p:tgtEl>
                                          <p:spTgt spid="19"/>
                                        </p:tgtEl>
                                      </p:cBhvr>
                                      <p:by x="200000" y="200000"/>
                                    </p:animScale>
                                  </p:childTnLst>
                                </p:cTn>
                              </p:par>
                              <p:par>
                                <p:cTn id="35" presetID="6" presetClass="emph" presetSubtype="0" repeatCount="indefinite" autoRev="1" fill="hold" grpId="0" nodeType="withEffect">
                                  <p:stCondLst>
                                    <p:cond delay="0"/>
                                  </p:stCondLst>
                                  <p:childTnLst>
                                    <p:animScale>
                                      <p:cBhvr>
                                        <p:cTn id="36" dur="2000" fill="hold"/>
                                        <p:tgtEl>
                                          <p:spTgt spid="20"/>
                                        </p:tgtEl>
                                      </p:cBhvr>
                                      <p:by x="200000" y="200000"/>
                                    </p:animScale>
                                  </p:childTnLst>
                                </p:cTn>
                              </p:par>
                              <p:par>
                                <p:cTn id="37" presetID="6" presetClass="emph" presetSubtype="0" repeatCount="indefinite" autoRev="1" fill="hold" grpId="0" nodeType="withEffect">
                                  <p:stCondLst>
                                    <p:cond delay="0"/>
                                  </p:stCondLst>
                                  <p:childTnLst>
                                    <p:animScale>
                                      <p:cBhvr>
                                        <p:cTn id="38" dur="2000" fill="hold"/>
                                        <p:tgtEl>
                                          <p:spTgt spid="21"/>
                                        </p:tgtEl>
                                      </p:cBhvr>
                                      <p:by x="200000" y="200000"/>
                                    </p:animScale>
                                  </p:childTnLst>
                                </p:cTn>
                              </p:par>
                              <p:par>
                                <p:cTn id="39" presetID="6" presetClass="emph" presetSubtype="0" repeatCount="indefinite" autoRev="1" fill="hold" grpId="0" nodeType="withEffect">
                                  <p:stCondLst>
                                    <p:cond delay="0"/>
                                  </p:stCondLst>
                                  <p:childTnLst>
                                    <p:animScale>
                                      <p:cBhvr>
                                        <p:cTn id="40" dur="2000" fill="hold"/>
                                        <p:tgtEl>
                                          <p:spTgt spid="22"/>
                                        </p:tgtEl>
                                      </p:cBhvr>
                                      <p:by x="200000" y="200000"/>
                                    </p:animScale>
                                  </p:childTnLst>
                                </p:cTn>
                              </p:par>
                              <p:par>
                                <p:cTn id="41" presetID="6" presetClass="emph" presetSubtype="0" repeatCount="indefinite" autoRev="1" fill="hold" grpId="0" nodeType="withEffect">
                                  <p:stCondLst>
                                    <p:cond delay="0"/>
                                  </p:stCondLst>
                                  <p:childTnLst>
                                    <p:animScale>
                                      <p:cBhvr>
                                        <p:cTn id="42" dur="2000" fill="hold"/>
                                        <p:tgtEl>
                                          <p:spTgt spid="23"/>
                                        </p:tgtEl>
                                      </p:cBhvr>
                                      <p:by x="200000" y="200000"/>
                                    </p:animScale>
                                  </p:childTnLst>
                                </p:cTn>
                              </p:par>
                              <p:par>
                                <p:cTn id="43" presetID="6" presetClass="emph" presetSubtype="0" repeatCount="indefinite" autoRev="1" fill="hold" grpId="0" nodeType="withEffect">
                                  <p:stCondLst>
                                    <p:cond delay="0"/>
                                  </p:stCondLst>
                                  <p:childTnLst>
                                    <p:animScale>
                                      <p:cBhvr>
                                        <p:cTn id="44" dur="2000" fill="hold"/>
                                        <p:tgtEl>
                                          <p:spTgt spid="24"/>
                                        </p:tgtEl>
                                      </p:cBhvr>
                                      <p:by x="200000" y="200000"/>
                                    </p:animScale>
                                  </p:childTnLst>
                                </p:cTn>
                              </p:par>
                              <p:par>
                                <p:cTn id="45" presetID="6" presetClass="emph" presetSubtype="0" repeatCount="indefinite" autoRev="1" fill="hold" grpId="0" nodeType="withEffect">
                                  <p:stCondLst>
                                    <p:cond delay="0"/>
                                  </p:stCondLst>
                                  <p:childTnLst>
                                    <p:animScale>
                                      <p:cBhvr>
                                        <p:cTn id="46" dur="2000" fill="hold"/>
                                        <p:tgtEl>
                                          <p:spTgt spid="25"/>
                                        </p:tgtEl>
                                      </p:cBhvr>
                                      <p:by x="200000" y="200000"/>
                                    </p:animScale>
                                  </p:childTnLst>
                                </p:cTn>
                              </p:par>
                              <p:par>
                                <p:cTn id="47" presetID="6" presetClass="emph" presetSubtype="0" repeatCount="indefinite" autoRev="1" fill="hold" grpId="0" nodeType="withEffect">
                                  <p:stCondLst>
                                    <p:cond delay="0"/>
                                  </p:stCondLst>
                                  <p:childTnLst>
                                    <p:animScale>
                                      <p:cBhvr>
                                        <p:cTn id="48" dur="2000" fill="hold"/>
                                        <p:tgtEl>
                                          <p:spTgt spid="26"/>
                                        </p:tgtEl>
                                      </p:cBhvr>
                                      <p:by x="200000" y="200000"/>
                                    </p:animScale>
                                  </p:childTnLst>
                                </p:cTn>
                              </p:par>
                              <p:par>
                                <p:cTn id="49" presetID="6" presetClass="emph" presetSubtype="0" repeatCount="indefinite" autoRev="1" fill="hold" grpId="0" nodeType="withEffect">
                                  <p:stCondLst>
                                    <p:cond delay="0"/>
                                  </p:stCondLst>
                                  <p:childTnLst>
                                    <p:animScale>
                                      <p:cBhvr>
                                        <p:cTn id="50" dur="2000" fill="hold"/>
                                        <p:tgtEl>
                                          <p:spTgt spid="27"/>
                                        </p:tgtEl>
                                      </p:cBhvr>
                                      <p:by x="200000" y="200000"/>
                                    </p:animScale>
                                  </p:childTnLst>
                                </p:cTn>
                              </p:par>
                              <p:par>
                                <p:cTn id="51" presetID="0" presetClass="path" presetSubtype="0" repeatCount="indefinite" accel="50000" decel="50000" fill="hold" grpId="1" nodeType="withEffect">
                                  <p:stCondLst>
                                    <p:cond delay="0"/>
                                  </p:stCondLst>
                                  <p:childTnLst>
                                    <p:animMotion origin="layout" path="M 0 0 C -0.00287 -0.00509 -0.00768 -0.0125 -0.00899 -0.01945 L -0.0099 -0.02477 C -0.00925 -0.02824 -0.00821 -0.03148 -0.00794 -0.03519 C -0.00664 -0.05209 -0.00729 -0.04329 -0.00599 -0.06158 C -0.00677 -0.08009 -0.00625 -0.08125 -0.00794 -0.09491 C -0.0086 -0.09954 -0.00847 -0.10486 -0.0099 -0.1088 L -0.01381 -0.11945 L -0.01589 -0.12477 C -0.01654 -0.12639 -0.01693 -0.12847 -0.01784 -0.12986 L -0.0237 -0.14051 C -0.0254 -0.14329 -0.0267 -0.14537 -0.02761 -0.14931 C -0.02852 -0.15255 -0.02891 -0.15625 -0.0297 -0.15972 L -0.03061 -0.16505 C -0.02996 -0.17084 -0.0297 -0.17685 -0.02865 -0.18264 C -0.02826 -0.18426 -0.02813 -0.18611 -0.02761 -0.18773 C -0.02761 -0.18773 -0.02279 -0.20093 -0.02175 -0.20371 C -0.0211 -0.20533 -0.02019 -0.20695 -0.0198 -0.2088 C -0.01915 -0.2125 -0.01836 -0.21574 -0.01784 -0.21945 C -0.01654 -0.22824 -0.01719 -0.22408 -0.01589 -0.23172 C -0.01745 -0.25996 -0.01563 -0.24097 -0.01784 -0.2544 C -0.01823 -0.25672 -0.01823 -0.25926 -0.01875 -0.26158 C -0.01915 -0.26297 -0.02006 -0.26389 -0.02071 -0.26505 C -0.0211 -0.26736 -0.02136 -0.26968 -0.02175 -0.27199 C -0.02201 -0.27384 -0.02253 -0.27547 -0.02279 -0.27732 C -0.02318 -0.28079 -0.02331 -0.28426 -0.0237 -0.28773 C -0.02423 -0.29259 -0.02501 -0.29722 -0.02566 -0.30185 C -0.02605 -0.30417 -0.02631 -0.30672 -0.0267 -0.3088 C -0.02735 -0.3125 -0.02813 -0.31574 -0.02865 -0.31945 C -0.02996 -0.32894 -0.02904 -0.32431 -0.03165 -0.33334 C -0.03464 -0.35533 -0.03074 -0.32801 -0.0336 -0.34584 C -0.03399 -0.34815 -0.03412 -0.35047 -0.03451 -0.35278 C -0.03517 -0.35625 -0.03647 -0.3632 -0.03647 -0.3632 L -0.0336 -0.36667 " pathEditMode="relative" ptsTypes="AAAAAAAAAAAAAAAAAAAAAAAAAAAAAAAAAA">
                                      <p:cBhvr>
                                        <p:cTn id="52" dur="2000" fill="hold"/>
                                        <p:tgtEl>
                                          <p:spTgt spid="16"/>
                                        </p:tgtEl>
                                        <p:attrNameLst>
                                          <p:attrName>ppt_x</p:attrName>
                                          <p:attrName>ppt_y</p:attrName>
                                        </p:attrNameLst>
                                      </p:cBhvr>
                                    </p:animMotion>
                                  </p:childTnLst>
                                </p:cTn>
                              </p:par>
                              <p:par>
                                <p:cTn id="53" presetID="0" presetClass="path" presetSubtype="0" repeatCount="indefinite" accel="50000" decel="50000" fill="hold" grpId="1" nodeType="withEffect">
                                  <p:stCondLst>
                                    <p:cond delay="0"/>
                                  </p:stCondLst>
                                  <p:childTnLst>
                                    <p:animMotion origin="layout" path="M 0 0 C -0.00287 -0.00509 -0.00768 -0.0125 -0.00899 -0.01945 L -0.0099 -0.02477 C -0.00925 -0.02824 -0.00821 -0.03148 -0.00794 -0.03519 C -0.00664 -0.05209 -0.00729 -0.04329 -0.00599 -0.06158 C -0.00677 -0.08009 -0.00625 -0.08125 -0.00794 -0.09491 C -0.0086 -0.09954 -0.00847 -0.10486 -0.0099 -0.1088 L -0.01381 -0.11945 L -0.01589 -0.12477 C -0.01654 -0.12639 -0.01693 -0.12847 -0.01784 -0.12986 L -0.0237 -0.14051 C -0.0254 -0.14329 -0.0267 -0.14537 -0.02761 -0.14931 C -0.02852 -0.15255 -0.02891 -0.15625 -0.0297 -0.15972 L -0.03061 -0.16505 C -0.02996 -0.17084 -0.0297 -0.17685 -0.02865 -0.18264 C -0.02826 -0.18426 -0.02813 -0.18611 -0.02761 -0.18773 C -0.02761 -0.18773 -0.02279 -0.20093 -0.02175 -0.20371 C -0.0211 -0.20533 -0.02019 -0.20695 -0.0198 -0.2088 C -0.01915 -0.2125 -0.01836 -0.21574 -0.01784 -0.21945 C -0.01654 -0.22824 -0.01719 -0.22408 -0.01589 -0.23172 C -0.01745 -0.25996 -0.01563 -0.24097 -0.01784 -0.2544 C -0.01823 -0.25672 -0.01823 -0.25926 -0.01875 -0.26158 C -0.01915 -0.26297 -0.02006 -0.26389 -0.02071 -0.26505 C -0.0211 -0.26736 -0.02136 -0.26968 -0.02175 -0.27199 C -0.02201 -0.27384 -0.02253 -0.27547 -0.02279 -0.27732 C -0.02318 -0.28079 -0.02331 -0.28426 -0.0237 -0.28773 C -0.02423 -0.29259 -0.02501 -0.29722 -0.02566 -0.30185 C -0.02605 -0.30417 -0.02631 -0.30672 -0.0267 -0.3088 C -0.02735 -0.3125 -0.02813 -0.31574 -0.02865 -0.31945 C -0.02996 -0.32894 -0.02904 -0.32431 -0.03165 -0.33334 C -0.03464 -0.35533 -0.03074 -0.32801 -0.0336 -0.34584 C -0.03399 -0.34815 -0.03412 -0.35047 -0.03451 -0.35278 C -0.03517 -0.35625 -0.03647 -0.3632 -0.03647 -0.3632 L -0.0336 -0.36667 " pathEditMode="relative" ptsTypes="AAAAAAAAAAAAAAAAAAAAAAAAAAAAAAAAAA">
                                      <p:cBhvr>
                                        <p:cTn id="54" dur="2000" fill="hold"/>
                                        <p:tgtEl>
                                          <p:spTgt spid="18"/>
                                        </p:tgtEl>
                                        <p:attrNameLst>
                                          <p:attrName>ppt_x</p:attrName>
                                          <p:attrName>ppt_y</p:attrName>
                                        </p:attrNameLst>
                                      </p:cBhvr>
                                    </p:animMotion>
                                  </p:childTnLst>
                                </p:cTn>
                              </p:par>
                              <p:par>
                                <p:cTn id="55" presetID="0" presetClass="path" presetSubtype="0" repeatCount="indefinite" accel="50000" decel="50000" fill="hold" grpId="1" nodeType="withEffect">
                                  <p:stCondLst>
                                    <p:cond delay="0"/>
                                  </p:stCondLst>
                                  <p:childTnLst>
                                    <p:animMotion origin="layout" path="M 0 0 C -0.00287 -0.00509 -0.00768 -0.0125 -0.00899 -0.01945 L -0.0099 -0.02477 C -0.00925 -0.02824 -0.00821 -0.03148 -0.00794 -0.03519 C -0.00664 -0.05209 -0.00729 -0.04329 -0.00599 -0.06158 C -0.00677 -0.08009 -0.00625 -0.08125 -0.00794 -0.09491 C -0.0086 -0.09954 -0.00847 -0.10486 -0.0099 -0.1088 L -0.01381 -0.11945 L -0.01589 -0.12477 C -0.01654 -0.12639 -0.01693 -0.12847 -0.01784 -0.12986 L -0.0237 -0.14051 C -0.0254 -0.14329 -0.0267 -0.14537 -0.02761 -0.14931 C -0.02852 -0.15255 -0.02891 -0.15625 -0.0297 -0.15972 L -0.03061 -0.16505 C -0.02996 -0.17084 -0.0297 -0.17685 -0.02865 -0.18264 C -0.02826 -0.18426 -0.02813 -0.18611 -0.02761 -0.18773 C -0.02761 -0.18773 -0.02279 -0.20093 -0.02175 -0.20371 C -0.0211 -0.20533 -0.02019 -0.20695 -0.0198 -0.2088 C -0.01915 -0.2125 -0.01836 -0.21574 -0.01784 -0.21945 C -0.01654 -0.22824 -0.01719 -0.22408 -0.01589 -0.23172 C -0.01745 -0.25996 -0.01563 -0.24097 -0.01784 -0.2544 C -0.01823 -0.25672 -0.01823 -0.25926 -0.01875 -0.26158 C -0.01915 -0.26297 -0.02006 -0.26389 -0.02071 -0.26505 C -0.0211 -0.26736 -0.02136 -0.26968 -0.02175 -0.27199 C -0.02201 -0.27384 -0.02253 -0.27547 -0.02279 -0.27732 C -0.02318 -0.28079 -0.02331 -0.28426 -0.0237 -0.28773 C -0.02423 -0.29259 -0.02501 -0.29722 -0.02566 -0.30185 C -0.02605 -0.30417 -0.02631 -0.30672 -0.0267 -0.3088 C -0.02735 -0.3125 -0.02813 -0.31574 -0.02865 -0.31945 C -0.02996 -0.32894 -0.02904 -0.32431 -0.03165 -0.33334 C -0.03464 -0.35533 -0.03074 -0.32801 -0.0336 -0.34584 C -0.03399 -0.34815 -0.03412 -0.35047 -0.03451 -0.35278 C -0.03517 -0.35625 -0.03647 -0.3632 -0.03647 -0.3632 L -0.0336 -0.36667 " pathEditMode="relative" ptsTypes="AAAAAAAAAAAAAAAAAAAAAAAAAAAAAAAAAA">
                                      <p:cBhvr>
                                        <p:cTn id="56" dur="2000" fill="hold"/>
                                        <p:tgtEl>
                                          <p:spTgt spid="24"/>
                                        </p:tgtEl>
                                        <p:attrNameLst>
                                          <p:attrName>ppt_x</p:attrName>
                                          <p:attrName>ppt_y</p:attrName>
                                        </p:attrNameLst>
                                      </p:cBhvr>
                                    </p:animMotion>
                                  </p:childTnLst>
                                </p:cTn>
                              </p:par>
                              <p:par>
                                <p:cTn id="57" presetID="0" presetClass="path" presetSubtype="0" repeatCount="indefinite" accel="50000" decel="50000" fill="hold" grpId="1" nodeType="withEffect">
                                  <p:stCondLst>
                                    <p:cond delay="0"/>
                                  </p:stCondLst>
                                  <p:childTnLst>
                                    <p:animMotion origin="layout" path="M 0 0 C -0.00287 -0.00509 -0.00768 -0.0125 -0.00899 -0.01945 L -0.0099 -0.02477 C -0.00925 -0.02824 -0.00821 -0.03148 -0.00794 -0.03519 C -0.00664 -0.05209 -0.00729 -0.04329 -0.00599 -0.06158 C -0.00677 -0.08009 -0.00625 -0.08125 -0.00794 -0.09491 C -0.0086 -0.09954 -0.00847 -0.10486 -0.0099 -0.1088 L -0.01381 -0.11945 L -0.01589 -0.12477 C -0.01654 -0.12639 -0.01693 -0.12847 -0.01784 -0.12986 L -0.0237 -0.14051 C -0.0254 -0.14329 -0.0267 -0.14537 -0.02761 -0.14931 C -0.02852 -0.15255 -0.02891 -0.15625 -0.0297 -0.15972 L -0.03061 -0.16505 C -0.02996 -0.17084 -0.0297 -0.17685 -0.02865 -0.18264 C -0.02826 -0.18426 -0.02813 -0.18611 -0.02761 -0.18773 C -0.02761 -0.18773 -0.02279 -0.20093 -0.02175 -0.20371 C -0.0211 -0.20533 -0.02019 -0.20695 -0.0198 -0.2088 C -0.01915 -0.2125 -0.01836 -0.21574 -0.01784 -0.21945 C -0.01654 -0.22824 -0.01719 -0.22408 -0.01589 -0.23172 C -0.01745 -0.25996 -0.01563 -0.24097 -0.01784 -0.2544 C -0.01823 -0.25672 -0.01823 -0.25926 -0.01875 -0.26158 C -0.01915 -0.26297 -0.02006 -0.26389 -0.02071 -0.26505 C -0.0211 -0.26736 -0.02136 -0.26968 -0.02175 -0.27199 C -0.02201 -0.27384 -0.02253 -0.27547 -0.02279 -0.27732 C -0.02318 -0.28079 -0.02331 -0.28426 -0.0237 -0.28773 C -0.02423 -0.29259 -0.02501 -0.29722 -0.02566 -0.30185 C -0.02605 -0.30417 -0.02631 -0.30672 -0.0267 -0.3088 C -0.02735 -0.3125 -0.02813 -0.31574 -0.02865 -0.31945 C -0.02996 -0.32894 -0.02904 -0.32431 -0.03165 -0.33334 C -0.03464 -0.35533 -0.03074 -0.32801 -0.0336 -0.34584 C -0.03399 -0.34815 -0.03412 -0.35047 -0.03451 -0.35278 C -0.03517 -0.35625 -0.03647 -0.3632 -0.03647 -0.3632 L -0.0336 -0.36667 " pathEditMode="relative" ptsTypes="AAAAAAAAAAAAAAAAAAAAAAAAAAAAAAAAAA">
                                      <p:cBhvr>
                                        <p:cTn id="58" dur="2000" fill="hold"/>
                                        <p:tgtEl>
                                          <p:spTgt spid="5"/>
                                        </p:tgtEl>
                                        <p:attrNameLst>
                                          <p:attrName>ppt_x</p:attrName>
                                          <p:attrName>ppt_y</p:attrName>
                                        </p:attrNameLst>
                                      </p:cBhvr>
                                    </p:animMotion>
                                  </p:childTnLst>
                                </p:cTn>
                              </p:par>
                              <p:par>
                                <p:cTn id="59" presetID="0" presetClass="path" presetSubtype="0" repeatCount="indefinite" accel="50000" decel="50000" fill="hold" grpId="1" nodeType="withEffect">
                                  <p:stCondLst>
                                    <p:cond delay="0"/>
                                  </p:stCondLst>
                                  <p:childTnLst>
                                    <p:animMotion origin="layout" path="M 4.63923E-6 -4.44444E-6 C 0.00104 -0.00578 0.00234 -0.0118 0.00286 -0.01759 C 0.00338 -0.02175 0.00364 -0.02592 0.0039 -0.02986 C 0.00364 -0.04004 0.00351 -0.04976 0.00286 -0.05972 C 0.0026 -0.06574 -0.00066 -0.07083 -0.00196 -0.07546 C -0.00274 -0.078 -0.00326 -0.08032 -0.00404 -0.08263 C -0.00456 -0.08449 -0.00534 -0.08634 -0.006 -0.08796 C -0.00743 -0.09236 -0.0086 -0.09722 -0.0099 -0.10185 C -0.01055 -0.10416 -0.01147 -0.10648 -0.01186 -0.10879 L -0.01381 -0.11944 C -0.01329 -0.13148 -0.01342 -0.13703 -0.01186 -0.14745 C -0.0116 -0.14953 -0.0116 -0.15162 -0.01094 -0.153 C -0.01016 -0.15439 -0.00899 -0.15509 -0.00795 -0.15625 C -0.00469 -0.16504 -0.00691 -0.16041 4.63923E-6 -0.16851 C 0.00091 -0.16967 0.00182 -0.17129 0.00286 -0.17199 L 0.00885 -0.17569 C 0.00989 -0.17731 0.01068 -0.17939 0.01185 -0.18078 C 0.01367 -0.18333 0.01602 -0.18495 0.01771 -0.18796 C 0.02839 -0.20671 0.01224 -0.17777 0.0237 -0.20023 C 0.02552 -0.20393 0.028 -0.20671 0.02956 -0.21064 C 0.03607 -0.22777 0.02591 -0.20115 0.03451 -0.22314 C 0.03594 -0.22638 0.03685 -0.23055 0.03855 -0.23356 C 0.04037 -0.2368 0.04115 -0.23773 0.04245 -0.24236 C 0.04285 -0.24398 0.04311 -0.24606 0.0435 -0.24768 C 0.04271 -0.253 0.04271 -0.25578 0.0405 -0.25972 C 0.03933 -0.2618 0.03777 -0.26296 0.03646 -0.26504 C 0.0319 -0.27222 0.0336 -0.27175 0.02865 -0.27731 C 0.02735 -0.2787 0.02591 -0.27939 0.02461 -0.28078 C 0.02357 -0.2824 0.02279 -0.28449 0.02175 -0.28611 C 0.02044 -0.28796 0.01901 -0.28958 0.01771 -0.29143 C 0.01667 -0.29305 0.01588 -0.29513 0.01484 -0.29675 C 0.01224 -0.30046 0.00924 -0.303 0.0069 -0.30717 C 0.00195 -0.31597 0.00898 -0.3037 4.63923E-6 -0.31782 C -0.00105 -0.31944 -0.00196 -0.32129 -0.003 -0.32291 C -0.00339 -0.32476 -0.00417 -0.32638 -0.00404 -0.32824 C -0.00378 -0.33194 -0.00274 -0.33518 -0.00196 -0.33888 C -0.00053 -0.34629 -0.00183 -0.34282 0.00195 -0.3493 C 0.00403 -0.36041 0.00182 -0.35972 0.00494 -0.35972 " pathEditMode="relative" rAng="0" ptsTypes="AAAAAAAAAAAAAAAAAAAAAAAAAAAAAAAAAAAAAA">
                                      <p:cBhvr>
                                        <p:cTn id="60" dur="2000" fill="hold"/>
                                        <p:tgtEl>
                                          <p:spTgt spid="10"/>
                                        </p:tgtEl>
                                        <p:attrNameLst>
                                          <p:attrName>ppt_x</p:attrName>
                                          <p:attrName>ppt_y</p:attrName>
                                        </p:attrNameLst>
                                      </p:cBhvr>
                                      <p:rCtr x="1485" y="-17986"/>
                                    </p:animMotion>
                                  </p:childTnLst>
                                </p:cTn>
                              </p:par>
                              <p:par>
                                <p:cTn id="61" presetID="0" presetClass="path" presetSubtype="0" repeatCount="indefinite" accel="50000" decel="50000" fill="hold" grpId="1" nodeType="withEffect">
                                  <p:stCondLst>
                                    <p:cond delay="0"/>
                                  </p:stCondLst>
                                  <p:childTnLst>
                                    <p:animMotion origin="layout" path="M 0 0 C 0.00104 -0.00556 0.00234 -0.01181 0.00286 -0.01759 C 0.00338 -0.02176 0.00364 -0.02593 0.0039 -0.02986 C 0.00364 -0.03982 0.00351 -0.04977 0.00286 -0.05972 C 0.0026 -0.06574 -0.00065 -0.07083 -0.00196 -0.07546 C -0.00274 -0.07801 -0.00326 -0.08033 -0.00404 -0.08264 C -0.00456 -0.08449 -0.00534 -0.08611 -0.00599 -0.08796 C -0.00743 -0.09236 -0.0086 -0.09722 -0.0099 -0.10185 C -0.01055 -0.10417 -0.01146 -0.10648 -0.01186 -0.1088 L -0.01381 -0.11945 C -0.01329 -0.13148 -0.01342 -0.13704 -0.01186 -0.14746 C -0.01159 -0.14931 -0.01159 -0.15139 -0.01094 -0.15278 C -0.01016 -0.1544 -0.00899 -0.15509 -0.00795 -0.15625 C -0.00469 -0.16505 -0.00691 -0.16042 0 -0.16852 C 0.00091 -0.16968 0.00182 -0.1713 0.00286 -0.17199 L 0.00885 -0.1757 C 0.0099 -0.17732 0.01068 -0.1794 0.01185 -0.18079 C 0.01367 -0.18333 0.01602 -0.18496 0.01771 -0.18796 C 0.02839 -0.20671 0.01224 -0.17755 0.0237 -0.20023 C 0.02552 -0.20394 0.028 -0.20648 0.02956 -0.21065 C 0.03607 -0.22778 0.02592 -0.20116 0.03451 -0.22292 C 0.03594 -0.22639 0.03686 -0.23056 0.03855 -0.23357 C 0.04037 -0.23681 0.04115 -0.23773 0.04246 -0.24236 C 0.04285 -0.24398 0.04311 -0.24583 0.0435 -0.24746 C 0.04272 -0.25301 0.04272 -0.25579 0.0405 -0.25972 C 0.03933 -0.26181 0.03777 -0.2632 0.03646 -0.26505 C 0.03191 -0.27222 0.0336 -0.27176 0.02865 -0.27732 C 0.02735 -0.27871 0.02592 -0.2794 0.02461 -0.28079 C 0.02357 -0.28241 0.02279 -0.28449 0.02175 -0.28611 C 0.02044 -0.28796 0.01901 -0.28958 0.01771 -0.29144 C 0.01667 -0.29306 0.01589 -0.29514 0.01484 -0.29676 C 0.01224 -0.30046 0.00924 -0.30301 0.0069 -0.30718 C 0.00195 -0.31597 0.00898 -0.30371 0 -0.31783 C -0.00105 -0.31945 -0.00196 -0.3213 -0.003 -0.32292 C -0.00339 -0.32477 -0.00417 -0.32639 -0.00404 -0.32824 C -0.00378 -0.33195 -0.00274 -0.33519 -0.00196 -0.33889 C -0.00052 -0.3463 -0.00183 -0.34283 0.00195 -0.34931 C 0.00403 -0.36042 0.00182 -0.35972 0.00495 -0.35972 " pathEditMode="relative" ptsTypes="AAAAAAAAAAAAAAAAAAAAAAAAAAAAAAAAAAAAAA">
                                      <p:cBhvr>
                                        <p:cTn id="62" dur="2000" fill="hold"/>
                                        <p:tgtEl>
                                          <p:spTgt spid="6"/>
                                        </p:tgtEl>
                                        <p:attrNameLst>
                                          <p:attrName>ppt_x</p:attrName>
                                          <p:attrName>ppt_y</p:attrName>
                                        </p:attrNameLst>
                                      </p:cBhvr>
                                    </p:animMotion>
                                  </p:childTnLst>
                                </p:cTn>
                              </p:par>
                              <p:par>
                                <p:cTn id="63" presetID="0" presetClass="path" presetSubtype="0" repeatCount="indefinite" accel="50000" decel="50000" fill="hold" grpId="1" nodeType="withEffect">
                                  <p:stCondLst>
                                    <p:cond delay="0"/>
                                  </p:stCondLst>
                                  <p:childTnLst>
                                    <p:animMotion origin="layout" path="M 0 0 C 0.00104 -0.00556 0.00234 -0.01181 0.00286 -0.01759 C 0.00338 -0.02176 0.00364 -0.02593 0.0039 -0.02986 C 0.00364 -0.03982 0.00351 -0.04977 0.00286 -0.05972 C 0.0026 -0.06574 -0.00065 -0.07083 -0.00196 -0.07546 C -0.00274 -0.07801 -0.00326 -0.08033 -0.00404 -0.08264 C -0.00456 -0.08449 -0.00534 -0.08611 -0.00599 -0.08796 C -0.00743 -0.09236 -0.0086 -0.09722 -0.0099 -0.10185 C -0.01055 -0.10417 -0.01146 -0.10648 -0.01186 -0.1088 L -0.01381 -0.11945 C -0.01329 -0.13148 -0.01342 -0.13704 -0.01186 -0.14746 C -0.01159 -0.14931 -0.01159 -0.15139 -0.01094 -0.15278 C -0.01016 -0.1544 -0.00899 -0.15509 -0.00795 -0.15625 C -0.00469 -0.16505 -0.00691 -0.16042 0 -0.16852 C 0.00091 -0.16968 0.00182 -0.1713 0.00286 -0.17199 L 0.00885 -0.1757 C 0.0099 -0.17732 0.01068 -0.1794 0.01185 -0.18079 C 0.01367 -0.18333 0.01602 -0.18496 0.01771 -0.18796 C 0.02839 -0.20671 0.01224 -0.17755 0.0237 -0.20023 C 0.02552 -0.20394 0.028 -0.20648 0.02956 -0.21065 C 0.03607 -0.22778 0.02592 -0.20116 0.03451 -0.22292 C 0.03594 -0.22639 0.03686 -0.23056 0.03855 -0.23357 C 0.04037 -0.23681 0.04115 -0.23773 0.04246 -0.24236 C 0.04285 -0.24398 0.04311 -0.24583 0.0435 -0.24746 C 0.04272 -0.25301 0.04272 -0.25579 0.0405 -0.25972 C 0.03933 -0.26181 0.03777 -0.2632 0.03646 -0.26505 C 0.03191 -0.27222 0.0336 -0.27176 0.02865 -0.27732 C 0.02735 -0.27871 0.02592 -0.2794 0.02461 -0.28079 C 0.02357 -0.28241 0.02279 -0.28449 0.02175 -0.28611 C 0.02044 -0.28796 0.01901 -0.28958 0.01771 -0.29144 C 0.01667 -0.29306 0.01589 -0.29514 0.01484 -0.29676 C 0.01224 -0.30046 0.00924 -0.30301 0.0069 -0.30718 C 0.00195 -0.31597 0.00898 -0.30371 0 -0.31783 C -0.00105 -0.31945 -0.00196 -0.3213 -0.003 -0.32292 C -0.00339 -0.32477 -0.00417 -0.32639 -0.00404 -0.32824 C -0.00378 -0.33195 -0.00274 -0.33519 -0.00196 -0.33889 C -0.00052 -0.3463 -0.00183 -0.34283 0.00195 -0.34931 C 0.00403 -0.36042 0.00182 -0.35972 0.00495 -0.35972 " pathEditMode="relative" ptsTypes="AAAAAAAAAAAAAAAAAAAAAAAAAAAAAAAAAAAAAA">
                                      <p:cBhvr>
                                        <p:cTn id="64" dur="2000" fill="hold"/>
                                        <p:tgtEl>
                                          <p:spTgt spid="22"/>
                                        </p:tgtEl>
                                        <p:attrNameLst>
                                          <p:attrName>ppt_x</p:attrName>
                                          <p:attrName>ppt_y</p:attrName>
                                        </p:attrNameLst>
                                      </p:cBhvr>
                                    </p:animMotion>
                                  </p:childTnLst>
                                </p:cTn>
                              </p:par>
                              <p:par>
                                <p:cTn id="65" presetID="0" presetClass="path" presetSubtype="0" repeatCount="indefinite" accel="50000" decel="50000" fill="hold" grpId="1" nodeType="withEffect">
                                  <p:stCondLst>
                                    <p:cond delay="0"/>
                                  </p:stCondLst>
                                  <p:childTnLst>
                                    <p:animMotion origin="layout" path="M 0 0 C 0.00104 -0.00556 0.00234 -0.01181 0.00286 -0.01759 C 0.00338 -0.02176 0.00364 -0.02593 0.0039 -0.02986 C 0.00364 -0.03982 0.00351 -0.04977 0.00286 -0.05972 C 0.0026 -0.06574 -0.00065 -0.07083 -0.00196 -0.07546 C -0.00274 -0.07801 -0.00326 -0.08033 -0.00404 -0.08264 C -0.00456 -0.08449 -0.00534 -0.08611 -0.00599 -0.08796 C -0.00743 -0.09236 -0.0086 -0.09722 -0.0099 -0.10185 C -0.01055 -0.10417 -0.01146 -0.10648 -0.01186 -0.1088 L -0.01381 -0.11945 C -0.01329 -0.13148 -0.01342 -0.13704 -0.01186 -0.14746 C -0.01159 -0.14931 -0.01159 -0.15139 -0.01094 -0.15278 C -0.01016 -0.1544 -0.00899 -0.15509 -0.00795 -0.15625 C -0.00469 -0.16505 -0.00691 -0.16042 0 -0.16852 C 0.00091 -0.16968 0.00182 -0.1713 0.00286 -0.17199 L 0.00885 -0.1757 C 0.0099 -0.17732 0.01068 -0.1794 0.01185 -0.18079 C 0.01367 -0.18333 0.01602 -0.18496 0.01771 -0.18796 C 0.02839 -0.20671 0.01224 -0.17755 0.0237 -0.20023 C 0.02552 -0.20394 0.028 -0.20648 0.02956 -0.21065 C 0.03607 -0.22778 0.02592 -0.20116 0.03451 -0.22292 C 0.03594 -0.22639 0.03686 -0.23056 0.03855 -0.23357 C 0.04037 -0.23681 0.04115 -0.23773 0.04246 -0.24236 C 0.04285 -0.24398 0.04311 -0.24583 0.0435 -0.24746 C 0.04272 -0.25301 0.04272 -0.25579 0.0405 -0.25972 C 0.03933 -0.26181 0.03777 -0.2632 0.03646 -0.26505 C 0.03191 -0.27222 0.0336 -0.27176 0.02865 -0.27732 C 0.02735 -0.27871 0.02592 -0.2794 0.02461 -0.28079 C 0.02357 -0.28241 0.02279 -0.28449 0.02175 -0.28611 C 0.02044 -0.28796 0.01901 -0.28958 0.01771 -0.29144 C 0.01667 -0.29306 0.01589 -0.29514 0.01484 -0.29676 C 0.01224 -0.30046 0.00924 -0.30301 0.0069 -0.30718 C 0.00195 -0.31597 0.00898 -0.30371 0 -0.31783 C -0.00105 -0.31945 -0.00196 -0.3213 -0.003 -0.32292 C -0.00339 -0.32477 -0.00417 -0.32639 -0.00404 -0.32824 C -0.00378 -0.33195 -0.00274 -0.33519 -0.00196 -0.33889 C -0.00052 -0.3463 -0.00183 -0.34283 0.00195 -0.34931 C 0.00403 -0.36042 0.00182 -0.35972 0.00495 -0.35972 " pathEditMode="relative" ptsTypes="AAAAAAAAAAAAAAAAAAAAAAAAAAAAAAAAAAAAAA">
                                      <p:cBhvr>
                                        <p:cTn id="66" dur="2000" fill="hold"/>
                                        <p:tgtEl>
                                          <p:spTgt spid="23"/>
                                        </p:tgtEl>
                                        <p:attrNameLst>
                                          <p:attrName>ppt_x</p:attrName>
                                          <p:attrName>ppt_y</p:attrName>
                                        </p:attrNameLst>
                                      </p:cBhvr>
                                    </p:animMotion>
                                  </p:childTnLst>
                                </p:cTn>
                              </p:par>
                              <p:par>
                                <p:cTn id="67" presetID="0" presetClass="path" presetSubtype="0" repeatCount="indefinite" accel="50000" decel="50000" fill="hold" grpId="1" nodeType="withEffect">
                                  <p:stCondLst>
                                    <p:cond delay="0"/>
                                  </p:stCondLst>
                                  <p:childTnLst>
                                    <p:animMotion origin="layout" path="M 0 0 C 0.00104 -0.00556 0.00234 -0.01181 0.00286 -0.01759 C 0.00338 -0.02176 0.00364 -0.02593 0.0039 -0.02986 C 0.00364 -0.03982 0.00351 -0.04977 0.00286 -0.05972 C 0.0026 -0.06574 -0.00065 -0.07083 -0.00196 -0.07546 C -0.00274 -0.07801 -0.00326 -0.08033 -0.00404 -0.08264 C -0.00456 -0.08449 -0.00534 -0.08611 -0.00599 -0.08796 C -0.00743 -0.09236 -0.0086 -0.09722 -0.0099 -0.10185 C -0.01055 -0.10417 -0.01146 -0.10648 -0.01186 -0.1088 L -0.01381 -0.11945 C -0.01329 -0.13148 -0.01342 -0.13704 -0.01186 -0.14746 C -0.01159 -0.14931 -0.01159 -0.15139 -0.01094 -0.15278 C -0.01016 -0.1544 -0.00899 -0.15509 -0.00795 -0.15625 C -0.00469 -0.16505 -0.00691 -0.16042 0 -0.16852 C 0.00091 -0.16968 0.00182 -0.1713 0.00286 -0.17199 L 0.00885 -0.1757 C 0.0099 -0.17732 0.01068 -0.1794 0.01185 -0.18079 C 0.01367 -0.18333 0.01602 -0.18496 0.01771 -0.18796 C 0.02839 -0.20671 0.01224 -0.17755 0.0237 -0.20023 C 0.02552 -0.20394 0.028 -0.20648 0.02956 -0.21065 C 0.03607 -0.22778 0.02592 -0.20116 0.03451 -0.22292 C 0.03594 -0.22639 0.03686 -0.23056 0.03855 -0.23357 C 0.04037 -0.23681 0.04115 -0.23773 0.04246 -0.24236 C 0.04285 -0.24398 0.04311 -0.24583 0.0435 -0.24746 C 0.04272 -0.25301 0.04272 -0.25579 0.0405 -0.25972 C 0.03933 -0.26181 0.03777 -0.2632 0.03646 -0.26505 C 0.03191 -0.27222 0.0336 -0.27176 0.02865 -0.27732 C 0.02735 -0.27871 0.02592 -0.2794 0.02461 -0.28079 C 0.02357 -0.28241 0.02279 -0.28449 0.02175 -0.28611 C 0.02044 -0.28796 0.01901 -0.28958 0.01771 -0.29144 C 0.01667 -0.29306 0.01589 -0.29514 0.01484 -0.29676 C 0.01224 -0.30046 0.00924 -0.30301 0.0069 -0.30718 C 0.00195 -0.31597 0.00898 -0.30371 0 -0.31783 C -0.00105 -0.31945 -0.00196 -0.3213 -0.003 -0.32292 C -0.00339 -0.32477 -0.00417 -0.32639 -0.00404 -0.32824 C -0.00378 -0.33195 -0.00274 -0.33519 -0.00196 -0.33889 C -0.00052 -0.3463 -0.00183 -0.34283 0.00195 -0.34931 C 0.00403 -0.36042 0.00182 -0.35972 0.00495 -0.35972 " pathEditMode="relative" ptsTypes="AAAAAAAAAAAAAAAAAAAAAAAAAAAAAAAAAAAAAA">
                                      <p:cBhvr>
                                        <p:cTn id="68" dur="2000" fill="hold"/>
                                        <p:tgtEl>
                                          <p:spTgt spid="19"/>
                                        </p:tgtEl>
                                        <p:attrNameLst>
                                          <p:attrName>ppt_x</p:attrName>
                                          <p:attrName>ppt_y</p:attrName>
                                        </p:attrNameLst>
                                      </p:cBhvr>
                                    </p:animMotion>
                                  </p:childTnLst>
                                </p:cTn>
                              </p:par>
                              <p:par>
                                <p:cTn id="69" presetID="0" presetClass="path" presetSubtype="0" repeatCount="indefinite" accel="50000" decel="50000" fill="hold" grpId="1" nodeType="withEffect">
                                  <p:stCondLst>
                                    <p:cond delay="0"/>
                                  </p:stCondLst>
                                  <p:childTnLst>
                                    <p:animMotion origin="layout" path="M 0 0 C 0.00351 -0.00533 0.00807 -0.01111 0.01081 -0.0176 L 0.0168 -0.03172 C 0.01771 -0.03403 0.01901 -0.03611 0.01966 -0.03866 C 0.02227 -0.04769 0.02084 -0.04352 0.0237 -0.05093 C 0.02435 -0.05579 0.02618 -0.06042 0.02566 -0.06505 C 0.0254 -0.06736 0.02461 -0.07593 0.0237 -0.07917 C 0.02253 -0.08264 0.02097 -0.08611 0.01966 -0.08959 C 0.01901 -0.09144 0.01862 -0.09329 0.01771 -0.09491 C 0.01706 -0.09607 0.01628 -0.09699 0.01576 -0.09838 C 0.01432 -0.10185 0.01341 -0.10602 0.01185 -0.1088 C 0.01081 -0.11065 0.00977 -0.11227 0.00885 -0.11412 C 0.00807 -0.11574 0.00768 -0.11783 0.0069 -0.11945 C 0.00534 -0.12246 0.00351 -0.12523 0.00195 -0.12824 L -0.00104 -0.13357 C -0.0017 -0.13472 -0.00248 -0.13565 -0.003 -0.13704 C -0.00365 -0.13866 -0.00417 -0.14051 -0.00495 -0.14213 C -0.01133 -0.15579 -0.00508 -0.13959 -0.0099 -0.15278 C -0.01029 -0.1544 -0.01055 -0.15625 -0.01094 -0.1581 C -0.01237 -0.16435 -0.0129 -0.16505 -0.01485 -0.17037 C -0.01524 -0.17269 -0.0155 -0.175 -0.01589 -0.17732 C -0.01641 -0.18079 -0.01745 -0.18426 -0.01785 -0.18773 L -0.01876 -0.19838 C -0.01824 -0.2088 -0.01771 -0.22338 -0.01589 -0.23357 C -0.0155 -0.23519 -0.01537 -0.23704 -0.01485 -0.23866 C -0.01368 -0.24236 -0.01224 -0.24584 -0.01094 -0.24931 C -0.01029 -0.25093 -0.00951 -0.25255 -0.00899 -0.2544 C -0.00834 -0.25695 -0.00782 -0.25949 -0.0069 -0.26158 C -0.00612 -0.26366 -0.00495 -0.26482 -0.00404 -0.2669 C -0.00326 -0.26852 -0.00274 -0.27037 -0.00209 -0.27199 C -0.00117 -0.27408 0 -0.27547 0.00091 -0.27732 C 0.00169 -0.27894 0.00208 -0.28102 0.00286 -0.28264 C 0.01198 -0.3007 0.00638 -0.28635 0.01081 -0.29838 L 0.01276 -0.3088 L 0.0138 -0.31412 C 0.01341 -0.32107 0.01328 -0.32824 0.01276 -0.33519 C 0.01263 -0.33704 0.01185 -0.33866 0.01185 -0.34051 C 0.01159 -0.34514 0.01185 -0.34977 0.01185 -0.3544 " pathEditMode="relative" ptsTypes="AAAAAAAAAAAAAAAAAAAAAAAAAAAAAAAAAAAAAA">
                                      <p:cBhvr>
                                        <p:cTn id="70" dur="2000" fill="hold"/>
                                        <p:tgtEl>
                                          <p:spTgt spid="9"/>
                                        </p:tgtEl>
                                        <p:attrNameLst>
                                          <p:attrName>ppt_x</p:attrName>
                                          <p:attrName>ppt_y</p:attrName>
                                        </p:attrNameLst>
                                      </p:cBhvr>
                                    </p:animMotion>
                                  </p:childTnLst>
                                </p:cTn>
                              </p:par>
                              <p:par>
                                <p:cTn id="71" presetID="0" presetClass="path" presetSubtype="0" repeatCount="indefinite" accel="50000" decel="50000" fill="hold" grpId="1" nodeType="withEffect">
                                  <p:stCondLst>
                                    <p:cond delay="0"/>
                                  </p:stCondLst>
                                  <p:childTnLst>
                                    <p:animMotion origin="layout" path="M 0.00391 0.24283 C 0.00743 0.2375 0.01198 0.23172 0.01472 0.22523 L 0.02071 0.21111 C 0.02162 0.2088 0.02292 0.20672 0.02358 0.20417 C 0.02618 0.19514 0.02475 0.19931 0.02761 0.1919 C 0.02826 0.18704 0.03009 0.18241 0.02957 0.17778 C 0.02931 0.17547 0.02853 0.1669 0.02761 0.16366 C 0.02644 0.16019 0.02488 0.15672 0.02358 0.15324 C 0.02292 0.15139 0.02253 0.14954 0.02162 0.14792 C 0.02097 0.14676 0.02019 0.14584 0.01967 0.14445 C 0.01824 0.14098 0.01732 0.13681 0.01576 0.13403 C 0.01472 0.13218 0.01368 0.13056 0.01277 0.12871 C 0.01198 0.12709 0.01159 0.125 0.01081 0.12338 C 0.00925 0.12037 0.00743 0.1176 0.00586 0.11459 L 0.00287 0.10926 C 0.00222 0.1081 0.00143 0.10718 0.00091 0.10579 C 0.00026 0.10417 -0.00026 0.10232 -0.00104 0.1007 C -0.00742 0.08704 -0.00117 0.10324 -0.00599 0.09005 C -0.00638 0.08843 -0.00664 0.08658 -0.00703 0.08473 C -0.00846 0.07848 -0.00898 0.07778 -0.01094 0.07246 C -0.01133 0.07014 -0.01159 0.06783 -0.01198 0.06551 C -0.0125 0.06204 -0.01354 0.05857 -0.01393 0.0551 L -0.01485 0.04445 C -0.01432 0.03403 -0.0138 0.01945 -0.01198 0.00926 C -0.01159 0.00764 -0.01146 0.00579 -0.01094 0.00417 C -0.00977 0.00047 -0.00833 -0.00301 -0.00703 -0.00648 C -0.00638 -0.0081 -0.0056 -0.00972 -0.00508 -0.01157 C -0.00443 -0.01412 -0.0039 -0.01666 -0.00299 -0.01875 C -0.00221 -0.02083 -0.00104 -0.02199 -0.00013 -0.02407 C 0.00065 -0.02569 0.00117 -0.02754 0.00183 -0.02916 C 0.00274 -0.03125 0.00391 -0.03264 0.00482 -0.03449 C 0.0056 -0.03611 0.00599 -0.03819 0.00677 -0.03981 C 0.01589 -0.05787 0.01029 -0.04352 0.01472 -0.05555 L 0.01667 -0.06597 L 0.01772 -0.07129 C 0.01732 -0.07824 0.01719 -0.08541 0.01667 -0.09236 C 0.01654 -0.09421 0.01576 -0.09583 0.01576 -0.09768 C 0.0155 -0.10231 0.01576 -0.10694 0.01576 -0.11157 " pathEditMode="relative" rAng="0" ptsTypes="AAAAAAAAAAAAAAAAAAAAAAAAAAAAAAAAAAAAAA">
                                      <p:cBhvr>
                                        <p:cTn id="72" dur="2000" fill="hold"/>
                                        <p:tgtEl>
                                          <p:spTgt spid="11"/>
                                        </p:tgtEl>
                                        <p:attrNameLst>
                                          <p:attrName>ppt_x</p:attrName>
                                          <p:attrName>ppt_y</p:attrName>
                                        </p:attrNameLst>
                                      </p:cBhvr>
                                      <p:rCtr x="339" y="-17731"/>
                                    </p:animMotion>
                                  </p:childTnLst>
                                </p:cTn>
                              </p:par>
                              <p:par>
                                <p:cTn id="73" presetID="0" presetClass="path" presetSubtype="0" repeatCount="indefinite" accel="50000" decel="50000" fill="hold" grpId="1" nodeType="withEffect">
                                  <p:stCondLst>
                                    <p:cond delay="0"/>
                                  </p:stCondLst>
                                  <p:childTnLst>
                                    <p:animMotion origin="layout" path="M -4.85543E-6 4.07407E-6 C 0.00352 -0.00533 0.00808 -0.01112 0.01081 -0.0176 L 0.01681 -0.03172 C 0.01772 -0.03403 0.01902 -0.03612 0.01967 -0.03866 C 0.02228 -0.04769 0.02084 -0.04352 0.02371 -0.05093 C 0.02436 -0.05579 0.02618 -0.06042 0.02566 -0.06505 C 0.0254 -0.06737 0.02462 -0.07593 0.02371 -0.07917 C 0.02254 -0.08264 0.02097 -0.08612 0.01967 -0.08959 C 0.01902 -0.09144 0.01863 -0.09329 0.01772 -0.09491 C 0.01707 -0.09607 0.01629 -0.09699 0.01576 -0.09838 C 0.01433 -0.10186 0.01342 -0.10602 0.01186 -0.1088 C 0.01081 -0.11065 0.00977 -0.11227 0.00886 -0.11412 C 0.00808 -0.11574 0.00769 -0.11783 0.00691 -0.11945 C 0.00534 -0.12246 0.00352 -0.12524 0.00196 -0.12824 L -0.00104 -0.13357 C -0.00169 -0.13473 -0.00247 -0.13565 -0.00299 -0.13704 C -0.00364 -0.13866 -0.00416 -0.14051 -0.00494 -0.14213 C -0.01133 -0.15579 -0.00507 -0.13959 -0.00989 -0.15278 C -0.01028 -0.1544 -0.01054 -0.15625 -0.01094 -0.15811 C -0.01237 -0.16436 -0.01289 -0.16505 -0.01484 -0.17037 C -0.01523 -0.17269 -0.01549 -0.175 -0.01588 -0.17732 C -0.01641 -0.18079 -0.01745 -0.18426 -0.01784 -0.18774 L -0.01875 -0.19838 C -0.01823 -0.2088 -0.01771 -0.22338 -0.01588 -0.23357 C -0.01549 -0.23519 -0.01536 -0.23704 -0.01484 -0.23866 C -0.01367 -0.24237 -0.01224 -0.24584 -0.01094 -0.24931 C -0.01028 -0.25093 -0.0095 -0.25255 -0.00898 -0.2544 C -0.00833 -0.25695 -0.00781 -0.25949 -0.0069 -0.26158 C -0.00612 -0.26366 -0.00494 -0.26482 -0.00403 -0.2669 C -0.00325 -0.26852 -0.00273 -0.27037 -0.00208 -0.27199 C -0.00117 -0.27408 -4.85543E-6 -0.27547 0.00092 -0.27732 C 0.0017 -0.27894 0.00209 -0.28102 0.00287 -0.28264 C 0.01199 -0.3007 0.00639 -0.28635 0.01081 -0.29838 L 0.01277 -0.3088 L 0.01381 -0.31412 C 0.01342 -0.32107 0.01329 -0.32824 0.01277 -0.33519 C 0.01264 -0.33704 0.01186 -0.33866 0.01186 -0.34051 C 0.0116 -0.34514 0.01186 -0.34977 0.01186 -0.3544 " pathEditMode="relative" rAng="0" ptsTypes="AAAAAAAAAAAAAAAAAAAAAAAAAAAAAAAAAAAAAA">
                                      <p:cBhvr>
                                        <p:cTn id="74" dur="2000" fill="hold"/>
                                        <p:tgtEl>
                                          <p:spTgt spid="25"/>
                                        </p:tgtEl>
                                        <p:attrNameLst>
                                          <p:attrName>ppt_x</p:attrName>
                                          <p:attrName>ppt_y</p:attrName>
                                        </p:attrNameLst>
                                      </p:cBhvr>
                                      <p:rCtr x="339" y="-17731"/>
                                    </p:animMotion>
                                  </p:childTnLst>
                                </p:cTn>
                              </p:par>
                              <p:par>
                                <p:cTn id="75" presetID="0" presetClass="path" presetSubtype="0" repeatCount="indefinite" accel="50000" decel="50000" fill="hold" grpId="1" nodeType="withEffect">
                                  <p:stCondLst>
                                    <p:cond delay="0"/>
                                  </p:stCondLst>
                                  <p:childTnLst>
                                    <p:animMotion origin="layout" path="M 0 0 C -0.00039 -0.00486 -0.00052 -0.01412 -0.00209 -0.01944 C -0.00261 -0.0213 -0.00339 -0.02292 -0.00404 -0.02477 C -0.0043 -0.02639 -0.00443 -0.02824 -0.00495 -0.02986 C -0.00834 -0.04051 -0.00925 -0.04097 -0.01394 -0.0493 C -0.01459 -0.05046 -0.01511 -0.05185 -0.01589 -0.05278 C -0.0168 -0.05393 -0.01798 -0.05486 -0.01876 -0.05625 C -0.02058 -0.05903 -0.02214 -0.06204 -0.02371 -0.06505 L -0.02566 -0.06852 L -0.02866 -0.07384 C -0.02905 -0.07546 -0.02918 -0.07731 -0.0297 -0.07917 C -0.03022 -0.08102 -0.03113 -0.08241 -0.03165 -0.08426 C -0.03243 -0.08773 -0.03361 -0.09491 -0.03361 -0.09491 C -0.03361 -0.09537 -0.03256 -0.11134 -0.03165 -0.11412 C -0.031 -0.1162 -0.02957 -0.11759 -0.02866 -0.11944 C -0.02787 -0.12106 -0.02748 -0.12315 -0.0267 -0.12477 C -0.02579 -0.12662 -0.02462 -0.12801 -0.02371 -0.12986 C -0.01693 -0.14467 -0.02748 -0.125 -0.01876 -0.14051 C -0.01524 -0.15972 -0.02097 -0.13055 -0.01589 -0.15092 C -0.01446 -0.15648 -0.01368 -0.16273 -0.0129 -0.16852 C -0.01316 -0.17546 -0.01342 -0.18264 -0.01394 -0.18958 C -0.01407 -0.1919 -0.0142 -0.19444 -0.01485 -0.19653 C -0.01589 -0.20046 -0.01719 -0.20417 -0.01876 -0.20717 C -0.01941 -0.20833 -0.02032 -0.20926 -0.02084 -0.21065 C -0.02162 -0.21273 -0.02188 -0.21551 -0.0228 -0.21759 C -0.02358 -0.21967 -0.02488 -0.22083 -0.02566 -0.22292 C -0.02657 -0.225 -0.02696 -0.22778 -0.02774 -0.22986 C -0.02892 -0.23356 -0.03035 -0.23704 -0.03165 -0.24051 L -0.03361 -0.24583 C -0.034 -0.24815 -0.03413 -0.25046 -0.03465 -0.25278 C -0.03517 -0.25532 -0.03621 -0.25717 -0.0366 -0.25972 C -0.03751 -0.26551 -0.0379 -0.27153 -0.03855 -0.27731 L -0.03947 -0.28611 C -0.03725 -0.30185 -0.03986 -0.28241 -0.03751 -0.30717 C -0.0353 -0.33102 -0.03582 -0.31759 -0.03465 -0.33866 C -0.03452 -0.33981 -0.03465 -0.34097 -0.03465 -0.34213 " pathEditMode="relative" ptsTypes="AAAAAAAAAAAAAAAAAAAAAAAAAAAAAAAAAAAA">
                                      <p:cBhvr>
                                        <p:cTn id="76" dur="2000" fill="hold"/>
                                        <p:tgtEl>
                                          <p:spTgt spid="26"/>
                                        </p:tgtEl>
                                        <p:attrNameLst>
                                          <p:attrName>ppt_x</p:attrName>
                                          <p:attrName>ppt_y</p:attrName>
                                        </p:attrNameLst>
                                      </p:cBhvr>
                                    </p:animMotion>
                                  </p:childTnLst>
                                </p:cTn>
                              </p:par>
                              <p:par>
                                <p:cTn id="77" presetID="0" presetClass="path" presetSubtype="0" repeatCount="indefinite" accel="50000" decel="50000" fill="hold" grpId="1" nodeType="withEffect">
                                  <p:stCondLst>
                                    <p:cond delay="0"/>
                                  </p:stCondLst>
                                  <p:childTnLst>
                                    <p:animMotion origin="layout" path="M 0 0 C -0.00039 -0.00486 -0.00052 -0.01412 -0.00209 -0.01944 C -0.00261 -0.0213 -0.00339 -0.02292 -0.00404 -0.02477 C -0.0043 -0.02639 -0.00443 -0.02824 -0.00495 -0.02986 C -0.00834 -0.04051 -0.00925 -0.04097 -0.01394 -0.0493 C -0.01459 -0.05046 -0.01511 -0.05185 -0.01589 -0.05278 C -0.0168 -0.05393 -0.01798 -0.05486 -0.01876 -0.05625 C -0.02058 -0.05903 -0.02214 -0.06204 -0.02371 -0.06505 L -0.02566 -0.06852 L -0.02866 -0.07384 C -0.02905 -0.07546 -0.02918 -0.07731 -0.0297 -0.07917 C -0.03022 -0.08102 -0.03113 -0.08241 -0.03165 -0.08426 C -0.03243 -0.08773 -0.03361 -0.09491 -0.03361 -0.09491 C -0.03361 -0.09537 -0.03256 -0.11134 -0.03165 -0.11412 C -0.031 -0.1162 -0.02957 -0.11759 -0.02866 -0.11944 C -0.02787 -0.12106 -0.02748 -0.12315 -0.0267 -0.12477 C -0.02579 -0.12662 -0.02462 -0.12801 -0.02371 -0.12986 C -0.01693 -0.14467 -0.02748 -0.125 -0.01876 -0.14051 C -0.01524 -0.15972 -0.02097 -0.13055 -0.01589 -0.15092 C -0.01446 -0.15648 -0.01368 -0.16273 -0.0129 -0.16852 C -0.01316 -0.17546 -0.01342 -0.18264 -0.01394 -0.18958 C -0.01407 -0.1919 -0.0142 -0.19444 -0.01485 -0.19653 C -0.01589 -0.20046 -0.01719 -0.20417 -0.01876 -0.20717 C -0.01941 -0.20833 -0.02032 -0.20926 -0.02084 -0.21065 C -0.02162 -0.21273 -0.02188 -0.21551 -0.0228 -0.21759 C -0.02358 -0.21967 -0.02488 -0.22083 -0.02566 -0.22292 C -0.02657 -0.225 -0.02696 -0.22778 -0.02774 -0.22986 C -0.02892 -0.23356 -0.03035 -0.23704 -0.03165 -0.24051 L -0.03361 -0.24583 C -0.034 -0.24815 -0.03413 -0.25046 -0.03465 -0.25278 C -0.03517 -0.25532 -0.03621 -0.25717 -0.0366 -0.25972 C -0.03751 -0.26551 -0.0379 -0.27153 -0.03855 -0.27731 L -0.03947 -0.28611 C -0.03725 -0.30185 -0.03986 -0.28241 -0.03751 -0.30717 C -0.0353 -0.33102 -0.03582 -0.31759 -0.03465 -0.33866 C -0.03452 -0.33981 -0.03465 -0.34097 -0.03465 -0.34213 " pathEditMode="relative" ptsTypes="AAAAAAAAAAAAAAAAAAAAAAAAAAAAAAAAAAAA">
                                      <p:cBhvr>
                                        <p:cTn id="78" dur="2000" fill="hold"/>
                                        <p:tgtEl>
                                          <p:spTgt spid="13"/>
                                        </p:tgtEl>
                                        <p:attrNameLst>
                                          <p:attrName>ppt_x</p:attrName>
                                          <p:attrName>ppt_y</p:attrName>
                                        </p:attrNameLst>
                                      </p:cBhvr>
                                    </p:animMotion>
                                  </p:childTnLst>
                                </p:cTn>
                              </p:par>
                              <p:par>
                                <p:cTn id="79" presetID="0" presetClass="path" presetSubtype="0" repeatCount="indefinite" accel="50000" decel="50000" fill="hold" grpId="1" nodeType="withEffect">
                                  <p:stCondLst>
                                    <p:cond delay="0"/>
                                  </p:stCondLst>
                                  <p:childTnLst>
                                    <p:animMotion origin="layout" path="M 0 0 C -0.00039 -0.00486 -0.00052 -0.01412 -0.00209 -0.01944 C -0.00261 -0.0213 -0.00339 -0.02292 -0.00404 -0.02477 C -0.0043 -0.02639 -0.00443 -0.02824 -0.00495 -0.02986 C -0.00834 -0.04051 -0.00925 -0.04097 -0.01394 -0.0493 C -0.01459 -0.05046 -0.01511 -0.05185 -0.01589 -0.05278 C -0.0168 -0.05393 -0.01798 -0.05486 -0.01876 -0.05625 C -0.02058 -0.05903 -0.02214 -0.06204 -0.02371 -0.06505 L -0.02566 -0.06852 L -0.02866 -0.07384 C -0.02905 -0.07546 -0.02918 -0.07731 -0.0297 -0.07917 C -0.03022 -0.08102 -0.03113 -0.08241 -0.03165 -0.08426 C -0.03243 -0.08773 -0.03361 -0.09491 -0.03361 -0.09491 C -0.03361 -0.09537 -0.03256 -0.11134 -0.03165 -0.11412 C -0.031 -0.1162 -0.02957 -0.11759 -0.02866 -0.11944 C -0.02787 -0.12106 -0.02748 -0.12315 -0.0267 -0.12477 C -0.02579 -0.12662 -0.02462 -0.12801 -0.02371 -0.12986 C -0.01693 -0.14467 -0.02748 -0.125 -0.01876 -0.14051 C -0.01524 -0.15972 -0.02097 -0.13055 -0.01589 -0.15092 C -0.01446 -0.15648 -0.01368 -0.16273 -0.0129 -0.16852 C -0.01316 -0.17546 -0.01342 -0.18264 -0.01394 -0.18958 C -0.01407 -0.1919 -0.0142 -0.19444 -0.01485 -0.19653 C -0.01589 -0.20046 -0.01719 -0.20417 -0.01876 -0.20717 C -0.01941 -0.20833 -0.02032 -0.20926 -0.02084 -0.21065 C -0.02162 -0.21273 -0.02188 -0.21551 -0.0228 -0.21759 C -0.02358 -0.21967 -0.02488 -0.22083 -0.02566 -0.22292 C -0.02657 -0.225 -0.02696 -0.22778 -0.02774 -0.22986 C -0.02892 -0.23356 -0.03035 -0.23704 -0.03165 -0.24051 L -0.03361 -0.24583 C -0.034 -0.24815 -0.03413 -0.25046 -0.03465 -0.25278 C -0.03517 -0.25532 -0.03621 -0.25717 -0.0366 -0.25972 C -0.03751 -0.26551 -0.0379 -0.27153 -0.03855 -0.27731 L -0.03947 -0.28611 C -0.03725 -0.30185 -0.03986 -0.28241 -0.03751 -0.30717 C -0.0353 -0.33102 -0.03582 -0.31759 -0.03465 -0.33866 C -0.03452 -0.33981 -0.03465 -0.34097 -0.03465 -0.34213 " pathEditMode="relative" ptsTypes="AAAAAAAAAAAAAAAAAAAAAAAAAAAAAAAAAAAA">
                                      <p:cBhvr>
                                        <p:cTn id="80" dur="2000" fill="hold"/>
                                        <p:tgtEl>
                                          <p:spTgt spid="8"/>
                                        </p:tgtEl>
                                        <p:attrNameLst>
                                          <p:attrName>ppt_x</p:attrName>
                                          <p:attrName>ppt_y</p:attrName>
                                        </p:attrNameLst>
                                      </p:cBhvr>
                                    </p:animMotion>
                                  </p:childTnLst>
                                </p:cTn>
                              </p:par>
                              <p:par>
                                <p:cTn id="81" presetID="0" presetClass="path" presetSubtype="0" repeatCount="indefinite" accel="50000" decel="50000" fill="hold" grpId="1" nodeType="withEffect">
                                  <p:stCondLst>
                                    <p:cond delay="0"/>
                                  </p:stCondLst>
                                  <p:childTnLst>
                                    <p:animMotion origin="layout" path="M 1.93279E-6 3.33333E-6 C -0.00196 -0.00579 -0.00664 -0.02014 -0.00899 -0.02292 L -0.01198 -0.02639 C -0.01264 -0.02824 -0.01316 -0.0301 -0.01394 -0.03172 C -0.01485 -0.03357 -0.01615 -0.03496 -0.01693 -0.03704 C -0.01745 -0.03843 -0.01745 -0.04051 -0.01785 -0.04213 C -0.01941 -0.04838 -0.0198 -0.04931 -0.02188 -0.0544 C -0.02358 -0.06366 -0.02227 -0.05834 -0.02683 -0.07037 C -0.02748 -0.07199 -0.02839 -0.07361 -0.02879 -0.07547 C -0.02944 -0.07917 -0.03022 -0.08241 -0.03074 -0.08611 C -0.031 -0.08843 -0.03113 -0.09098 -0.03178 -0.09306 C -0.03217 -0.09468 -0.03308 -0.09537 -0.03373 -0.09653 L -0.03569 -0.11065 L -0.0366 -0.1176 C -0.03621 -0.12361 -0.03582 -0.13635 -0.03373 -0.14213 L -0.02774 -0.15811 C -0.02709 -0.15973 -0.02657 -0.16181 -0.02579 -0.1632 C -0.02475 -0.16505 -0.02371 -0.16667 -0.02279 -0.16852 C -0.02136 -0.17176 -0.02019 -0.17547 -0.01889 -0.17917 L -0.01485 -0.18959 C -0.0142 -0.19144 -0.01329 -0.19283 -0.0129 -0.19491 L -0.00899 -0.21598 L -0.00795 -0.22107 L -0.00704 -0.22639 C -0.00664 -0.23056 -0.00599 -0.23449 -0.00599 -0.23866 C -0.00599 -0.24352 -0.00677 -0.24815 -0.00704 -0.25278 C -0.00743 -0.25973 -0.00756 -0.26667 -0.00795 -0.27385 C -0.00834 -0.28102 -0.00938 -0.29607 -0.0099 -0.30371 C -0.01042 -0.30996 -0.01107 -0.31829 -0.01198 -0.32477 C -0.01224 -0.32639 -0.01264 -0.32824 -0.0129 -0.32986 C -0.01329 -0.33334 -0.01381 -0.33681 -0.01394 -0.34051 C -0.01524 -0.37176 -0.01485 -0.38148 -0.01485 -0.41227 " pathEditMode="relative" rAng="0" ptsTypes="AAAAAAAAAAAAAAAAAAAAAAAAAAAAAAAA">
                                      <p:cBhvr>
                                        <p:cTn id="82" dur="2000" fill="hold"/>
                                        <p:tgtEl>
                                          <p:spTgt spid="27"/>
                                        </p:tgtEl>
                                        <p:attrNameLst>
                                          <p:attrName>ppt_x</p:attrName>
                                          <p:attrName>ppt_y</p:attrName>
                                        </p:attrNameLst>
                                      </p:cBhvr>
                                      <p:rCtr x="-1836" y="-20625"/>
                                    </p:animMotion>
                                  </p:childTnLst>
                                </p:cTn>
                              </p:par>
                              <p:par>
                                <p:cTn id="83" presetID="0" presetClass="path" presetSubtype="0" repeatCount="indefinite" accel="50000" decel="50000" fill="hold" grpId="1" nodeType="withEffect">
                                  <p:stCondLst>
                                    <p:cond delay="0"/>
                                  </p:stCondLst>
                                  <p:childTnLst>
                                    <p:animMotion origin="layout" path="M 3.16489E-6 -2.22222E-6 C -0.00196 -0.00578 -0.00665 -0.02014 -0.00899 -0.02291 L -0.01199 -0.02639 C -0.01264 -0.02824 -0.01316 -0.03009 -0.01394 -0.03171 C -0.01485 -0.03356 -0.01615 -0.03495 -0.01693 -0.03703 C -0.01746 -0.03842 -0.01746 -0.04051 -0.01785 -0.04213 C -0.01941 -0.04838 -0.0198 -0.0493 -0.02188 -0.0544 C -0.02358 -0.06366 -0.02227 -0.05833 -0.02683 -0.07037 C -0.02748 -0.07199 -0.0284 -0.07361 -0.02879 -0.07546 C -0.02944 -0.07916 -0.03022 -0.08241 -0.03074 -0.08611 C -0.031 -0.08842 -0.03113 -0.09097 -0.03178 -0.09305 C -0.03217 -0.09467 -0.03308 -0.09537 -0.03374 -0.09653 L -0.03569 -0.11065 L -0.0366 -0.11759 C -0.03621 -0.12361 -0.03582 -0.13634 -0.03374 -0.14213 L -0.02774 -0.1581 C -0.02709 -0.15972 -0.02657 -0.1618 -0.02579 -0.16319 C -0.02475 -0.16504 -0.02371 -0.16666 -0.0228 -0.16852 C -0.02136 -0.17176 -0.02019 -0.17546 -0.01889 -0.17916 L -0.01485 -0.18958 C -0.0142 -0.19143 -0.01329 -0.19282 -0.0129 -0.19491 L -0.00899 -0.21597 L -0.00795 -0.22106 L -0.00704 -0.22639 C -0.00665 -0.23055 -0.00599 -0.23449 -0.00599 -0.23866 C -0.00599 -0.24352 -0.00678 -0.24815 -0.00704 -0.25278 C -0.00743 -0.25972 -0.00756 -0.26666 -0.00795 -0.27384 C -0.00834 -0.28102 -0.00938 -0.29606 -0.0099 -0.3037 C -0.01042 -0.30995 -0.01107 -0.31828 -0.01199 -0.32477 C -0.01225 -0.32639 -0.01264 -0.32824 -0.0129 -0.32986 C -0.01329 -0.33333 -0.01381 -0.3368 -0.01394 -0.34051 C -0.01524 -0.37176 -0.01485 -0.38148 -0.01485 -0.41227 " pathEditMode="relative" rAng="0" ptsTypes="AAAAAAAAAAAAAAAAAAAAAAAAAAAAAAAA">
                                      <p:cBhvr>
                                        <p:cTn id="84" dur="2000" fill="hold"/>
                                        <p:tgtEl>
                                          <p:spTgt spid="21"/>
                                        </p:tgtEl>
                                        <p:attrNameLst>
                                          <p:attrName>ppt_x</p:attrName>
                                          <p:attrName>ppt_y</p:attrName>
                                        </p:attrNameLst>
                                      </p:cBhvr>
                                      <p:rCtr x="-1836" y="-20625"/>
                                    </p:animMotion>
                                  </p:childTnLst>
                                </p:cTn>
                              </p:par>
                              <p:par>
                                <p:cTn id="85" presetID="0" presetClass="path" presetSubtype="0" repeatCount="indefinite" accel="50000" decel="50000" fill="hold" grpId="1" nodeType="withEffect">
                                  <p:stCondLst>
                                    <p:cond delay="0"/>
                                  </p:stCondLst>
                                  <p:childTnLst>
                                    <p:animMotion origin="layout" path="M 0 0 C -0.00196 -0.00578 -0.00665 -0.02014 -0.00899 -0.02291 L -0.01199 -0.02639 C -0.01264 -0.02824 -0.01316 -0.03009 -0.01394 -0.03171 C -0.01485 -0.03356 -0.01615 -0.03495 -0.01693 -0.03703 C -0.01746 -0.03842 -0.01746 -0.04051 -0.01785 -0.04213 C -0.01941 -0.04838 -0.0198 -0.0493 -0.02188 -0.0544 C -0.02358 -0.06365 -0.02227 -0.05833 -0.02683 -0.07037 C -0.02748 -0.07199 -0.0284 -0.07361 -0.02879 -0.07546 C -0.02944 -0.07916 -0.03022 -0.0824 -0.03074 -0.08611 C -0.031 -0.08842 -0.03113 -0.09097 -0.03178 -0.09305 C -0.03217 -0.09467 -0.03308 -0.09537 -0.03374 -0.09653 L -0.03569 -0.11065 L -0.0366 -0.11759 C -0.03621 -0.12361 -0.03582 -0.13634 -0.03374 -0.14213 L -0.02774 -0.1581 C -0.02709 -0.15972 -0.02657 -0.1618 -0.02579 -0.16319 C -0.02475 -0.16504 -0.02371 -0.16666 -0.0228 -0.16852 C -0.02136 -0.17176 -0.02019 -0.17546 -0.01889 -0.17916 L -0.01485 -0.18958 C -0.0142 -0.19143 -0.01329 -0.19282 -0.0129 -0.1949 L -0.00899 -0.21597 L -0.00795 -0.22106 L -0.00704 -0.22639 C -0.00665 -0.23055 -0.00599 -0.23449 -0.00599 -0.23865 C -0.00599 -0.24352 -0.00678 -0.24815 -0.00704 -0.25278 C -0.00743 -0.25972 -0.00756 -0.26666 -0.00795 -0.27384 C -0.00834 -0.28102 -0.00938 -0.29606 -0.0099 -0.3037 C -0.01042 -0.30995 -0.01107 -0.31828 -0.01199 -0.32477 C -0.01225 -0.32639 -0.01264 -0.32824 -0.0129 -0.32986 C -0.01329 -0.33333 -0.01381 -0.3368 -0.01394 -0.34051 C -0.01524 -0.37176 -0.01485 -0.38148 -0.01485 -0.41227 " pathEditMode="relative" ptsTypes="AAAAAAAAAAAAAAAAAAAAAAAAAAAAAAAA">
                                      <p:cBhvr>
                                        <p:cTn id="86" dur="2000" fill="hold"/>
                                        <p:tgtEl>
                                          <p:spTgt spid="17"/>
                                        </p:tgtEl>
                                        <p:attrNameLst>
                                          <p:attrName>ppt_x</p:attrName>
                                          <p:attrName>ppt_y</p:attrName>
                                        </p:attrNameLst>
                                      </p:cBhvr>
                                    </p:animMotion>
                                  </p:childTnLst>
                                </p:cTn>
                              </p:par>
                              <p:par>
                                <p:cTn id="87" presetID="0" presetClass="path" presetSubtype="0" repeatCount="indefinite" accel="50000" decel="50000" fill="hold" grpId="1" nodeType="withEffect">
                                  <p:stCondLst>
                                    <p:cond delay="0"/>
                                  </p:stCondLst>
                                  <p:childTnLst>
                                    <p:animMotion origin="layout" path="M -0.02565 -4.07407E-6 C -0.02448 -0.00532 -0.02331 -0.01041 -0.02214 -0.01527 C -0.02136 -0.01851 -0.02109 -0.02176 -0.02018 -0.02453 C -0.0181 -0.03078 -0.01315 -0.04282 -0.01315 -0.04236 C -0.01198 -0.04884 -0.0082 -0.05486 -0.00963 -0.06064 C -0.01276 -0.07638 -0.00911 -0.06388 -0.01484 -0.07592 C -0.01628 -0.0787 -0.01719 -0.08194 -0.01862 -0.08495 C -0.02136 -0.09097 -0.02344 -0.09259 -0.02748 -0.09699 C -0.028 -0.09976 -0.0293 -0.10301 -0.0293 -0.10625 C -0.0293 -0.11018 -0.028 -0.11412 -0.02748 -0.11805 C -0.02722 -0.11898 -0.02748 -0.12013 -0.02748 -0.12083 " pathEditMode="relative" rAng="0" ptsTypes="AAAAAAAAAAA">
                                      <p:cBhvr>
                                        <p:cTn id="88" dur="2000" fill="hold"/>
                                        <p:tgtEl>
                                          <p:spTgt spid="20"/>
                                        </p:tgtEl>
                                        <p:attrNameLst>
                                          <p:attrName>ppt_x</p:attrName>
                                          <p:attrName>ppt_y</p:attrName>
                                        </p:attrNameLst>
                                      </p:cBhvr>
                                      <p:rCtr x="625" y="-6042"/>
                                    </p:animMotion>
                                  </p:childTnLst>
                                </p:cTn>
                              </p:par>
                              <p:par>
                                <p:cTn id="89" presetID="0" presetClass="path" presetSubtype="0" repeatCount="indefinite" accel="50000" decel="50000" fill="hold" grpId="1" nodeType="withEffect">
                                  <p:stCondLst>
                                    <p:cond delay="0"/>
                                  </p:stCondLst>
                                  <p:childTnLst>
                                    <p:animMotion origin="layout" path="M -2.45897E-6 4.44444E-6 C -0.00065 -0.00301 -0.0013 -0.00602 -0.00195 -0.0088 C -0.00234 -0.01065 -0.00247 -0.0125 -0.00299 -0.01412 C -0.00417 -0.01783 -0.0069 -0.02477 -0.0069 -0.02454 C -0.00755 -0.02825 -0.00964 -0.03172 -0.00885 -0.03519 C -0.00716 -0.04422 -0.00911 -0.03704 -0.00599 -0.04399 C -0.00521 -0.04561 -0.00469 -0.04746 -0.0039 -0.04931 C -0.00234 -0.05278 -0.00117 -0.05371 0.00104 -0.05625 C 0.0013 -0.05787 0.00209 -0.05973 0.00209 -0.06158 C 0.00209 -0.06389 0.0013 -0.06621 0.00104 -0.06852 C 0.00091 -0.06899 0.00104 -0.06968 0.00104 -0.07014 " pathEditMode="relative" rAng="0" ptsTypes="AAAAAAAAAAA">
                                      <p:cBhvr>
                                        <p:cTn id="90" dur="2000" fill="hold"/>
                                        <p:tgtEl>
                                          <p:spTgt spid="15"/>
                                        </p:tgtEl>
                                        <p:attrNameLst>
                                          <p:attrName>ppt_x</p:attrName>
                                          <p:attrName>ppt_y</p:attrName>
                                        </p:attrNameLst>
                                      </p:cBhvr>
                                      <p:rCtr x="-352" y="-3519"/>
                                    </p:animMotion>
                                  </p:childTnLst>
                                </p:cTn>
                              </p:par>
                              <p:par>
                                <p:cTn id="91" presetID="0" presetClass="path" presetSubtype="0" repeatCount="indefinite" accel="50000" decel="50000" fill="hold" grpId="1" nodeType="withEffect">
                                  <p:stCondLst>
                                    <p:cond delay="0"/>
                                  </p:stCondLst>
                                  <p:childTnLst>
                                    <p:animMotion origin="layout" path="M 0 0 C -0.00065 -0.00301 -0.0013 -0.00602 -0.00195 -0.0088 C -0.00234 -0.01065 -0.00247 -0.0125 -0.00299 -0.01412 C -0.00416 -0.01782 -0.0069 -0.02477 -0.0069 -0.02477 C -0.00755 -0.02824 -0.00963 -0.03171 -0.00885 -0.03518 C -0.00716 -0.04421 -0.00911 -0.03704 -0.00599 -0.04398 C -0.00521 -0.0456 -0.00469 -0.04745 -0.0039 -0.0493 C -0.00234 -0.05278 -0.00117 -0.0537 0.00105 -0.05625 C 0.00131 -0.05787 0.00209 -0.05972 0.00209 -0.06157 C 0.00209 -0.06389 0.00131 -0.0662 0.00105 -0.06852 C 0.00092 -0.06898 0.00105 -0.06967 0.00105 -0.07014 " pathEditMode="relative" ptsTypes="AAAAAAAAAAA">
                                      <p:cBhvr>
                                        <p:cTn id="92" dur="2000" fill="hold"/>
                                        <p:tgtEl>
                                          <p:spTgt spid="7"/>
                                        </p:tgtEl>
                                        <p:attrNameLst>
                                          <p:attrName>ppt_x</p:attrName>
                                          <p:attrName>ppt_y</p:attrName>
                                        </p:attrNameLst>
                                      </p:cBhvr>
                                    </p:animMotion>
                                  </p:childTnLst>
                                </p:cTn>
                              </p:par>
                              <p:par>
                                <p:cTn id="93" presetID="0" presetClass="path" presetSubtype="0" repeatCount="indefinite" accel="50000" decel="50000" fill="hold" grpId="1" nodeType="withEffect">
                                  <p:stCondLst>
                                    <p:cond delay="0"/>
                                  </p:stCondLst>
                                  <p:childTnLst>
                                    <p:animMotion origin="layout" path="M 0 0 C 0.00169 -0.00301 0.00364 -0.00533 0.00495 -0.0088 C 0.00586 -0.01158 0.00729 -0.02246 0.00794 -0.02639 C 0.00716 -0.04283 0.00703 -0.05926 0.00586 -0.0757 C 0.0056 -0.08033 0.00547 -0.08496 0.00495 -0.08959 C 0.00456 -0.09329 0.00417 -0.09722 0.00299 -0.10023 C 0.00234 -0.10185 0.00169 -0.10371 0.00104 -0.10556 C -0.00052 -0.10926 -0.00261 -0.11366 -0.00391 -0.11783 C -0.00704 -0.12778 -0.0043 -0.12199 -0.00782 -0.12824 C -0.0112 -0.14584 -0.00612 -0.11852 -0.00977 -0.14028 C -0.01042 -0.14398 -0.01133 -0.14722 -0.01172 -0.15093 C -0.01329 -0.16135 -0.01251 -0.15556 -0.01368 -0.16852 C -0.01316 -0.18033 -0.01329 -0.18611 -0.01172 -0.19653 C -0.01146 -0.19838 -0.0112 -0.20023 -0.01081 -0.20185 C -0.01029 -0.20371 -0.00951 -0.20533 -0.00886 -0.20695 C -0.00717 -0.21065 -0.00612 -0.21158 -0.00391 -0.21412 C -0.00365 -0.21574 -0.00352 -0.21783 -0.00287 -0.21945 C -0.00222 -0.22153 -0.00091 -0.22269 0 -0.22454 C 0.00052 -0.2257 0.00065 -0.22685 0.00104 -0.22824 " pathEditMode="relative" ptsTypes="AAAAAAAAAAAAAAAAAAA">
                                      <p:cBhvr>
                                        <p:cTn id="94" dur="2000" fill="hold"/>
                                        <p:tgtEl>
                                          <p:spTgt spid="14"/>
                                        </p:tgtEl>
                                        <p:attrNameLst>
                                          <p:attrName>ppt_x</p:attrName>
                                          <p:attrName>ppt_y</p:attrName>
                                        </p:attrNameLst>
                                      </p:cBhvr>
                                    </p:animMotion>
                                  </p:childTnLst>
                                </p:cTn>
                              </p:par>
                              <p:par>
                                <p:cTn id="95" presetID="0" presetClass="path" presetSubtype="0" repeatCount="indefinite" accel="50000" decel="50000" fill="hold" grpId="1" nodeType="withEffect">
                                  <p:stCondLst>
                                    <p:cond delay="0"/>
                                  </p:stCondLst>
                                  <p:childTnLst>
                                    <p:animMotion origin="layout" path="M 4.75645E-6 -3.7037E-6 C 0.00169 -0.00301 0.00364 -0.00532 0.00494 -0.00879 C 0.00586 -0.01157 0.00729 -0.02245 0.00794 -0.02639 C 0.00716 -0.04282 0.00703 -0.05926 0.00586 -0.07569 C 0.0056 -0.08032 0.00547 -0.08495 0.00494 -0.08958 C 0.00455 -0.09328 0.00416 -0.09722 0.00299 -0.10023 C 0.00234 -0.10185 0.00169 -0.1037 0.00104 -0.10555 C -0.00053 -0.10926 -0.00261 -0.11365 -0.00391 -0.11782 C -0.00704 -0.12777 -0.0043 -0.12199 -0.00782 -0.12824 C -0.01121 -0.14583 -0.00613 -0.11851 -0.00977 -0.14027 C -0.01042 -0.14398 -0.01134 -0.14722 -0.01173 -0.15092 C -0.01329 -0.16134 -0.01251 -0.15555 -0.01368 -0.16851 C -0.01316 -0.18032 -0.01329 -0.18611 -0.01173 -0.19652 C -0.01147 -0.19838 -0.01121 -0.20023 -0.01081 -0.20185 C -0.01029 -0.2037 -0.00951 -0.20532 -0.00886 -0.20694 C -0.00717 -0.21064 -0.00613 -0.21157 -0.00391 -0.21412 C -0.00365 -0.21574 -0.00352 -0.21782 -0.00287 -0.21944 C -0.00222 -0.22152 -0.00092 -0.22268 4.75645E-6 -0.22453 C 0.00052 -0.22569 0.00065 -0.22685 0.00104 -0.22824 " pathEditMode="relative" rAng="0" ptsTypes="AAAAAAAAAAAAAAAAAAA">
                                      <p:cBhvr>
                                        <p:cTn id="96" dur="2000" fill="hold"/>
                                        <p:tgtEl>
                                          <p:spTgt spid="12"/>
                                        </p:tgtEl>
                                        <p:attrNameLst>
                                          <p:attrName>ppt_x</p:attrName>
                                          <p:attrName>ppt_y</p:attrName>
                                        </p:attrNameLst>
                                      </p:cBhvr>
                                      <p:rCtr x="-287" y="-11412"/>
                                    </p:animMotion>
                                  </p:childTnLst>
                                </p:cTn>
                              </p:par>
                              <p:par>
                                <p:cTn id="97" presetID="0" presetClass="path" presetSubtype="0" repeatCount="indefinite" accel="50000" decel="50000" fill="hold" grpId="2" nodeType="withEffect">
                                  <p:stCondLst>
                                    <p:cond delay="0"/>
                                  </p:stCondLst>
                                  <p:childTnLst>
                                    <p:animMotion origin="layout" path="M 0 0 C 0.00534 -0.01227 0.00274 -0.00579 0.00782 -0.01945 L 0.0099 -0.02477 C 0.01016 -0.02708 0.01042 -0.0294 0.01081 -0.03171 C 0.01107 -0.03357 0.01173 -0.03519 0.01186 -0.03704 C 0.01238 -0.04514 0.01251 -0.05347 0.0129 -0.06158 C 0.01251 -0.06505 0.01225 -0.06852 0.01186 -0.07199 C 0.01081 -0.08125 0.01107 -0.07662 0.0099 -0.08426 C 0.00691 -0.10301 0.0116 -0.07685 0.00691 -0.10185 C 0.00365 -0.11898 0.00886 -0.09259 0.00391 -0.11412 C 0.00313 -0.11759 0.00196 -0.12477 0.00196 -0.12477 C 0.00222 -0.12824 0.00248 -0.13171 0.00287 -0.13519 C 0.00469 -0.15116 0.00313 -0.13264 0.00495 -0.15116 C 0.00495 -0.15208 0.00652 -0.17199 0.00691 -0.17384 C 0.0073 -0.17593 0.00834 -0.17732 0.00886 -0.17917 C 0.00977 -0.18264 0.01081 -0.18958 0.01081 -0.18958 " pathEditMode="relative" ptsTypes="AAAAAAAAAAAAAAAA">
                                      <p:cBhvr>
                                        <p:cTn id="98"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C4FC-86BA-7143-A868-FA13CA953A78}"/>
              </a:ext>
            </a:extLst>
          </p:cNvPr>
          <p:cNvSpPr>
            <a:spLocks noGrp="1"/>
          </p:cNvSpPr>
          <p:nvPr>
            <p:ph type="title"/>
          </p:nvPr>
        </p:nvSpPr>
        <p:spPr>
          <a:xfrm>
            <a:off x="344288" y="408432"/>
            <a:ext cx="11372473" cy="510909"/>
          </a:xfrm>
        </p:spPr>
        <p:txBody>
          <a:bodyPr/>
          <a:lstStyle/>
          <a:p>
            <a:r>
              <a:rPr lang="en-US" dirty="0"/>
              <a:t>What we want to do with the data over time</a:t>
            </a:r>
          </a:p>
        </p:txBody>
      </p:sp>
      <p:sp>
        <p:nvSpPr>
          <p:cNvPr id="10" name="TextBox 9">
            <a:extLst>
              <a:ext uri="{FF2B5EF4-FFF2-40B4-BE49-F238E27FC236}">
                <a16:creationId xmlns:a16="http://schemas.microsoft.com/office/drawing/2014/main" id="{F8E44FC8-59DA-C348-94D0-E1A71B6FC815}"/>
              </a:ext>
            </a:extLst>
          </p:cNvPr>
          <p:cNvSpPr txBox="1"/>
          <p:nvPr/>
        </p:nvSpPr>
        <p:spPr>
          <a:xfrm>
            <a:off x="5156661" y="5577199"/>
            <a:ext cx="2026128" cy="341632"/>
          </a:xfrm>
          <a:prstGeom prst="rect">
            <a:avLst/>
          </a:prstGeom>
          <a:noFill/>
        </p:spPr>
        <p:txBody>
          <a:bodyPr wrap="square" rtlCol="0">
            <a:spAutoFit/>
          </a:bodyPr>
          <a:lstStyle/>
          <a:p>
            <a:pPr algn="ctr">
              <a:lnSpc>
                <a:spcPct val="90000"/>
              </a:lnSpc>
            </a:pPr>
            <a:r>
              <a:rPr lang="en-US" dirty="0"/>
              <a:t>Before event</a:t>
            </a:r>
          </a:p>
        </p:txBody>
      </p:sp>
      <p:sp>
        <p:nvSpPr>
          <p:cNvPr id="11" name="TextBox 10">
            <a:extLst>
              <a:ext uri="{FF2B5EF4-FFF2-40B4-BE49-F238E27FC236}">
                <a16:creationId xmlns:a16="http://schemas.microsoft.com/office/drawing/2014/main" id="{24A91D54-8206-DC42-8A51-1736CE1B26A5}"/>
              </a:ext>
            </a:extLst>
          </p:cNvPr>
          <p:cNvSpPr txBox="1"/>
          <p:nvPr/>
        </p:nvSpPr>
        <p:spPr>
          <a:xfrm>
            <a:off x="8838746" y="5584852"/>
            <a:ext cx="1944548" cy="341632"/>
          </a:xfrm>
          <a:prstGeom prst="rect">
            <a:avLst/>
          </a:prstGeom>
          <a:solidFill>
            <a:schemeClr val="bg1"/>
          </a:solidFill>
        </p:spPr>
        <p:txBody>
          <a:bodyPr wrap="square" rtlCol="0">
            <a:spAutoFit/>
          </a:bodyPr>
          <a:lstStyle/>
          <a:p>
            <a:pPr algn="ctr">
              <a:lnSpc>
                <a:spcPct val="90000"/>
              </a:lnSpc>
            </a:pPr>
            <a:r>
              <a:rPr lang="en-US" dirty="0"/>
              <a:t>During event</a:t>
            </a:r>
          </a:p>
        </p:txBody>
      </p:sp>
      <p:sp>
        <p:nvSpPr>
          <p:cNvPr id="14" name="Rectangle 4">
            <a:extLst>
              <a:ext uri="{FF2B5EF4-FFF2-40B4-BE49-F238E27FC236}">
                <a16:creationId xmlns:a16="http://schemas.microsoft.com/office/drawing/2014/main" id="{5F3FD5F3-649B-AE43-A395-8CC929B53AD3}"/>
              </a:ext>
            </a:extLst>
          </p:cNvPr>
          <p:cNvSpPr>
            <a:spLocks noChangeArrowheads="1"/>
          </p:cNvSpPr>
          <p:nvPr/>
        </p:nvSpPr>
        <p:spPr bwMode="auto">
          <a:xfrm>
            <a:off x="3118757" y="1284291"/>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7">
            <a:extLst>
              <a:ext uri="{FF2B5EF4-FFF2-40B4-BE49-F238E27FC236}">
                <a16:creationId xmlns:a16="http://schemas.microsoft.com/office/drawing/2014/main" id="{6CA6055F-D015-2942-9780-C0A8063844FD}"/>
              </a:ext>
            </a:extLst>
          </p:cNvPr>
          <p:cNvSpPr>
            <a:spLocks noChangeArrowheads="1"/>
          </p:cNvSpPr>
          <p:nvPr/>
        </p:nvSpPr>
        <p:spPr bwMode="auto">
          <a:xfrm>
            <a:off x="3118757" y="1741491"/>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9">
            <a:extLst>
              <a:ext uri="{FF2B5EF4-FFF2-40B4-BE49-F238E27FC236}">
                <a16:creationId xmlns:a16="http://schemas.microsoft.com/office/drawing/2014/main" id="{906B5CFC-C1B5-6542-89F6-AD2F66D9DE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7818" y="2097780"/>
            <a:ext cx="2430533" cy="2033513"/>
          </a:xfrm>
          <a:prstGeom prst="rect">
            <a:avLst/>
          </a:prstGeom>
        </p:spPr>
      </p:pic>
      <p:sp>
        <p:nvSpPr>
          <p:cNvPr id="24" name="TextBox 23">
            <a:extLst>
              <a:ext uri="{FF2B5EF4-FFF2-40B4-BE49-F238E27FC236}">
                <a16:creationId xmlns:a16="http://schemas.microsoft.com/office/drawing/2014/main" id="{BB87C5B5-A4F2-9947-B414-F9200C7B8774}"/>
              </a:ext>
            </a:extLst>
          </p:cNvPr>
          <p:cNvSpPr txBox="1"/>
          <p:nvPr/>
        </p:nvSpPr>
        <p:spPr>
          <a:xfrm>
            <a:off x="2937094" y="2354271"/>
            <a:ext cx="919734" cy="341632"/>
          </a:xfrm>
          <a:prstGeom prst="rect">
            <a:avLst/>
          </a:prstGeom>
          <a:noFill/>
        </p:spPr>
        <p:txBody>
          <a:bodyPr wrap="square" rtlCol="0">
            <a:spAutoFit/>
          </a:bodyPr>
          <a:lstStyle/>
          <a:p>
            <a:pPr algn="ctr">
              <a:lnSpc>
                <a:spcPct val="90000"/>
              </a:lnSpc>
            </a:pPr>
            <a:r>
              <a:rPr lang="en-US" i="1" dirty="0"/>
              <a:t>Event</a:t>
            </a:r>
          </a:p>
        </p:txBody>
      </p:sp>
      <p:cxnSp>
        <p:nvCxnSpPr>
          <p:cNvPr id="25" name="Straight Arrow Connector 24">
            <a:extLst>
              <a:ext uri="{FF2B5EF4-FFF2-40B4-BE49-F238E27FC236}">
                <a16:creationId xmlns:a16="http://schemas.microsoft.com/office/drawing/2014/main" id="{BC5494A6-5A5C-044E-A6BB-5C3F80CABBCC}"/>
              </a:ext>
            </a:extLst>
          </p:cNvPr>
          <p:cNvCxnSpPr>
            <a:cxnSpLocks/>
            <a:stCxn id="24" idx="1"/>
          </p:cNvCxnSpPr>
          <p:nvPr/>
        </p:nvCxnSpPr>
        <p:spPr>
          <a:xfrm flipH="1">
            <a:off x="2212752" y="2525087"/>
            <a:ext cx="724342" cy="2082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A81B84-0841-4703-BE96-3A544BB87996}"/>
              </a:ext>
            </a:extLst>
          </p:cNvPr>
          <p:cNvPicPr>
            <a:picLocks noChangeAspect="1"/>
          </p:cNvPicPr>
          <p:nvPr/>
        </p:nvPicPr>
        <p:blipFill>
          <a:blip r:embed="rId7"/>
          <a:stretch>
            <a:fillRect/>
          </a:stretch>
        </p:blipFill>
        <p:spPr>
          <a:xfrm>
            <a:off x="629300" y="3983122"/>
            <a:ext cx="2322566" cy="1935709"/>
          </a:xfrm>
          <a:prstGeom prst="rect">
            <a:avLst/>
          </a:prstGeom>
        </p:spPr>
      </p:pic>
      <p:sp>
        <p:nvSpPr>
          <p:cNvPr id="19" name="TextBox 18">
            <a:extLst>
              <a:ext uri="{FF2B5EF4-FFF2-40B4-BE49-F238E27FC236}">
                <a16:creationId xmlns:a16="http://schemas.microsoft.com/office/drawing/2014/main" id="{A4F53626-F4AE-204E-9F85-251B32E28091}"/>
              </a:ext>
            </a:extLst>
          </p:cNvPr>
          <p:cNvSpPr txBox="1"/>
          <p:nvPr/>
        </p:nvSpPr>
        <p:spPr>
          <a:xfrm>
            <a:off x="2937094" y="4040842"/>
            <a:ext cx="1507821" cy="1089529"/>
          </a:xfrm>
          <a:prstGeom prst="rect">
            <a:avLst/>
          </a:prstGeom>
          <a:noFill/>
        </p:spPr>
        <p:txBody>
          <a:bodyPr wrap="square" rtlCol="0">
            <a:spAutoFit/>
          </a:bodyPr>
          <a:lstStyle/>
          <a:p>
            <a:pPr>
              <a:lnSpc>
                <a:spcPct val="90000"/>
              </a:lnSpc>
            </a:pPr>
            <a:r>
              <a:rPr lang="en-US" dirty="0"/>
              <a:t>T14 Data </a:t>
            </a:r>
            <a:br>
              <a:rPr lang="en-US" dirty="0"/>
            </a:br>
            <a:r>
              <a:rPr lang="en-US" dirty="0"/>
              <a:t>(~4 weeks) </a:t>
            </a:r>
            <a:br>
              <a:rPr lang="en-US" dirty="0"/>
            </a:br>
            <a:r>
              <a:rPr lang="en-US" dirty="0"/>
              <a:t>from MM </a:t>
            </a:r>
          </a:p>
          <a:p>
            <a:pPr>
              <a:lnSpc>
                <a:spcPct val="90000"/>
              </a:lnSpc>
            </a:pPr>
            <a:r>
              <a:rPr lang="en-US" dirty="0"/>
              <a:t>sensors</a:t>
            </a:r>
          </a:p>
        </p:txBody>
      </p:sp>
      <p:cxnSp>
        <p:nvCxnSpPr>
          <p:cNvPr id="21" name="Straight Arrow Connector 20">
            <a:extLst>
              <a:ext uri="{FF2B5EF4-FFF2-40B4-BE49-F238E27FC236}">
                <a16:creationId xmlns:a16="http://schemas.microsoft.com/office/drawing/2014/main" id="{D80C0F72-CB9D-4650-BCBD-84A52D577762}"/>
              </a:ext>
            </a:extLst>
          </p:cNvPr>
          <p:cNvCxnSpPr>
            <a:cxnSpLocks/>
            <a:stCxn id="24" idx="1"/>
          </p:cNvCxnSpPr>
          <p:nvPr/>
        </p:nvCxnSpPr>
        <p:spPr>
          <a:xfrm flipH="1">
            <a:off x="2676752" y="2525087"/>
            <a:ext cx="260342" cy="20694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Screen Recording Before3">
            <a:hlinkClick r:id="" action="ppaction://media"/>
            <a:extLst>
              <a:ext uri="{FF2B5EF4-FFF2-40B4-BE49-F238E27FC236}">
                <a16:creationId xmlns:a16="http://schemas.microsoft.com/office/drawing/2014/main" id="{B47134C7-A657-6746-ADB8-47E92523EFB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41533" y="2131445"/>
            <a:ext cx="3737909" cy="3203923"/>
          </a:xfrm>
          <a:prstGeom prst="rect">
            <a:avLst/>
          </a:prstGeom>
        </p:spPr>
      </p:pic>
      <p:pic>
        <p:nvPicPr>
          <p:cNvPr id="6" name="Screen Recording During3">
            <a:hlinkClick r:id="" action="ppaction://media"/>
            <a:extLst>
              <a:ext uri="{FF2B5EF4-FFF2-40B4-BE49-F238E27FC236}">
                <a16:creationId xmlns:a16="http://schemas.microsoft.com/office/drawing/2014/main" id="{AE4FBDC1-139B-CF49-B4CD-B973552EC7C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167995" y="2189395"/>
            <a:ext cx="3548765" cy="2998956"/>
          </a:xfrm>
          <a:prstGeom prst="rect">
            <a:avLst/>
          </a:prstGeom>
        </p:spPr>
      </p:pic>
      <p:sp>
        <p:nvSpPr>
          <p:cNvPr id="8" name="Content Placeholder 7">
            <a:extLst>
              <a:ext uri="{FF2B5EF4-FFF2-40B4-BE49-F238E27FC236}">
                <a16:creationId xmlns:a16="http://schemas.microsoft.com/office/drawing/2014/main" id="{C3E17949-5300-024A-9AF9-A2425FB4713C}"/>
              </a:ext>
            </a:extLst>
          </p:cNvPr>
          <p:cNvSpPr>
            <a:spLocks noGrp="1"/>
          </p:cNvSpPr>
          <p:nvPr>
            <p:ph idx="1"/>
          </p:nvPr>
        </p:nvSpPr>
        <p:spPr>
          <a:xfrm>
            <a:off x="344288" y="1040539"/>
            <a:ext cx="11582199" cy="913670"/>
          </a:xfrm>
        </p:spPr>
        <p:txBody>
          <a:bodyPr/>
          <a:lstStyle/>
          <a:p>
            <a:r>
              <a:rPr lang="en-US" dirty="0"/>
              <a:t>Example to reduce data and capture relevant information</a:t>
            </a:r>
          </a:p>
          <a:p>
            <a:pPr lvl="1"/>
            <a:r>
              <a:rPr lang="en-US" dirty="0"/>
              <a:t>ARMA model coefficients over time T14</a:t>
            </a:r>
          </a:p>
        </p:txBody>
      </p:sp>
    </p:spTree>
    <p:extLst>
      <p:ext uri="{BB962C8B-B14F-4D97-AF65-F5344CB8AC3E}">
        <p14:creationId xmlns:p14="http://schemas.microsoft.com/office/powerpoint/2010/main" val="8242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6" fill="hold"/>
                                        <p:tgtEl>
                                          <p:spTgt spid="5"/>
                                        </p:tgtEl>
                                      </p:cBhvr>
                                    </p:cmd>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2CFB35A-181C-4EFC-B4D7-55EE4C76D5D0}"/>
              </a:ext>
            </a:extLst>
          </p:cNvPr>
          <p:cNvPicPr>
            <a:picLocks/>
          </p:cNvPicPr>
          <p:nvPr/>
        </p:nvPicPr>
        <p:blipFill>
          <a:blip r:embed="rId3">
            <a:clrChange>
              <a:clrFrom>
                <a:srgbClr val="FFFFFF"/>
              </a:clrFrom>
              <a:clrTo>
                <a:srgbClr val="FFFFFF">
                  <a:alpha val="0"/>
                </a:srgbClr>
              </a:clrTo>
            </a:clrChange>
          </a:blip>
          <a:stretch>
            <a:fillRect/>
          </a:stretch>
        </p:blipFill>
        <p:spPr bwMode="auto">
          <a:xfrm>
            <a:off x="519917" y="919339"/>
            <a:ext cx="11385395" cy="5938659"/>
          </a:xfrm>
          <a:prstGeom prst="rect">
            <a:avLst/>
          </a:prstGeom>
          <a:noFill/>
          <a:ln w="9525">
            <a:noFill/>
            <a:miter lim="800000"/>
            <a:headEnd/>
            <a:tailEnd/>
          </a:ln>
        </p:spPr>
      </p:pic>
      <p:sp>
        <p:nvSpPr>
          <p:cNvPr id="2" name="Title 1">
            <a:extLst>
              <a:ext uri="{FF2B5EF4-FFF2-40B4-BE49-F238E27FC236}">
                <a16:creationId xmlns:a16="http://schemas.microsoft.com/office/drawing/2014/main" id="{25BF6650-2D0E-459A-9F6B-F44BA56265CA}"/>
              </a:ext>
            </a:extLst>
          </p:cNvPr>
          <p:cNvSpPr>
            <a:spLocks noGrp="1"/>
          </p:cNvSpPr>
          <p:nvPr>
            <p:ph type="title"/>
          </p:nvPr>
        </p:nvSpPr>
        <p:spPr>
          <a:xfrm>
            <a:off x="344288" y="408432"/>
            <a:ext cx="11372473" cy="510909"/>
          </a:xfrm>
        </p:spPr>
        <p:txBody>
          <a:bodyPr/>
          <a:lstStyle/>
          <a:p>
            <a:r>
              <a:rPr lang="en-US" dirty="0"/>
              <a:t>So what did we learn?</a:t>
            </a:r>
          </a:p>
        </p:txBody>
      </p:sp>
      <p:sp>
        <p:nvSpPr>
          <p:cNvPr id="3" name="Content Placeholder 2">
            <a:extLst>
              <a:ext uri="{FF2B5EF4-FFF2-40B4-BE49-F238E27FC236}">
                <a16:creationId xmlns:a16="http://schemas.microsoft.com/office/drawing/2014/main" id="{991CE888-B4F5-454F-A8CF-C089F1C826C1}"/>
              </a:ext>
            </a:extLst>
          </p:cNvPr>
          <p:cNvSpPr>
            <a:spLocks noGrp="1"/>
          </p:cNvSpPr>
          <p:nvPr>
            <p:ph idx="1"/>
          </p:nvPr>
        </p:nvSpPr>
        <p:spPr>
          <a:xfrm>
            <a:off x="155737" y="919339"/>
            <a:ext cx="7527453" cy="2693656"/>
          </a:xfrm>
        </p:spPr>
        <p:txBody>
          <a:bodyPr/>
          <a:lstStyle/>
          <a:p>
            <a:r>
              <a:rPr lang="en-US" dirty="0"/>
              <a:t>Strain is reduced and more gas can reduce even more</a:t>
            </a:r>
          </a:p>
          <a:p>
            <a:r>
              <a:rPr lang="en-US" dirty="0"/>
              <a:t>Temperature of the target not affected </a:t>
            </a:r>
          </a:p>
          <a:p>
            <a:r>
              <a:rPr lang="en-US" dirty="0"/>
              <a:t>Strange things happen to our </a:t>
            </a:r>
          </a:p>
          <a:p>
            <a:pPr marL="0" indent="0">
              <a:buNone/>
            </a:pPr>
            <a:r>
              <a:rPr lang="en-US" dirty="0"/>
              <a:t>     sensors </a:t>
            </a:r>
          </a:p>
          <a:p>
            <a:pPr marL="0" indent="0">
              <a:buNone/>
            </a:pPr>
            <a:r>
              <a:rPr lang="en-US" dirty="0"/>
              <a:t>  </a:t>
            </a:r>
          </a:p>
        </p:txBody>
      </p:sp>
      <p:sp>
        <p:nvSpPr>
          <p:cNvPr id="5" name="Content Placeholder 2">
            <a:extLst>
              <a:ext uri="{FF2B5EF4-FFF2-40B4-BE49-F238E27FC236}">
                <a16:creationId xmlns:a16="http://schemas.microsoft.com/office/drawing/2014/main" id="{9273F58A-C7CB-B444-BC3E-8458F556262D}"/>
              </a:ext>
            </a:extLst>
          </p:cNvPr>
          <p:cNvSpPr txBox="1">
            <a:spLocks/>
          </p:cNvSpPr>
          <p:nvPr/>
        </p:nvSpPr>
        <p:spPr bwMode="auto">
          <a:xfrm>
            <a:off x="155736" y="3487782"/>
            <a:ext cx="4483171" cy="21993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 can use machine learning to detect changes</a:t>
            </a:r>
          </a:p>
          <a:p>
            <a:endParaRPr lang="en-US" dirty="0"/>
          </a:p>
        </p:txBody>
      </p:sp>
      <p:sp>
        <p:nvSpPr>
          <p:cNvPr id="6" name="TextBox 5">
            <a:extLst>
              <a:ext uri="{FF2B5EF4-FFF2-40B4-BE49-F238E27FC236}">
                <a16:creationId xmlns:a16="http://schemas.microsoft.com/office/drawing/2014/main" id="{8C599A42-0A90-4B49-8D83-4ACB1BB22200}"/>
              </a:ext>
            </a:extLst>
          </p:cNvPr>
          <p:cNvSpPr txBox="1"/>
          <p:nvPr/>
        </p:nvSpPr>
        <p:spPr>
          <a:xfrm rot="19965945">
            <a:off x="5321679" y="5284952"/>
            <a:ext cx="3063659" cy="646331"/>
          </a:xfrm>
          <a:prstGeom prst="rect">
            <a:avLst/>
          </a:prstGeom>
          <a:noFill/>
          <a:scene3d>
            <a:camera prst="orthographicFront">
              <a:rot lat="19279778" lon="2289543" rev="19958491"/>
            </a:camera>
            <a:lightRig rig="threePt" dir="t"/>
          </a:scene3d>
          <a:sp3d extrusionH="38100"/>
        </p:spPr>
        <p:txBody>
          <a:bodyPr wrap="none" rtlCol="0">
            <a:spAutoFit/>
          </a:bodyPr>
          <a:lstStyle/>
          <a:p>
            <a:pPr algn="ctr">
              <a:lnSpc>
                <a:spcPct val="90000"/>
              </a:lnSpc>
            </a:pPr>
            <a:r>
              <a:rPr lang="en-US" sz="4000" b="1" dirty="0">
                <a:solidFill>
                  <a:srgbClr val="0F233E"/>
                </a:solidFill>
              </a:rPr>
              <a:t>T18 Results</a:t>
            </a:r>
          </a:p>
        </p:txBody>
      </p:sp>
      <p:sp>
        <p:nvSpPr>
          <p:cNvPr id="7" name="Rectangle 6">
            <a:extLst>
              <a:ext uri="{FF2B5EF4-FFF2-40B4-BE49-F238E27FC236}">
                <a16:creationId xmlns:a16="http://schemas.microsoft.com/office/drawing/2014/main" id="{C51C874D-5372-B747-BDCF-26E8BE3571DB}"/>
              </a:ext>
            </a:extLst>
          </p:cNvPr>
          <p:cNvSpPr/>
          <p:nvPr/>
        </p:nvSpPr>
        <p:spPr>
          <a:xfrm>
            <a:off x="2012165" y="2862997"/>
            <a:ext cx="3096104" cy="369332"/>
          </a:xfrm>
          <a:prstGeom prst="rect">
            <a:avLst/>
          </a:prstGeom>
        </p:spPr>
        <p:txBody>
          <a:bodyPr wrap="none">
            <a:spAutoFit/>
          </a:bodyPr>
          <a:lstStyle/>
          <a:p>
            <a:r>
              <a:rPr lang="en-US" dirty="0"/>
              <a:t>(see Y. Liu talk on Thursday)</a:t>
            </a:r>
          </a:p>
        </p:txBody>
      </p:sp>
    </p:spTree>
    <p:extLst>
      <p:ext uri="{BB962C8B-B14F-4D97-AF65-F5344CB8AC3E}">
        <p14:creationId xmlns:p14="http://schemas.microsoft.com/office/powerpoint/2010/main" val="327969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6061FBF-3BDC-4244-9673-FD6FDAC826ED}"/>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53508" y="1950877"/>
            <a:ext cx="10201937" cy="47318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2981E79F-C733-405D-82F4-4274730B372B}"/>
              </a:ext>
            </a:extLst>
          </p:cNvPr>
          <p:cNvSpPr>
            <a:spLocks noGrp="1"/>
          </p:cNvSpPr>
          <p:nvPr>
            <p:ph type="title"/>
          </p:nvPr>
        </p:nvSpPr>
        <p:spPr>
          <a:xfrm>
            <a:off x="384206" y="205190"/>
            <a:ext cx="11372473" cy="510909"/>
          </a:xfrm>
        </p:spPr>
        <p:txBody>
          <a:bodyPr/>
          <a:lstStyle/>
          <a:p>
            <a:r>
              <a:rPr lang="en-US" dirty="0"/>
              <a:t>Gas Injection System</a:t>
            </a:r>
          </a:p>
        </p:txBody>
      </p:sp>
      <p:pic>
        <p:nvPicPr>
          <p:cNvPr id="11" name="Picture 2">
            <a:extLst>
              <a:ext uri="{FF2B5EF4-FFF2-40B4-BE49-F238E27FC236}">
                <a16:creationId xmlns:a16="http://schemas.microsoft.com/office/drawing/2014/main" id="{085DCAD5-DD06-4DCA-89A0-400D96EA633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849224" y="274684"/>
            <a:ext cx="3005075" cy="198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rrow: Right 12">
            <a:extLst>
              <a:ext uri="{FF2B5EF4-FFF2-40B4-BE49-F238E27FC236}">
                <a16:creationId xmlns:a16="http://schemas.microsoft.com/office/drawing/2014/main" id="{B42A0319-BCF3-4EA8-AA88-83F0E9A85D44}"/>
              </a:ext>
            </a:extLst>
          </p:cNvPr>
          <p:cNvSpPr/>
          <p:nvPr/>
        </p:nvSpPr>
        <p:spPr>
          <a:xfrm flipH="1">
            <a:off x="7896878" y="4558861"/>
            <a:ext cx="1540413" cy="578170"/>
          </a:xfrm>
          <a:prstGeom prst="rightArrow">
            <a:avLst/>
          </a:prstGeom>
          <a:solidFill>
            <a:schemeClr val="bg2">
              <a:alpha val="60000"/>
            </a:schemeClr>
          </a:solidFill>
          <a:ln>
            <a:solidFill>
              <a:schemeClr val="accent1"/>
            </a:solidFill>
          </a:ln>
          <a:effectLst/>
          <a:scene3d>
            <a:camera prst="orthographicFront">
              <a:rot lat="1124835" lon="20225744" rev="370367"/>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a:solidFill>
                  <a:schemeClr val="tx1"/>
                </a:solidFill>
              </a:rPr>
              <a:t>Mercury</a:t>
            </a:r>
          </a:p>
        </p:txBody>
      </p:sp>
      <p:sp>
        <p:nvSpPr>
          <p:cNvPr id="14" name="Arrow: Right 13">
            <a:extLst>
              <a:ext uri="{FF2B5EF4-FFF2-40B4-BE49-F238E27FC236}">
                <a16:creationId xmlns:a16="http://schemas.microsoft.com/office/drawing/2014/main" id="{90128864-ED0C-41C0-BFB9-6BD2DB9BAA72}"/>
              </a:ext>
            </a:extLst>
          </p:cNvPr>
          <p:cNvSpPr/>
          <p:nvPr/>
        </p:nvSpPr>
        <p:spPr>
          <a:xfrm flipH="1">
            <a:off x="4343399" y="5386865"/>
            <a:ext cx="1739159" cy="580798"/>
          </a:xfrm>
          <a:prstGeom prst="rightArrow">
            <a:avLst/>
          </a:prstGeom>
          <a:solidFill>
            <a:schemeClr val="bg2">
              <a:alpha val="57000"/>
            </a:schemeClr>
          </a:solidFill>
          <a:ln>
            <a:solidFill>
              <a:schemeClr val="accent1"/>
            </a:solidFill>
          </a:ln>
          <a:effectLst/>
          <a:scene3d>
            <a:camera prst="orthographicFront">
              <a:rot lat="1124835" lon="20225744" rev="370367"/>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dirty="0" err="1">
                <a:solidFill>
                  <a:schemeClr val="tx1"/>
                </a:solidFill>
              </a:rPr>
              <a:t>Mercury+Gas</a:t>
            </a:r>
            <a:endParaRPr lang="en-US" dirty="0">
              <a:solidFill>
                <a:schemeClr val="tx1"/>
              </a:solidFill>
            </a:endParaRPr>
          </a:p>
        </p:txBody>
      </p:sp>
      <p:sp>
        <p:nvSpPr>
          <p:cNvPr id="6" name="Freeform 5">
            <a:extLst>
              <a:ext uri="{FF2B5EF4-FFF2-40B4-BE49-F238E27FC236}">
                <a16:creationId xmlns:a16="http://schemas.microsoft.com/office/drawing/2014/main" id="{50CC1582-70D3-4640-9049-8D0DF6801A37}"/>
              </a:ext>
            </a:extLst>
          </p:cNvPr>
          <p:cNvSpPr/>
          <p:nvPr/>
        </p:nvSpPr>
        <p:spPr>
          <a:xfrm>
            <a:off x="3379148" y="4197024"/>
            <a:ext cx="5470076" cy="2312999"/>
          </a:xfrm>
          <a:custGeom>
            <a:avLst/>
            <a:gdLst>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395663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26318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646948 w 4644190"/>
              <a:gd name="connsiteY12" fmla="*/ 1503948 h 1913021"/>
              <a:gd name="connsiteX13" fmla="*/ 2758818 w 4644190"/>
              <a:gd name="connsiteY13" fmla="*/ 1494907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727495 w 4644190"/>
              <a:gd name="connsiteY12" fmla="*/ 1476826 h 1913021"/>
              <a:gd name="connsiteX13" fmla="*/ 2758818 w 4644190"/>
              <a:gd name="connsiteY13" fmla="*/ 1494907 h 1913021"/>
              <a:gd name="connsiteX14" fmla="*/ 4644190 w 4644190"/>
              <a:gd name="connsiteY14"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727495 w 4644190"/>
              <a:gd name="connsiteY12" fmla="*/ 147682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1195 w 4644190"/>
              <a:gd name="connsiteY11" fmla="*/ 1305255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857263 w 4644190"/>
              <a:gd name="connsiteY12" fmla="*/ 1463266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70418 w 4644190"/>
              <a:gd name="connsiteY11" fmla="*/ 1404704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5670 w 4644190"/>
              <a:gd name="connsiteY11" fmla="*/ 1336898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5670 w 4644190"/>
              <a:gd name="connsiteY11" fmla="*/ 1336898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625670 w 4644190"/>
              <a:gd name="connsiteY11" fmla="*/ 1336898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89871 w 4644190"/>
              <a:gd name="connsiteY11" fmla="*/ 1269092 h 1913021"/>
              <a:gd name="connsiteX12" fmla="*/ 2772243 w 4644190"/>
              <a:gd name="connsiteY12" fmla="*/ 1499429 h 1913021"/>
              <a:gd name="connsiteX13" fmla="*/ 4644190 w 4644190"/>
              <a:gd name="connsiteY13"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589871 w 4644190"/>
              <a:gd name="connsiteY10" fmla="*/ 1269092 h 1913021"/>
              <a:gd name="connsiteX11" fmla="*/ 2772243 w 4644190"/>
              <a:gd name="connsiteY11" fmla="*/ 1499429 h 1913021"/>
              <a:gd name="connsiteX12" fmla="*/ 4644190 w 4644190"/>
              <a:gd name="connsiteY12"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589871 w 4644190"/>
              <a:gd name="connsiteY10" fmla="*/ 1269092 h 1913021"/>
              <a:gd name="connsiteX11" fmla="*/ 2772243 w 4644190"/>
              <a:gd name="connsiteY11" fmla="*/ 1499429 h 1913021"/>
              <a:gd name="connsiteX12" fmla="*/ 4644190 w 4644190"/>
              <a:gd name="connsiteY12"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589871 w 4644190"/>
              <a:gd name="connsiteY10" fmla="*/ 1269092 h 1913021"/>
              <a:gd name="connsiteX11" fmla="*/ 2772243 w 4644190"/>
              <a:gd name="connsiteY11" fmla="*/ 1499429 h 1913021"/>
              <a:gd name="connsiteX12" fmla="*/ 4644190 w 4644190"/>
              <a:gd name="connsiteY12"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589871 w 4644190"/>
              <a:gd name="connsiteY10" fmla="*/ 1269092 h 1913021"/>
              <a:gd name="connsiteX11" fmla="*/ 2772243 w 4644190"/>
              <a:gd name="connsiteY11" fmla="*/ 1499429 h 1913021"/>
              <a:gd name="connsiteX12" fmla="*/ 4644190 w 4644190"/>
              <a:gd name="connsiteY12" fmla="*/ 998621 h 1913021"/>
              <a:gd name="connsiteX0" fmla="*/ 4355432 w 4644190"/>
              <a:gd name="connsiteY0" fmla="*/ 0 h 1913021"/>
              <a:gd name="connsiteX1" fmla="*/ 2667633 w 4644190"/>
              <a:gd name="connsiteY1" fmla="*/ 458662 h 1913021"/>
              <a:gd name="connsiteX2" fmla="*/ 2608868 w 4644190"/>
              <a:gd name="connsiteY2" fmla="*/ 565484 h 1913021"/>
              <a:gd name="connsiteX3" fmla="*/ 2555970 w 4644190"/>
              <a:gd name="connsiteY3" fmla="*/ 643656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589871 w 4644190"/>
              <a:gd name="connsiteY10" fmla="*/ 1255530 h 1913021"/>
              <a:gd name="connsiteX11" fmla="*/ 2772243 w 4644190"/>
              <a:gd name="connsiteY11" fmla="*/ 1499429 h 1913021"/>
              <a:gd name="connsiteX12" fmla="*/ 4644190 w 4644190"/>
              <a:gd name="connsiteY12" fmla="*/ 998621 h 1913021"/>
              <a:gd name="connsiteX0" fmla="*/ 4324109 w 4612867"/>
              <a:gd name="connsiteY0" fmla="*/ 0 h 1913021"/>
              <a:gd name="connsiteX1" fmla="*/ 2636310 w 4612867"/>
              <a:gd name="connsiteY1" fmla="*/ 458662 h 1913021"/>
              <a:gd name="connsiteX2" fmla="*/ 2577545 w 4612867"/>
              <a:gd name="connsiteY2" fmla="*/ 565484 h 1913021"/>
              <a:gd name="connsiteX3" fmla="*/ 2524647 w 4612867"/>
              <a:gd name="connsiteY3" fmla="*/ 643656 h 1913021"/>
              <a:gd name="connsiteX4" fmla="*/ 173214 w 4612867"/>
              <a:gd name="connsiteY4" fmla="*/ 1299411 h 1913021"/>
              <a:gd name="connsiteX5" fmla="*/ 28835 w 4612867"/>
              <a:gd name="connsiteY5" fmla="*/ 1436536 h 1913021"/>
              <a:gd name="connsiteX6" fmla="*/ 0 w 4612867"/>
              <a:gd name="connsiteY6" fmla="*/ 1643805 h 1913021"/>
              <a:gd name="connsiteX7" fmla="*/ 40867 w 4612867"/>
              <a:gd name="connsiteY7" fmla="*/ 1840832 h 1913021"/>
              <a:gd name="connsiteX8" fmla="*/ 185246 w 4612867"/>
              <a:gd name="connsiteY8" fmla="*/ 1913021 h 1913021"/>
              <a:gd name="connsiteX9" fmla="*/ 2399056 w 4612867"/>
              <a:gd name="connsiteY9" fmla="*/ 1299411 h 1913021"/>
              <a:gd name="connsiteX10" fmla="*/ 2558548 w 4612867"/>
              <a:gd name="connsiteY10" fmla="*/ 1255530 h 1913021"/>
              <a:gd name="connsiteX11" fmla="*/ 2740920 w 4612867"/>
              <a:gd name="connsiteY11" fmla="*/ 1499429 h 1913021"/>
              <a:gd name="connsiteX12" fmla="*/ 4612867 w 4612867"/>
              <a:gd name="connsiteY12" fmla="*/ 998621 h 1913021"/>
              <a:gd name="connsiteX0" fmla="*/ 4324109 w 4612867"/>
              <a:gd name="connsiteY0" fmla="*/ 0 h 1913021"/>
              <a:gd name="connsiteX1" fmla="*/ 2636310 w 4612867"/>
              <a:gd name="connsiteY1" fmla="*/ 458662 h 1913021"/>
              <a:gd name="connsiteX2" fmla="*/ 2577545 w 4612867"/>
              <a:gd name="connsiteY2" fmla="*/ 565484 h 1913021"/>
              <a:gd name="connsiteX3" fmla="*/ 2524647 w 4612867"/>
              <a:gd name="connsiteY3" fmla="*/ 643656 h 1913021"/>
              <a:gd name="connsiteX4" fmla="*/ 173214 w 4612867"/>
              <a:gd name="connsiteY4" fmla="*/ 1299411 h 1913021"/>
              <a:gd name="connsiteX5" fmla="*/ 55683 w 4612867"/>
              <a:gd name="connsiteY5" fmla="*/ 1441057 h 1913021"/>
              <a:gd name="connsiteX6" fmla="*/ 0 w 4612867"/>
              <a:gd name="connsiteY6" fmla="*/ 1643805 h 1913021"/>
              <a:gd name="connsiteX7" fmla="*/ 40867 w 4612867"/>
              <a:gd name="connsiteY7" fmla="*/ 1840832 h 1913021"/>
              <a:gd name="connsiteX8" fmla="*/ 185246 w 4612867"/>
              <a:gd name="connsiteY8" fmla="*/ 1913021 h 1913021"/>
              <a:gd name="connsiteX9" fmla="*/ 2399056 w 4612867"/>
              <a:gd name="connsiteY9" fmla="*/ 1299411 h 1913021"/>
              <a:gd name="connsiteX10" fmla="*/ 2558548 w 4612867"/>
              <a:gd name="connsiteY10" fmla="*/ 1255530 h 1913021"/>
              <a:gd name="connsiteX11" fmla="*/ 2740920 w 4612867"/>
              <a:gd name="connsiteY11" fmla="*/ 1499429 h 1913021"/>
              <a:gd name="connsiteX12" fmla="*/ 4612867 w 4612867"/>
              <a:gd name="connsiteY12" fmla="*/ 998621 h 1913021"/>
              <a:gd name="connsiteX0" fmla="*/ 4324109 w 4612867"/>
              <a:gd name="connsiteY0" fmla="*/ 0 h 1913021"/>
              <a:gd name="connsiteX1" fmla="*/ 2636310 w 4612867"/>
              <a:gd name="connsiteY1" fmla="*/ 458662 h 1913021"/>
              <a:gd name="connsiteX2" fmla="*/ 2577545 w 4612867"/>
              <a:gd name="connsiteY2" fmla="*/ 565484 h 1913021"/>
              <a:gd name="connsiteX3" fmla="*/ 2524647 w 4612867"/>
              <a:gd name="connsiteY3" fmla="*/ 643656 h 1913021"/>
              <a:gd name="connsiteX4" fmla="*/ 186638 w 4612867"/>
              <a:gd name="connsiteY4" fmla="*/ 1312973 h 1913021"/>
              <a:gd name="connsiteX5" fmla="*/ 55683 w 4612867"/>
              <a:gd name="connsiteY5" fmla="*/ 1441057 h 1913021"/>
              <a:gd name="connsiteX6" fmla="*/ 0 w 4612867"/>
              <a:gd name="connsiteY6" fmla="*/ 1643805 h 1913021"/>
              <a:gd name="connsiteX7" fmla="*/ 40867 w 4612867"/>
              <a:gd name="connsiteY7" fmla="*/ 1840832 h 1913021"/>
              <a:gd name="connsiteX8" fmla="*/ 185246 w 4612867"/>
              <a:gd name="connsiteY8" fmla="*/ 1913021 h 1913021"/>
              <a:gd name="connsiteX9" fmla="*/ 2399056 w 4612867"/>
              <a:gd name="connsiteY9" fmla="*/ 1299411 h 1913021"/>
              <a:gd name="connsiteX10" fmla="*/ 2558548 w 4612867"/>
              <a:gd name="connsiteY10" fmla="*/ 1255530 h 1913021"/>
              <a:gd name="connsiteX11" fmla="*/ 2740920 w 4612867"/>
              <a:gd name="connsiteY11" fmla="*/ 1499429 h 1913021"/>
              <a:gd name="connsiteX12" fmla="*/ 4612867 w 4612867"/>
              <a:gd name="connsiteY12" fmla="*/ 998621 h 1913021"/>
              <a:gd name="connsiteX0" fmla="*/ 4324109 w 4612867"/>
              <a:gd name="connsiteY0" fmla="*/ 0 h 1913021"/>
              <a:gd name="connsiteX1" fmla="*/ 2636310 w 4612867"/>
              <a:gd name="connsiteY1" fmla="*/ 458662 h 1913021"/>
              <a:gd name="connsiteX2" fmla="*/ 2577545 w 4612867"/>
              <a:gd name="connsiteY2" fmla="*/ 565484 h 1913021"/>
              <a:gd name="connsiteX3" fmla="*/ 2524647 w 4612867"/>
              <a:gd name="connsiteY3" fmla="*/ 643656 h 1913021"/>
              <a:gd name="connsiteX4" fmla="*/ 186638 w 4612867"/>
              <a:gd name="connsiteY4" fmla="*/ 1312973 h 1913021"/>
              <a:gd name="connsiteX5" fmla="*/ 55683 w 4612867"/>
              <a:gd name="connsiteY5" fmla="*/ 1441057 h 1913021"/>
              <a:gd name="connsiteX6" fmla="*/ 0 w 4612867"/>
              <a:gd name="connsiteY6" fmla="*/ 1643805 h 1913021"/>
              <a:gd name="connsiteX7" fmla="*/ 58767 w 4612867"/>
              <a:gd name="connsiteY7" fmla="*/ 1831791 h 1913021"/>
              <a:gd name="connsiteX8" fmla="*/ 185246 w 4612867"/>
              <a:gd name="connsiteY8" fmla="*/ 1913021 h 1913021"/>
              <a:gd name="connsiteX9" fmla="*/ 2399056 w 4612867"/>
              <a:gd name="connsiteY9" fmla="*/ 1299411 h 1913021"/>
              <a:gd name="connsiteX10" fmla="*/ 2558548 w 4612867"/>
              <a:gd name="connsiteY10" fmla="*/ 1255530 h 1913021"/>
              <a:gd name="connsiteX11" fmla="*/ 2740920 w 4612867"/>
              <a:gd name="connsiteY11" fmla="*/ 1499429 h 1913021"/>
              <a:gd name="connsiteX12" fmla="*/ 4612867 w 4612867"/>
              <a:gd name="connsiteY12" fmla="*/ 998621 h 1913021"/>
              <a:gd name="connsiteX0" fmla="*/ 4324109 w 4612867"/>
              <a:gd name="connsiteY0" fmla="*/ 0 h 1917541"/>
              <a:gd name="connsiteX1" fmla="*/ 2636310 w 4612867"/>
              <a:gd name="connsiteY1" fmla="*/ 458662 h 1917541"/>
              <a:gd name="connsiteX2" fmla="*/ 2577545 w 4612867"/>
              <a:gd name="connsiteY2" fmla="*/ 565484 h 1917541"/>
              <a:gd name="connsiteX3" fmla="*/ 2524647 w 4612867"/>
              <a:gd name="connsiteY3" fmla="*/ 643656 h 1917541"/>
              <a:gd name="connsiteX4" fmla="*/ 186638 w 4612867"/>
              <a:gd name="connsiteY4" fmla="*/ 1312973 h 1917541"/>
              <a:gd name="connsiteX5" fmla="*/ 55683 w 4612867"/>
              <a:gd name="connsiteY5" fmla="*/ 1441057 h 1917541"/>
              <a:gd name="connsiteX6" fmla="*/ 0 w 4612867"/>
              <a:gd name="connsiteY6" fmla="*/ 1643805 h 1917541"/>
              <a:gd name="connsiteX7" fmla="*/ 58767 w 4612867"/>
              <a:gd name="connsiteY7" fmla="*/ 1831791 h 1917541"/>
              <a:gd name="connsiteX8" fmla="*/ 198670 w 4612867"/>
              <a:gd name="connsiteY8" fmla="*/ 1917541 h 1917541"/>
              <a:gd name="connsiteX9" fmla="*/ 2399056 w 4612867"/>
              <a:gd name="connsiteY9" fmla="*/ 1299411 h 1917541"/>
              <a:gd name="connsiteX10" fmla="*/ 2558548 w 4612867"/>
              <a:gd name="connsiteY10" fmla="*/ 1255530 h 1917541"/>
              <a:gd name="connsiteX11" fmla="*/ 2740920 w 4612867"/>
              <a:gd name="connsiteY11" fmla="*/ 1499429 h 1917541"/>
              <a:gd name="connsiteX12" fmla="*/ 4612867 w 4612867"/>
              <a:gd name="connsiteY12" fmla="*/ 998621 h 1917541"/>
              <a:gd name="connsiteX0" fmla="*/ 4324109 w 4612867"/>
              <a:gd name="connsiteY0" fmla="*/ 0 h 1922061"/>
              <a:gd name="connsiteX1" fmla="*/ 2636310 w 4612867"/>
              <a:gd name="connsiteY1" fmla="*/ 458662 h 1922061"/>
              <a:gd name="connsiteX2" fmla="*/ 2577545 w 4612867"/>
              <a:gd name="connsiteY2" fmla="*/ 565484 h 1922061"/>
              <a:gd name="connsiteX3" fmla="*/ 2524647 w 4612867"/>
              <a:gd name="connsiteY3" fmla="*/ 643656 h 1922061"/>
              <a:gd name="connsiteX4" fmla="*/ 186638 w 4612867"/>
              <a:gd name="connsiteY4" fmla="*/ 1312973 h 1922061"/>
              <a:gd name="connsiteX5" fmla="*/ 55683 w 4612867"/>
              <a:gd name="connsiteY5" fmla="*/ 1441057 h 1922061"/>
              <a:gd name="connsiteX6" fmla="*/ 0 w 4612867"/>
              <a:gd name="connsiteY6" fmla="*/ 1643805 h 1922061"/>
              <a:gd name="connsiteX7" fmla="*/ 58767 w 4612867"/>
              <a:gd name="connsiteY7" fmla="*/ 1831791 h 1922061"/>
              <a:gd name="connsiteX8" fmla="*/ 212095 w 4612867"/>
              <a:gd name="connsiteY8" fmla="*/ 1922061 h 1922061"/>
              <a:gd name="connsiteX9" fmla="*/ 2399056 w 4612867"/>
              <a:gd name="connsiteY9" fmla="*/ 1299411 h 1922061"/>
              <a:gd name="connsiteX10" fmla="*/ 2558548 w 4612867"/>
              <a:gd name="connsiteY10" fmla="*/ 1255530 h 1922061"/>
              <a:gd name="connsiteX11" fmla="*/ 2740920 w 4612867"/>
              <a:gd name="connsiteY11" fmla="*/ 1499429 h 1922061"/>
              <a:gd name="connsiteX12" fmla="*/ 4612867 w 4612867"/>
              <a:gd name="connsiteY12" fmla="*/ 998621 h 1922061"/>
              <a:gd name="connsiteX0" fmla="*/ 4682092 w 4682092"/>
              <a:gd name="connsiteY0" fmla="*/ 0 h 2012470"/>
              <a:gd name="connsiteX1" fmla="*/ 2636310 w 4682092"/>
              <a:gd name="connsiteY1" fmla="*/ 549071 h 2012470"/>
              <a:gd name="connsiteX2" fmla="*/ 2577545 w 4682092"/>
              <a:gd name="connsiteY2" fmla="*/ 655893 h 2012470"/>
              <a:gd name="connsiteX3" fmla="*/ 2524647 w 4682092"/>
              <a:gd name="connsiteY3" fmla="*/ 734065 h 2012470"/>
              <a:gd name="connsiteX4" fmla="*/ 186638 w 4682092"/>
              <a:gd name="connsiteY4" fmla="*/ 1403382 h 2012470"/>
              <a:gd name="connsiteX5" fmla="*/ 55683 w 4682092"/>
              <a:gd name="connsiteY5" fmla="*/ 1531466 h 2012470"/>
              <a:gd name="connsiteX6" fmla="*/ 0 w 4682092"/>
              <a:gd name="connsiteY6" fmla="*/ 1734214 h 2012470"/>
              <a:gd name="connsiteX7" fmla="*/ 58767 w 4682092"/>
              <a:gd name="connsiteY7" fmla="*/ 1922200 h 2012470"/>
              <a:gd name="connsiteX8" fmla="*/ 212095 w 4682092"/>
              <a:gd name="connsiteY8" fmla="*/ 2012470 h 2012470"/>
              <a:gd name="connsiteX9" fmla="*/ 2399056 w 4682092"/>
              <a:gd name="connsiteY9" fmla="*/ 1389820 h 2012470"/>
              <a:gd name="connsiteX10" fmla="*/ 2558548 w 4682092"/>
              <a:gd name="connsiteY10" fmla="*/ 1345939 h 2012470"/>
              <a:gd name="connsiteX11" fmla="*/ 2740920 w 4682092"/>
              <a:gd name="connsiteY11" fmla="*/ 1589838 h 2012470"/>
              <a:gd name="connsiteX12" fmla="*/ 4612867 w 4682092"/>
              <a:gd name="connsiteY12" fmla="*/ 1089030 h 2012470"/>
              <a:gd name="connsiteX0" fmla="*/ 4682092 w 4711312"/>
              <a:gd name="connsiteY0" fmla="*/ 0 h 2012470"/>
              <a:gd name="connsiteX1" fmla="*/ 2636310 w 4711312"/>
              <a:gd name="connsiteY1" fmla="*/ 549071 h 2012470"/>
              <a:gd name="connsiteX2" fmla="*/ 2577545 w 4711312"/>
              <a:gd name="connsiteY2" fmla="*/ 655893 h 2012470"/>
              <a:gd name="connsiteX3" fmla="*/ 2524647 w 4711312"/>
              <a:gd name="connsiteY3" fmla="*/ 734065 h 2012470"/>
              <a:gd name="connsiteX4" fmla="*/ 186638 w 4711312"/>
              <a:gd name="connsiteY4" fmla="*/ 1403382 h 2012470"/>
              <a:gd name="connsiteX5" fmla="*/ 55683 w 4711312"/>
              <a:gd name="connsiteY5" fmla="*/ 1531466 h 2012470"/>
              <a:gd name="connsiteX6" fmla="*/ 0 w 4711312"/>
              <a:gd name="connsiteY6" fmla="*/ 1734214 h 2012470"/>
              <a:gd name="connsiteX7" fmla="*/ 58767 w 4711312"/>
              <a:gd name="connsiteY7" fmla="*/ 1922200 h 2012470"/>
              <a:gd name="connsiteX8" fmla="*/ 212095 w 4711312"/>
              <a:gd name="connsiteY8" fmla="*/ 2012470 h 2012470"/>
              <a:gd name="connsiteX9" fmla="*/ 2399056 w 4711312"/>
              <a:gd name="connsiteY9" fmla="*/ 1389820 h 2012470"/>
              <a:gd name="connsiteX10" fmla="*/ 2558548 w 4711312"/>
              <a:gd name="connsiteY10" fmla="*/ 1345939 h 2012470"/>
              <a:gd name="connsiteX11" fmla="*/ 2740920 w 4711312"/>
              <a:gd name="connsiteY11" fmla="*/ 1589838 h 2012470"/>
              <a:gd name="connsiteX12" fmla="*/ 4711312 w 4711312"/>
              <a:gd name="connsiteY12" fmla="*/ 1034786 h 201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11312" h="2012470">
                <a:moveTo>
                  <a:pt x="4682092" y="0"/>
                </a:moveTo>
                <a:lnTo>
                  <a:pt x="2636310" y="549071"/>
                </a:lnTo>
                <a:lnTo>
                  <a:pt x="2577545" y="655893"/>
                </a:lnTo>
                <a:lnTo>
                  <a:pt x="2524647" y="734065"/>
                </a:lnTo>
                <a:lnTo>
                  <a:pt x="186638" y="1403382"/>
                </a:lnTo>
                <a:cubicBezTo>
                  <a:pt x="104270" y="1452159"/>
                  <a:pt x="128712" y="1418227"/>
                  <a:pt x="55683" y="1531466"/>
                </a:cubicBezTo>
                <a:cubicBezTo>
                  <a:pt x="16953" y="1641967"/>
                  <a:pt x="13827" y="1629852"/>
                  <a:pt x="0" y="1734214"/>
                </a:cubicBezTo>
                <a:cubicBezTo>
                  <a:pt x="14724" y="1838287"/>
                  <a:pt x="16026" y="1830405"/>
                  <a:pt x="58767" y="1922200"/>
                </a:cubicBezTo>
                <a:cubicBezTo>
                  <a:pt x="141135" y="1976958"/>
                  <a:pt x="132840" y="1985338"/>
                  <a:pt x="212095" y="2012470"/>
                </a:cubicBezTo>
                <a:lnTo>
                  <a:pt x="2399056" y="1389820"/>
                </a:lnTo>
                <a:lnTo>
                  <a:pt x="2558548" y="1345939"/>
                </a:lnTo>
                <a:cubicBezTo>
                  <a:pt x="2656628" y="1507099"/>
                  <a:pt x="2635698" y="1508345"/>
                  <a:pt x="2740920" y="1589838"/>
                </a:cubicBezTo>
                <a:cubicBezTo>
                  <a:pt x="3365216" y="1445311"/>
                  <a:pt x="4115670" y="1189668"/>
                  <a:pt x="4711312" y="1034786"/>
                </a:cubicBezTo>
              </a:path>
            </a:pathLst>
          </a:custGeom>
          <a:noFill/>
          <a:ln w="38100" cap="rnd">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49AB2455-0FF9-384A-9461-923267D3524D}"/>
              </a:ext>
            </a:extLst>
          </p:cNvPr>
          <p:cNvSpPr/>
          <p:nvPr/>
        </p:nvSpPr>
        <p:spPr>
          <a:xfrm>
            <a:off x="3423376" y="4254974"/>
            <a:ext cx="5605159" cy="2186731"/>
          </a:xfrm>
          <a:custGeom>
            <a:avLst/>
            <a:gdLst>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395663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26318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6474 w 4644190"/>
              <a:gd name="connsiteY3" fmla="*/ 661737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2622885 w 4644190"/>
              <a:gd name="connsiteY1" fmla="*/ 481263 h 1913021"/>
              <a:gd name="connsiteX2" fmla="*/ 2550695 w 4644190"/>
              <a:gd name="connsiteY2" fmla="*/ 565484 h 1913021"/>
              <a:gd name="connsiteX3" fmla="*/ 2462000 w 4644190"/>
              <a:gd name="connsiteY3" fmla="*/ 604538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3240405 w 4644190"/>
              <a:gd name="connsiteY1" fmla="*/ 210867 h 1913021"/>
              <a:gd name="connsiteX2" fmla="*/ 2550695 w 4644190"/>
              <a:gd name="connsiteY2" fmla="*/ 565484 h 1913021"/>
              <a:gd name="connsiteX3" fmla="*/ 2462000 w 4644190"/>
              <a:gd name="connsiteY3" fmla="*/ 604538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3240405 w 4644190"/>
              <a:gd name="connsiteY1" fmla="*/ 210867 h 1913021"/>
              <a:gd name="connsiteX2" fmla="*/ 2550695 w 4644190"/>
              <a:gd name="connsiteY2" fmla="*/ 565484 h 1913021"/>
              <a:gd name="connsiteX3" fmla="*/ 2462000 w 4644190"/>
              <a:gd name="connsiteY3" fmla="*/ 604538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355432 w 4644190"/>
              <a:gd name="connsiteY0" fmla="*/ 0 h 1913021"/>
              <a:gd name="connsiteX1" fmla="*/ 3240405 w 4644190"/>
              <a:gd name="connsiteY1" fmla="*/ 210867 h 1913021"/>
              <a:gd name="connsiteX2" fmla="*/ 2702838 w 4644190"/>
              <a:gd name="connsiteY2" fmla="*/ 518684 h 1913021"/>
              <a:gd name="connsiteX3" fmla="*/ 2462000 w 4644190"/>
              <a:gd name="connsiteY3" fmla="*/ 604538 h 1913021"/>
              <a:gd name="connsiteX4" fmla="*/ 204537 w 4644190"/>
              <a:gd name="connsiteY4" fmla="*/ 1299411 h 1913021"/>
              <a:gd name="connsiteX5" fmla="*/ 60158 w 4644190"/>
              <a:gd name="connsiteY5" fmla="*/ 1436536 h 1913021"/>
              <a:gd name="connsiteX6" fmla="*/ 0 w 4644190"/>
              <a:gd name="connsiteY6" fmla="*/ 1648326 h 1913021"/>
              <a:gd name="connsiteX7" fmla="*/ 72190 w 4644190"/>
              <a:gd name="connsiteY7" fmla="*/ 1840832 h 1913021"/>
              <a:gd name="connsiteX8" fmla="*/ 216569 w 4644190"/>
              <a:gd name="connsiteY8" fmla="*/ 1913021 h 1913021"/>
              <a:gd name="connsiteX9" fmla="*/ 2430379 w 4644190"/>
              <a:gd name="connsiteY9" fmla="*/ 1299411 h 1913021"/>
              <a:gd name="connsiteX10" fmla="*/ 2430379 w 4644190"/>
              <a:gd name="connsiteY10" fmla="*/ 1299411 h 1913021"/>
              <a:gd name="connsiteX11" fmla="*/ 2598821 w 4644190"/>
              <a:gd name="connsiteY11" fmla="*/ 1395663 h 1913021"/>
              <a:gd name="connsiteX12" fmla="*/ 2646948 w 4644190"/>
              <a:gd name="connsiteY12" fmla="*/ 1503948 h 1913021"/>
              <a:gd name="connsiteX13" fmla="*/ 2646948 w 4644190"/>
              <a:gd name="connsiteY13" fmla="*/ 1503948 h 1913021"/>
              <a:gd name="connsiteX14" fmla="*/ 4644190 w 4644190"/>
              <a:gd name="connsiteY14" fmla="*/ 998621 h 1913021"/>
              <a:gd name="connsiteX0" fmla="*/ 4767112 w 4767112"/>
              <a:gd name="connsiteY0" fmla="*/ 0 h 2188618"/>
              <a:gd name="connsiteX1" fmla="*/ 3240405 w 4767112"/>
              <a:gd name="connsiteY1" fmla="*/ 486464 h 2188618"/>
              <a:gd name="connsiteX2" fmla="*/ 2702838 w 4767112"/>
              <a:gd name="connsiteY2" fmla="*/ 794281 h 2188618"/>
              <a:gd name="connsiteX3" fmla="*/ 2462000 w 4767112"/>
              <a:gd name="connsiteY3" fmla="*/ 880135 h 2188618"/>
              <a:gd name="connsiteX4" fmla="*/ 204537 w 4767112"/>
              <a:gd name="connsiteY4" fmla="*/ 1575008 h 2188618"/>
              <a:gd name="connsiteX5" fmla="*/ 60158 w 4767112"/>
              <a:gd name="connsiteY5" fmla="*/ 1712133 h 2188618"/>
              <a:gd name="connsiteX6" fmla="*/ 0 w 4767112"/>
              <a:gd name="connsiteY6" fmla="*/ 1923923 h 2188618"/>
              <a:gd name="connsiteX7" fmla="*/ 72190 w 4767112"/>
              <a:gd name="connsiteY7" fmla="*/ 2116429 h 2188618"/>
              <a:gd name="connsiteX8" fmla="*/ 216569 w 4767112"/>
              <a:gd name="connsiteY8" fmla="*/ 2188618 h 2188618"/>
              <a:gd name="connsiteX9" fmla="*/ 2430379 w 4767112"/>
              <a:gd name="connsiteY9" fmla="*/ 1575008 h 2188618"/>
              <a:gd name="connsiteX10" fmla="*/ 2430379 w 4767112"/>
              <a:gd name="connsiteY10" fmla="*/ 1575008 h 2188618"/>
              <a:gd name="connsiteX11" fmla="*/ 2598821 w 4767112"/>
              <a:gd name="connsiteY11" fmla="*/ 1671260 h 2188618"/>
              <a:gd name="connsiteX12" fmla="*/ 2646948 w 4767112"/>
              <a:gd name="connsiteY12" fmla="*/ 1779545 h 2188618"/>
              <a:gd name="connsiteX13" fmla="*/ 2646948 w 4767112"/>
              <a:gd name="connsiteY13" fmla="*/ 1779545 h 2188618"/>
              <a:gd name="connsiteX14" fmla="*/ 4644190 w 4767112"/>
              <a:gd name="connsiteY14" fmla="*/ 1274218 h 2188618"/>
              <a:gd name="connsiteX0" fmla="*/ 4767112 w 4767112"/>
              <a:gd name="connsiteY0" fmla="*/ 0 h 2188618"/>
              <a:gd name="connsiteX1" fmla="*/ 3240405 w 4767112"/>
              <a:gd name="connsiteY1" fmla="*/ 486464 h 2188618"/>
              <a:gd name="connsiteX2" fmla="*/ 2702838 w 4767112"/>
              <a:gd name="connsiteY2" fmla="*/ 794281 h 2188618"/>
              <a:gd name="connsiteX3" fmla="*/ 2462000 w 4767112"/>
              <a:gd name="connsiteY3" fmla="*/ 880135 h 2188618"/>
              <a:gd name="connsiteX4" fmla="*/ 204537 w 4767112"/>
              <a:gd name="connsiteY4" fmla="*/ 1575008 h 2188618"/>
              <a:gd name="connsiteX5" fmla="*/ 60158 w 4767112"/>
              <a:gd name="connsiteY5" fmla="*/ 1712133 h 2188618"/>
              <a:gd name="connsiteX6" fmla="*/ 0 w 4767112"/>
              <a:gd name="connsiteY6" fmla="*/ 1923923 h 2188618"/>
              <a:gd name="connsiteX7" fmla="*/ 72190 w 4767112"/>
              <a:gd name="connsiteY7" fmla="*/ 2116429 h 2188618"/>
              <a:gd name="connsiteX8" fmla="*/ 216569 w 4767112"/>
              <a:gd name="connsiteY8" fmla="*/ 2188618 h 2188618"/>
              <a:gd name="connsiteX9" fmla="*/ 2430379 w 4767112"/>
              <a:gd name="connsiteY9" fmla="*/ 1575008 h 2188618"/>
              <a:gd name="connsiteX10" fmla="*/ 2430379 w 4767112"/>
              <a:gd name="connsiteY10" fmla="*/ 1575008 h 2188618"/>
              <a:gd name="connsiteX11" fmla="*/ 2598821 w 4767112"/>
              <a:gd name="connsiteY11" fmla="*/ 1671260 h 2188618"/>
              <a:gd name="connsiteX12" fmla="*/ 2646948 w 4767112"/>
              <a:gd name="connsiteY12" fmla="*/ 1779545 h 2188618"/>
              <a:gd name="connsiteX13" fmla="*/ 2646948 w 4767112"/>
              <a:gd name="connsiteY13" fmla="*/ 1779545 h 2188618"/>
              <a:gd name="connsiteX14" fmla="*/ 4644190 w 4767112"/>
              <a:gd name="connsiteY14" fmla="*/ 1274218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598821 w 4832132"/>
              <a:gd name="connsiteY11" fmla="*/ 1671260 h 2188618"/>
              <a:gd name="connsiteX12" fmla="*/ 2646948 w 4832132"/>
              <a:gd name="connsiteY12" fmla="*/ 1779545 h 2188618"/>
              <a:gd name="connsiteX13" fmla="*/ 2646948 w 4832132"/>
              <a:gd name="connsiteY13" fmla="*/ 1779545 h 2188618"/>
              <a:gd name="connsiteX14" fmla="*/ 4832132 w 4832132"/>
              <a:gd name="connsiteY14"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598821 w 4832132"/>
              <a:gd name="connsiteY11" fmla="*/ 1671260 h 2188618"/>
              <a:gd name="connsiteX12" fmla="*/ 2646948 w 4832132"/>
              <a:gd name="connsiteY12" fmla="*/ 1779545 h 2188618"/>
              <a:gd name="connsiteX13" fmla="*/ 3246570 w 4832132"/>
              <a:gd name="connsiteY13" fmla="*/ 1488349 h 2188618"/>
              <a:gd name="connsiteX14" fmla="*/ 4832132 w 4832132"/>
              <a:gd name="connsiteY14"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598821 w 4832132"/>
              <a:gd name="connsiteY11" fmla="*/ 1671260 h 2188618"/>
              <a:gd name="connsiteX12" fmla="*/ 2973608 w 4832132"/>
              <a:gd name="connsiteY12" fmla="*/ 1451950 h 2188618"/>
              <a:gd name="connsiteX13" fmla="*/ 3246570 w 4832132"/>
              <a:gd name="connsiteY13" fmla="*/ 1488349 h 2188618"/>
              <a:gd name="connsiteX14" fmla="*/ 4832132 w 4832132"/>
              <a:gd name="connsiteY14"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598821 w 4832132"/>
              <a:gd name="connsiteY11" fmla="*/ 1671260 h 2188618"/>
              <a:gd name="connsiteX12" fmla="*/ 3246570 w 4832132"/>
              <a:gd name="connsiteY12" fmla="*/ 1488349 h 2188618"/>
              <a:gd name="connsiteX13" fmla="*/ 4832132 w 4832132"/>
              <a:gd name="connsiteY13"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692792 w 4832132"/>
              <a:gd name="connsiteY11" fmla="*/ 1380063 h 2188618"/>
              <a:gd name="connsiteX12" fmla="*/ 3246570 w 4832132"/>
              <a:gd name="connsiteY12" fmla="*/ 1488349 h 2188618"/>
              <a:gd name="connsiteX13" fmla="*/ 4832132 w 4832132"/>
              <a:gd name="connsiteY13"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692792 w 4832132"/>
              <a:gd name="connsiteY11" fmla="*/ 1380063 h 2188618"/>
              <a:gd name="connsiteX12" fmla="*/ 3246570 w 4832132"/>
              <a:gd name="connsiteY12" fmla="*/ 1488349 h 2188618"/>
              <a:gd name="connsiteX13" fmla="*/ 4832132 w 4832132"/>
              <a:gd name="connsiteY13"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430379 w 4832132"/>
              <a:gd name="connsiteY10" fmla="*/ 1575008 h 2188618"/>
              <a:gd name="connsiteX11" fmla="*/ 2692792 w 4832132"/>
              <a:gd name="connsiteY11" fmla="*/ 1380063 h 2188618"/>
              <a:gd name="connsiteX12" fmla="*/ 3246570 w 4832132"/>
              <a:gd name="connsiteY12" fmla="*/ 1488349 h 2188618"/>
              <a:gd name="connsiteX13" fmla="*/ 4832132 w 4832132"/>
              <a:gd name="connsiteY13"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430379 w 4832132"/>
              <a:gd name="connsiteY9" fmla="*/ 1575008 h 2188618"/>
              <a:gd name="connsiteX10" fmla="*/ 2399056 w 4832132"/>
              <a:gd name="connsiteY10" fmla="*/ 1465809 h 2188618"/>
              <a:gd name="connsiteX11" fmla="*/ 2692792 w 4832132"/>
              <a:gd name="connsiteY11" fmla="*/ 1380063 h 2188618"/>
              <a:gd name="connsiteX12" fmla="*/ 3246570 w 4832132"/>
              <a:gd name="connsiteY12" fmla="*/ 1488349 h 2188618"/>
              <a:gd name="connsiteX13" fmla="*/ 4832132 w 4832132"/>
              <a:gd name="connsiteY13"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2190 w 4832132"/>
              <a:gd name="connsiteY7" fmla="*/ 2116429 h 2188618"/>
              <a:gd name="connsiteX8" fmla="*/ 216569 w 4832132"/>
              <a:gd name="connsiteY8" fmla="*/ 2188618 h 2188618"/>
              <a:gd name="connsiteX9" fmla="*/ 2399056 w 4832132"/>
              <a:gd name="connsiteY9" fmla="*/ 1465809 h 2188618"/>
              <a:gd name="connsiteX10" fmla="*/ 2692792 w 4832132"/>
              <a:gd name="connsiteY10" fmla="*/ 1380063 h 2188618"/>
              <a:gd name="connsiteX11" fmla="*/ 3246570 w 4832132"/>
              <a:gd name="connsiteY11" fmla="*/ 1488349 h 2188618"/>
              <a:gd name="connsiteX12" fmla="*/ 4832132 w 4832132"/>
              <a:gd name="connsiteY12" fmla="*/ 972622 h 2188618"/>
              <a:gd name="connsiteX0" fmla="*/ 4767112 w 4832132"/>
              <a:gd name="connsiteY0" fmla="*/ 0 h 2188618"/>
              <a:gd name="connsiteX1" fmla="*/ 3240405 w 4832132"/>
              <a:gd name="connsiteY1" fmla="*/ 486464 h 2188618"/>
              <a:gd name="connsiteX2" fmla="*/ 2702838 w 4832132"/>
              <a:gd name="connsiteY2" fmla="*/ 794281 h 2188618"/>
              <a:gd name="connsiteX3" fmla="*/ 2462000 w 4832132"/>
              <a:gd name="connsiteY3" fmla="*/ 880135 h 2188618"/>
              <a:gd name="connsiteX4" fmla="*/ 204537 w 4832132"/>
              <a:gd name="connsiteY4" fmla="*/ 1575008 h 2188618"/>
              <a:gd name="connsiteX5" fmla="*/ 60158 w 4832132"/>
              <a:gd name="connsiteY5" fmla="*/ 1712133 h 2188618"/>
              <a:gd name="connsiteX6" fmla="*/ 0 w 4832132"/>
              <a:gd name="connsiteY6" fmla="*/ 1923923 h 2188618"/>
              <a:gd name="connsiteX7" fmla="*/ 76665 w 4832132"/>
              <a:gd name="connsiteY7" fmla="*/ 2126829 h 2188618"/>
              <a:gd name="connsiteX8" fmla="*/ 216569 w 4832132"/>
              <a:gd name="connsiteY8" fmla="*/ 2188618 h 2188618"/>
              <a:gd name="connsiteX9" fmla="*/ 2399056 w 4832132"/>
              <a:gd name="connsiteY9" fmla="*/ 1465809 h 2188618"/>
              <a:gd name="connsiteX10" fmla="*/ 2692792 w 4832132"/>
              <a:gd name="connsiteY10" fmla="*/ 1380063 h 2188618"/>
              <a:gd name="connsiteX11" fmla="*/ 3246570 w 4832132"/>
              <a:gd name="connsiteY11" fmla="*/ 1488349 h 2188618"/>
              <a:gd name="connsiteX12" fmla="*/ 4832132 w 4832132"/>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0062 w 4827657"/>
              <a:gd name="connsiteY4" fmla="*/ 1575008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57525 w 4827657"/>
              <a:gd name="connsiteY3" fmla="*/ 880135 h 2188618"/>
              <a:gd name="connsiteX4" fmla="*/ 204864 w 4827657"/>
              <a:gd name="connsiteY4" fmla="*/ 1597329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 name="connsiteX0" fmla="*/ 4762637 w 4827657"/>
              <a:gd name="connsiteY0" fmla="*/ 0 h 2188618"/>
              <a:gd name="connsiteX1" fmla="*/ 3235930 w 4827657"/>
              <a:gd name="connsiteY1" fmla="*/ 486464 h 2188618"/>
              <a:gd name="connsiteX2" fmla="*/ 2698363 w 4827657"/>
              <a:gd name="connsiteY2" fmla="*/ 794281 h 2188618"/>
              <a:gd name="connsiteX3" fmla="*/ 2467130 w 4827657"/>
              <a:gd name="connsiteY3" fmla="*/ 891295 h 2188618"/>
              <a:gd name="connsiteX4" fmla="*/ 204864 w 4827657"/>
              <a:gd name="connsiteY4" fmla="*/ 1597329 h 2188618"/>
              <a:gd name="connsiteX5" fmla="*/ 55683 w 4827657"/>
              <a:gd name="connsiteY5" fmla="*/ 1712133 h 2188618"/>
              <a:gd name="connsiteX6" fmla="*/ 0 w 4827657"/>
              <a:gd name="connsiteY6" fmla="*/ 1897923 h 2188618"/>
              <a:gd name="connsiteX7" fmla="*/ 72190 w 4827657"/>
              <a:gd name="connsiteY7" fmla="*/ 2126829 h 2188618"/>
              <a:gd name="connsiteX8" fmla="*/ 212094 w 4827657"/>
              <a:gd name="connsiteY8" fmla="*/ 2188618 h 2188618"/>
              <a:gd name="connsiteX9" fmla="*/ 2394581 w 4827657"/>
              <a:gd name="connsiteY9" fmla="*/ 1465809 h 2188618"/>
              <a:gd name="connsiteX10" fmla="*/ 2688317 w 4827657"/>
              <a:gd name="connsiteY10" fmla="*/ 1380063 h 2188618"/>
              <a:gd name="connsiteX11" fmla="*/ 3242095 w 4827657"/>
              <a:gd name="connsiteY11" fmla="*/ 1488349 h 2188618"/>
              <a:gd name="connsiteX12" fmla="*/ 4827657 w 4827657"/>
              <a:gd name="connsiteY12" fmla="*/ 972622 h 21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657" h="2188618">
                <a:moveTo>
                  <a:pt x="4762637" y="0"/>
                </a:moveTo>
                <a:cubicBezTo>
                  <a:pt x="4399911" y="106688"/>
                  <a:pt x="3603131" y="343375"/>
                  <a:pt x="3235930" y="486464"/>
                </a:cubicBezTo>
                <a:lnTo>
                  <a:pt x="2698363" y="794281"/>
                </a:lnTo>
                <a:lnTo>
                  <a:pt x="2467130" y="891295"/>
                </a:lnTo>
                <a:lnTo>
                  <a:pt x="204864" y="1597329"/>
                </a:lnTo>
                <a:cubicBezTo>
                  <a:pt x="122496" y="1646106"/>
                  <a:pt x="142136" y="1614495"/>
                  <a:pt x="55683" y="1712133"/>
                </a:cubicBezTo>
                <a:cubicBezTo>
                  <a:pt x="16953" y="1822634"/>
                  <a:pt x="27252" y="1788363"/>
                  <a:pt x="0" y="1897923"/>
                </a:cubicBezTo>
                <a:cubicBezTo>
                  <a:pt x="14724" y="2022795"/>
                  <a:pt x="11550" y="2009034"/>
                  <a:pt x="72190" y="2126829"/>
                </a:cubicBezTo>
                <a:cubicBezTo>
                  <a:pt x="154558" y="2181587"/>
                  <a:pt x="128365" y="2177086"/>
                  <a:pt x="212094" y="2188618"/>
                </a:cubicBezTo>
                <a:cubicBezTo>
                  <a:pt x="599905" y="2080181"/>
                  <a:pt x="1981877" y="1600568"/>
                  <a:pt x="2394581" y="1465809"/>
                </a:cubicBezTo>
                <a:cubicBezTo>
                  <a:pt x="2807285" y="1331050"/>
                  <a:pt x="2590405" y="1408645"/>
                  <a:pt x="2688317" y="1380063"/>
                </a:cubicBezTo>
                <a:cubicBezTo>
                  <a:pt x="2824349" y="1365620"/>
                  <a:pt x="3028753" y="1552709"/>
                  <a:pt x="3242095" y="1488349"/>
                </a:cubicBezTo>
                <a:cubicBezTo>
                  <a:pt x="3814520" y="1315661"/>
                  <a:pt x="4299136" y="1144531"/>
                  <a:pt x="4827657" y="972622"/>
                </a:cubicBezTo>
              </a:path>
            </a:pathLst>
          </a:custGeom>
          <a:noFill/>
          <a:ln w="38100" cap="rnd">
            <a:solidFill>
              <a:srgbClr val="00B05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3964EE-41FA-4628-ADA7-7515761D9DAA}"/>
              </a:ext>
            </a:extLst>
          </p:cNvPr>
          <p:cNvSpPr>
            <a:spLocks noGrp="1"/>
          </p:cNvSpPr>
          <p:nvPr>
            <p:ph idx="1"/>
          </p:nvPr>
        </p:nvSpPr>
        <p:spPr>
          <a:xfrm>
            <a:off x="384206" y="1099280"/>
            <a:ext cx="6118194" cy="2856762"/>
          </a:xfrm>
        </p:spPr>
        <p:txBody>
          <a:bodyPr/>
          <a:lstStyle/>
          <a:p>
            <a:r>
              <a:rPr lang="en-US" dirty="0"/>
              <a:t>Gas is injected in the target into the main mercury supply channels</a:t>
            </a:r>
          </a:p>
          <a:p>
            <a:r>
              <a:rPr lang="en-US" dirty="0"/>
              <a:t>Sixty 8-micron orifices control the flow</a:t>
            </a:r>
          </a:p>
          <a:p>
            <a:r>
              <a:rPr lang="en-US" dirty="0"/>
              <a:t>Mercury turbulence shreds the gas to tiny bubbles</a:t>
            </a:r>
          </a:p>
          <a:p>
            <a:endParaRPr lang="en-US" dirty="0"/>
          </a:p>
        </p:txBody>
      </p:sp>
      <p:grpSp>
        <p:nvGrpSpPr>
          <p:cNvPr id="20" name="Group 19">
            <a:extLst>
              <a:ext uri="{FF2B5EF4-FFF2-40B4-BE49-F238E27FC236}">
                <a16:creationId xmlns:a16="http://schemas.microsoft.com/office/drawing/2014/main" id="{E73A9B44-A3EE-474F-A8E8-F35C01769356}"/>
              </a:ext>
            </a:extLst>
          </p:cNvPr>
          <p:cNvGrpSpPr/>
          <p:nvPr/>
        </p:nvGrpSpPr>
        <p:grpSpPr>
          <a:xfrm>
            <a:off x="909876" y="4158040"/>
            <a:ext cx="3801042" cy="1096181"/>
            <a:chOff x="909876" y="4158040"/>
            <a:chExt cx="3801042" cy="1096181"/>
          </a:xfrm>
        </p:grpSpPr>
        <p:sp>
          <p:nvSpPr>
            <p:cNvPr id="7" name="TextBox 6">
              <a:extLst>
                <a:ext uri="{FF2B5EF4-FFF2-40B4-BE49-F238E27FC236}">
                  <a16:creationId xmlns:a16="http://schemas.microsoft.com/office/drawing/2014/main" id="{85E6F41E-921E-E64E-98DA-D61577268A1C}"/>
                </a:ext>
              </a:extLst>
            </p:cNvPr>
            <p:cNvSpPr txBox="1"/>
            <p:nvPr/>
          </p:nvSpPr>
          <p:spPr>
            <a:xfrm>
              <a:off x="909876" y="4158040"/>
              <a:ext cx="3801042" cy="341632"/>
            </a:xfrm>
            <a:prstGeom prst="rect">
              <a:avLst/>
            </a:prstGeom>
            <a:noFill/>
          </p:spPr>
          <p:txBody>
            <a:bodyPr wrap="none" rtlCol="0">
              <a:spAutoFit/>
            </a:bodyPr>
            <a:lstStyle/>
            <a:p>
              <a:pPr algn="ctr">
                <a:lnSpc>
                  <a:spcPct val="90000"/>
                </a:lnSpc>
              </a:pPr>
              <a:r>
                <a:rPr lang="en-US" dirty="0"/>
                <a:t>Sensors must fit in interstitial space</a:t>
              </a:r>
            </a:p>
          </p:txBody>
        </p:sp>
        <p:sp>
          <p:nvSpPr>
            <p:cNvPr id="19" name="Right Arrow 18">
              <a:extLst>
                <a:ext uri="{FF2B5EF4-FFF2-40B4-BE49-F238E27FC236}">
                  <a16:creationId xmlns:a16="http://schemas.microsoft.com/office/drawing/2014/main" id="{070775FA-4356-6249-98D4-82B6692DCAC1}"/>
                </a:ext>
              </a:extLst>
            </p:cNvPr>
            <p:cNvSpPr/>
            <p:nvPr/>
          </p:nvSpPr>
          <p:spPr>
            <a:xfrm rot="2523085">
              <a:off x="2439545" y="5154539"/>
              <a:ext cx="1633948" cy="99682"/>
            </a:xfrm>
            <a:prstGeom prst="rightArrow">
              <a:avLst/>
            </a:prstGeom>
            <a:solidFill>
              <a:schemeClr val="accent2"/>
            </a:solidFill>
            <a:ln w="19050">
              <a:solidFill>
                <a:srgbClr val="7030A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grpSp>
    </p:spTree>
    <p:extLst>
      <p:ext uri="{BB962C8B-B14F-4D97-AF65-F5344CB8AC3E}">
        <p14:creationId xmlns:p14="http://schemas.microsoft.com/office/powerpoint/2010/main" val="144415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EEB5648-0B52-D64C-955C-FD6BF323D42B}"/>
              </a:ext>
            </a:extLst>
          </p:cNvPr>
          <p:cNvPicPr>
            <a:picLocks noChangeAspect="1"/>
          </p:cNvPicPr>
          <p:nvPr/>
        </p:nvPicPr>
        <p:blipFill>
          <a:blip r:embed="rId3"/>
          <a:stretch>
            <a:fillRect/>
          </a:stretch>
        </p:blipFill>
        <p:spPr>
          <a:xfrm>
            <a:off x="7641718" y="1903070"/>
            <a:ext cx="1981200" cy="4292600"/>
          </a:xfrm>
          <a:prstGeom prst="rect">
            <a:avLst/>
          </a:prstGeom>
        </p:spPr>
      </p:pic>
      <p:sp>
        <p:nvSpPr>
          <p:cNvPr id="2" name="Title 1">
            <a:extLst>
              <a:ext uri="{FF2B5EF4-FFF2-40B4-BE49-F238E27FC236}">
                <a16:creationId xmlns:a16="http://schemas.microsoft.com/office/drawing/2014/main" id="{B9D67121-6048-4B57-BC35-04968E78584E}"/>
              </a:ext>
            </a:extLst>
          </p:cNvPr>
          <p:cNvSpPr>
            <a:spLocks noGrp="1"/>
          </p:cNvSpPr>
          <p:nvPr>
            <p:ph type="title"/>
          </p:nvPr>
        </p:nvSpPr>
        <p:spPr>
          <a:xfrm>
            <a:off x="344288" y="324453"/>
            <a:ext cx="11372473" cy="510909"/>
          </a:xfrm>
        </p:spPr>
        <p:txBody>
          <a:bodyPr/>
          <a:lstStyle/>
          <a:p>
            <a:r>
              <a:rPr lang="en-US" dirty="0"/>
              <a:t>Fiber Optic Strain Gauges</a:t>
            </a:r>
          </a:p>
        </p:txBody>
      </p:sp>
      <p:cxnSp>
        <p:nvCxnSpPr>
          <p:cNvPr id="61" name="Straight Arrow Connector 60">
            <a:extLst>
              <a:ext uri="{FF2B5EF4-FFF2-40B4-BE49-F238E27FC236}">
                <a16:creationId xmlns:a16="http://schemas.microsoft.com/office/drawing/2014/main" id="{41D025DB-D583-4B58-92F2-3F5CACFDDB5C}"/>
              </a:ext>
            </a:extLst>
          </p:cNvPr>
          <p:cNvCxnSpPr>
            <a:cxnSpLocks/>
          </p:cNvCxnSpPr>
          <p:nvPr/>
        </p:nvCxnSpPr>
        <p:spPr>
          <a:xfrm flipH="1">
            <a:off x="10578269" y="2833150"/>
            <a:ext cx="440727" cy="2619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Content Placeholder 2">
            <a:extLst>
              <a:ext uri="{FF2B5EF4-FFF2-40B4-BE49-F238E27FC236}">
                <a16:creationId xmlns:a16="http://schemas.microsoft.com/office/drawing/2014/main" id="{D628F207-9E18-7D48-A934-7B30B8847ECC}"/>
              </a:ext>
            </a:extLst>
          </p:cNvPr>
          <p:cNvSpPr>
            <a:spLocks noGrp="1"/>
          </p:cNvSpPr>
          <p:nvPr>
            <p:ph idx="1"/>
          </p:nvPr>
        </p:nvSpPr>
        <p:spPr>
          <a:xfrm>
            <a:off x="329983" y="1937675"/>
            <a:ext cx="3932873" cy="4390764"/>
          </a:xfrm>
        </p:spPr>
        <p:txBody>
          <a:bodyPr/>
          <a:lstStyle/>
          <a:p>
            <a:r>
              <a:rPr lang="en-US" dirty="0"/>
              <a:t>Sensors cannot interfere with the leak detection equipment</a:t>
            </a:r>
          </a:p>
          <a:p>
            <a:r>
              <a:rPr lang="en-US" dirty="0"/>
              <a:t>High bandwidth to measure fast pulse response</a:t>
            </a:r>
          </a:p>
          <a:p>
            <a:r>
              <a:rPr lang="en-US" dirty="0"/>
              <a:t>Radiation dose of 10</a:t>
            </a:r>
            <a:r>
              <a:rPr lang="en-US" baseline="30000" dirty="0"/>
              <a:t>4</a:t>
            </a:r>
            <a:r>
              <a:rPr lang="en-US" dirty="0"/>
              <a:t> to 10</a:t>
            </a:r>
            <a:r>
              <a:rPr lang="en-US" baseline="30000" dirty="0"/>
              <a:t>7</a:t>
            </a:r>
            <a:r>
              <a:rPr lang="en-US" baseline="-25000" dirty="0"/>
              <a:t> </a:t>
            </a:r>
            <a:r>
              <a:rPr lang="en-US" dirty="0"/>
              <a:t>R before beam</a:t>
            </a:r>
            <a:br>
              <a:rPr lang="en-US"/>
            </a:br>
            <a:r>
              <a:rPr lang="en-US"/>
              <a:t>and 10</a:t>
            </a:r>
            <a:r>
              <a:rPr lang="en-US" baseline="30000"/>
              <a:t>8</a:t>
            </a:r>
            <a:r>
              <a:rPr lang="en-US"/>
              <a:t> </a:t>
            </a:r>
            <a:r>
              <a:rPr lang="en-US" dirty="0"/>
              <a:t>to 10</a:t>
            </a:r>
            <a:r>
              <a:rPr lang="en-US" baseline="30000" dirty="0"/>
              <a:t>9 </a:t>
            </a:r>
            <a:r>
              <a:rPr lang="en-US" dirty="0"/>
              <a:t>R/hr in operation</a:t>
            </a:r>
          </a:p>
        </p:txBody>
      </p:sp>
      <p:pic>
        <p:nvPicPr>
          <p:cNvPr id="24" name="Picture 23">
            <a:extLst>
              <a:ext uri="{FF2B5EF4-FFF2-40B4-BE49-F238E27FC236}">
                <a16:creationId xmlns:a16="http://schemas.microsoft.com/office/drawing/2014/main" id="{12F3E754-C9C2-E84B-92AD-F0078DE35BF9}"/>
              </a:ext>
            </a:extLst>
          </p:cNvPr>
          <p:cNvPicPr>
            <a:picLocks noChangeAspect="1"/>
          </p:cNvPicPr>
          <p:nvPr/>
        </p:nvPicPr>
        <p:blipFill>
          <a:blip r:embed="rId3"/>
          <a:stretch>
            <a:fillRect/>
          </a:stretch>
        </p:blipFill>
        <p:spPr>
          <a:xfrm>
            <a:off x="7604744" y="2479877"/>
            <a:ext cx="1981200" cy="4292600"/>
          </a:xfrm>
          <a:prstGeom prst="rect">
            <a:avLst/>
          </a:prstGeom>
        </p:spPr>
      </p:pic>
      <p:pic>
        <p:nvPicPr>
          <p:cNvPr id="140" name="Picture 139">
            <a:extLst>
              <a:ext uri="{FF2B5EF4-FFF2-40B4-BE49-F238E27FC236}">
                <a16:creationId xmlns:a16="http://schemas.microsoft.com/office/drawing/2014/main" id="{3FB345EA-A548-3D49-9E62-74F9B61DD9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7698" y="1891797"/>
            <a:ext cx="3561920" cy="4645152"/>
          </a:xfrm>
          <a:prstGeom prst="rect">
            <a:avLst/>
          </a:prstGeom>
        </p:spPr>
      </p:pic>
      <p:cxnSp>
        <p:nvCxnSpPr>
          <p:cNvPr id="41" name="Straight Arrow Connector 40">
            <a:extLst>
              <a:ext uri="{FF2B5EF4-FFF2-40B4-BE49-F238E27FC236}">
                <a16:creationId xmlns:a16="http://schemas.microsoft.com/office/drawing/2014/main" id="{B9CF0767-2F82-F74B-9118-62139059A65B}"/>
              </a:ext>
            </a:extLst>
          </p:cNvPr>
          <p:cNvCxnSpPr>
            <a:cxnSpLocks/>
          </p:cNvCxnSpPr>
          <p:nvPr/>
        </p:nvCxnSpPr>
        <p:spPr>
          <a:xfrm>
            <a:off x="7641718" y="4255163"/>
            <a:ext cx="1481842" cy="0"/>
          </a:xfrm>
          <a:prstGeom prst="straightConnector1">
            <a:avLst/>
          </a:prstGeom>
          <a:ln w="31750">
            <a:solidFill>
              <a:srgbClr val="FF0000"/>
            </a:solidFill>
            <a:tailEnd type="none" w="lg" len="med"/>
          </a:ln>
          <a:effectLst>
            <a:glow>
              <a:schemeClr val="accent1">
                <a:alpha val="40000"/>
              </a:schemeClr>
            </a:glow>
            <a:softEdge rad="0"/>
          </a:effectLst>
        </p:spPr>
        <p:style>
          <a:lnRef idx="1">
            <a:schemeClr val="accent1"/>
          </a:lnRef>
          <a:fillRef idx="0">
            <a:schemeClr val="accent1"/>
          </a:fillRef>
          <a:effectRef idx="0">
            <a:schemeClr val="accent1"/>
          </a:effectRef>
          <a:fontRef idx="minor">
            <a:schemeClr val="tx1"/>
          </a:fontRef>
        </p:style>
      </p:cxnSp>
      <p:pic>
        <p:nvPicPr>
          <p:cNvPr id="139" name="Picture 138">
            <a:extLst>
              <a:ext uri="{FF2B5EF4-FFF2-40B4-BE49-F238E27FC236}">
                <a16:creationId xmlns:a16="http://schemas.microsoft.com/office/drawing/2014/main" id="{41EE5783-94BD-0A44-9738-9BFE4486B5A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735751" y="2398376"/>
            <a:ext cx="2787569" cy="4102100"/>
          </a:xfrm>
          <a:prstGeom prst="rect">
            <a:avLst/>
          </a:prstGeom>
        </p:spPr>
      </p:pic>
      <p:sp>
        <p:nvSpPr>
          <p:cNvPr id="30" name="Content Placeholder 2">
            <a:extLst>
              <a:ext uri="{FF2B5EF4-FFF2-40B4-BE49-F238E27FC236}">
                <a16:creationId xmlns:a16="http://schemas.microsoft.com/office/drawing/2014/main" id="{5D731D74-13C5-BE46-A2A5-FD3640F1E43F}"/>
              </a:ext>
            </a:extLst>
          </p:cNvPr>
          <p:cNvSpPr txBox="1">
            <a:spLocks/>
          </p:cNvSpPr>
          <p:nvPr/>
        </p:nvSpPr>
        <p:spPr bwMode="auto">
          <a:xfrm>
            <a:off x="325397" y="1057109"/>
            <a:ext cx="9895719" cy="13927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Sensors must be mounted in the ~3mm thick interstitial space between shroud and mercury vessel</a:t>
            </a:r>
          </a:p>
        </p:txBody>
      </p:sp>
    </p:spTree>
    <p:extLst>
      <p:ext uri="{BB962C8B-B14F-4D97-AF65-F5344CB8AC3E}">
        <p14:creationId xmlns:p14="http://schemas.microsoft.com/office/powerpoint/2010/main" val="6108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accel="50000" decel="50000" autoRev="1" fill="hold" nodeType="clickEffect">
                                  <p:stCondLst>
                                    <p:cond delay="0"/>
                                  </p:stCondLst>
                                  <p:childTnLst>
                                    <p:animMotion origin="layout" path="M 4.19901E-6 -2.59259E-6 L 0.01107 -2.59259E-6 " pathEditMode="relative" rAng="0" ptsTypes="AA">
                                      <p:cBhvr>
                                        <p:cTn id="6" dur="1000" fill="hold"/>
                                        <p:tgtEl>
                                          <p:spTgt spid="139"/>
                                        </p:tgtEl>
                                        <p:attrNameLst>
                                          <p:attrName>ppt_x</p:attrName>
                                          <p:attrName>ppt_y</p:attrName>
                                        </p:attrNameLst>
                                      </p:cBhvr>
                                      <p:rCtr x="547" y="0"/>
                                    </p:animMotion>
                                  </p:childTnLst>
                                </p:cTn>
                              </p:par>
                              <p:par>
                                <p:cTn id="7" presetID="42" presetClass="path" presetSubtype="0" repeatCount="indefinite" accel="50000" decel="50000" autoRev="1" fill="hold" nodeType="withEffect">
                                  <p:stCondLst>
                                    <p:cond delay="0"/>
                                  </p:stCondLst>
                                  <p:childTnLst>
                                    <p:animMotion origin="layout" path="M -2.0448E-6 -3.33333E-6 L -0.01966 0.00023 " pathEditMode="relative" rAng="0" ptsTypes="AA">
                                      <p:cBhvr>
                                        <p:cTn id="8" dur="1000" fill="hold"/>
                                        <p:tgtEl>
                                          <p:spTgt spid="140"/>
                                        </p:tgtEl>
                                        <p:attrNameLst>
                                          <p:attrName>ppt_x</p:attrName>
                                          <p:attrName>ppt_y</p:attrName>
                                        </p:attrNameLst>
                                      </p:cBhvr>
                                      <p:rCtr x="-9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2A6A-0209-4345-9DA2-D4D9768B00E9}"/>
              </a:ext>
            </a:extLst>
          </p:cNvPr>
          <p:cNvSpPr>
            <a:spLocks noGrp="1"/>
          </p:cNvSpPr>
          <p:nvPr>
            <p:ph type="title"/>
          </p:nvPr>
        </p:nvSpPr>
        <p:spPr>
          <a:xfrm>
            <a:off x="350632" y="239541"/>
            <a:ext cx="5347385" cy="477030"/>
          </a:xfrm>
        </p:spPr>
        <p:txBody>
          <a:bodyPr/>
          <a:lstStyle/>
          <a:p>
            <a:r>
              <a:rPr lang="en-US" dirty="0"/>
              <a:t>Sensor Installation</a:t>
            </a:r>
          </a:p>
        </p:txBody>
      </p:sp>
      <p:sp>
        <p:nvSpPr>
          <p:cNvPr id="3" name="Content Placeholder 2">
            <a:extLst>
              <a:ext uri="{FF2B5EF4-FFF2-40B4-BE49-F238E27FC236}">
                <a16:creationId xmlns:a16="http://schemas.microsoft.com/office/drawing/2014/main" id="{5F0A393D-01B7-44B4-ACA1-29357AB390F5}"/>
              </a:ext>
            </a:extLst>
          </p:cNvPr>
          <p:cNvSpPr>
            <a:spLocks noGrp="1"/>
          </p:cNvSpPr>
          <p:nvPr>
            <p:ph idx="1"/>
          </p:nvPr>
        </p:nvSpPr>
        <p:spPr>
          <a:xfrm>
            <a:off x="5974131" y="5463656"/>
            <a:ext cx="5345085" cy="1270479"/>
          </a:xfrm>
        </p:spPr>
        <p:txBody>
          <a:bodyPr/>
          <a:lstStyle/>
          <a:p>
            <a:pPr lvl="1"/>
            <a:r>
              <a:rPr lang="en-US" dirty="0"/>
              <a:t>2 thermocouples</a:t>
            </a:r>
          </a:p>
          <a:p>
            <a:pPr lvl="1"/>
            <a:r>
              <a:rPr lang="en-US" dirty="0"/>
              <a:t>16 commercial MM strain gauges</a:t>
            </a:r>
          </a:p>
          <a:p>
            <a:pPr lvl="1"/>
            <a:r>
              <a:rPr lang="en-US" dirty="0"/>
              <a:t>8 custom SM strain gauges</a:t>
            </a:r>
          </a:p>
        </p:txBody>
      </p:sp>
      <p:pic>
        <p:nvPicPr>
          <p:cNvPr id="10" name="Picture 9">
            <a:extLst>
              <a:ext uri="{FF2B5EF4-FFF2-40B4-BE49-F238E27FC236}">
                <a16:creationId xmlns:a16="http://schemas.microsoft.com/office/drawing/2014/main" id="{FEF489A5-D050-495E-B017-474F8DB449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333137" y="820557"/>
            <a:ext cx="5181851" cy="3886388"/>
          </a:xfrm>
          <a:prstGeom prst="rect">
            <a:avLst/>
          </a:prstGeom>
        </p:spPr>
      </p:pic>
      <p:pic>
        <p:nvPicPr>
          <p:cNvPr id="14" name="Picture 13">
            <a:extLst>
              <a:ext uri="{FF2B5EF4-FFF2-40B4-BE49-F238E27FC236}">
                <a16:creationId xmlns:a16="http://schemas.microsoft.com/office/drawing/2014/main" id="{A366B038-E964-45A6-973E-9495B382C8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844614" y="1064180"/>
            <a:ext cx="3202354" cy="2401766"/>
          </a:xfrm>
          <a:prstGeom prst="rect">
            <a:avLst/>
          </a:prstGeom>
        </p:spPr>
      </p:pic>
      <p:pic>
        <p:nvPicPr>
          <p:cNvPr id="8" name="Picture 7" descr="../Downloads/FW%253a_labels/Target%20Top.PNG">
            <a:extLst>
              <a:ext uri="{FF2B5EF4-FFF2-40B4-BE49-F238E27FC236}">
                <a16:creationId xmlns:a16="http://schemas.microsoft.com/office/drawing/2014/main" id="{EBE33839-D48B-1441-AF94-20FF69259769}"/>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267" y="990831"/>
            <a:ext cx="5986145" cy="1772920"/>
          </a:xfrm>
          <a:prstGeom prst="rect">
            <a:avLst/>
          </a:prstGeom>
          <a:noFill/>
          <a:ln>
            <a:noFill/>
          </a:ln>
        </p:spPr>
      </p:pic>
      <p:pic>
        <p:nvPicPr>
          <p:cNvPr id="9" name="Picture 8" descr="../Downloads/FW%253a_labels/Target%20Side.PNG">
            <a:extLst>
              <a:ext uri="{FF2B5EF4-FFF2-40B4-BE49-F238E27FC236}">
                <a16:creationId xmlns:a16="http://schemas.microsoft.com/office/drawing/2014/main" id="{88A68F5B-F0DE-B14A-9308-01B983344335}"/>
              </a:ext>
            </a:extLst>
          </p:cNvPr>
          <p:cNvPicPr/>
          <p:nvPr/>
        </p:nvPicPr>
        <p:blipFill rotWithShape="1">
          <a:blip r:embed="rId5" cstate="hqprint">
            <a:extLst>
              <a:ext uri="{28A0092B-C50C-407E-A947-70E740481C1C}">
                <a14:useLocalDpi xmlns:a14="http://schemas.microsoft.com/office/drawing/2010/main"/>
              </a:ext>
            </a:extLst>
          </a:blip>
          <a:srcRect l="-2592" r="-1"/>
          <a:stretch/>
        </p:blipFill>
        <p:spPr bwMode="auto">
          <a:xfrm>
            <a:off x="108267" y="2835241"/>
            <a:ext cx="6120765" cy="1828800"/>
          </a:xfrm>
          <a:prstGeom prst="rect">
            <a:avLst/>
          </a:prstGeom>
          <a:noFill/>
          <a:ln>
            <a:noFill/>
          </a:ln>
          <a:extLst>
            <a:ext uri="{53640926-AAD7-44D8-BBD7-CCE9431645EC}">
              <a14:shadowObscured xmlns:a14="http://schemas.microsoft.com/office/drawing/2010/main"/>
            </a:ext>
          </a:extLst>
        </p:spPr>
      </p:pic>
      <p:pic>
        <p:nvPicPr>
          <p:cNvPr id="11" name="Picture 10" descr="../Downloads/FW%253a_labels/Target%20Bottom.PNG">
            <a:extLst>
              <a:ext uri="{FF2B5EF4-FFF2-40B4-BE49-F238E27FC236}">
                <a16:creationId xmlns:a16="http://schemas.microsoft.com/office/drawing/2014/main" id="{5B814DDF-2274-054A-AC28-E550FBFE0536}"/>
              </a:ext>
            </a:extLst>
          </p:cNvPr>
          <p:cNvPicPr/>
          <p:nvPr/>
        </p:nvPicPr>
        <p:blipFill rotWithShape="1">
          <a:blip r:embed="rId6" cstate="hqprint">
            <a:extLst>
              <a:ext uri="{28A0092B-C50C-407E-A947-70E740481C1C}">
                <a14:useLocalDpi xmlns:a14="http://schemas.microsoft.com/office/drawing/2010/main"/>
              </a:ext>
            </a:extLst>
          </a:blip>
          <a:srcRect l="-2299"/>
          <a:stretch/>
        </p:blipFill>
        <p:spPr bwMode="auto">
          <a:xfrm>
            <a:off x="92391" y="4658361"/>
            <a:ext cx="6017895" cy="1970405"/>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4A1D9DF3-A3CE-594E-B801-8B57F972D498}"/>
              </a:ext>
            </a:extLst>
          </p:cNvPr>
          <p:cNvSpPr/>
          <p:nvPr/>
        </p:nvSpPr>
        <p:spPr>
          <a:xfrm>
            <a:off x="9405270" y="4977127"/>
            <a:ext cx="1582484" cy="369332"/>
          </a:xfrm>
          <a:prstGeom prst="rect">
            <a:avLst/>
          </a:prstGeom>
        </p:spPr>
        <p:txBody>
          <a:bodyPr wrap="none">
            <a:spAutoFit/>
          </a:bodyPr>
          <a:lstStyle/>
          <a:p>
            <a:r>
              <a:rPr lang="en-US" dirty="0">
                <a:solidFill>
                  <a:schemeClr val="bg1"/>
                </a:solidFill>
              </a:rPr>
              <a:t>Bob </a:t>
            </a:r>
            <a:r>
              <a:rPr lang="en-US" dirty="0" err="1">
                <a:solidFill>
                  <a:schemeClr val="bg1"/>
                </a:solidFill>
              </a:rPr>
              <a:t>Sangrey</a:t>
            </a:r>
            <a:r>
              <a:rPr lang="en-US" dirty="0">
                <a:solidFill>
                  <a:schemeClr val="bg1"/>
                </a:solidFill>
              </a:rPr>
              <a:t> </a:t>
            </a:r>
          </a:p>
        </p:txBody>
      </p:sp>
    </p:spTree>
    <p:extLst>
      <p:ext uri="{BB962C8B-B14F-4D97-AF65-F5344CB8AC3E}">
        <p14:creationId xmlns:p14="http://schemas.microsoft.com/office/powerpoint/2010/main" val="289215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67AA54-BE66-254E-843C-0D804DD4A2ED}"/>
              </a:ext>
            </a:extLst>
          </p:cNvPr>
          <p:cNvPicPr>
            <a:picLocks noChangeAspect="1"/>
          </p:cNvPicPr>
          <p:nvPr/>
        </p:nvPicPr>
        <p:blipFill>
          <a:blip r:embed="rId2"/>
          <a:stretch>
            <a:fillRect/>
          </a:stretch>
        </p:blipFill>
        <p:spPr>
          <a:xfrm>
            <a:off x="5037986" y="729199"/>
            <a:ext cx="6798650" cy="4158485"/>
          </a:xfrm>
          <a:prstGeom prst="rect">
            <a:avLst/>
          </a:prstGeom>
        </p:spPr>
      </p:pic>
      <p:sp>
        <p:nvSpPr>
          <p:cNvPr id="3" name="Content Placeholder 2">
            <a:extLst>
              <a:ext uri="{FF2B5EF4-FFF2-40B4-BE49-F238E27FC236}">
                <a16:creationId xmlns:a16="http://schemas.microsoft.com/office/drawing/2014/main" id="{B8C6E6AA-5E33-4794-8D44-24055FBDA951}"/>
              </a:ext>
            </a:extLst>
          </p:cNvPr>
          <p:cNvSpPr>
            <a:spLocks noGrp="1"/>
          </p:cNvSpPr>
          <p:nvPr>
            <p:ph idx="1"/>
          </p:nvPr>
        </p:nvSpPr>
        <p:spPr>
          <a:xfrm>
            <a:off x="224413" y="919341"/>
            <a:ext cx="4641501" cy="4479377"/>
          </a:xfrm>
        </p:spPr>
        <p:txBody>
          <a:bodyPr/>
          <a:lstStyle/>
          <a:p>
            <a:r>
              <a:rPr lang="en-US" dirty="0"/>
              <a:t>Pulse on demand:</a:t>
            </a:r>
          </a:p>
          <a:p>
            <a:pPr lvl="1"/>
            <a:r>
              <a:rPr lang="en-US" dirty="0"/>
              <a:t>First all without gas then with gas injection as it takes hours for the gas to leave the mercury</a:t>
            </a:r>
          </a:p>
          <a:p>
            <a:pPr lvl="1"/>
            <a:r>
              <a:rPr lang="en-US" dirty="0"/>
              <a:t>Single pulses at different energies (charge)</a:t>
            </a:r>
          </a:p>
          <a:p>
            <a:pPr lvl="1"/>
            <a:r>
              <a:rPr lang="en-US" dirty="0"/>
              <a:t>Multi-pulse burst for 5 seconds at 600 kW</a:t>
            </a:r>
          </a:p>
          <a:p>
            <a:r>
              <a:rPr lang="en-US" dirty="0"/>
              <a:t>Gas injection ramp-up while running at 850 kW</a:t>
            </a:r>
          </a:p>
        </p:txBody>
      </p:sp>
      <p:sp>
        <p:nvSpPr>
          <p:cNvPr id="2" name="Title 1">
            <a:extLst>
              <a:ext uri="{FF2B5EF4-FFF2-40B4-BE49-F238E27FC236}">
                <a16:creationId xmlns:a16="http://schemas.microsoft.com/office/drawing/2014/main" id="{95DB56A8-6EF3-432D-8AD6-AB666EC992B3}"/>
              </a:ext>
            </a:extLst>
          </p:cNvPr>
          <p:cNvSpPr>
            <a:spLocks noGrp="1"/>
          </p:cNvSpPr>
          <p:nvPr>
            <p:ph type="title"/>
          </p:nvPr>
        </p:nvSpPr>
        <p:spPr>
          <a:xfrm>
            <a:off x="344288" y="231517"/>
            <a:ext cx="11372473" cy="510909"/>
          </a:xfrm>
        </p:spPr>
        <p:txBody>
          <a:bodyPr/>
          <a:lstStyle/>
          <a:p>
            <a:r>
              <a:rPr lang="en-US" dirty="0"/>
              <a:t>Studies</a:t>
            </a:r>
          </a:p>
        </p:txBody>
      </p:sp>
      <p:sp>
        <p:nvSpPr>
          <p:cNvPr id="14" name="Content Placeholder 2">
            <a:extLst>
              <a:ext uri="{FF2B5EF4-FFF2-40B4-BE49-F238E27FC236}">
                <a16:creationId xmlns:a16="http://schemas.microsoft.com/office/drawing/2014/main" id="{F21E8D04-37E4-D248-8C54-18A2F34B1B54}"/>
              </a:ext>
            </a:extLst>
          </p:cNvPr>
          <p:cNvSpPr txBox="1">
            <a:spLocks/>
          </p:cNvSpPr>
          <p:nvPr/>
        </p:nvSpPr>
        <p:spPr bwMode="auto">
          <a:xfrm>
            <a:off x="224413" y="5492689"/>
            <a:ext cx="11889498" cy="7837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Additional studies during production</a:t>
            </a:r>
          </a:p>
        </p:txBody>
      </p:sp>
      <p:cxnSp>
        <p:nvCxnSpPr>
          <p:cNvPr id="8" name="Straight Arrow Connector 7">
            <a:extLst>
              <a:ext uri="{FF2B5EF4-FFF2-40B4-BE49-F238E27FC236}">
                <a16:creationId xmlns:a16="http://schemas.microsoft.com/office/drawing/2014/main" id="{B49BA0B3-8644-094D-92BC-9D61358BE1DF}"/>
              </a:ext>
            </a:extLst>
          </p:cNvPr>
          <p:cNvCxnSpPr>
            <a:cxnSpLocks/>
            <a:stCxn id="23" idx="6"/>
            <a:endCxn id="29" idx="2"/>
          </p:cNvCxnSpPr>
          <p:nvPr/>
        </p:nvCxnSpPr>
        <p:spPr>
          <a:xfrm>
            <a:off x="3733216" y="1124471"/>
            <a:ext cx="1887460" cy="2590171"/>
          </a:xfrm>
          <a:prstGeom prst="bentConnector3">
            <a:avLst>
              <a:gd name="adj1" fmla="val 6061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91BF848-7B9F-444E-A114-441393933F9F}"/>
              </a:ext>
            </a:extLst>
          </p:cNvPr>
          <p:cNvCxnSpPr>
            <a:cxnSpLocks/>
          </p:cNvCxnSpPr>
          <p:nvPr/>
        </p:nvCxnSpPr>
        <p:spPr>
          <a:xfrm flipV="1">
            <a:off x="4597052" y="3544866"/>
            <a:ext cx="6075123" cy="1463367"/>
          </a:xfrm>
          <a:prstGeom prst="bentConnector3">
            <a:avLst>
              <a:gd name="adj1" fmla="val 9742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4714137-E3AD-8242-998C-EF16A4EC2B37}"/>
              </a:ext>
            </a:extLst>
          </p:cNvPr>
          <p:cNvSpPr/>
          <p:nvPr/>
        </p:nvSpPr>
        <p:spPr>
          <a:xfrm>
            <a:off x="3432591" y="879539"/>
            <a:ext cx="300625" cy="489863"/>
          </a:xfrm>
          <a:prstGeom prst="ellipse">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9" name="Oval 28">
            <a:extLst>
              <a:ext uri="{FF2B5EF4-FFF2-40B4-BE49-F238E27FC236}">
                <a16:creationId xmlns:a16="http://schemas.microsoft.com/office/drawing/2014/main" id="{960E1989-387F-C948-B1CB-AFB286D8BA8F}"/>
              </a:ext>
            </a:extLst>
          </p:cNvPr>
          <p:cNvSpPr/>
          <p:nvPr/>
        </p:nvSpPr>
        <p:spPr>
          <a:xfrm>
            <a:off x="5620676" y="3469710"/>
            <a:ext cx="300625" cy="489863"/>
          </a:xfrm>
          <a:prstGeom prst="ellipse">
            <a:avLst/>
          </a:prstGeom>
          <a:no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3">
            <a:extLst>
              <a:ext uri="{FF2B5EF4-FFF2-40B4-BE49-F238E27FC236}">
                <a16:creationId xmlns:a16="http://schemas.microsoft.com/office/drawing/2014/main" id="{5337864F-20E0-6844-8EE3-8E4E04D49DBF}"/>
              </a:ext>
            </a:extLst>
          </p:cNvPr>
          <p:cNvSpPr/>
          <p:nvPr/>
        </p:nvSpPr>
        <p:spPr>
          <a:xfrm>
            <a:off x="5637005" y="3569358"/>
            <a:ext cx="1220996" cy="554773"/>
          </a:xfrm>
          <a:prstGeom prst="rect">
            <a:avLst/>
          </a:prstGeom>
          <a:noFill/>
          <a:ln w="28575">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1A481403-B009-F44F-B48F-4FE45F0CD9B7}"/>
              </a:ext>
            </a:extLst>
          </p:cNvPr>
          <p:cNvSpPr/>
          <p:nvPr/>
        </p:nvSpPr>
        <p:spPr>
          <a:xfrm>
            <a:off x="10544906" y="3252117"/>
            <a:ext cx="1171855" cy="594427"/>
          </a:xfrm>
          <a:prstGeom prst="rect">
            <a:avLst/>
          </a:prstGeom>
          <a:noFill/>
          <a:ln w="28575">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Tree>
    <p:extLst>
      <p:ext uri="{BB962C8B-B14F-4D97-AF65-F5344CB8AC3E}">
        <p14:creationId xmlns:p14="http://schemas.microsoft.com/office/powerpoint/2010/main" val="197552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56A8-6EF3-432D-8AD6-AB666EC992B3}"/>
              </a:ext>
            </a:extLst>
          </p:cNvPr>
          <p:cNvSpPr>
            <a:spLocks noGrp="1"/>
          </p:cNvSpPr>
          <p:nvPr>
            <p:ph type="title"/>
          </p:nvPr>
        </p:nvSpPr>
        <p:spPr>
          <a:xfrm>
            <a:off x="307478" y="242491"/>
            <a:ext cx="11372473" cy="510909"/>
          </a:xfrm>
        </p:spPr>
        <p:txBody>
          <a:bodyPr/>
          <a:lstStyle/>
          <a:p>
            <a:r>
              <a:rPr lang="en-US" dirty="0"/>
              <a:t>Pulse on Demand: Front Middle</a:t>
            </a:r>
          </a:p>
        </p:txBody>
      </p:sp>
      <p:pic>
        <p:nvPicPr>
          <p:cNvPr id="5" name="Picture 4">
            <a:extLst>
              <a:ext uri="{FF2B5EF4-FFF2-40B4-BE49-F238E27FC236}">
                <a16:creationId xmlns:a16="http://schemas.microsoft.com/office/drawing/2014/main" id="{DEC93F0F-CBE7-EA4C-B366-B84AB00508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51314" y="116799"/>
            <a:ext cx="2283555" cy="1251022"/>
          </a:xfrm>
          <a:prstGeom prst="rect">
            <a:avLst/>
          </a:prstGeom>
        </p:spPr>
      </p:pic>
      <p:cxnSp>
        <p:nvCxnSpPr>
          <p:cNvPr id="15" name="Straight Arrow Connector 14">
            <a:extLst>
              <a:ext uri="{FF2B5EF4-FFF2-40B4-BE49-F238E27FC236}">
                <a16:creationId xmlns:a16="http://schemas.microsoft.com/office/drawing/2014/main" id="{5E50C550-26D2-414C-84B6-BE4B1817F69C}"/>
              </a:ext>
            </a:extLst>
          </p:cNvPr>
          <p:cNvCxnSpPr>
            <a:cxnSpLocks/>
            <a:stCxn id="17" idx="2"/>
          </p:cNvCxnSpPr>
          <p:nvPr/>
        </p:nvCxnSpPr>
        <p:spPr>
          <a:xfrm>
            <a:off x="9374526" y="502356"/>
            <a:ext cx="596961" cy="6163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B33310-BD38-4241-B3BB-0ABA9BBE9777}"/>
              </a:ext>
            </a:extLst>
          </p:cNvPr>
          <p:cNvSpPr txBox="1"/>
          <p:nvPr/>
        </p:nvSpPr>
        <p:spPr>
          <a:xfrm>
            <a:off x="8756407" y="160724"/>
            <a:ext cx="1236237" cy="341632"/>
          </a:xfrm>
          <a:prstGeom prst="rect">
            <a:avLst/>
          </a:prstGeom>
          <a:noFill/>
        </p:spPr>
        <p:txBody>
          <a:bodyPr wrap="none" rtlCol="0">
            <a:spAutoFit/>
          </a:bodyPr>
          <a:lstStyle/>
          <a:p>
            <a:pPr algn="ctr">
              <a:lnSpc>
                <a:spcPct val="90000"/>
              </a:lnSpc>
            </a:pPr>
            <a:r>
              <a:rPr lang="en-US" dirty="0"/>
              <a:t>Sensor 12</a:t>
            </a:r>
          </a:p>
        </p:txBody>
      </p:sp>
      <p:sp>
        <p:nvSpPr>
          <p:cNvPr id="11" name="TextBox 10">
            <a:extLst>
              <a:ext uri="{FF2B5EF4-FFF2-40B4-BE49-F238E27FC236}">
                <a16:creationId xmlns:a16="http://schemas.microsoft.com/office/drawing/2014/main" id="{EB8F8408-AD17-0149-AAC2-F1024C35D78E}"/>
              </a:ext>
            </a:extLst>
          </p:cNvPr>
          <p:cNvSpPr txBox="1"/>
          <p:nvPr/>
        </p:nvSpPr>
        <p:spPr>
          <a:xfrm>
            <a:off x="10385603" y="2946585"/>
            <a:ext cx="924292" cy="341632"/>
          </a:xfrm>
          <a:prstGeom prst="rect">
            <a:avLst/>
          </a:prstGeom>
          <a:noFill/>
        </p:spPr>
        <p:txBody>
          <a:bodyPr wrap="none" rtlCol="0">
            <a:spAutoFit/>
          </a:bodyPr>
          <a:lstStyle/>
          <a:p>
            <a:pPr algn="ctr">
              <a:lnSpc>
                <a:spcPct val="90000"/>
              </a:lnSpc>
            </a:pPr>
            <a:r>
              <a:rPr lang="en-US" dirty="0"/>
              <a:t>Gas off</a:t>
            </a:r>
          </a:p>
        </p:txBody>
      </p:sp>
      <p:pic>
        <p:nvPicPr>
          <p:cNvPr id="24" name="TSM__Off_12">
            <a:hlinkClick r:id="" action="ppaction://media"/>
            <a:extLst>
              <a:ext uri="{FF2B5EF4-FFF2-40B4-BE49-F238E27FC236}">
                <a16:creationId xmlns:a16="http://schemas.microsoft.com/office/drawing/2014/main" id="{E9C77AC6-8F37-FE42-B5E2-384281A6E6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2860" y="2380819"/>
            <a:ext cx="544553" cy="544553"/>
          </a:xfrm>
          <a:prstGeom prst="rect">
            <a:avLst/>
          </a:prstGeom>
        </p:spPr>
      </p:pic>
      <p:sp>
        <p:nvSpPr>
          <p:cNvPr id="12" name="TextBox 11">
            <a:extLst>
              <a:ext uri="{FF2B5EF4-FFF2-40B4-BE49-F238E27FC236}">
                <a16:creationId xmlns:a16="http://schemas.microsoft.com/office/drawing/2014/main" id="{3FFE308F-7CA6-5041-B235-1A31855B3F7D}"/>
              </a:ext>
            </a:extLst>
          </p:cNvPr>
          <p:cNvSpPr txBox="1"/>
          <p:nvPr/>
        </p:nvSpPr>
        <p:spPr>
          <a:xfrm>
            <a:off x="10318670" y="4813269"/>
            <a:ext cx="928459" cy="341632"/>
          </a:xfrm>
          <a:prstGeom prst="rect">
            <a:avLst/>
          </a:prstGeom>
          <a:noFill/>
        </p:spPr>
        <p:txBody>
          <a:bodyPr wrap="none" rtlCol="0">
            <a:spAutoFit/>
          </a:bodyPr>
          <a:lstStyle/>
          <a:p>
            <a:pPr algn="ctr">
              <a:lnSpc>
                <a:spcPct val="90000"/>
              </a:lnSpc>
            </a:pPr>
            <a:r>
              <a:rPr lang="en-US" dirty="0"/>
              <a:t>Gas on</a:t>
            </a:r>
          </a:p>
        </p:txBody>
      </p:sp>
      <p:pic>
        <p:nvPicPr>
          <p:cNvPr id="25" name="TSM__On_12">
            <a:hlinkClick r:id="" action="ppaction://media"/>
            <a:extLst>
              <a:ext uri="{FF2B5EF4-FFF2-40B4-BE49-F238E27FC236}">
                <a16:creationId xmlns:a16="http://schemas.microsoft.com/office/drawing/2014/main" id="{F464E4D5-4E9D-B048-BD09-66DF65B469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43088" y="4342602"/>
            <a:ext cx="479625" cy="479625"/>
          </a:xfrm>
          <a:prstGeom prst="rect">
            <a:avLst/>
          </a:prstGeom>
        </p:spPr>
      </p:pic>
      <p:pic>
        <p:nvPicPr>
          <p:cNvPr id="3" name="Picture 2">
            <a:extLst>
              <a:ext uri="{FF2B5EF4-FFF2-40B4-BE49-F238E27FC236}">
                <a16:creationId xmlns:a16="http://schemas.microsoft.com/office/drawing/2014/main" id="{7CFE43B8-0BA1-174F-9F0E-7E5E1DBFA46B}"/>
              </a:ext>
            </a:extLst>
          </p:cNvPr>
          <p:cNvPicPr>
            <a:picLocks noChangeAspect="1"/>
          </p:cNvPicPr>
          <p:nvPr/>
        </p:nvPicPr>
        <p:blipFill>
          <a:blip r:embed="rId8"/>
          <a:stretch>
            <a:fillRect/>
          </a:stretch>
        </p:blipFill>
        <p:spPr>
          <a:xfrm>
            <a:off x="307478" y="1062818"/>
            <a:ext cx="4264660" cy="2424430"/>
          </a:xfrm>
          <a:prstGeom prst="rect">
            <a:avLst/>
          </a:prstGeom>
        </p:spPr>
      </p:pic>
      <p:pic>
        <p:nvPicPr>
          <p:cNvPr id="4" name="Picture 3">
            <a:extLst>
              <a:ext uri="{FF2B5EF4-FFF2-40B4-BE49-F238E27FC236}">
                <a16:creationId xmlns:a16="http://schemas.microsoft.com/office/drawing/2014/main" id="{D84B06F2-0857-CC42-BC9E-5BB403C7B56B}"/>
              </a:ext>
            </a:extLst>
          </p:cNvPr>
          <p:cNvPicPr>
            <a:picLocks noChangeAspect="1"/>
          </p:cNvPicPr>
          <p:nvPr/>
        </p:nvPicPr>
        <p:blipFill>
          <a:blip r:embed="rId9"/>
          <a:stretch>
            <a:fillRect/>
          </a:stretch>
        </p:blipFill>
        <p:spPr>
          <a:xfrm>
            <a:off x="5043274" y="1073327"/>
            <a:ext cx="4439920" cy="2441956"/>
          </a:xfrm>
          <a:prstGeom prst="rect">
            <a:avLst/>
          </a:prstGeom>
        </p:spPr>
      </p:pic>
      <p:pic>
        <p:nvPicPr>
          <p:cNvPr id="6" name="Picture 5">
            <a:extLst>
              <a:ext uri="{FF2B5EF4-FFF2-40B4-BE49-F238E27FC236}">
                <a16:creationId xmlns:a16="http://schemas.microsoft.com/office/drawing/2014/main" id="{A5B8FD21-566A-D747-8983-2342C110A4DA}"/>
              </a:ext>
            </a:extLst>
          </p:cNvPr>
          <p:cNvPicPr>
            <a:picLocks noChangeAspect="1"/>
          </p:cNvPicPr>
          <p:nvPr/>
        </p:nvPicPr>
        <p:blipFill>
          <a:blip r:embed="rId10"/>
          <a:stretch>
            <a:fillRect/>
          </a:stretch>
        </p:blipFill>
        <p:spPr>
          <a:xfrm>
            <a:off x="278905" y="3683424"/>
            <a:ext cx="4317238" cy="2412746"/>
          </a:xfrm>
          <a:prstGeom prst="rect">
            <a:avLst/>
          </a:prstGeom>
        </p:spPr>
      </p:pic>
      <p:pic>
        <p:nvPicPr>
          <p:cNvPr id="7" name="Picture 6">
            <a:extLst>
              <a:ext uri="{FF2B5EF4-FFF2-40B4-BE49-F238E27FC236}">
                <a16:creationId xmlns:a16="http://schemas.microsoft.com/office/drawing/2014/main" id="{E0FDFFA6-AACB-0049-B016-BF37CA748DDF}"/>
              </a:ext>
            </a:extLst>
          </p:cNvPr>
          <p:cNvPicPr>
            <a:picLocks noChangeAspect="1"/>
          </p:cNvPicPr>
          <p:nvPr/>
        </p:nvPicPr>
        <p:blipFill>
          <a:blip r:embed="rId11"/>
          <a:stretch>
            <a:fillRect/>
          </a:stretch>
        </p:blipFill>
        <p:spPr>
          <a:xfrm>
            <a:off x="5043274" y="3702472"/>
            <a:ext cx="4369816" cy="2395220"/>
          </a:xfrm>
          <a:prstGeom prst="rect">
            <a:avLst/>
          </a:prstGeom>
        </p:spPr>
      </p:pic>
    </p:spTree>
    <p:extLst>
      <p:ext uri="{BB962C8B-B14F-4D97-AF65-F5344CB8AC3E}">
        <p14:creationId xmlns:p14="http://schemas.microsoft.com/office/powerpoint/2010/main" val="17398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50" fill="hold"/>
                                        <p:tgtEl>
                                          <p:spTgt spid="24"/>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25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4"/>
                </p:tgtEl>
              </p:cMediaNode>
            </p:audio>
            <p:audio>
              <p:cMediaNode vol="80000">
                <p:cTn id="35" fill="hold" display="0">
                  <p:stCondLst>
                    <p:cond delay="indefinite"/>
                  </p:stCondLst>
                  <p:endCondLst>
                    <p:cond evt="onStopAudio" delay="0">
                      <p:tgtEl>
                        <p:sldTgt/>
                      </p:tgtEl>
                    </p:cond>
                  </p:endCondLst>
                </p:cTn>
                <p:tgtEl>
                  <p:spTgt spid="25"/>
                </p:tgtEl>
              </p:cMediaNode>
            </p:audio>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20AC9385-ADBB-4FC0-B76A-959BBB4BA3C2}"/>
              </a:ext>
            </a:extLst>
          </p:cNvPr>
          <p:cNvPicPr>
            <a:picLocks noChangeAspect="1"/>
          </p:cNvPicPr>
          <p:nvPr/>
        </p:nvPicPr>
        <p:blipFill>
          <a:blip r:embed="rId2"/>
          <a:stretch>
            <a:fillRect/>
          </a:stretch>
        </p:blipFill>
        <p:spPr bwMode="auto">
          <a:xfrm>
            <a:off x="352060" y="3832422"/>
            <a:ext cx="4096728" cy="2970015"/>
          </a:xfrm>
          <a:prstGeom prst="rect">
            <a:avLst/>
          </a:prstGeom>
          <a:noFill/>
          <a:ln w="9525">
            <a:noFill/>
            <a:miter lim="800000"/>
            <a:headEnd/>
            <a:tailEnd/>
          </a:ln>
        </p:spPr>
      </p:pic>
      <p:pic>
        <p:nvPicPr>
          <p:cNvPr id="8" name="Content Placeholder 4">
            <a:extLst>
              <a:ext uri="{FF2B5EF4-FFF2-40B4-BE49-F238E27FC236}">
                <a16:creationId xmlns:a16="http://schemas.microsoft.com/office/drawing/2014/main" id="{EABA6961-64A3-485C-B218-6B3EFCB335CF}"/>
              </a:ext>
            </a:extLst>
          </p:cNvPr>
          <p:cNvPicPr>
            <a:picLocks noGrp="1" noChangeAspect="1"/>
          </p:cNvPicPr>
          <p:nvPr>
            <p:ph sz="half" idx="2"/>
          </p:nvPr>
        </p:nvPicPr>
        <p:blipFill>
          <a:blip r:embed="rId3"/>
          <a:stretch>
            <a:fillRect/>
          </a:stretch>
        </p:blipFill>
        <p:spPr>
          <a:xfrm>
            <a:off x="357860" y="865681"/>
            <a:ext cx="4091622" cy="2970016"/>
          </a:xfrm>
          <a:prstGeom prst="rect">
            <a:avLst/>
          </a:prstGeom>
        </p:spPr>
      </p:pic>
      <p:pic>
        <p:nvPicPr>
          <p:cNvPr id="9" name="Content Placeholder 5">
            <a:hlinkClick r:id="" action="ppaction://hlinkshowjump?jump=lastslideviewed"/>
            <a:extLst>
              <a:ext uri="{FF2B5EF4-FFF2-40B4-BE49-F238E27FC236}">
                <a16:creationId xmlns:a16="http://schemas.microsoft.com/office/drawing/2014/main" id="{DABF0097-F613-43C7-BB6B-7F3A289DD004}"/>
              </a:ext>
            </a:extLst>
          </p:cNvPr>
          <p:cNvPicPr>
            <a:picLocks noGrp="1" noChangeAspect="1"/>
          </p:cNvPicPr>
          <p:nvPr>
            <p:ph sz="quarter" idx="4"/>
          </p:nvPr>
        </p:nvPicPr>
        <p:blipFill>
          <a:blip r:embed="rId4"/>
          <a:stretch>
            <a:fillRect/>
          </a:stretch>
        </p:blipFill>
        <p:spPr>
          <a:xfrm>
            <a:off x="4809827" y="865681"/>
            <a:ext cx="4373676" cy="2970016"/>
          </a:xfrm>
          <a:prstGeom prst="rect">
            <a:avLst/>
          </a:prstGeom>
        </p:spPr>
      </p:pic>
      <p:graphicFrame>
        <p:nvGraphicFramePr>
          <p:cNvPr id="11" name="Table 10">
            <a:extLst>
              <a:ext uri="{FF2B5EF4-FFF2-40B4-BE49-F238E27FC236}">
                <a16:creationId xmlns:a16="http://schemas.microsoft.com/office/drawing/2014/main" id="{AB831DEF-B0E7-4DDD-B931-E59E2DB738C8}"/>
              </a:ext>
            </a:extLst>
          </p:cNvPr>
          <p:cNvGraphicFramePr>
            <a:graphicFrameLocks noGrp="1"/>
          </p:cNvGraphicFramePr>
          <p:nvPr>
            <p:extLst>
              <p:ext uri="{D42A27DB-BD31-4B8C-83A1-F6EECF244321}">
                <p14:modId xmlns:p14="http://schemas.microsoft.com/office/powerpoint/2010/main" val="3055828197"/>
              </p:ext>
            </p:extLst>
          </p:nvPr>
        </p:nvGraphicFramePr>
        <p:xfrm>
          <a:off x="4891971" y="4183268"/>
          <a:ext cx="4256329" cy="2268322"/>
        </p:xfrm>
        <a:graphic>
          <a:graphicData uri="http://schemas.openxmlformats.org/drawingml/2006/table">
            <a:tbl>
              <a:tblPr>
                <a:tableStyleId>{5C22544A-7EE6-4342-B048-85BDC9FD1C3A}</a:tableStyleId>
              </a:tblPr>
              <a:tblGrid>
                <a:gridCol w="860434">
                  <a:extLst>
                    <a:ext uri="{9D8B030D-6E8A-4147-A177-3AD203B41FA5}">
                      <a16:colId xmlns:a16="http://schemas.microsoft.com/office/drawing/2014/main" val="2269337976"/>
                    </a:ext>
                  </a:extLst>
                </a:gridCol>
                <a:gridCol w="1163702">
                  <a:extLst>
                    <a:ext uri="{9D8B030D-6E8A-4147-A177-3AD203B41FA5}">
                      <a16:colId xmlns:a16="http://schemas.microsoft.com/office/drawing/2014/main" val="153597769"/>
                    </a:ext>
                  </a:extLst>
                </a:gridCol>
                <a:gridCol w="1142545">
                  <a:extLst>
                    <a:ext uri="{9D8B030D-6E8A-4147-A177-3AD203B41FA5}">
                      <a16:colId xmlns:a16="http://schemas.microsoft.com/office/drawing/2014/main" val="786454022"/>
                    </a:ext>
                  </a:extLst>
                </a:gridCol>
                <a:gridCol w="1089648">
                  <a:extLst>
                    <a:ext uri="{9D8B030D-6E8A-4147-A177-3AD203B41FA5}">
                      <a16:colId xmlns:a16="http://schemas.microsoft.com/office/drawing/2014/main" val="3346968857"/>
                    </a:ext>
                  </a:extLst>
                </a:gridCol>
              </a:tblGrid>
              <a:tr h="344698">
                <a:tc rowSpan="2">
                  <a:txBody>
                    <a:bodyPr/>
                    <a:lstStyle/>
                    <a:p>
                      <a:pPr algn="ctr" fontAlgn="b"/>
                      <a:r>
                        <a:rPr lang="en-US" sz="1400" u="none" strike="noStrike" dirty="0">
                          <a:effectLst/>
                        </a:rPr>
                        <a:t> Beam Power (kW)</a:t>
                      </a:r>
                      <a:endParaRPr lang="en-US" sz="1400" b="1" i="0" u="none" strike="noStrike" dirty="0">
                        <a:solidFill>
                          <a:srgbClr val="000000"/>
                        </a:solidFill>
                        <a:effectLst/>
                        <a:latin typeface="Calibri" panose="020F0502020204030204" pitchFamily="34" charset="0"/>
                      </a:endParaRPr>
                    </a:p>
                  </a:txBody>
                  <a:tcPr marL="106123" marR="106123" marT="53062" marB="53062" anchor="b"/>
                </a:tc>
                <a:tc gridSpan="2">
                  <a:txBody>
                    <a:bodyPr/>
                    <a:lstStyle/>
                    <a:p>
                      <a:pPr algn="ctr" fontAlgn="b"/>
                      <a:r>
                        <a:rPr lang="en-US" sz="1400" u="none" strike="noStrike" dirty="0">
                          <a:effectLst/>
                        </a:rPr>
                        <a:t>Strain Magnitude (</a:t>
                      </a:r>
                      <a:r>
                        <a:rPr lang="en-US" sz="1400" u="none" strike="noStrike" dirty="0">
                          <a:effectLst/>
                          <a:latin typeface="Symbol" panose="05050102010706020507" pitchFamily="18" charset="2"/>
                        </a:rPr>
                        <a:t>me</a:t>
                      </a:r>
                      <a:r>
                        <a:rPr lang="en-US" sz="1400" u="none" strike="noStrike" dirty="0">
                          <a:effectLst/>
                        </a:rPr>
                        <a:t>)</a:t>
                      </a:r>
                      <a:endParaRPr lang="en-US" sz="1400" b="1" i="0" u="none" strike="noStrike" dirty="0">
                        <a:solidFill>
                          <a:srgbClr val="000000"/>
                        </a:solidFill>
                        <a:effectLst/>
                        <a:latin typeface="Calibri" panose="020F0502020204030204" pitchFamily="34" charset="0"/>
                      </a:endParaRPr>
                    </a:p>
                  </a:txBody>
                  <a:tcPr marL="106123" marR="106123" marT="53062" marB="53062" anchor="b"/>
                </a:tc>
                <a:tc hMerge="1">
                  <a:txBody>
                    <a:bodyPr/>
                    <a:lstStyle/>
                    <a:p>
                      <a:endParaRPr lang="en-US"/>
                    </a:p>
                  </a:txBody>
                  <a:tcPr/>
                </a:tc>
                <a:tc rowSpan="2">
                  <a:txBody>
                    <a:bodyPr/>
                    <a:lstStyle/>
                    <a:p>
                      <a:pPr algn="ctr" fontAlgn="b"/>
                      <a:r>
                        <a:rPr lang="en-US" sz="1400" u="none" strike="noStrike" dirty="0">
                          <a:effectLst/>
                        </a:rPr>
                        <a:t>Strain Reduction (%)</a:t>
                      </a:r>
                      <a:endParaRPr lang="en-US" sz="1400" b="1" i="0" u="none" strike="noStrike" dirty="0">
                        <a:solidFill>
                          <a:srgbClr val="000000"/>
                        </a:solidFill>
                        <a:effectLst/>
                        <a:latin typeface="Calibri" panose="020F0502020204030204" pitchFamily="34" charset="0"/>
                      </a:endParaRPr>
                    </a:p>
                  </a:txBody>
                  <a:tcPr marL="106123" marR="106123" marT="53062" marB="53062" anchor="b"/>
                </a:tc>
                <a:extLst>
                  <a:ext uri="{0D108BD9-81ED-4DB2-BD59-A6C34878D82A}">
                    <a16:rowId xmlns:a16="http://schemas.microsoft.com/office/drawing/2014/main" val="3128825163"/>
                  </a:ext>
                </a:extLst>
              </a:tr>
              <a:tr h="472116">
                <a:tc vMerge="1">
                  <a:txBody>
                    <a:bodyPr/>
                    <a:lstStyle/>
                    <a:p>
                      <a:endParaRPr lang="en-US"/>
                    </a:p>
                  </a:txBody>
                  <a:tcPr/>
                </a:tc>
                <a:tc>
                  <a:txBody>
                    <a:bodyPr/>
                    <a:lstStyle/>
                    <a:p>
                      <a:pPr algn="ctr" fontAlgn="b"/>
                      <a:r>
                        <a:rPr lang="en-US" sz="1400" u="none" strike="noStrike" dirty="0">
                          <a:effectLst/>
                        </a:rPr>
                        <a:t>Gas injection off</a:t>
                      </a:r>
                      <a:endParaRPr lang="en-US" sz="1400" b="1" i="0" u="none" strike="noStrike" dirty="0">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Gas injection on</a:t>
                      </a:r>
                      <a:endParaRPr lang="en-US" sz="1400" b="1" i="0" u="none" strike="noStrike">
                        <a:solidFill>
                          <a:srgbClr val="000000"/>
                        </a:solidFill>
                        <a:effectLst/>
                        <a:latin typeface="Calibri" panose="020F0502020204030204" pitchFamily="34" charset="0"/>
                      </a:endParaRPr>
                    </a:p>
                  </a:txBody>
                  <a:tcPr marL="10862" marR="10862" marT="10862" marB="0" anchor="b"/>
                </a:tc>
                <a:tc vMerge="1">
                  <a:txBody>
                    <a:bodyPr/>
                    <a:lstStyle/>
                    <a:p>
                      <a:endParaRPr lang="en-US"/>
                    </a:p>
                  </a:txBody>
                  <a:tcPr/>
                </a:tc>
                <a:extLst>
                  <a:ext uri="{0D108BD9-81ED-4DB2-BD59-A6C34878D82A}">
                    <a16:rowId xmlns:a16="http://schemas.microsoft.com/office/drawing/2014/main" val="2384836891"/>
                  </a:ext>
                </a:extLst>
              </a:tr>
              <a:tr h="241918">
                <a:tc>
                  <a:txBody>
                    <a:bodyPr/>
                    <a:lstStyle/>
                    <a:p>
                      <a:pPr algn="ctr" fontAlgn="b"/>
                      <a:r>
                        <a:rPr lang="en-US" sz="1400" u="none" strike="noStrike">
                          <a:effectLst/>
                        </a:rPr>
                        <a:t>200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31.73</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23.06</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27.3</a:t>
                      </a:r>
                      <a:endParaRPr lang="en-US" sz="1400" b="0" i="0" u="none" strike="noStrike">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65534215"/>
                  </a:ext>
                </a:extLst>
              </a:tr>
              <a:tr h="241918">
                <a:tc>
                  <a:txBody>
                    <a:bodyPr/>
                    <a:lstStyle/>
                    <a:p>
                      <a:pPr algn="ctr" fontAlgn="b"/>
                      <a:r>
                        <a:rPr lang="en-US" sz="1400" u="none" strike="noStrike">
                          <a:effectLst/>
                        </a:rPr>
                        <a:t>400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70.06</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51.50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26.5</a:t>
                      </a:r>
                      <a:endParaRPr lang="en-US" sz="1400" b="0" i="0" u="none" strike="noStrike">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1060820276"/>
                  </a:ext>
                </a:extLst>
              </a:tr>
              <a:tr h="241918">
                <a:tc>
                  <a:txBody>
                    <a:bodyPr/>
                    <a:lstStyle/>
                    <a:p>
                      <a:pPr algn="ctr" fontAlgn="b"/>
                      <a:r>
                        <a:rPr lang="en-US" sz="1400" u="none" strike="noStrike">
                          <a:effectLst/>
                        </a:rPr>
                        <a:t>600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118.76</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dirty="0">
                          <a:effectLst/>
                        </a:rPr>
                        <a:t>70.95</a:t>
                      </a:r>
                      <a:endParaRPr lang="en-US" sz="1400" b="0" i="0" u="none" strike="noStrike" dirty="0">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dirty="0">
                          <a:effectLst/>
                        </a:rPr>
                        <a:t>40.3</a:t>
                      </a:r>
                      <a:endParaRPr lang="en-US" sz="1400" b="0" i="0" u="none" strike="noStrike" dirty="0">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4118784444"/>
                  </a:ext>
                </a:extLst>
              </a:tr>
              <a:tr h="241918">
                <a:tc>
                  <a:txBody>
                    <a:bodyPr/>
                    <a:lstStyle/>
                    <a:p>
                      <a:pPr algn="ctr" fontAlgn="b"/>
                      <a:r>
                        <a:rPr lang="en-US" sz="1400" u="none" strike="noStrike" dirty="0">
                          <a:effectLst/>
                        </a:rPr>
                        <a:t>800</a:t>
                      </a:r>
                      <a:endParaRPr lang="en-US" sz="1400" b="0" i="0" u="none" strike="noStrike" dirty="0">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151.79</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90.09</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40.6</a:t>
                      </a:r>
                      <a:endParaRPr lang="en-US" sz="1400" b="0" i="0" u="none" strike="noStrike">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1320261049"/>
                  </a:ext>
                </a:extLst>
              </a:tr>
              <a:tr h="241918">
                <a:tc>
                  <a:txBody>
                    <a:bodyPr/>
                    <a:lstStyle/>
                    <a:p>
                      <a:pPr algn="ctr" fontAlgn="b"/>
                      <a:r>
                        <a:rPr lang="en-US" sz="1400" u="none" strike="noStrike">
                          <a:effectLst/>
                        </a:rPr>
                        <a:t>1000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189.04</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114.75</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dirty="0">
                          <a:effectLst/>
                        </a:rPr>
                        <a:t>39.3</a:t>
                      </a:r>
                      <a:endParaRPr lang="en-US" sz="1400" b="0" i="0" u="none" strike="noStrike" dirty="0">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594237911"/>
                  </a:ext>
                </a:extLst>
              </a:tr>
              <a:tr h="241918">
                <a:tc>
                  <a:txBody>
                    <a:bodyPr/>
                    <a:lstStyle/>
                    <a:p>
                      <a:pPr algn="ctr" fontAlgn="b"/>
                      <a:r>
                        <a:rPr lang="en-US" sz="1400" u="none" strike="noStrike">
                          <a:effectLst/>
                        </a:rPr>
                        <a:t>1200</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219.97</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a:effectLst/>
                        </a:rPr>
                        <a:t>137.64</a:t>
                      </a:r>
                      <a:endParaRPr lang="en-US" sz="1400" b="0" i="0" u="none" strike="noStrike">
                        <a:solidFill>
                          <a:srgbClr val="000000"/>
                        </a:solidFill>
                        <a:effectLst/>
                        <a:latin typeface="Calibri" panose="020F0502020204030204" pitchFamily="34" charset="0"/>
                      </a:endParaRPr>
                    </a:p>
                  </a:txBody>
                  <a:tcPr marL="10862" marR="10862" marT="10862" marB="0" anchor="b"/>
                </a:tc>
                <a:tc>
                  <a:txBody>
                    <a:bodyPr/>
                    <a:lstStyle/>
                    <a:p>
                      <a:pPr algn="ctr" fontAlgn="b"/>
                      <a:r>
                        <a:rPr lang="en-US" sz="1400" u="none" strike="noStrike" dirty="0">
                          <a:effectLst/>
                        </a:rPr>
                        <a:t>37.4</a:t>
                      </a:r>
                      <a:endParaRPr lang="en-US" sz="1400" b="0" i="0" u="none" strike="noStrike" dirty="0">
                        <a:solidFill>
                          <a:srgbClr val="000000"/>
                        </a:solidFill>
                        <a:effectLst/>
                        <a:latin typeface="Calibri" panose="020F0502020204030204" pitchFamily="34" charset="0"/>
                      </a:endParaRPr>
                    </a:p>
                  </a:txBody>
                  <a:tcPr marL="10862" marR="10862" marT="10862" marB="0" anchor="b"/>
                </a:tc>
                <a:extLst>
                  <a:ext uri="{0D108BD9-81ED-4DB2-BD59-A6C34878D82A}">
                    <a16:rowId xmlns:a16="http://schemas.microsoft.com/office/drawing/2014/main" val="3401592520"/>
                  </a:ext>
                </a:extLst>
              </a:tr>
            </a:tbl>
          </a:graphicData>
        </a:graphic>
      </p:graphicFrame>
      <p:sp>
        <p:nvSpPr>
          <p:cNvPr id="12" name="TextBox 11">
            <a:extLst>
              <a:ext uri="{FF2B5EF4-FFF2-40B4-BE49-F238E27FC236}">
                <a16:creationId xmlns:a16="http://schemas.microsoft.com/office/drawing/2014/main" id="{511856A1-8E65-49C0-BCFD-70721517A513}"/>
              </a:ext>
            </a:extLst>
          </p:cNvPr>
          <p:cNvSpPr txBox="1"/>
          <p:nvPr/>
        </p:nvSpPr>
        <p:spPr>
          <a:xfrm>
            <a:off x="2842094" y="1367821"/>
            <a:ext cx="1399922" cy="369332"/>
          </a:xfrm>
          <a:prstGeom prst="rect">
            <a:avLst/>
          </a:prstGeom>
          <a:solidFill>
            <a:schemeClr val="bg1"/>
          </a:solidFill>
        </p:spPr>
        <p:txBody>
          <a:bodyPr wrap="square" rtlCol="0">
            <a:spAutoFit/>
          </a:bodyPr>
          <a:lstStyle/>
          <a:p>
            <a:pPr algn="ctr">
              <a:lnSpc>
                <a:spcPct val="90000"/>
              </a:lnSpc>
            </a:pPr>
            <a:r>
              <a:rPr lang="en-US" sz="2000" b="1" dirty="0">
                <a:solidFill>
                  <a:srgbClr val="FF0000"/>
                </a:solidFill>
              </a:rPr>
              <a:t>Gas Off</a:t>
            </a:r>
          </a:p>
        </p:txBody>
      </p:sp>
      <p:sp>
        <p:nvSpPr>
          <p:cNvPr id="13" name="TextBox 12">
            <a:extLst>
              <a:ext uri="{FF2B5EF4-FFF2-40B4-BE49-F238E27FC236}">
                <a16:creationId xmlns:a16="http://schemas.microsoft.com/office/drawing/2014/main" id="{3B4C5F80-9336-4E93-A3C0-C5F05CF72A8F}"/>
              </a:ext>
            </a:extLst>
          </p:cNvPr>
          <p:cNvSpPr txBox="1"/>
          <p:nvPr/>
        </p:nvSpPr>
        <p:spPr>
          <a:xfrm>
            <a:off x="7625914" y="1367821"/>
            <a:ext cx="1399922" cy="369332"/>
          </a:xfrm>
          <a:prstGeom prst="rect">
            <a:avLst/>
          </a:prstGeom>
          <a:solidFill>
            <a:schemeClr val="bg1"/>
          </a:solidFill>
        </p:spPr>
        <p:txBody>
          <a:bodyPr wrap="square" rtlCol="0">
            <a:spAutoFit/>
          </a:bodyPr>
          <a:lstStyle/>
          <a:p>
            <a:pPr algn="ctr">
              <a:lnSpc>
                <a:spcPct val="90000"/>
              </a:lnSpc>
            </a:pPr>
            <a:r>
              <a:rPr lang="en-US" sz="2000" b="1" dirty="0">
                <a:solidFill>
                  <a:srgbClr val="FF0000"/>
                </a:solidFill>
              </a:rPr>
              <a:t>Gas On</a:t>
            </a:r>
          </a:p>
        </p:txBody>
      </p:sp>
      <p:grpSp>
        <p:nvGrpSpPr>
          <p:cNvPr id="14" name="Group 13">
            <a:extLst>
              <a:ext uri="{FF2B5EF4-FFF2-40B4-BE49-F238E27FC236}">
                <a16:creationId xmlns:a16="http://schemas.microsoft.com/office/drawing/2014/main" id="{B10D326B-E9EC-4497-9BAC-5073F0456F12}"/>
              </a:ext>
            </a:extLst>
          </p:cNvPr>
          <p:cNvGrpSpPr/>
          <p:nvPr/>
        </p:nvGrpSpPr>
        <p:grpSpPr>
          <a:xfrm>
            <a:off x="1118595" y="4269819"/>
            <a:ext cx="2508133" cy="313932"/>
            <a:chOff x="1406097" y="4104717"/>
            <a:chExt cx="2508133" cy="313932"/>
          </a:xfrm>
        </p:grpSpPr>
        <p:sp>
          <p:nvSpPr>
            <p:cNvPr id="15" name="TextBox 14">
              <a:extLst>
                <a:ext uri="{FF2B5EF4-FFF2-40B4-BE49-F238E27FC236}">
                  <a16:creationId xmlns:a16="http://schemas.microsoft.com/office/drawing/2014/main" id="{20C40BE7-DB6B-4851-9E0F-D6422F128426}"/>
                </a:ext>
              </a:extLst>
            </p:cNvPr>
            <p:cNvSpPr txBox="1"/>
            <p:nvPr/>
          </p:nvSpPr>
          <p:spPr>
            <a:xfrm>
              <a:off x="1406097" y="4104717"/>
              <a:ext cx="2508133" cy="313932"/>
            </a:xfrm>
            <a:prstGeom prst="rect">
              <a:avLst/>
            </a:prstGeom>
            <a:noFill/>
          </p:spPr>
          <p:txBody>
            <a:bodyPr wrap="square" rtlCol="0">
              <a:spAutoFit/>
            </a:bodyPr>
            <a:lstStyle/>
            <a:p>
              <a:pPr algn="ctr">
                <a:lnSpc>
                  <a:spcPct val="90000"/>
                </a:lnSpc>
              </a:pPr>
              <a:r>
                <a:rPr lang="en-US" sz="1600" b="1" dirty="0"/>
                <a:t>Gas Off      Gas On</a:t>
              </a:r>
            </a:p>
          </p:txBody>
        </p:sp>
        <p:sp>
          <p:nvSpPr>
            <p:cNvPr id="16" name="Oval 15">
              <a:extLst>
                <a:ext uri="{FF2B5EF4-FFF2-40B4-BE49-F238E27FC236}">
                  <a16:creationId xmlns:a16="http://schemas.microsoft.com/office/drawing/2014/main" id="{BC629DE0-F8D3-4EAC-9333-9C7347D389A0}"/>
                </a:ext>
              </a:extLst>
            </p:cNvPr>
            <p:cNvSpPr/>
            <p:nvPr/>
          </p:nvSpPr>
          <p:spPr>
            <a:xfrm>
              <a:off x="1559354" y="4210458"/>
              <a:ext cx="102451" cy="102451"/>
            </a:xfrm>
            <a:prstGeom prst="ellipse">
              <a:avLst/>
            </a:prstGeom>
            <a:solidFill>
              <a:schemeClr val="bg2"/>
            </a:solidFill>
            <a:ln w="19050">
              <a:solidFill>
                <a:srgbClr val="0070C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chemeClr val="tx1"/>
                </a:solidFill>
              </a:endParaRPr>
            </a:p>
          </p:txBody>
        </p:sp>
        <p:sp>
          <p:nvSpPr>
            <p:cNvPr id="17" name="Oval 16">
              <a:extLst>
                <a:ext uri="{FF2B5EF4-FFF2-40B4-BE49-F238E27FC236}">
                  <a16:creationId xmlns:a16="http://schemas.microsoft.com/office/drawing/2014/main" id="{60691C62-CD8D-470C-93D6-41AD204976BA}"/>
                </a:ext>
              </a:extLst>
            </p:cNvPr>
            <p:cNvSpPr/>
            <p:nvPr/>
          </p:nvSpPr>
          <p:spPr>
            <a:xfrm>
              <a:off x="2669689" y="4210458"/>
              <a:ext cx="102451" cy="102451"/>
            </a:xfrm>
            <a:prstGeom prst="ellipse">
              <a:avLst/>
            </a:prstGeom>
            <a:solidFill>
              <a:srgbClr val="FF0000"/>
            </a:solidFill>
            <a:ln w="19050">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600" dirty="0">
                <a:solidFill>
                  <a:schemeClr val="tx1"/>
                </a:solidFill>
              </a:endParaRPr>
            </a:p>
          </p:txBody>
        </p:sp>
      </p:grpSp>
      <p:sp>
        <p:nvSpPr>
          <p:cNvPr id="18" name="Title 4">
            <a:extLst>
              <a:ext uri="{FF2B5EF4-FFF2-40B4-BE49-F238E27FC236}">
                <a16:creationId xmlns:a16="http://schemas.microsoft.com/office/drawing/2014/main" id="{DF1E8EDE-859E-4D64-AC3E-24988F078AFC}"/>
              </a:ext>
            </a:extLst>
          </p:cNvPr>
          <p:cNvSpPr>
            <a:spLocks noGrp="1"/>
          </p:cNvSpPr>
          <p:nvPr>
            <p:ph type="title"/>
          </p:nvPr>
        </p:nvSpPr>
        <p:spPr>
          <a:xfrm>
            <a:off x="268084" y="202325"/>
            <a:ext cx="11501908" cy="510909"/>
          </a:xfrm>
        </p:spPr>
        <p:txBody>
          <a:bodyPr/>
          <a:lstStyle/>
          <a:p>
            <a:r>
              <a:rPr lang="en-US" dirty="0"/>
              <a:t>Pulse on Demand: Front Middle Side</a:t>
            </a:r>
          </a:p>
        </p:txBody>
      </p:sp>
      <p:pic>
        <p:nvPicPr>
          <p:cNvPr id="19" name="Picture 18">
            <a:extLst>
              <a:ext uri="{FF2B5EF4-FFF2-40B4-BE49-F238E27FC236}">
                <a16:creationId xmlns:a16="http://schemas.microsoft.com/office/drawing/2014/main" id="{40A85321-F100-5448-A8C0-59F109145A8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51314" y="116799"/>
            <a:ext cx="2283555" cy="1251022"/>
          </a:xfrm>
          <a:prstGeom prst="rect">
            <a:avLst/>
          </a:prstGeom>
        </p:spPr>
      </p:pic>
      <p:cxnSp>
        <p:nvCxnSpPr>
          <p:cNvPr id="20" name="Straight Arrow Connector 19">
            <a:extLst>
              <a:ext uri="{FF2B5EF4-FFF2-40B4-BE49-F238E27FC236}">
                <a16:creationId xmlns:a16="http://schemas.microsoft.com/office/drawing/2014/main" id="{49F6EC25-93B5-7A48-9F80-70AE2216B41D}"/>
              </a:ext>
            </a:extLst>
          </p:cNvPr>
          <p:cNvCxnSpPr>
            <a:cxnSpLocks/>
          </p:cNvCxnSpPr>
          <p:nvPr/>
        </p:nvCxnSpPr>
        <p:spPr>
          <a:xfrm>
            <a:off x="9390275" y="598995"/>
            <a:ext cx="596961" cy="6163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D01A18-761F-8A4C-A469-B9B20F32A1A2}"/>
              </a:ext>
            </a:extLst>
          </p:cNvPr>
          <p:cNvSpPr txBox="1"/>
          <p:nvPr/>
        </p:nvSpPr>
        <p:spPr>
          <a:xfrm>
            <a:off x="8807703" y="160724"/>
            <a:ext cx="1133644" cy="341632"/>
          </a:xfrm>
          <a:prstGeom prst="rect">
            <a:avLst/>
          </a:prstGeom>
          <a:noFill/>
        </p:spPr>
        <p:txBody>
          <a:bodyPr wrap="none" rtlCol="0">
            <a:spAutoFit/>
          </a:bodyPr>
          <a:lstStyle/>
          <a:p>
            <a:pPr algn="ctr">
              <a:lnSpc>
                <a:spcPct val="90000"/>
              </a:lnSpc>
            </a:pPr>
            <a:r>
              <a:rPr lang="en-US" dirty="0"/>
              <a:t>Sensor E</a:t>
            </a:r>
          </a:p>
        </p:txBody>
      </p:sp>
    </p:spTree>
    <p:extLst>
      <p:ext uri="{BB962C8B-B14F-4D97-AF65-F5344CB8AC3E}">
        <p14:creationId xmlns:p14="http://schemas.microsoft.com/office/powerpoint/2010/main" val="39759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42" y="183631"/>
            <a:ext cx="11916383" cy="510909"/>
          </a:xfrm>
        </p:spPr>
        <p:txBody>
          <a:bodyPr/>
          <a:lstStyle/>
          <a:p>
            <a:r>
              <a:rPr lang="en-US" dirty="0"/>
              <a:t>Pulse on Demand:  </a:t>
            </a:r>
            <a:r>
              <a:rPr lang="en-US" dirty="0">
                <a:solidFill>
                  <a:srgbClr val="FF0000"/>
                </a:solidFill>
              </a:rPr>
              <a:t>Front Middle  of target T19</a:t>
            </a:r>
          </a:p>
        </p:txBody>
      </p:sp>
      <p:sp>
        <p:nvSpPr>
          <p:cNvPr id="5" name="TextBox 4">
            <a:extLst>
              <a:ext uri="{FF2B5EF4-FFF2-40B4-BE49-F238E27FC236}">
                <a16:creationId xmlns:a16="http://schemas.microsoft.com/office/drawing/2014/main" id="{A4FD277F-361C-C444-B939-D521CE735147}"/>
              </a:ext>
            </a:extLst>
          </p:cNvPr>
          <p:cNvSpPr txBox="1"/>
          <p:nvPr/>
        </p:nvSpPr>
        <p:spPr>
          <a:xfrm>
            <a:off x="4911459" y="6333843"/>
            <a:ext cx="1133645" cy="341632"/>
          </a:xfrm>
          <a:prstGeom prst="rect">
            <a:avLst/>
          </a:prstGeom>
          <a:noFill/>
        </p:spPr>
        <p:txBody>
          <a:bodyPr wrap="none" rtlCol="0">
            <a:spAutoFit/>
          </a:bodyPr>
          <a:lstStyle/>
          <a:p>
            <a:pPr algn="ctr">
              <a:lnSpc>
                <a:spcPct val="90000"/>
              </a:lnSpc>
            </a:pPr>
            <a:r>
              <a:rPr lang="en-US" dirty="0"/>
              <a:t>Sensor B</a:t>
            </a:r>
          </a:p>
        </p:txBody>
      </p:sp>
      <p:pic>
        <p:nvPicPr>
          <p:cNvPr id="4" name="Content Placeholder 3">
            <a:extLst>
              <a:ext uri="{FF2B5EF4-FFF2-40B4-BE49-F238E27FC236}">
                <a16:creationId xmlns:a16="http://schemas.microsoft.com/office/drawing/2014/main" id="{1E27BD9D-56AA-8240-BAEC-CDC3888C6F6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5642" y="1089498"/>
            <a:ext cx="9544459" cy="5023400"/>
          </a:xfrm>
        </p:spPr>
      </p:pic>
      <p:pic>
        <p:nvPicPr>
          <p:cNvPr id="6" name="Picture 5">
            <a:extLst>
              <a:ext uri="{FF2B5EF4-FFF2-40B4-BE49-F238E27FC236}">
                <a16:creationId xmlns:a16="http://schemas.microsoft.com/office/drawing/2014/main" id="{722063DC-783F-104C-A8BB-6E8F2BF13E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00101" y="650615"/>
            <a:ext cx="2283555" cy="1251022"/>
          </a:xfrm>
          <a:prstGeom prst="rect">
            <a:avLst/>
          </a:prstGeom>
        </p:spPr>
      </p:pic>
      <p:cxnSp>
        <p:nvCxnSpPr>
          <p:cNvPr id="7" name="Straight Arrow Connector 6">
            <a:extLst>
              <a:ext uri="{FF2B5EF4-FFF2-40B4-BE49-F238E27FC236}">
                <a16:creationId xmlns:a16="http://schemas.microsoft.com/office/drawing/2014/main" id="{EFD0E4F3-EB00-C247-9832-80A33614CC06}"/>
              </a:ext>
            </a:extLst>
          </p:cNvPr>
          <p:cNvCxnSpPr>
            <a:cxnSpLocks/>
            <a:stCxn id="8" idx="2"/>
          </p:cNvCxnSpPr>
          <p:nvPr/>
        </p:nvCxnSpPr>
        <p:spPr>
          <a:xfrm>
            <a:off x="9323312" y="1036172"/>
            <a:ext cx="596962" cy="6163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A607F4-3D0D-3A48-9898-3631E4E22850}"/>
              </a:ext>
            </a:extLst>
          </p:cNvPr>
          <p:cNvSpPr txBox="1"/>
          <p:nvPr/>
        </p:nvSpPr>
        <p:spPr>
          <a:xfrm>
            <a:off x="8756490" y="694540"/>
            <a:ext cx="1133644" cy="341632"/>
          </a:xfrm>
          <a:prstGeom prst="rect">
            <a:avLst/>
          </a:prstGeom>
          <a:noFill/>
        </p:spPr>
        <p:txBody>
          <a:bodyPr wrap="none" rtlCol="0">
            <a:spAutoFit/>
          </a:bodyPr>
          <a:lstStyle/>
          <a:p>
            <a:pPr algn="ctr">
              <a:lnSpc>
                <a:spcPct val="90000"/>
              </a:lnSpc>
            </a:pPr>
            <a:r>
              <a:rPr lang="en-US" dirty="0"/>
              <a:t>Sensor B</a:t>
            </a:r>
          </a:p>
        </p:txBody>
      </p:sp>
      <p:sp>
        <p:nvSpPr>
          <p:cNvPr id="3" name="TextBox 2">
            <a:extLst>
              <a:ext uri="{FF2B5EF4-FFF2-40B4-BE49-F238E27FC236}">
                <a16:creationId xmlns:a16="http://schemas.microsoft.com/office/drawing/2014/main" id="{34605E2A-A888-5D47-8287-46CAA14D0573}"/>
              </a:ext>
            </a:extLst>
          </p:cNvPr>
          <p:cNvSpPr txBox="1"/>
          <p:nvPr/>
        </p:nvSpPr>
        <p:spPr>
          <a:xfrm>
            <a:off x="10841878" y="1560005"/>
            <a:ext cx="582212" cy="341632"/>
          </a:xfrm>
          <a:prstGeom prst="rect">
            <a:avLst/>
          </a:prstGeom>
          <a:noFill/>
        </p:spPr>
        <p:txBody>
          <a:bodyPr wrap="none" rtlCol="0">
            <a:spAutoFit/>
          </a:bodyPr>
          <a:lstStyle/>
          <a:p>
            <a:pPr algn="ctr">
              <a:lnSpc>
                <a:spcPct val="90000"/>
              </a:lnSpc>
            </a:pPr>
            <a:r>
              <a:rPr lang="en-US" dirty="0">
                <a:solidFill>
                  <a:srgbClr val="FF0000"/>
                </a:solidFill>
              </a:rPr>
              <a:t>T19</a:t>
            </a:r>
          </a:p>
        </p:txBody>
      </p:sp>
      <p:sp>
        <p:nvSpPr>
          <p:cNvPr id="9" name="TextBox 8">
            <a:extLst>
              <a:ext uri="{FF2B5EF4-FFF2-40B4-BE49-F238E27FC236}">
                <a16:creationId xmlns:a16="http://schemas.microsoft.com/office/drawing/2014/main" id="{72966474-05B7-EE4F-B3BA-C5761FBD5FAB}"/>
              </a:ext>
            </a:extLst>
          </p:cNvPr>
          <p:cNvSpPr txBox="1"/>
          <p:nvPr/>
        </p:nvSpPr>
        <p:spPr>
          <a:xfrm>
            <a:off x="9517282" y="1987541"/>
            <a:ext cx="2369780" cy="590931"/>
          </a:xfrm>
          <a:prstGeom prst="rect">
            <a:avLst/>
          </a:prstGeom>
          <a:noFill/>
        </p:spPr>
        <p:txBody>
          <a:bodyPr wrap="square" rtlCol="0">
            <a:spAutoFit/>
          </a:bodyPr>
          <a:lstStyle/>
          <a:p>
            <a:pPr algn="ctr">
              <a:lnSpc>
                <a:spcPct val="90000"/>
              </a:lnSpc>
            </a:pPr>
            <a:r>
              <a:rPr lang="en-US" dirty="0">
                <a:solidFill>
                  <a:srgbClr val="FF0000"/>
                </a:solidFill>
              </a:rPr>
              <a:t>Second target with gas injection</a:t>
            </a:r>
          </a:p>
        </p:txBody>
      </p:sp>
    </p:spTree>
    <p:extLst>
      <p:ext uri="{BB962C8B-B14F-4D97-AF65-F5344CB8AC3E}">
        <p14:creationId xmlns:p14="http://schemas.microsoft.com/office/powerpoint/2010/main" val="1262011266"/>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RNL 201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pptx" id="{FED9EC9D-DD12-41F3-B2CE-AE7E9A08208A}" vid="{4D9BDE27-8231-4C06-A617-FB1273BD3B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50EC660-24D0-43A0-AE5E-E274115E726B}">
  <ds:schemaRefs>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ORNL template 16x9</Template>
  <TotalTime>10577</TotalTime>
  <Words>860</Words>
  <Application>Microsoft Macintosh PowerPoint</Application>
  <PresentationFormat>Custom</PresentationFormat>
  <Paragraphs>158</Paragraphs>
  <Slides>21</Slides>
  <Notes>5</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Symbol</vt:lpstr>
      <vt:lpstr>Times New Roman</vt:lpstr>
      <vt:lpstr>Wingdings</vt:lpstr>
      <vt:lpstr>Presentations (Wide Screen)</vt:lpstr>
      <vt:lpstr>Strain Reduction on the SNS Target Using Gas Injection</vt:lpstr>
      <vt:lpstr>Target Lifetime</vt:lpstr>
      <vt:lpstr>Gas Injection System</vt:lpstr>
      <vt:lpstr>Fiber Optic Strain Gauges</vt:lpstr>
      <vt:lpstr>Sensor Installation</vt:lpstr>
      <vt:lpstr>Studies</vt:lpstr>
      <vt:lpstr>Pulse on Demand: Front Middle</vt:lpstr>
      <vt:lpstr>Pulse on Demand: Front Middle Side</vt:lpstr>
      <vt:lpstr>Pulse on Demand:  Front Middle  of target T19</vt:lpstr>
      <vt:lpstr>Pulse on Demand: Accelerometer</vt:lpstr>
      <vt:lpstr>Pulse on demand: Multi-pulse burst TC1 temperature</vt:lpstr>
      <vt:lpstr>Pulse on demand: Pulse Train</vt:lpstr>
      <vt:lpstr>Gas Injection Ramp-Up: Back</vt:lpstr>
      <vt:lpstr>Gas Injection Ramp-Up</vt:lpstr>
      <vt:lpstr>Gas Injection Ramp-Up: Side</vt:lpstr>
      <vt:lpstr>Gas Injection Ramp-Up: Accelerator return line</vt:lpstr>
      <vt:lpstr>Strain measurement of 1.2 MW production beam</vt:lpstr>
      <vt:lpstr>Strain profiles of 1.2 MW production beam</vt:lpstr>
      <vt:lpstr>What we want to do with the data over time</vt:lpstr>
      <vt:lpstr>What we want to do with the data over time</vt:lpstr>
      <vt:lpstr>So what did we learn?</vt:lpstr>
    </vt:vector>
  </TitlesOfParts>
  <Company>ORNL</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Strain reduction on the SNS target using gas injection</dc:title>
  <dc:creator>Winder, Drew E.</dc:creator>
  <cp:lastModifiedBy>Blokland, Willem</cp:lastModifiedBy>
  <cp:revision>123</cp:revision>
  <cp:lastPrinted>2015-09-14T20:56:03Z</cp:lastPrinted>
  <dcterms:created xsi:type="dcterms:W3CDTF">2018-02-02T17:06:15Z</dcterms:created>
  <dcterms:modified xsi:type="dcterms:W3CDTF">2018-06-01T20:30:20Z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