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emf" ContentType="image/x-emf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6" r:id="rId1"/>
  </p:sldMasterIdLst>
  <p:notesMasterIdLst>
    <p:notesMasterId r:id="rId48"/>
  </p:notesMasterIdLst>
  <p:sldIdLst>
    <p:sldId id="441" r:id="rId2"/>
    <p:sldId id="446" r:id="rId3"/>
    <p:sldId id="632" r:id="rId4"/>
    <p:sldId id="567" r:id="rId5"/>
    <p:sldId id="592" r:id="rId6"/>
    <p:sldId id="594" r:id="rId7"/>
    <p:sldId id="568" r:id="rId8"/>
    <p:sldId id="633" r:id="rId9"/>
    <p:sldId id="571" r:id="rId10"/>
    <p:sldId id="628" r:id="rId11"/>
    <p:sldId id="629" r:id="rId12"/>
    <p:sldId id="639" r:id="rId13"/>
    <p:sldId id="634" r:id="rId14"/>
    <p:sldId id="625" r:id="rId15"/>
    <p:sldId id="576" r:id="rId16"/>
    <p:sldId id="601" r:id="rId17"/>
    <p:sldId id="598" r:id="rId18"/>
    <p:sldId id="597" r:id="rId19"/>
    <p:sldId id="605" r:id="rId20"/>
    <p:sldId id="575" r:id="rId21"/>
    <p:sldId id="609" r:id="rId22"/>
    <p:sldId id="572" r:id="rId23"/>
    <p:sldId id="635" r:id="rId24"/>
    <p:sldId id="577" r:id="rId25"/>
    <p:sldId id="579" r:id="rId26"/>
    <p:sldId id="578" r:id="rId27"/>
    <p:sldId id="614" r:id="rId28"/>
    <p:sldId id="613" r:id="rId29"/>
    <p:sldId id="606" r:id="rId30"/>
    <p:sldId id="607" r:id="rId31"/>
    <p:sldId id="636" r:id="rId32"/>
    <p:sldId id="596" r:id="rId33"/>
    <p:sldId id="595" r:id="rId34"/>
    <p:sldId id="582" r:id="rId35"/>
    <p:sldId id="583" r:id="rId36"/>
    <p:sldId id="631" r:id="rId37"/>
    <p:sldId id="626" r:id="rId38"/>
    <p:sldId id="637" r:id="rId39"/>
    <p:sldId id="589" r:id="rId40"/>
    <p:sldId id="623" r:id="rId41"/>
    <p:sldId id="587" r:id="rId42"/>
    <p:sldId id="624" r:id="rId43"/>
    <p:sldId id="622" r:id="rId44"/>
    <p:sldId id="638" r:id="rId45"/>
    <p:sldId id="591" r:id="rId46"/>
    <p:sldId id="554" r:id="rId47"/>
  </p:sldIdLst>
  <p:sldSz cx="9144000" cy="6858000" type="screen4x3"/>
  <p:notesSz cx="6692900" cy="98679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9041" autoAdjust="0"/>
    <p:restoredTop sz="94660"/>
  </p:normalViewPr>
  <p:slideViewPr>
    <p:cSldViewPr snapToGrid="0">
      <p:cViewPr varScale="1">
        <p:scale>
          <a:sx n="99" d="100"/>
          <a:sy n="99" d="100"/>
        </p:scale>
        <p:origin x="600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6" d="100"/>
          <a:sy n="66" d="100"/>
        </p:scale>
        <p:origin x="0" y="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7.xml"/><Relationship Id="rId51" Type="http://schemas.openxmlformats.org/officeDocument/2006/relationships/theme" Target="theme/theme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Mattia\Desktop\TESI_DI_DOTTORATO\CHAPTER_3\NEW_TARGET_DA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oleObject" Target="file:///C:\Documents%20and%20Settings\Mattia\Desktop\TESI_DI_DOTTORATO\CHAPTER_3\NEW_TARGET_DATA.xlsx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15211075714792"/>
          <c:y val="5.6732267953777539E-2"/>
          <c:w val="0.77088537596922457"/>
          <c:h val="0.76564474911288338"/>
        </c:manualLayout>
      </c:layout>
      <c:scatterChart>
        <c:scatterStyle val="smoothMarker"/>
        <c:varyColors val="0"/>
        <c:ser>
          <c:idx val="0"/>
          <c:order val="0"/>
          <c:tx>
            <c:v>experimental data</c:v>
          </c:tx>
          <c:spPr>
            <a:ln w="12700">
              <a:solidFill>
                <a:schemeClr val="tx1"/>
              </a:solidFill>
            </a:ln>
          </c:spPr>
          <c:marker>
            <c:symbol val="square"/>
            <c:size val="6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TESI_PhD!$J$44:$J$51</c:f>
              <c:numCache>
                <c:formatCode>General</c:formatCode>
                <c:ptCount val="8"/>
                <c:pt idx="0">
                  <c:v>600</c:v>
                </c:pt>
                <c:pt idx="1">
                  <c:v>700</c:v>
                </c:pt>
                <c:pt idx="2">
                  <c:v>800</c:v>
                </c:pt>
                <c:pt idx="3">
                  <c:v>900</c:v>
                </c:pt>
                <c:pt idx="4">
                  <c:v>1000</c:v>
                </c:pt>
                <c:pt idx="5">
                  <c:v>1100</c:v>
                </c:pt>
                <c:pt idx="6">
                  <c:v>1200</c:v>
                </c:pt>
                <c:pt idx="7">
                  <c:v>1300</c:v>
                </c:pt>
              </c:numCache>
            </c:numRef>
          </c:xVal>
          <c:yVal>
            <c:numRef>
              <c:f>TESI_PhD!$K$44:$K$51</c:f>
              <c:numCache>
                <c:formatCode>General</c:formatCode>
                <c:ptCount val="8"/>
                <c:pt idx="0">
                  <c:v>1147</c:v>
                </c:pt>
                <c:pt idx="1">
                  <c:v>1286</c:v>
                </c:pt>
                <c:pt idx="2">
                  <c:v>1417</c:v>
                </c:pt>
                <c:pt idx="3">
                  <c:v>1528</c:v>
                </c:pt>
                <c:pt idx="4">
                  <c:v>1627</c:v>
                </c:pt>
                <c:pt idx="5">
                  <c:v>1718</c:v>
                </c:pt>
                <c:pt idx="6">
                  <c:v>1804</c:v>
                </c:pt>
                <c:pt idx="7">
                  <c:v>1876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28F6-4965-B1B1-1BA2E1B7BA46}"/>
            </c:ext>
          </c:extLst>
        </c:ser>
        <c:ser>
          <c:idx val="1"/>
          <c:order val="1"/>
          <c:tx>
            <c:v>FE data</c:v>
          </c:tx>
          <c:spPr>
            <a:ln w="12700">
              <a:solidFill>
                <a:schemeClr val="tx1"/>
              </a:solidFill>
            </a:ln>
          </c:spPr>
          <c:marker>
            <c:symbol val="circle"/>
            <c:size val="6"/>
            <c:spPr>
              <a:solidFill>
                <a:schemeClr val="bg1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TESI_PhD!$J$32:$J$39</c:f>
              <c:numCache>
                <c:formatCode>General</c:formatCode>
                <c:ptCount val="8"/>
                <c:pt idx="0">
                  <c:v>600</c:v>
                </c:pt>
                <c:pt idx="1">
                  <c:v>700</c:v>
                </c:pt>
                <c:pt idx="2">
                  <c:v>800</c:v>
                </c:pt>
                <c:pt idx="3">
                  <c:v>900</c:v>
                </c:pt>
                <c:pt idx="4">
                  <c:v>1000</c:v>
                </c:pt>
                <c:pt idx="5">
                  <c:v>1100</c:v>
                </c:pt>
                <c:pt idx="6">
                  <c:v>1200</c:v>
                </c:pt>
                <c:pt idx="7">
                  <c:v>1300</c:v>
                </c:pt>
              </c:numCache>
            </c:numRef>
          </c:xVal>
          <c:yVal>
            <c:numRef>
              <c:f>TESI_PhD!$K$32:$K$39</c:f>
              <c:numCache>
                <c:formatCode>General</c:formatCode>
                <c:ptCount val="8"/>
                <c:pt idx="0">
                  <c:v>1148</c:v>
                </c:pt>
                <c:pt idx="1">
                  <c:v>1275</c:v>
                </c:pt>
                <c:pt idx="2">
                  <c:v>1394</c:v>
                </c:pt>
                <c:pt idx="3">
                  <c:v>1507</c:v>
                </c:pt>
                <c:pt idx="4">
                  <c:v>1615</c:v>
                </c:pt>
                <c:pt idx="5">
                  <c:v>1717</c:v>
                </c:pt>
                <c:pt idx="6">
                  <c:v>1815</c:v>
                </c:pt>
                <c:pt idx="7">
                  <c:v>1909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28F6-4965-B1B1-1BA2E1B7BA4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4717736"/>
        <c:axId val="604718128"/>
      </c:scatterChart>
      <c:valAx>
        <c:axId val="604717736"/>
        <c:scaling>
          <c:orientation val="minMax"/>
          <c:max val="1300"/>
          <c:min val="6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it-IT" b="0"/>
                  <a:t>electrical current (A)</a:t>
                </a:r>
              </a:p>
            </c:rich>
          </c:tx>
          <c:layout>
            <c:manualLayout>
              <c:xMode val="edge"/>
              <c:yMode val="edge"/>
              <c:x val="0.41567430025446012"/>
              <c:y val="0.92436627177211628"/>
            </c:manualLayout>
          </c:layout>
          <c:overlay val="0"/>
        </c:title>
        <c:numFmt formatCode="0" sourceLinked="0"/>
        <c:majorTickMark val="in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604718128"/>
        <c:crosses val="autoZero"/>
        <c:crossBetween val="midCat"/>
        <c:majorUnit val="100"/>
      </c:valAx>
      <c:valAx>
        <c:axId val="604718128"/>
        <c:scaling>
          <c:orientation val="minMax"/>
          <c:max val="2000"/>
          <c:min val="1100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it-IT" b="0" baseline="0"/>
                  <a:t>tube temperature (°C)</a:t>
                </a:r>
                <a:endParaRPr lang="it-IT" b="0"/>
              </a:p>
            </c:rich>
          </c:tx>
          <c:layout>
            <c:manualLayout>
              <c:xMode val="edge"/>
              <c:yMode val="edge"/>
              <c:x val="1.486479392086988E-2"/>
              <c:y val="0.24668696990536071"/>
            </c:manualLayout>
          </c:layout>
          <c:overlay val="0"/>
        </c:title>
        <c:numFmt formatCode="0" sourceLinked="0"/>
        <c:majorTickMark val="in"/>
        <c:minorTickMark val="none"/>
        <c:tickLblPos val="nextTo"/>
        <c:spPr>
          <a:ln>
            <a:solidFill>
              <a:schemeClr val="tx1"/>
            </a:solidFill>
          </a:ln>
        </c:spPr>
        <c:crossAx val="604717736"/>
        <c:crosses val="autoZero"/>
        <c:crossBetween val="midCat"/>
        <c:majorUnit val="100"/>
      </c:valAx>
      <c:spPr>
        <a:ln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19936985516682207"/>
          <c:y val="9.4062416085404707E-2"/>
          <c:w val="0.27908779805852635"/>
          <c:h val="9.7037953957494358E-2"/>
        </c:manualLayout>
      </c:layout>
      <c:overlay val="0"/>
      <c:spPr>
        <a:solidFill>
          <a:schemeClr val="lt1"/>
        </a:solidFill>
        <a:ln w="9525" cap="flat" cmpd="sng" algn="ctr">
          <a:solidFill>
            <a:schemeClr val="dk1"/>
          </a:solidFill>
          <a:prstDash val="solid"/>
        </a:ln>
        <a:effectLst/>
      </c:spPr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12700">
      <a:solidFill>
        <a:schemeClr val="tx1"/>
      </a:solidFill>
    </a:ln>
  </c:spPr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6815211075714773"/>
          <c:y val="5.6732267953777539E-2"/>
          <c:w val="0.77088537596922524"/>
          <c:h val="0.76564474911288372"/>
        </c:manualLayout>
      </c:layout>
      <c:scatterChart>
        <c:scatterStyle val="smoothMarker"/>
        <c:varyColors val="0"/>
        <c:ser>
          <c:idx val="0"/>
          <c:order val="0"/>
          <c:tx>
            <c:v>experimental data</c:v>
          </c:tx>
          <c:spPr>
            <a:ln w="12700">
              <a:solidFill>
                <a:schemeClr val="tx1"/>
              </a:solidFill>
            </a:ln>
          </c:spPr>
          <c:marker>
            <c:symbol val="square"/>
            <c:size val="6"/>
            <c:spPr>
              <a:solidFill>
                <a:schemeClr val="tx1"/>
              </a:solidFill>
              <a:ln>
                <a:solidFill>
                  <a:schemeClr val="tx1"/>
                </a:solidFill>
              </a:ln>
            </c:spPr>
          </c:marker>
          <c:xVal>
            <c:numRef>
              <c:f>TESI_PhD!$J$44:$J$49</c:f>
              <c:numCache>
                <c:formatCode>General</c:formatCode>
                <c:ptCount val="6"/>
                <c:pt idx="0">
                  <c:v>600</c:v>
                </c:pt>
                <c:pt idx="1">
                  <c:v>700</c:v>
                </c:pt>
                <c:pt idx="2">
                  <c:v>800</c:v>
                </c:pt>
                <c:pt idx="3">
                  <c:v>900</c:v>
                </c:pt>
                <c:pt idx="4">
                  <c:v>1000</c:v>
                </c:pt>
                <c:pt idx="5">
                  <c:v>1100</c:v>
                </c:pt>
              </c:numCache>
            </c:numRef>
          </c:xVal>
          <c:yVal>
            <c:numRef>
              <c:f>TESI_PhD!$L$44:$L$49</c:f>
              <c:numCache>
                <c:formatCode>General</c:formatCode>
                <c:ptCount val="6"/>
                <c:pt idx="0">
                  <c:v>899</c:v>
                </c:pt>
                <c:pt idx="1">
                  <c:v>1015</c:v>
                </c:pt>
                <c:pt idx="2">
                  <c:v>1117</c:v>
                </c:pt>
                <c:pt idx="3">
                  <c:v>1212</c:v>
                </c:pt>
                <c:pt idx="4">
                  <c:v>1301</c:v>
                </c:pt>
                <c:pt idx="5">
                  <c:v>1386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0-C447-4463-B9A8-A7D6E933BCBF}"/>
            </c:ext>
          </c:extLst>
        </c:ser>
        <c:ser>
          <c:idx val="1"/>
          <c:order val="1"/>
          <c:tx>
            <c:v>FE data</c:v>
          </c:tx>
          <c:spPr>
            <a:ln w="12700">
              <a:solidFill>
                <a:schemeClr val="tx1"/>
              </a:solidFill>
            </a:ln>
          </c:spPr>
          <c:marker>
            <c:symbol val="circle"/>
            <c:size val="6"/>
            <c:spPr>
              <a:solidFill>
                <a:schemeClr val="bg1"/>
              </a:solidFill>
              <a:ln>
                <a:solidFill>
                  <a:prstClr val="black"/>
                </a:solidFill>
              </a:ln>
            </c:spPr>
          </c:marker>
          <c:xVal>
            <c:numRef>
              <c:f>TESI_PhD!$J$32:$J$39</c:f>
              <c:numCache>
                <c:formatCode>General</c:formatCode>
                <c:ptCount val="8"/>
                <c:pt idx="0">
                  <c:v>600</c:v>
                </c:pt>
                <c:pt idx="1">
                  <c:v>700</c:v>
                </c:pt>
                <c:pt idx="2">
                  <c:v>800</c:v>
                </c:pt>
                <c:pt idx="3">
                  <c:v>900</c:v>
                </c:pt>
                <c:pt idx="4">
                  <c:v>1000</c:v>
                </c:pt>
                <c:pt idx="5">
                  <c:v>1100</c:v>
                </c:pt>
                <c:pt idx="6">
                  <c:v>1200</c:v>
                </c:pt>
                <c:pt idx="7">
                  <c:v>1300</c:v>
                </c:pt>
              </c:numCache>
            </c:numRef>
          </c:xVal>
          <c:yVal>
            <c:numRef>
              <c:f>TESI_PhD!$M$32:$M$39</c:f>
              <c:numCache>
                <c:formatCode>General</c:formatCode>
                <c:ptCount val="8"/>
                <c:pt idx="0">
                  <c:v>943</c:v>
                </c:pt>
                <c:pt idx="1">
                  <c:v>1059</c:v>
                </c:pt>
                <c:pt idx="2">
                  <c:v>1168</c:v>
                </c:pt>
                <c:pt idx="3">
                  <c:v>1270</c:v>
                </c:pt>
                <c:pt idx="4">
                  <c:v>1366</c:v>
                </c:pt>
                <c:pt idx="5">
                  <c:v>1457</c:v>
                </c:pt>
                <c:pt idx="6">
                  <c:v>1545</c:v>
                </c:pt>
                <c:pt idx="7">
                  <c:v>1630</c:v>
                </c:pt>
              </c:numCache>
            </c:numRef>
          </c:yVal>
          <c:smooth val="1"/>
          <c:extLst xmlns:c16r2="http://schemas.microsoft.com/office/drawing/2015/06/chart">
            <c:ext xmlns:c16="http://schemas.microsoft.com/office/drawing/2014/chart" uri="{C3380CC4-5D6E-409C-BE32-E72D297353CC}">
              <c16:uniqueId val="{00000001-C447-4463-B9A8-A7D6E933BCB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axId val="604718912"/>
        <c:axId val="604719304"/>
      </c:scatterChart>
      <c:valAx>
        <c:axId val="604718912"/>
        <c:scaling>
          <c:orientation val="minMax"/>
          <c:max val="1300"/>
          <c:min val="600"/>
        </c:scaling>
        <c:delete val="0"/>
        <c:axPos val="b"/>
        <c:title>
          <c:tx>
            <c:rich>
              <a:bodyPr/>
              <a:lstStyle/>
              <a:p>
                <a:pPr>
                  <a:defRPr/>
                </a:pPr>
                <a:r>
                  <a:rPr lang="it-IT" b="0"/>
                  <a:t>electrical current (A)</a:t>
                </a:r>
              </a:p>
            </c:rich>
          </c:tx>
          <c:layout>
            <c:manualLayout>
              <c:xMode val="edge"/>
              <c:yMode val="edge"/>
              <c:x val="0.41567430025446039"/>
              <c:y val="0.92436627177211605"/>
            </c:manualLayout>
          </c:layout>
          <c:overlay val="0"/>
        </c:title>
        <c:numFmt formatCode="0" sourceLinked="0"/>
        <c:majorTickMark val="in"/>
        <c:minorTickMark val="none"/>
        <c:tickLblPos val="nextTo"/>
        <c:spPr>
          <a:ln>
            <a:solidFill>
              <a:sysClr val="windowText" lastClr="000000"/>
            </a:solidFill>
          </a:ln>
        </c:spPr>
        <c:crossAx val="604719304"/>
        <c:crosses val="autoZero"/>
        <c:crossBetween val="midCat"/>
        <c:majorUnit val="100"/>
      </c:valAx>
      <c:valAx>
        <c:axId val="604719304"/>
        <c:scaling>
          <c:orientation val="minMax"/>
          <c:max val="1700"/>
          <c:min val="800"/>
        </c:scaling>
        <c:delete val="0"/>
        <c:axPos val="l"/>
        <c:majorGridlines>
          <c:spPr>
            <a:ln>
              <a:solidFill>
                <a:schemeClr val="bg1"/>
              </a:solidFill>
            </a:ln>
          </c:spPr>
        </c:majorGridlines>
        <c:title>
          <c:tx>
            <c:rich>
              <a:bodyPr/>
              <a:lstStyle/>
              <a:p>
                <a:pPr>
                  <a:defRPr/>
                </a:pPr>
                <a:r>
                  <a:rPr lang="it-IT" b="0" baseline="0"/>
                  <a:t>window temperature (°C)</a:t>
                </a:r>
                <a:endParaRPr lang="it-IT" b="0"/>
              </a:p>
            </c:rich>
          </c:tx>
          <c:layout>
            <c:manualLayout>
              <c:xMode val="edge"/>
              <c:yMode val="edge"/>
              <c:x val="1.743904745322206E-2"/>
              <c:y val="0.22339719029374203"/>
            </c:manualLayout>
          </c:layout>
          <c:overlay val="0"/>
        </c:title>
        <c:numFmt formatCode="0" sourceLinked="0"/>
        <c:majorTickMark val="in"/>
        <c:minorTickMark val="none"/>
        <c:tickLblPos val="nextTo"/>
        <c:spPr>
          <a:ln>
            <a:solidFill>
              <a:schemeClr val="tx1"/>
            </a:solidFill>
          </a:ln>
        </c:spPr>
        <c:crossAx val="604718912"/>
        <c:crosses val="autoZero"/>
        <c:crossBetween val="midCat"/>
        <c:majorUnit val="100"/>
      </c:valAx>
      <c:spPr>
        <a:ln>
          <a:solidFill>
            <a:sysClr val="windowText" lastClr="000000"/>
          </a:solidFill>
        </a:ln>
      </c:spPr>
    </c:plotArea>
    <c:legend>
      <c:legendPos val="r"/>
      <c:layout>
        <c:manualLayout>
          <c:xMode val="edge"/>
          <c:yMode val="edge"/>
          <c:x val="0.19936985516682199"/>
          <c:y val="9.4062416085404596E-2"/>
          <c:w val="0.26879078392911782"/>
          <c:h val="9.7037953957494247E-2"/>
        </c:manualLayout>
      </c:layout>
      <c:overlay val="0"/>
      <c:spPr>
        <a:solidFill>
          <a:schemeClr val="lt1"/>
        </a:solidFill>
        <a:ln w="9525" cap="flat" cmpd="sng" algn="ctr">
          <a:solidFill>
            <a:schemeClr val="dk1"/>
          </a:solidFill>
          <a:prstDash val="solid"/>
        </a:ln>
        <a:effectLst/>
      </c:spPr>
      <c:txPr>
        <a:bodyPr/>
        <a:lstStyle/>
        <a:p>
          <a:pPr>
            <a:defRPr sz="1000"/>
          </a:pPr>
          <a:endParaRPr lang="en-US"/>
        </a:p>
      </c:txPr>
    </c:legend>
    <c:plotVisOnly val="1"/>
    <c:dispBlanksAs val="gap"/>
    <c:showDLblsOverMax val="0"/>
  </c:chart>
  <c:spPr>
    <a:solidFill>
      <a:schemeClr val="bg1"/>
    </a:solidFill>
    <a:ln w="12700">
      <a:solidFill>
        <a:schemeClr val="tx1"/>
      </a:solidFill>
    </a:ln>
  </c:spPr>
  <c:txPr>
    <a:bodyPr/>
    <a:lstStyle/>
    <a:p>
      <a:pPr>
        <a:defRPr sz="1200"/>
      </a:pPr>
      <a:endParaRPr lang="en-US"/>
    </a:p>
  </c:txPr>
  <c:externalData r:id="rId1">
    <c:autoUpdate val="0"/>
  </c:externalData>
</c:chartSpace>
</file>

<file path=ppt/drawings/_rels/vmlDrawing1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drawings/_rels/vmlDrawing2.vml.rels><?xml version="1.0" encoding="UTF-8" standalone="yes"?>
<Relationships xmlns="http://schemas.openxmlformats.org/package/2006/relationships"><Relationship Id="rId2" Type="http://schemas.openxmlformats.org/officeDocument/2006/relationships/image" Target="../media/image31.wmf"/><Relationship Id="rId1" Type="http://schemas.openxmlformats.org/officeDocument/2006/relationships/image" Target="../media/image30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1" y="1"/>
            <a:ext cx="2900256" cy="493395"/>
          </a:xfrm>
          <a:prstGeom prst="rect">
            <a:avLst/>
          </a:prstGeom>
        </p:spPr>
        <p:txBody>
          <a:bodyPr vert="horz" lIns="94627" tIns="47314" rIns="94627" bIns="47314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791095" y="1"/>
            <a:ext cx="2900256" cy="493395"/>
          </a:xfrm>
          <a:prstGeom prst="rect">
            <a:avLst/>
          </a:prstGeom>
        </p:spPr>
        <p:txBody>
          <a:bodyPr vert="horz" lIns="94627" tIns="47314" rIns="94627" bIns="47314" rtlCol="0"/>
          <a:lstStyle>
            <a:lvl1pPr algn="r">
              <a:defRPr sz="1200"/>
            </a:lvl1pPr>
          </a:lstStyle>
          <a:p>
            <a:fld id="{CDA7F189-006D-4C1A-91B5-2DBB294492A7}" type="datetimeFigureOut">
              <a:rPr lang="it-IT" smtClean="0"/>
              <a:t>19/06/2018</a:t>
            </a:fld>
            <a:endParaRPr lang="it-IT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881063" y="741363"/>
            <a:ext cx="4930775" cy="369887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4627" tIns="47314" rIns="94627" bIns="47314" rtlCol="0" anchor="ctr"/>
          <a:lstStyle/>
          <a:p>
            <a:endParaRPr lang="it-IT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69290" y="4687252"/>
            <a:ext cx="5354320" cy="4440555"/>
          </a:xfrm>
          <a:prstGeom prst="rect">
            <a:avLst/>
          </a:prstGeom>
        </p:spPr>
        <p:txBody>
          <a:bodyPr vert="horz" lIns="94627" tIns="47314" rIns="94627" bIns="47314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1" y="9372793"/>
            <a:ext cx="2900256" cy="493395"/>
          </a:xfrm>
          <a:prstGeom prst="rect">
            <a:avLst/>
          </a:prstGeom>
        </p:spPr>
        <p:txBody>
          <a:bodyPr vert="horz" lIns="94627" tIns="47314" rIns="94627" bIns="47314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791095" y="9372793"/>
            <a:ext cx="2900256" cy="493395"/>
          </a:xfrm>
          <a:prstGeom prst="rect">
            <a:avLst/>
          </a:prstGeom>
        </p:spPr>
        <p:txBody>
          <a:bodyPr vert="horz" lIns="94627" tIns="47314" rIns="94627" bIns="47314" rtlCol="0" anchor="b"/>
          <a:lstStyle>
            <a:lvl1pPr algn="r">
              <a:defRPr sz="1200"/>
            </a:lvl1pPr>
          </a:lstStyle>
          <a:p>
            <a:fld id="{D35FCE87-5127-47A2-990A-9B5421B45E80}" type="slidenum">
              <a:rPr lang="it-IT" smtClean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3565482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FCE87-5127-47A2-990A-9B5421B45E80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7780036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FCE87-5127-47A2-990A-9B5421B45E80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13459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FCE87-5127-47A2-990A-9B5421B45E80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58300652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35FCE87-5127-47A2-990A-9B5421B45E80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6404343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‹#›</a:t>
            </a:fld>
            <a:endParaRPr lang="it-IT" dirty="0"/>
          </a:p>
        </p:txBody>
      </p:sp>
      <p:sp>
        <p:nvSpPr>
          <p:cNvPr id="7" name="CasellaDiTesto 6"/>
          <p:cNvSpPr txBox="1"/>
          <p:nvPr userDrawn="1"/>
        </p:nvSpPr>
        <p:spPr>
          <a:xfrm>
            <a:off x="6322219" y="6457950"/>
            <a:ext cx="267890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400" dirty="0"/>
              <a:t>4</a:t>
            </a:r>
            <a:r>
              <a:rPr lang="it-IT" sz="1400" baseline="30000" dirty="0"/>
              <a:t>th</a:t>
            </a:r>
            <a:r>
              <a:rPr lang="it-IT" sz="1400" dirty="0"/>
              <a:t> SPES TAC, LNL, 30/06/2016 </a:t>
            </a:r>
          </a:p>
        </p:txBody>
      </p:sp>
    </p:spTree>
    <p:extLst>
      <p:ext uri="{BB962C8B-B14F-4D97-AF65-F5344CB8AC3E}">
        <p14:creationId xmlns:p14="http://schemas.microsoft.com/office/powerpoint/2010/main" val="381165398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4916518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  <a:prstGeom prst="rect">
            <a:avLst/>
          </a:prstGeo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365344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96794235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8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550018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4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0841745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9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 dirty="0">
              <a:solidFill>
                <a:srgbClr val="000000">
                  <a:tint val="75000"/>
                </a:srgb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7977982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9191275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7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0572437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1_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 dirty="0"/>
              <a:t>Fare clic per modificare lo stile del titolo</a:t>
            </a:r>
          </a:p>
        </p:txBody>
      </p:sp>
    </p:spTree>
    <p:extLst>
      <p:ext uri="{BB962C8B-B14F-4D97-AF65-F5344CB8AC3E}">
        <p14:creationId xmlns:p14="http://schemas.microsoft.com/office/powerpoint/2010/main" val="16888936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200680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  <a:prstGeom prst="rect">
            <a:avLst/>
          </a:prstGeo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490481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  <a:prstGeom prst="rect">
            <a:avLst/>
          </a:prstGeo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3922794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  <a:prstGeom prst="rect">
            <a:avLst/>
          </a:prstGeo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9381503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18097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/>
          <p:cNvSpPr txBox="1"/>
          <p:nvPr userDrawn="1"/>
        </p:nvSpPr>
        <p:spPr>
          <a:xfrm>
            <a:off x="5394958" y="6466263"/>
            <a:ext cx="3456533" cy="2923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it-IT" sz="1300" dirty="0"/>
              <a:t>June 6, 2018:  High Power Targetry Workshop</a:t>
            </a:r>
          </a:p>
        </p:txBody>
      </p:sp>
    </p:spTree>
    <p:extLst>
      <p:ext uri="{BB962C8B-B14F-4D97-AF65-F5344CB8AC3E}">
        <p14:creationId xmlns:p14="http://schemas.microsoft.com/office/powerpoint/2010/main" val="3938584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‹#›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5841597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  <a:prstGeom prst="rect">
            <a:avLst/>
          </a:prstGeo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/>
          <a:lstStyle/>
          <a:p>
            <a:fld id="{B007B441-5312-499D-93C3-6E37886527FA}" type="slidenum">
              <a:rPr lang="it-IT" smtClean="0"/>
              <a:pPr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036201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2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1.emf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image" Target="../media/image4.gif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0" cstate="email">
            <a:alphaModFix amt="15000"/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 l="-8000" r="-8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ttangolo 7"/>
          <p:cNvSpPr/>
          <p:nvPr userDrawn="1"/>
        </p:nvSpPr>
        <p:spPr>
          <a:xfrm>
            <a:off x="-10521" y="6381327"/>
            <a:ext cx="9154521" cy="4820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  <p:pic>
        <p:nvPicPr>
          <p:cNvPr id="2" name="Immagine 1"/>
          <p:cNvPicPr>
            <a:picLocks noChangeAspect="1"/>
          </p:cNvPicPr>
          <p:nvPr userDrawn="1"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1920" y="6416275"/>
            <a:ext cx="1368152" cy="390901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 userDrawn="1"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2788" y="-1"/>
            <a:ext cx="961212" cy="609600"/>
          </a:xfrm>
          <a:prstGeom prst="rect">
            <a:avLst/>
          </a:prstGeom>
        </p:spPr>
      </p:pic>
      <p:pic>
        <p:nvPicPr>
          <p:cNvPr id="4" name="Immagine 3"/>
          <p:cNvPicPr>
            <a:picLocks noChangeAspect="1"/>
          </p:cNvPicPr>
          <p:nvPr userDrawn="1"/>
        </p:nvPicPr>
        <p:blipFill>
          <a:blip r:embed="rId2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521" y="-1"/>
            <a:ext cx="838198" cy="609599"/>
          </a:xfrm>
          <a:prstGeom prst="rect">
            <a:avLst/>
          </a:prstGeom>
        </p:spPr>
      </p:pic>
      <p:sp>
        <p:nvSpPr>
          <p:cNvPr id="5" name="Rettangolo 4"/>
          <p:cNvSpPr/>
          <p:nvPr userDrawn="1"/>
        </p:nvSpPr>
        <p:spPr>
          <a:xfrm>
            <a:off x="827677" y="0"/>
            <a:ext cx="7355111" cy="60959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NZ"/>
          </a:p>
        </p:txBody>
      </p:sp>
    </p:spTree>
    <p:extLst>
      <p:ext uri="{BB962C8B-B14F-4D97-AF65-F5344CB8AC3E}">
        <p14:creationId xmlns:p14="http://schemas.microsoft.com/office/powerpoint/2010/main" val="29759851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7" r:id="rId1"/>
    <p:sldLayoutId id="2147483708" r:id="rId2"/>
    <p:sldLayoutId id="2147483709" r:id="rId3"/>
    <p:sldLayoutId id="2147483710" r:id="rId4"/>
    <p:sldLayoutId id="2147483711" r:id="rId5"/>
    <p:sldLayoutId id="2147483712" r:id="rId6"/>
    <p:sldLayoutId id="2147483713" r:id="rId7"/>
    <p:sldLayoutId id="2147483714" r:id="rId8"/>
    <p:sldLayoutId id="2147483715" r:id="rId9"/>
    <p:sldLayoutId id="2147483716" r:id="rId10"/>
    <p:sldLayoutId id="2147483717" r:id="rId11"/>
    <p:sldLayoutId id="2147483718" r:id="rId12"/>
    <p:sldLayoutId id="2147483720" r:id="rId13"/>
    <p:sldLayoutId id="2147483721" r:id="rId14"/>
    <p:sldLayoutId id="2147483722" r:id="rId15"/>
    <p:sldLayoutId id="2147483723" r:id="rId16"/>
    <p:sldLayoutId id="2147483724" r:id="rId17"/>
    <p:sldLayoutId id="2147483725" r:id="rId18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6.jpe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37.png"/><Relationship Id="rId3" Type="http://schemas.openxmlformats.org/officeDocument/2006/relationships/notesSlide" Target="../notesSlides/notesSlide3.xml"/><Relationship Id="rId7" Type="http://schemas.openxmlformats.org/officeDocument/2006/relationships/image" Target="../media/image35.png"/><Relationship Id="rId12" Type="http://schemas.openxmlformats.org/officeDocument/2006/relationships/image" Target="../media/image3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34.png"/><Relationship Id="rId11" Type="http://schemas.openxmlformats.org/officeDocument/2006/relationships/oleObject" Target="../embeddings/oleObject2.bin"/><Relationship Id="rId5" Type="http://schemas.openxmlformats.org/officeDocument/2006/relationships/image" Target="../media/image33.png"/><Relationship Id="rId10" Type="http://schemas.openxmlformats.org/officeDocument/2006/relationships/image" Target="../media/image30.wmf"/><Relationship Id="rId4" Type="http://schemas.openxmlformats.org/officeDocument/2006/relationships/image" Target="../media/image32.png"/><Relationship Id="rId9" Type="http://schemas.openxmlformats.org/officeDocument/2006/relationships/oleObject" Target="../embeddings/oleObject1.bin"/><Relationship Id="rId14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35.png"/><Relationship Id="rId12" Type="http://schemas.openxmlformats.org/officeDocument/2006/relationships/image" Target="../media/image3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6" Type="http://schemas.openxmlformats.org/officeDocument/2006/relationships/image" Target="../media/image34.png"/><Relationship Id="rId11" Type="http://schemas.openxmlformats.org/officeDocument/2006/relationships/oleObject" Target="../embeddings/oleObject4.bin"/><Relationship Id="rId5" Type="http://schemas.openxmlformats.org/officeDocument/2006/relationships/image" Target="../media/image33.png"/><Relationship Id="rId10" Type="http://schemas.openxmlformats.org/officeDocument/2006/relationships/image" Target="../media/image30.wmf"/><Relationship Id="rId4" Type="http://schemas.openxmlformats.org/officeDocument/2006/relationships/image" Target="../media/image32.png"/><Relationship Id="rId9" Type="http://schemas.openxmlformats.org/officeDocument/2006/relationships/oleObject" Target="../embeddings/oleObject3.bin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3.em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emf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7.xml"/><Relationship Id="rId5" Type="http://schemas.openxmlformats.org/officeDocument/2006/relationships/chart" Target="../charts/chart2.xml"/><Relationship Id="rId4" Type="http://schemas.openxmlformats.org/officeDocument/2006/relationships/chart" Target="../charts/char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jpeg"/><Relationship Id="rId4" Type="http://schemas.openxmlformats.org/officeDocument/2006/relationships/image" Target="../media/image4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image" Target="../media/image49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1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60.emf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3.png"/><Relationship Id="rId4" Type="http://schemas.openxmlformats.org/officeDocument/2006/relationships/image" Target="../media/image62.em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68.jpeg"/><Relationship Id="rId7" Type="http://schemas.openxmlformats.org/officeDocument/2006/relationships/image" Target="../media/image72.pn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png"/><Relationship Id="rId2" Type="http://schemas.openxmlformats.org/officeDocument/2006/relationships/image" Target="../media/image7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26.jpeg"/><Relationship Id="rId4" Type="http://schemas.openxmlformats.org/officeDocument/2006/relationships/image" Target="../media/image80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6.png"/><Relationship Id="rId4" Type="http://schemas.openxmlformats.org/officeDocument/2006/relationships/image" Target="../media/image85.pn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7" Type="http://schemas.openxmlformats.org/officeDocument/2006/relationships/image" Target="../media/image93.png"/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90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2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microsoft.com/office/2007/relationships/hdphoto" Target="../media/hdphoto1.wdp"/><Relationship Id="rId5" Type="http://schemas.openxmlformats.org/officeDocument/2006/relationships/image" Target="../media/image97.png"/><Relationship Id="rId4" Type="http://schemas.openxmlformats.org/officeDocument/2006/relationships/image" Target="../media/image96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2" Type="http://schemas.openxmlformats.org/officeDocument/2006/relationships/image" Target="../media/image98.g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2.png"/><Relationship Id="rId5" Type="http://schemas.openxmlformats.org/officeDocument/2006/relationships/image" Target="../media/image101.png"/><Relationship Id="rId4" Type="http://schemas.openxmlformats.org/officeDocument/2006/relationships/image" Target="../media/image100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5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6.png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7.png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8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png"/><Relationship Id="rId4" Type="http://schemas.openxmlformats.org/officeDocument/2006/relationships/image" Target="../media/image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9.png"/><Relationship Id="rId4" Type="http://schemas.openxmlformats.org/officeDocument/2006/relationships/image" Target="../media/image18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Segnaposto piè di pagina 4"/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endParaRPr lang="it-IT" sz="12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-6" y="639706"/>
            <a:ext cx="9144000" cy="646331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Design of High Temperature ISOL Targets</a:t>
            </a:r>
            <a:endParaRPr kumimoji="0" lang="it-IT" sz="3600" b="1" i="0" u="sng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Rettangolo 11"/>
          <p:cNvSpPr/>
          <p:nvPr/>
        </p:nvSpPr>
        <p:spPr>
          <a:xfrm>
            <a:off x="527538" y="5040087"/>
            <a:ext cx="8088923" cy="1174681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>
              <a:spcAft>
                <a:spcPts val="600"/>
              </a:spcAft>
            </a:pPr>
            <a:r>
              <a:rPr lang="en-US" sz="2400" b="1" u="sng" dirty="0">
                <a:latin typeface="+mj-lt"/>
              </a:rPr>
              <a:t>Mattia Manzolaro</a:t>
            </a:r>
          </a:p>
          <a:p>
            <a:pPr algn="ctr">
              <a:spcAft>
                <a:spcPts val="1000"/>
              </a:spcAft>
            </a:pPr>
            <a:r>
              <a:rPr lang="en-US" sz="2000" b="1" dirty="0">
                <a:latin typeface="+mj-lt"/>
              </a:rPr>
              <a:t>on behalf of the SPES target group</a:t>
            </a:r>
          </a:p>
          <a:p>
            <a:pPr algn="ctr"/>
            <a:r>
              <a:rPr lang="en-US" sz="1300" dirty="0">
                <a:latin typeface="+mj-lt"/>
              </a:rPr>
              <a:t>(</a:t>
            </a:r>
            <a:r>
              <a:rPr lang="en-US" sz="1300" b="1" u="sng" dirty="0">
                <a:latin typeface="+mj-lt"/>
              </a:rPr>
              <a:t>A. Andrighetto</a:t>
            </a:r>
            <a:r>
              <a:rPr lang="en-US" sz="1300" dirty="0">
                <a:latin typeface="+mj-lt"/>
              </a:rPr>
              <a:t>, S. Corradetti, M. Ballan, A. Monetti, G. Meneghetti, D. Scarpa, M. Rossignoli, F. D’Agostini, F. Borgna)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5633833C-FFA6-4453-97B5-C59C157FF7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2249" y="1359512"/>
            <a:ext cx="7799487" cy="44675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06809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 Box 13">
            <a:extLst>
              <a:ext uri="{FF2B5EF4-FFF2-40B4-BE49-F238E27FC236}">
                <a16:creationId xmlns:a16="http://schemas.microsoft.com/office/drawing/2014/main" xmlns="" id="{4E3712BB-D90E-4115-BE99-4B3DB4A7438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404" y="112825"/>
            <a:ext cx="821531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 The SPES target</a:t>
            </a:r>
            <a:r>
              <a:rPr kumimoji="1" lang="en-US" sz="2100" dirty="0"/>
              <a:t>: general architecture and main characteristics</a:t>
            </a:r>
            <a:endParaRPr kumimoji="1" lang="en-U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5EE04A94-F8B1-4F9B-BD7C-98EF818A133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4692" y="2570949"/>
            <a:ext cx="8754615" cy="3615241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xmlns="" id="{55814AE6-09AD-4EBE-84DE-6E686E8F3CC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4692" y="821842"/>
            <a:ext cx="8754615" cy="4171174"/>
          </a:xfrm>
          <a:prstGeom prst="rect">
            <a:avLst/>
          </a:prstGeom>
        </p:spPr>
      </p:pic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xmlns="" id="{7EBAE95F-14B4-4F41-8506-C39CB56A3316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10/46</a:t>
            </a:r>
          </a:p>
        </p:txBody>
      </p:sp>
    </p:spTree>
    <p:extLst>
      <p:ext uri="{BB962C8B-B14F-4D97-AF65-F5344CB8AC3E}">
        <p14:creationId xmlns:p14="http://schemas.microsoft.com/office/powerpoint/2010/main" val="31451339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13">
            <a:extLst>
              <a:ext uri="{FF2B5EF4-FFF2-40B4-BE49-F238E27FC236}">
                <a16:creationId xmlns:a16="http://schemas.microsoft.com/office/drawing/2014/main" xmlns="" id="{904CA9CC-90D6-4AA1-B2A7-1637B53C1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404" y="112825"/>
            <a:ext cx="821531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 The SPES target</a:t>
            </a:r>
            <a:r>
              <a:rPr kumimoji="1" lang="en-US" sz="2100" dirty="0"/>
              <a:t>: general architecture and main characteristics</a:t>
            </a:r>
            <a:endParaRPr kumimoji="1" lang="en-U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xmlns="" id="{11C936B2-146E-4DD4-AD24-19B39762CA5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000" y="1222303"/>
            <a:ext cx="5169856" cy="204843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xmlns="" id="{5C91215D-A11D-4371-B9B5-72A044223B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68692" y="1222303"/>
            <a:ext cx="2804403" cy="204843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xmlns="" id="{D003F10C-6E5B-4DE7-9609-A6C918B8453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6000" y="3890515"/>
            <a:ext cx="3779848" cy="2292295"/>
          </a:xfrm>
          <a:prstGeom prst="rect">
            <a:avLst/>
          </a:prstGeom>
        </p:spPr>
      </p:pic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7E93B7E9-92BB-4FD2-8A59-624118EDA8B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466490" y="3890515"/>
            <a:ext cx="4206605" cy="2292295"/>
          </a:xfrm>
          <a:prstGeom prst="rect">
            <a:avLst/>
          </a:prstGeom>
        </p:spPr>
      </p:pic>
      <p:sp>
        <p:nvSpPr>
          <p:cNvPr id="41" name="Text Box 13">
            <a:extLst>
              <a:ext uri="{FF2B5EF4-FFF2-40B4-BE49-F238E27FC236}">
                <a16:creationId xmlns:a16="http://schemas.microsoft.com/office/drawing/2014/main" xmlns="" id="{F8E72C2F-66A1-48FA-98F2-0A14BE912EA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3443711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dirty="0"/>
              <a:t>welding of thin Ta components for the high temperature target transfer line</a:t>
            </a:r>
            <a:endParaRPr kumimoji="1"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2" name="Text Box 13">
            <a:extLst>
              <a:ext uri="{FF2B5EF4-FFF2-40B4-BE49-F238E27FC236}">
                <a16:creationId xmlns:a16="http://schemas.microsoft.com/office/drawing/2014/main" xmlns="" id="{7C8CC589-9420-40AE-AFB5-8AE1FD504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783171"/>
            <a:ext cx="91440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dirty="0"/>
              <a:t>Ta sheet (tk = 0.2 mm) rolled and welded for the main body of the heating system (Ø</a:t>
            </a:r>
            <a:r>
              <a:rPr kumimoji="1" lang="en-US" baseline="-25000" dirty="0"/>
              <a:t>e</a:t>
            </a:r>
            <a:r>
              <a:rPr kumimoji="1" lang="en-US" dirty="0"/>
              <a:t> = 50 mm)</a:t>
            </a:r>
            <a:endParaRPr kumimoji="1" lang="en-US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3" name="Picture 6" descr="C:\Documents and Settings\alberto\Documenti\foto\laboratori\target\H_700+IS_200.JPG">
            <a:extLst>
              <a:ext uri="{FF2B5EF4-FFF2-40B4-BE49-F238E27FC236}">
                <a16:creationId xmlns:a16="http://schemas.microsoft.com/office/drawing/2014/main" xmlns="" id="{41FF3F0D-5DC4-41D9-8B85-888681D6A5A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 cstate="print"/>
          <a:srcRect l="19158" t="28198" r="35174" b="32948"/>
          <a:stretch/>
        </p:blipFill>
        <p:spPr bwMode="auto">
          <a:xfrm flipH="1">
            <a:off x="575376" y="4012393"/>
            <a:ext cx="3564937" cy="2053644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44" name="Picture 11" descr="C:\Users\alberto\Desktop\SAM_2652.JPG">
            <a:extLst>
              <a:ext uri="{FF2B5EF4-FFF2-40B4-BE49-F238E27FC236}">
                <a16:creationId xmlns:a16="http://schemas.microsoft.com/office/drawing/2014/main" xmlns="" id="{B1CE803F-1141-48E6-8086-CAC97D28736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567" b="4852"/>
          <a:stretch/>
        </p:blipFill>
        <p:spPr bwMode="auto">
          <a:xfrm>
            <a:off x="1502415" y="1800106"/>
            <a:ext cx="6139170" cy="388620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Segnaposto piè di pagina 4">
            <a:extLst>
              <a:ext uri="{FF2B5EF4-FFF2-40B4-BE49-F238E27FC236}">
                <a16:creationId xmlns:a16="http://schemas.microsoft.com/office/drawing/2014/main" xmlns="" id="{1F583FDF-3570-4401-AE44-503CE11513A0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11/46</a:t>
            </a:r>
          </a:p>
        </p:txBody>
      </p:sp>
    </p:spTree>
    <p:extLst>
      <p:ext uri="{BB962C8B-B14F-4D97-AF65-F5344CB8AC3E}">
        <p14:creationId xmlns:p14="http://schemas.microsoft.com/office/powerpoint/2010/main" val="12846776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13">
            <a:extLst>
              <a:ext uri="{FF2B5EF4-FFF2-40B4-BE49-F238E27FC236}">
                <a16:creationId xmlns:a16="http://schemas.microsoft.com/office/drawing/2014/main" xmlns="" id="{904CA9CC-90D6-4AA1-B2A7-1637B53C163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404" y="112825"/>
            <a:ext cx="821531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 The SPES target</a:t>
            </a:r>
            <a:r>
              <a:rPr kumimoji="1" lang="en-US" sz="2100" dirty="0"/>
              <a:t>: general architecture and main characteristics</a:t>
            </a:r>
            <a:endParaRPr kumimoji="1" lang="en-U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Segnaposto piè di pagina 4">
            <a:extLst>
              <a:ext uri="{FF2B5EF4-FFF2-40B4-BE49-F238E27FC236}">
                <a16:creationId xmlns:a16="http://schemas.microsoft.com/office/drawing/2014/main" xmlns="" id="{57AB1788-9983-4513-A836-7773F5240179}"/>
              </a:ext>
            </a:extLst>
          </p:cNvPr>
          <p:cNvSpPr txBox="1">
            <a:spLocks/>
          </p:cNvSpPr>
          <p:nvPr/>
        </p:nvSpPr>
        <p:spPr>
          <a:xfrm>
            <a:off x="52202" y="5967326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dirty="0">
                <a:solidFill>
                  <a:prstClr val="black"/>
                </a:solidFill>
                <a:latin typeface="Calibri"/>
              </a:rPr>
              <a:t>Mattia Manzolaro</a:t>
            </a: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xmlns="" id="{5CCD13F5-73CC-4EA7-8253-2F032D582D36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117690" y="1591476"/>
            <a:ext cx="4281400" cy="316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xmlns="" id="{31C416D1-2DB8-43C1-9A2D-197FEC958EA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 flipH="1">
            <a:off x="4510923" y="1591476"/>
            <a:ext cx="4510491" cy="316800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xmlns="" id="{E51A01D1-56AE-4F12-8625-E9031A3EDE9F}"/>
              </a:ext>
            </a:extLst>
          </p:cNvPr>
          <p:cNvSpPr txBox="1"/>
          <p:nvPr/>
        </p:nvSpPr>
        <p:spPr>
          <a:xfrm>
            <a:off x="220398" y="1673768"/>
            <a:ext cx="1511002" cy="379729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ctr">
              <a:defRPr>
                <a:solidFill>
                  <a:prstClr val="black"/>
                </a:solidFill>
              </a:defRPr>
            </a:lvl1pPr>
          </a:lstStyle>
          <a:p>
            <a:r>
              <a:rPr lang="it-IT" dirty="0">
                <a:solidFill>
                  <a:schemeClr val="tx1"/>
                </a:solidFill>
              </a:rPr>
              <a:t>before testing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xmlns="" id="{79C94088-E389-4979-9B9E-D81105CB0EAF}"/>
              </a:ext>
            </a:extLst>
          </p:cNvPr>
          <p:cNvSpPr txBox="1"/>
          <p:nvPr/>
        </p:nvSpPr>
        <p:spPr>
          <a:xfrm>
            <a:off x="4604252" y="1673768"/>
            <a:ext cx="1350712" cy="369332"/>
          </a:xfrm>
          <a:prstGeom prst="rect">
            <a:avLst/>
          </a:prstGeom>
          <a:solidFill>
            <a:schemeClr val="bg1">
              <a:alpha val="70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>
            <a:defPPr>
              <a:defRPr lang="it-IT"/>
            </a:defPPr>
            <a:lvl1pPr algn="ctr"/>
          </a:lstStyle>
          <a:p>
            <a:r>
              <a:rPr lang="it-IT" dirty="0"/>
              <a:t>after testing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xmlns="" id="{9C32A356-7092-4EAC-9904-686B8AAABD05}"/>
              </a:ext>
            </a:extLst>
          </p:cNvPr>
          <p:cNvSpPr txBox="1"/>
          <p:nvPr/>
        </p:nvSpPr>
        <p:spPr>
          <a:xfrm>
            <a:off x="117690" y="761211"/>
            <a:ext cx="8903724" cy="707886"/>
          </a:xfrm>
          <a:prstGeom prst="rect">
            <a:avLst/>
          </a:prstGeom>
          <a:solidFill>
            <a:schemeClr val="bg1"/>
          </a:solidFill>
          <a:ln>
            <a:solidFill>
              <a:srgbClr val="0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000" b="1" dirty="0"/>
              <a:t>Endurance tests at high temperature with Joule heating thermal load → 10 kW </a:t>
            </a:r>
          </a:p>
          <a:p>
            <a:pPr algn="ctr"/>
            <a:r>
              <a:rPr lang="en-US" sz="2000" dirty="0"/>
              <a:t>(primary proton beam thermal load → 8 kW)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xmlns="" id="{302FD55C-09E4-459E-AD7A-C3510F5CF18A}"/>
              </a:ext>
            </a:extLst>
          </p:cNvPr>
          <p:cNvSpPr txBox="1"/>
          <p:nvPr/>
        </p:nvSpPr>
        <p:spPr>
          <a:xfrm>
            <a:off x="117690" y="4896166"/>
            <a:ext cx="8903724" cy="1354217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400 testing hours at ≈ 2000 °C → </a:t>
            </a:r>
            <a:r>
              <a:rPr lang="en-US" sz="2000" b="1" u="sng" dirty="0"/>
              <a:t>200 hours at maximum power</a:t>
            </a:r>
            <a:r>
              <a:rPr lang="en-US" sz="2000" dirty="0"/>
              <a:t> (10 kW)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80 heating-cooling cycles → 10 with current ramps of 1 s from 0 A to 1300 A (!)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800" b="1" dirty="0"/>
          </a:p>
          <a:p>
            <a:pPr algn="ctr"/>
            <a:r>
              <a:rPr lang="en-US" b="1" u="sng" dirty="0"/>
              <a:t>TIS UNIT STILL OPERATIVE !</a:t>
            </a:r>
          </a:p>
          <a:p>
            <a:pPr algn="ctr"/>
            <a:endParaRPr lang="en-US" sz="800" b="1" u="sng" dirty="0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xmlns="" id="{23C22ADA-B043-4C8B-8317-D1B3B82570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3539" y="5713716"/>
            <a:ext cx="507132" cy="507132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xmlns="" id="{7DC3C3D0-0382-4363-963D-B2FFD8CC9B7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7957" y="5713716"/>
            <a:ext cx="507132" cy="507132"/>
          </a:xfrm>
          <a:prstGeom prst="rect">
            <a:avLst/>
          </a:prstGeom>
        </p:spPr>
      </p:pic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xmlns="" id="{53EE8DF4-068C-4622-A5BB-4372F66B19C5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12/46</a:t>
            </a:r>
          </a:p>
        </p:txBody>
      </p:sp>
    </p:spTree>
    <p:extLst>
      <p:ext uri="{BB962C8B-B14F-4D97-AF65-F5344CB8AC3E}">
        <p14:creationId xmlns:p14="http://schemas.microsoft.com/office/powerpoint/2010/main" val="115878247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248973" y="33695"/>
            <a:ext cx="821531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it-IT" sz="3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kumimoji="1" lang="en-US" sz="3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27870" y="855664"/>
            <a:ext cx="843291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1- Introduction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2- The SPES target</a:t>
            </a:r>
          </a:p>
          <a:p>
            <a:r>
              <a:rPr lang="en-US" sz="2800" b="1" dirty="0"/>
              <a:t>3- </a:t>
            </a:r>
            <a:r>
              <a:rPr lang="en-US" sz="2800" b="1" u="sng" dirty="0"/>
              <a:t>Numerical models</a:t>
            </a:r>
          </a:p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4- On-line tests</a:t>
            </a:r>
          </a:p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5- Target material characterization @ HT</a:t>
            </a:r>
          </a:p>
          <a:p>
            <a:r>
              <a:rPr lang="it-IT" sz="2800" b="1" dirty="0">
                <a:solidFill>
                  <a:schemeClr val="bg1">
                    <a:lumMod val="65000"/>
                  </a:schemeClr>
                </a:solidFill>
              </a:rPr>
              <a:t>6- 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ISOL targets @ other facilities</a:t>
            </a:r>
            <a:endParaRPr lang="it-IT" sz="2800" b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it-IT" sz="2800" b="1" dirty="0">
                <a:solidFill>
                  <a:schemeClr val="bg1">
                    <a:lumMod val="65000"/>
                  </a:schemeClr>
                </a:solidFill>
              </a:rPr>
              <a:t>7- 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Conclusions and future developments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7" name="Connettore diritto 6"/>
          <p:cNvCxnSpPr/>
          <p:nvPr/>
        </p:nvCxnSpPr>
        <p:spPr>
          <a:xfrm flipV="1">
            <a:off x="227871" y="4267782"/>
            <a:ext cx="86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l="55478" t="18232" r="27940" b="52383"/>
          <a:stretch/>
        </p:blipFill>
        <p:spPr>
          <a:xfrm>
            <a:off x="6763474" y="1294046"/>
            <a:ext cx="1828800" cy="2093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6" descr="C:\Documents and Settings\alberto\Documenti\foto\laboratori\target\H_700+IS_200.JPG">
            <a:extLst>
              <a:ext uri="{FF2B5EF4-FFF2-40B4-BE49-F238E27FC236}">
                <a16:creationId xmlns:a16="http://schemas.microsoft.com/office/drawing/2014/main" xmlns="" id="{6DC4373F-A190-431A-948B-87B5B8CE5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870" t="22854" r="23410" b="17376"/>
          <a:stretch/>
        </p:blipFill>
        <p:spPr bwMode="auto">
          <a:xfrm>
            <a:off x="436447" y="4667387"/>
            <a:ext cx="2420518" cy="129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2" descr="DSCF2073">
            <a:extLst>
              <a:ext uri="{FF2B5EF4-FFF2-40B4-BE49-F238E27FC236}">
                <a16:creationId xmlns:a16="http://schemas.microsoft.com/office/drawing/2014/main" xmlns="" id="{5540897B-CB6A-41EF-B3FC-658CBCD990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9" r="15250" b="29651"/>
          <a:stretch/>
        </p:blipFill>
        <p:spPr bwMode="auto">
          <a:xfrm>
            <a:off x="3077631" y="4667387"/>
            <a:ext cx="2830467" cy="129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E7513672-A7DE-4059-B885-91EE94FDF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592" t="10799" r="2953" b="65405"/>
          <a:stretch/>
        </p:blipFill>
        <p:spPr bwMode="auto">
          <a:xfrm>
            <a:off x="6128240" y="4667387"/>
            <a:ext cx="2508964" cy="129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xmlns="" id="{A2ADF09D-E210-461D-82EA-FF97102A7379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13/46</a:t>
            </a:r>
          </a:p>
        </p:txBody>
      </p:sp>
    </p:spTree>
    <p:extLst>
      <p:ext uri="{BB962C8B-B14F-4D97-AF65-F5344CB8AC3E}">
        <p14:creationId xmlns:p14="http://schemas.microsoft.com/office/powerpoint/2010/main" val="99987535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862360" y="57355"/>
            <a:ext cx="7278030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 Numerical models</a:t>
            </a:r>
            <a:r>
              <a:rPr kumimoji="1" lang="en-US" sz="2900" dirty="0"/>
              <a:t>: a multiphysics approach</a:t>
            </a:r>
            <a:endParaRPr kumimoji="1" lang="en-US" sz="2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/>
          <a:srcRect l="15823" t="18487" r="33480" b="13065"/>
          <a:stretch/>
        </p:blipFill>
        <p:spPr>
          <a:xfrm>
            <a:off x="167269" y="703872"/>
            <a:ext cx="1869688" cy="181637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/>
          <a:srcRect l="28449" t="31168" r="46151" b="43906"/>
          <a:stretch/>
        </p:blipFill>
        <p:spPr>
          <a:xfrm>
            <a:off x="167269" y="2668991"/>
            <a:ext cx="1869688" cy="1185657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67269" y="3992236"/>
            <a:ext cx="1869688" cy="276999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particle-matter interaction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1272" y="713684"/>
            <a:ext cx="2159649" cy="2825382"/>
          </a:xfrm>
          <a:prstGeom prst="rect">
            <a:avLst/>
          </a:prstGeom>
        </p:spPr>
      </p:pic>
      <p:sp>
        <p:nvSpPr>
          <p:cNvPr id="55" name="Rettangolo 54"/>
          <p:cNvSpPr/>
          <p:nvPr/>
        </p:nvSpPr>
        <p:spPr>
          <a:xfrm>
            <a:off x="2597797" y="3703493"/>
            <a:ext cx="1591350" cy="646331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thermal analysis</a:t>
            </a:r>
          </a:p>
          <a:p>
            <a:r>
              <a:rPr lang="en-US" sz="1200" dirty="0"/>
              <a:t>- thermal conduction</a:t>
            </a:r>
          </a:p>
          <a:p>
            <a:r>
              <a:rPr lang="en-US" sz="1200" dirty="0"/>
              <a:t>- thermal radiation</a:t>
            </a:r>
          </a:p>
        </p:txBody>
      </p:sp>
      <p:pic>
        <p:nvPicPr>
          <p:cNvPr id="128" name="Immagine 1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3359" y="713684"/>
            <a:ext cx="2065430" cy="2922601"/>
          </a:xfrm>
          <a:prstGeom prst="rect">
            <a:avLst/>
          </a:prstGeom>
        </p:spPr>
      </p:pic>
      <p:sp>
        <p:nvSpPr>
          <p:cNvPr id="130" name="Rettangolo 129"/>
          <p:cNvSpPr/>
          <p:nvPr/>
        </p:nvSpPr>
        <p:spPr>
          <a:xfrm>
            <a:off x="4813551" y="3992236"/>
            <a:ext cx="1550079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electrical conduction</a:t>
            </a:r>
          </a:p>
        </p:txBody>
      </p:sp>
      <p:pic>
        <p:nvPicPr>
          <p:cNvPr id="197" name="Immagine 19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7824" y="721118"/>
            <a:ext cx="2204307" cy="1377691"/>
          </a:xfrm>
          <a:prstGeom prst="rect">
            <a:avLst/>
          </a:prstGeom>
        </p:spPr>
      </p:pic>
      <p:graphicFrame>
        <p:nvGraphicFramePr>
          <p:cNvPr id="199" name="Oggetto 198"/>
          <p:cNvGraphicFramePr>
            <a:graphicFrameLocks noChangeAspect="1"/>
          </p:cNvGraphicFramePr>
          <p:nvPr/>
        </p:nvGraphicFramePr>
        <p:xfrm>
          <a:off x="6882429" y="2429237"/>
          <a:ext cx="1948206" cy="381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4" r:id="rId9" imgW="2578100" imgH="508000" progId="Equation.3">
                  <p:embed/>
                </p:oleObj>
              </mc:Choice>
              <mc:Fallback>
                <p:oleObj r:id="rId9" imgW="2578100" imgH="508000" progId="Equation.3">
                  <p:embed/>
                  <p:pic>
                    <p:nvPicPr>
                      <p:cNvPr id="199" name="Oggetto 198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2429" y="2429237"/>
                        <a:ext cx="1948206" cy="3810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1" name="Oggetto 200"/>
          <p:cNvGraphicFramePr>
            <a:graphicFrameLocks noChangeAspect="1"/>
          </p:cNvGraphicFramePr>
          <p:nvPr/>
        </p:nvGraphicFramePr>
        <p:xfrm>
          <a:off x="6882429" y="3033200"/>
          <a:ext cx="2036956" cy="349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915" r:id="rId11" imgW="2946400" imgH="508000" progId="Equation.3">
                  <p:embed/>
                </p:oleObj>
              </mc:Choice>
              <mc:Fallback>
                <p:oleObj r:id="rId11" imgW="2946400" imgH="508000" progId="Equation.3">
                  <p:embed/>
                  <p:pic>
                    <p:nvPicPr>
                      <p:cNvPr id="201" name="Oggetto 200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2429" y="3033200"/>
                        <a:ext cx="2036956" cy="3493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2" name="Rettangolo 201"/>
          <p:cNvSpPr/>
          <p:nvPr/>
        </p:nvSpPr>
        <p:spPr>
          <a:xfrm>
            <a:off x="7161482" y="3992236"/>
            <a:ext cx="1550079" cy="2769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structural analysis</a:t>
            </a:r>
          </a:p>
        </p:txBody>
      </p:sp>
      <p:cxnSp>
        <p:nvCxnSpPr>
          <p:cNvPr id="34" name="Connettore diritto 33"/>
          <p:cNvCxnSpPr/>
          <p:nvPr/>
        </p:nvCxnSpPr>
        <p:spPr>
          <a:xfrm>
            <a:off x="0" y="4505092"/>
            <a:ext cx="91440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9" name="Gruppo 8">
            <a:extLst>
              <a:ext uri="{FF2B5EF4-FFF2-40B4-BE49-F238E27FC236}">
                <a16:creationId xmlns:a16="http://schemas.microsoft.com/office/drawing/2014/main" xmlns="" id="{DBBDDF37-1DB8-4047-A3A8-C3D6A4A05DE8}"/>
              </a:ext>
            </a:extLst>
          </p:cNvPr>
          <p:cNvGrpSpPr/>
          <p:nvPr/>
        </p:nvGrpSpPr>
        <p:grpSpPr>
          <a:xfrm>
            <a:off x="272562" y="4269234"/>
            <a:ext cx="8255766" cy="1908000"/>
            <a:chOff x="272562" y="4269234"/>
            <a:chExt cx="8255766" cy="1908000"/>
          </a:xfrm>
        </p:grpSpPr>
        <p:cxnSp>
          <p:nvCxnSpPr>
            <p:cNvPr id="21" name="Connettore diritto 20">
              <a:extLst>
                <a:ext uri="{FF2B5EF4-FFF2-40B4-BE49-F238E27FC236}">
                  <a16:creationId xmlns:a16="http://schemas.microsoft.com/office/drawing/2014/main" xmlns="" id="{1F1C9268-A784-4EED-A489-0690F6D3CA0F}"/>
                </a:ext>
              </a:extLst>
            </p:cNvPr>
            <p:cNvCxnSpPr>
              <a:cxnSpLocks/>
            </p:cNvCxnSpPr>
            <p:nvPr/>
          </p:nvCxnSpPr>
          <p:spPr>
            <a:xfrm>
              <a:off x="2303585" y="4269234"/>
              <a:ext cx="0" cy="19080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Connettore diritto 23">
              <a:extLst>
                <a:ext uri="{FF2B5EF4-FFF2-40B4-BE49-F238E27FC236}">
                  <a16:creationId xmlns:a16="http://schemas.microsoft.com/office/drawing/2014/main" xmlns="" id="{A19977DC-A96B-459B-8881-00ECE207CB59}"/>
                </a:ext>
              </a:extLst>
            </p:cNvPr>
            <p:cNvCxnSpPr>
              <a:cxnSpLocks/>
            </p:cNvCxnSpPr>
            <p:nvPr/>
          </p:nvCxnSpPr>
          <p:spPr>
            <a:xfrm>
              <a:off x="4513384" y="4269234"/>
              <a:ext cx="0" cy="19080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Connettore diritto 24">
              <a:extLst>
                <a:ext uri="{FF2B5EF4-FFF2-40B4-BE49-F238E27FC236}">
                  <a16:creationId xmlns:a16="http://schemas.microsoft.com/office/drawing/2014/main" xmlns="" id="{667E694B-DBD1-4F6C-913B-485A75989E9F}"/>
                </a:ext>
              </a:extLst>
            </p:cNvPr>
            <p:cNvCxnSpPr>
              <a:cxnSpLocks/>
            </p:cNvCxnSpPr>
            <p:nvPr/>
          </p:nvCxnSpPr>
          <p:spPr>
            <a:xfrm>
              <a:off x="6775940" y="4269234"/>
              <a:ext cx="0" cy="1908000"/>
            </a:xfrm>
            <a:prstGeom prst="line">
              <a:avLst/>
            </a:prstGeom>
            <a:ln>
              <a:solidFill>
                <a:schemeClr val="tx1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ttangolo 9">
              <a:extLst>
                <a:ext uri="{FF2B5EF4-FFF2-40B4-BE49-F238E27FC236}">
                  <a16:creationId xmlns:a16="http://schemas.microsoft.com/office/drawing/2014/main" xmlns="" id="{AAA56316-51AF-41DA-A513-CE102A18F992}"/>
                </a:ext>
              </a:extLst>
            </p:cNvPr>
            <p:cNvSpPr/>
            <p:nvPr/>
          </p:nvSpPr>
          <p:spPr>
            <a:xfrm>
              <a:off x="895996" y="5108023"/>
              <a:ext cx="1141047" cy="468000"/>
            </a:xfrm>
            <a:prstGeom prst="rect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endParaRPr lang="it-IT" sz="1200" b="1" dirty="0">
                <a:solidFill>
                  <a:schemeClr val="tx1"/>
                </a:solidFill>
              </a:endParaRPr>
            </a:p>
          </p:txBody>
        </p: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xmlns="" id="{4F79C17C-792F-4627-A328-552017732B23}"/>
                </a:ext>
              </a:extLst>
            </p:cNvPr>
            <p:cNvCxnSpPr/>
            <p:nvPr/>
          </p:nvCxnSpPr>
          <p:spPr>
            <a:xfrm>
              <a:off x="272562" y="5205047"/>
              <a:ext cx="791307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Connettore 2 31">
              <a:extLst>
                <a:ext uri="{FF2B5EF4-FFF2-40B4-BE49-F238E27FC236}">
                  <a16:creationId xmlns:a16="http://schemas.microsoft.com/office/drawing/2014/main" xmlns="" id="{F70A82B6-0E43-4400-A91B-2645BCD4BA0F}"/>
                </a:ext>
              </a:extLst>
            </p:cNvPr>
            <p:cNvCxnSpPr/>
            <p:nvPr/>
          </p:nvCxnSpPr>
          <p:spPr>
            <a:xfrm>
              <a:off x="272562" y="5471747"/>
              <a:ext cx="791307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Connettore 2 34">
              <a:extLst>
                <a:ext uri="{FF2B5EF4-FFF2-40B4-BE49-F238E27FC236}">
                  <a16:creationId xmlns:a16="http://schemas.microsoft.com/office/drawing/2014/main" xmlns="" id="{6289A4ED-762D-455C-BFC9-AC9C0983ADCF}"/>
                </a:ext>
              </a:extLst>
            </p:cNvPr>
            <p:cNvCxnSpPr/>
            <p:nvPr/>
          </p:nvCxnSpPr>
          <p:spPr>
            <a:xfrm>
              <a:off x="449122" y="5339863"/>
              <a:ext cx="791307" cy="0"/>
            </a:xfrm>
            <a:prstGeom prst="straightConnector1">
              <a:avLst/>
            </a:prstGeom>
            <a:ln>
              <a:solidFill>
                <a:srgbClr val="00B05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Rettangolo 35">
              <a:extLst>
                <a:ext uri="{FF2B5EF4-FFF2-40B4-BE49-F238E27FC236}">
                  <a16:creationId xmlns:a16="http://schemas.microsoft.com/office/drawing/2014/main" xmlns="" id="{65942647-25C1-4C32-89B7-820881744867}"/>
                </a:ext>
              </a:extLst>
            </p:cNvPr>
            <p:cNvSpPr/>
            <p:nvPr/>
          </p:nvSpPr>
          <p:spPr>
            <a:xfrm>
              <a:off x="2844955" y="5105863"/>
              <a:ext cx="1141047" cy="468000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endParaRPr lang="it-IT" sz="1200" b="1">
                <a:solidFill>
                  <a:schemeClr val="tx1"/>
                </a:solidFill>
              </a:endParaRPr>
            </a:p>
          </p:txBody>
        </p:sp>
        <p:grpSp>
          <p:nvGrpSpPr>
            <p:cNvPr id="19" name="Gruppo 18">
              <a:extLst>
                <a:ext uri="{FF2B5EF4-FFF2-40B4-BE49-F238E27FC236}">
                  <a16:creationId xmlns:a16="http://schemas.microsoft.com/office/drawing/2014/main" xmlns="" id="{6D659120-846F-4C72-8F04-61AFBEEC806F}"/>
                </a:ext>
              </a:extLst>
            </p:cNvPr>
            <p:cNvGrpSpPr/>
            <p:nvPr/>
          </p:nvGrpSpPr>
          <p:grpSpPr>
            <a:xfrm>
              <a:off x="4061326" y="5223234"/>
              <a:ext cx="290658" cy="248513"/>
              <a:chOff x="4061326" y="5223234"/>
              <a:chExt cx="290658" cy="248513"/>
            </a:xfrm>
          </p:grpSpPr>
          <p:cxnSp>
            <p:nvCxnSpPr>
              <p:cNvPr id="38" name="Connettore 2 37">
                <a:extLst>
                  <a:ext uri="{FF2B5EF4-FFF2-40B4-BE49-F238E27FC236}">
                    <a16:creationId xmlns:a16="http://schemas.microsoft.com/office/drawing/2014/main" xmlns="" id="{6A369917-7C30-4686-9E24-027C7816B88D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1326" y="5223234"/>
                <a:ext cx="286083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9" name="Connettore 2 38">
                <a:extLst>
                  <a:ext uri="{FF2B5EF4-FFF2-40B4-BE49-F238E27FC236}">
                    <a16:creationId xmlns:a16="http://schemas.microsoft.com/office/drawing/2014/main" xmlns="" id="{0451FE9A-EC06-4317-8E7B-4442E184C34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5901" y="5471747"/>
                <a:ext cx="286083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8" name="Gruppo 17">
              <a:extLst>
                <a:ext uri="{FF2B5EF4-FFF2-40B4-BE49-F238E27FC236}">
                  <a16:creationId xmlns:a16="http://schemas.microsoft.com/office/drawing/2014/main" xmlns="" id="{AF557182-7668-4126-B0D3-0C8AE2317E36}"/>
                </a:ext>
              </a:extLst>
            </p:cNvPr>
            <p:cNvGrpSpPr/>
            <p:nvPr/>
          </p:nvGrpSpPr>
          <p:grpSpPr>
            <a:xfrm rot="10800000">
              <a:off x="2467540" y="5216323"/>
              <a:ext cx="290658" cy="248513"/>
              <a:chOff x="3186521" y="5916999"/>
              <a:chExt cx="290658" cy="248513"/>
            </a:xfrm>
          </p:grpSpPr>
          <p:cxnSp>
            <p:nvCxnSpPr>
              <p:cNvPr id="40" name="Connettore 2 39">
                <a:extLst>
                  <a:ext uri="{FF2B5EF4-FFF2-40B4-BE49-F238E27FC236}">
                    <a16:creationId xmlns:a16="http://schemas.microsoft.com/office/drawing/2014/main" xmlns="" id="{E547CDEC-F3C8-4D1C-AD9B-7714C55943D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86521" y="5916999"/>
                <a:ext cx="286083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2" name="Connettore 2 41">
                <a:extLst>
                  <a:ext uri="{FF2B5EF4-FFF2-40B4-BE49-F238E27FC236}">
                    <a16:creationId xmlns:a16="http://schemas.microsoft.com/office/drawing/2014/main" xmlns="" id="{4139EEB1-0DB6-42CB-86B0-8F4E53EE0DB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191096" y="6165512"/>
                <a:ext cx="286083" cy="0"/>
              </a:xfrm>
              <a:prstGeom prst="straightConnector1">
                <a:avLst/>
              </a:prstGeom>
              <a:ln>
                <a:solidFill>
                  <a:srgbClr val="FF0000"/>
                </a:solidFill>
                <a:prstDash val="dash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0" name="Gruppo 19">
              <a:extLst>
                <a:ext uri="{FF2B5EF4-FFF2-40B4-BE49-F238E27FC236}">
                  <a16:creationId xmlns:a16="http://schemas.microsoft.com/office/drawing/2014/main" xmlns="" id="{032ADC05-C029-4768-A565-57C0C6352052}"/>
                </a:ext>
              </a:extLst>
            </p:cNvPr>
            <p:cNvGrpSpPr/>
            <p:nvPr/>
          </p:nvGrpSpPr>
          <p:grpSpPr>
            <a:xfrm>
              <a:off x="3047266" y="4750434"/>
              <a:ext cx="737605" cy="290659"/>
              <a:chOff x="3047266" y="4750434"/>
              <a:chExt cx="737605" cy="290659"/>
            </a:xfrm>
          </p:grpSpPr>
          <p:grpSp>
            <p:nvGrpSpPr>
              <p:cNvPr id="43" name="Gruppo 42">
                <a:extLst>
                  <a:ext uri="{FF2B5EF4-FFF2-40B4-BE49-F238E27FC236}">
                    <a16:creationId xmlns:a16="http://schemas.microsoft.com/office/drawing/2014/main" xmlns="" id="{9573F8F7-9DFA-46D2-86D2-0FFFC2018104}"/>
                  </a:ext>
                </a:extLst>
              </p:cNvPr>
              <p:cNvGrpSpPr/>
              <p:nvPr/>
            </p:nvGrpSpPr>
            <p:grpSpPr>
              <a:xfrm rot="16200000">
                <a:off x="3026194" y="4771507"/>
                <a:ext cx="290658" cy="248513"/>
                <a:chOff x="4061326" y="5223234"/>
                <a:chExt cx="290658" cy="248513"/>
              </a:xfrm>
            </p:grpSpPr>
            <p:cxnSp>
              <p:nvCxnSpPr>
                <p:cNvPr id="44" name="Connettore 2 43">
                  <a:extLst>
                    <a:ext uri="{FF2B5EF4-FFF2-40B4-BE49-F238E27FC236}">
                      <a16:creationId xmlns:a16="http://schemas.microsoft.com/office/drawing/2014/main" xmlns="" id="{846C1033-9FFA-4384-9D01-77E2B123EA4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61326" y="5223234"/>
                  <a:ext cx="286083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prstDash val="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5" name="Connettore 2 44">
                  <a:extLst>
                    <a:ext uri="{FF2B5EF4-FFF2-40B4-BE49-F238E27FC236}">
                      <a16:creationId xmlns:a16="http://schemas.microsoft.com/office/drawing/2014/main" xmlns="" id="{5923E6F9-9942-4B78-B74A-49138EF2703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65901" y="5471747"/>
                  <a:ext cx="286083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prstDash val="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46" name="Gruppo 45">
                <a:extLst>
                  <a:ext uri="{FF2B5EF4-FFF2-40B4-BE49-F238E27FC236}">
                    <a16:creationId xmlns:a16="http://schemas.microsoft.com/office/drawing/2014/main" xmlns="" id="{1527832B-9CB6-48BD-BBC3-0521CB9F5AD8}"/>
                  </a:ext>
                </a:extLst>
              </p:cNvPr>
              <p:cNvGrpSpPr/>
              <p:nvPr/>
            </p:nvGrpSpPr>
            <p:grpSpPr>
              <a:xfrm rot="16200000">
                <a:off x="3515286" y="4771506"/>
                <a:ext cx="290658" cy="248513"/>
                <a:chOff x="4061326" y="5223234"/>
                <a:chExt cx="290658" cy="248513"/>
              </a:xfrm>
            </p:grpSpPr>
            <p:cxnSp>
              <p:nvCxnSpPr>
                <p:cNvPr id="47" name="Connettore 2 46">
                  <a:extLst>
                    <a:ext uri="{FF2B5EF4-FFF2-40B4-BE49-F238E27FC236}">
                      <a16:creationId xmlns:a16="http://schemas.microsoft.com/office/drawing/2014/main" xmlns="" id="{14A4275D-E262-4ABE-8605-B47A486FAF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61326" y="5223234"/>
                  <a:ext cx="286083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prstDash val="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48" name="Connettore 2 47">
                  <a:extLst>
                    <a:ext uri="{FF2B5EF4-FFF2-40B4-BE49-F238E27FC236}">
                      <a16:creationId xmlns:a16="http://schemas.microsoft.com/office/drawing/2014/main" xmlns="" id="{D67D47A3-457E-43F2-880C-21342BAD2AAB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65901" y="5471747"/>
                  <a:ext cx="286083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prstDash val="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50" name="Gruppo 49">
              <a:extLst>
                <a:ext uri="{FF2B5EF4-FFF2-40B4-BE49-F238E27FC236}">
                  <a16:creationId xmlns:a16="http://schemas.microsoft.com/office/drawing/2014/main" xmlns="" id="{B0E8CCAF-0B65-45E7-9D8C-EA5728753127}"/>
                </a:ext>
              </a:extLst>
            </p:cNvPr>
            <p:cNvGrpSpPr/>
            <p:nvPr/>
          </p:nvGrpSpPr>
          <p:grpSpPr>
            <a:xfrm rot="10800000">
              <a:off x="3047266" y="5653797"/>
              <a:ext cx="737605" cy="290659"/>
              <a:chOff x="3047266" y="4750434"/>
              <a:chExt cx="737605" cy="290659"/>
            </a:xfrm>
          </p:grpSpPr>
          <p:grpSp>
            <p:nvGrpSpPr>
              <p:cNvPr id="51" name="Gruppo 50">
                <a:extLst>
                  <a:ext uri="{FF2B5EF4-FFF2-40B4-BE49-F238E27FC236}">
                    <a16:creationId xmlns:a16="http://schemas.microsoft.com/office/drawing/2014/main" xmlns="" id="{3EB400FD-E00E-48F0-B44F-C26CF81917F5}"/>
                  </a:ext>
                </a:extLst>
              </p:cNvPr>
              <p:cNvGrpSpPr/>
              <p:nvPr/>
            </p:nvGrpSpPr>
            <p:grpSpPr>
              <a:xfrm rot="16200000">
                <a:off x="3026194" y="4771507"/>
                <a:ext cx="290658" cy="248513"/>
                <a:chOff x="4061326" y="5223234"/>
                <a:chExt cx="290658" cy="248513"/>
              </a:xfrm>
            </p:grpSpPr>
            <p:cxnSp>
              <p:nvCxnSpPr>
                <p:cNvPr id="56" name="Connettore 2 55">
                  <a:extLst>
                    <a:ext uri="{FF2B5EF4-FFF2-40B4-BE49-F238E27FC236}">
                      <a16:creationId xmlns:a16="http://schemas.microsoft.com/office/drawing/2014/main" xmlns="" id="{027A75F6-0825-461A-B2E9-C34CCC123F2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61326" y="5223234"/>
                  <a:ext cx="286083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prstDash val="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7" name="Connettore 2 56">
                  <a:extLst>
                    <a:ext uri="{FF2B5EF4-FFF2-40B4-BE49-F238E27FC236}">
                      <a16:creationId xmlns:a16="http://schemas.microsoft.com/office/drawing/2014/main" xmlns="" id="{02EA5BD2-7B13-4061-9046-A920ED6433F5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65901" y="5471747"/>
                  <a:ext cx="286083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prstDash val="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  <p:grpSp>
            <p:nvGrpSpPr>
              <p:cNvPr id="52" name="Gruppo 51">
                <a:extLst>
                  <a:ext uri="{FF2B5EF4-FFF2-40B4-BE49-F238E27FC236}">
                    <a16:creationId xmlns:a16="http://schemas.microsoft.com/office/drawing/2014/main" xmlns="" id="{72A7602B-0CDC-4A1E-8CE8-AF0F0006BE90}"/>
                  </a:ext>
                </a:extLst>
              </p:cNvPr>
              <p:cNvGrpSpPr/>
              <p:nvPr/>
            </p:nvGrpSpPr>
            <p:grpSpPr>
              <a:xfrm rot="16200000">
                <a:off x="3515286" y="4771506"/>
                <a:ext cx="290658" cy="248513"/>
                <a:chOff x="4061326" y="5223234"/>
                <a:chExt cx="290658" cy="248513"/>
              </a:xfrm>
            </p:grpSpPr>
            <p:cxnSp>
              <p:nvCxnSpPr>
                <p:cNvPr id="53" name="Connettore 2 52">
                  <a:extLst>
                    <a:ext uri="{FF2B5EF4-FFF2-40B4-BE49-F238E27FC236}">
                      <a16:creationId xmlns:a16="http://schemas.microsoft.com/office/drawing/2014/main" xmlns="" id="{3EEED25C-9A8E-4E5A-BD61-EA52F36A405D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61326" y="5223234"/>
                  <a:ext cx="286083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prstDash val="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cxnSp>
              <p:nvCxnSpPr>
                <p:cNvPr id="54" name="Connettore 2 53">
                  <a:extLst>
                    <a:ext uri="{FF2B5EF4-FFF2-40B4-BE49-F238E27FC236}">
                      <a16:creationId xmlns:a16="http://schemas.microsoft.com/office/drawing/2014/main" xmlns="" id="{732207A3-56C4-43CF-902A-3C88370CE48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>
                  <a:off x="4065901" y="5471747"/>
                  <a:ext cx="286083" cy="0"/>
                </a:xfrm>
                <a:prstGeom prst="straightConnector1">
                  <a:avLst/>
                </a:prstGeom>
                <a:ln>
                  <a:solidFill>
                    <a:srgbClr val="FF0000"/>
                  </a:solidFill>
                  <a:prstDash val="dash"/>
                  <a:tailEnd type="arrow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</p:grpSp>
        </p:grpSp>
        <p:grpSp>
          <p:nvGrpSpPr>
            <p:cNvPr id="63" name="Gruppo 62">
              <a:extLst>
                <a:ext uri="{FF2B5EF4-FFF2-40B4-BE49-F238E27FC236}">
                  <a16:creationId xmlns:a16="http://schemas.microsoft.com/office/drawing/2014/main" xmlns="" id="{7DF5DA58-72AA-4DD5-973C-56767660941D}"/>
                </a:ext>
              </a:extLst>
            </p:cNvPr>
            <p:cNvGrpSpPr/>
            <p:nvPr/>
          </p:nvGrpSpPr>
          <p:grpSpPr>
            <a:xfrm>
              <a:off x="3632770" y="5246679"/>
              <a:ext cx="290658" cy="185993"/>
              <a:chOff x="4061326" y="5285754"/>
              <a:chExt cx="290658" cy="185993"/>
            </a:xfrm>
          </p:grpSpPr>
          <p:cxnSp>
            <p:nvCxnSpPr>
              <p:cNvPr id="64" name="Connettore 2 63">
                <a:extLst>
                  <a:ext uri="{FF2B5EF4-FFF2-40B4-BE49-F238E27FC236}">
                    <a16:creationId xmlns:a16="http://schemas.microsoft.com/office/drawing/2014/main" xmlns="" id="{65DA9790-8A75-4B35-9370-43B1185A904E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1326" y="5285754"/>
                <a:ext cx="286083" cy="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5" name="Connettore 2 64">
                <a:extLst>
                  <a:ext uri="{FF2B5EF4-FFF2-40B4-BE49-F238E27FC236}">
                    <a16:creationId xmlns:a16="http://schemas.microsoft.com/office/drawing/2014/main" xmlns="" id="{93EE2522-7D8E-4924-8F18-77581B859BF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5901" y="5471747"/>
                <a:ext cx="286083" cy="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66" name="Gruppo 65">
              <a:extLst>
                <a:ext uri="{FF2B5EF4-FFF2-40B4-BE49-F238E27FC236}">
                  <a16:creationId xmlns:a16="http://schemas.microsoft.com/office/drawing/2014/main" xmlns="" id="{E0122AC4-BF3C-4F33-9F56-C9C92D8FDFA2}"/>
                </a:ext>
              </a:extLst>
            </p:cNvPr>
            <p:cNvGrpSpPr/>
            <p:nvPr/>
          </p:nvGrpSpPr>
          <p:grpSpPr>
            <a:xfrm rot="10800000">
              <a:off x="2917793" y="5241018"/>
              <a:ext cx="290658" cy="185993"/>
              <a:chOff x="4061326" y="5285754"/>
              <a:chExt cx="290658" cy="185993"/>
            </a:xfrm>
          </p:grpSpPr>
          <p:cxnSp>
            <p:nvCxnSpPr>
              <p:cNvPr id="67" name="Connettore 2 66">
                <a:extLst>
                  <a:ext uri="{FF2B5EF4-FFF2-40B4-BE49-F238E27FC236}">
                    <a16:creationId xmlns:a16="http://schemas.microsoft.com/office/drawing/2014/main" xmlns="" id="{D3F78536-8462-4DCE-9C16-4114DC5BDE6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1326" y="5285754"/>
                <a:ext cx="286083" cy="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68" name="Connettore 2 67">
                <a:extLst>
                  <a:ext uri="{FF2B5EF4-FFF2-40B4-BE49-F238E27FC236}">
                    <a16:creationId xmlns:a16="http://schemas.microsoft.com/office/drawing/2014/main" xmlns="" id="{BD091EFC-A65E-44F0-908F-6BD39C64E89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4065901" y="5471747"/>
                <a:ext cx="286083" cy="0"/>
              </a:xfrm>
              <a:prstGeom prst="straightConnector1">
                <a:avLst/>
              </a:prstGeom>
              <a:ln w="12700">
                <a:solidFill>
                  <a:srgbClr val="FF0000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9" name="Gruppo 28">
              <a:extLst>
                <a:ext uri="{FF2B5EF4-FFF2-40B4-BE49-F238E27FC236}">
                  <a16:creationId xmlns:a16="http://schemas.microsoft.com/office/drawing/2014/main" xmlns="" id="{0C3CE17B-E63A-43E1-A592-F1506AFB512C}"/>
                </a:ext>
              </a:extLst>
            </p:cNvPr>
            <p:cNvGrpSpPr/>
            <p:nvPr/>
          </p:nvGrpSpPr>
          <p:grpSpPr>
            <a:xfrm>
              <a:off x="5070331" y="4709863"/>
              <a:ext cx="1145332" cy="865018"/>
              <a:chOff x="5070331" y="4709863"/>
              <a:chExt cx="1145332" cy="865018"/>
            </a:xfrm>
          </p:grpSpPr>
          <p:sp>
            <p:nvSpPr>
              <p:cNvPr id="69" name="Rettangolo 68">
                <a:extLst>
                  <a:ext uri="{FF2B5EF4-FFF2-40B4-BE49-F238E27FC236}">
                    <a16:creationId xmlns:a16="http://schemas.microsoft.com/office/drawing/2014/main" xmlns="" id="{619DECAD-A88E-4615-BB98-AEC3415907C9}"/>
                  </a:ext>
                </a:extLst>
              </p:cNvPr>
              <p:cNvSpPr/>
              <p:nvPr/>
            </p:nvSpPr>
            <p:spPr>
              <a:xfrm>
                <a:off x="5070331" y="5105863"/>
                <a:ext cx="1141047" cy="468000"/>
              </a:xfrm>
              <a:prstGeom prst="rect">
                <a:avLst/>
              </a:prstGeom>
              <a:solidFill>
                <a:schemeClr val="tx2">
                  <a:lumMod val="20000"/>
                  <a:lumOff val="80000"/>
                </a:schemeClr>
              </a:solidFill>
              <a:ln>
                <a:solidFill>
                  <a:srgbClr val="0070C0"/>
                </a:solidFill>
              </a:ln>
            </p:spPr>
            <p:txBody>
              <a:bodyPr wrap="square">
                <a:spAutoFit/>
              </a:bodyPr>
              <a:lstStyle/>
              <a:p>
                <a:pPr algn="ctr"/>
                <a:endParaRPr lang="it-IT" sz="1200" b="1" dirty="0">
                  <a:solidFill>
                    <a:schemeClr val="tx1"/>
                  </a:solidFill>
                </a:endParaRPr>
              </a:p>
            </p:txBody>
          </p:sp>
          <p:cxnSp>
            <p:nvCxnSpPr>
              <p:cNvPr id="70" name="Connettore 2 69">
                <a:extLst>
                  <a:ext uri="{FF2B5EF4-FFF2-40B4-BE49-F238E27FC236}">
                    <a16:creationId xmlns:a16="http://schemas.microsoft.com/office/drawing/2014/main" xmlns="" id="{851A8DBD-9E63-4AFB-A14D-07F31F3B9993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072563" y="4710881"/>
                <a:ext cx="0" cy="864000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2" name="Connettore 2 71">
                <a:extLst>
                  <a:ext uri="{FF2B5EF4-FFF2-40B4-BE49-F238E27FC236}">
                    <a16:creationId xmlns:a16="http://schemas.microsoft.com/office/drawing/2014/main" xmlns="" id="{9BE28705-3ADC-4E3C-B7E4-FE9B8D03BA3C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6215663" y="4709863"/>
                <a:ext cx="0" cy="864000"/>
              </a:xfrm>
              <a:prstGeom prst="straightConnector1">
                <a:avLst/>
              </a:prstGeom>
              <a:ln>
                <a:solidFill>
                  <a:srgbClr val="0070C0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74" name="Connettore 2 73">
              <a:extLst>
                <a:ext uri="{FF2B5EF4-FFF2-40B4-BE49-F238E27FC236}">
                  <a16:creationId xmlns:a16="http://schemas.microsoft.com/office/drawing/2014/main" xmlns="" id="{428CECEC-285A-4FB8-8BC9-A26CD25D3A2A}"/>
                </a:ext>
              </a:extLst>
            </p:cNvPr>
            <p:cNvCxnSpPr>
              <a:cxnSpLocks/>
            </p:cNvCxnSpPr>
            <p:nvPr/>
          </p:nvCxnSpPr>
          <p:spPr>
            <a:xfrm>
              <a:off x="5174817" y="5339863"/>
              <a:ext cx="286083" cy="0"/>
            </a:xfrm>
            <a:prstGeom prst="straightConnector1">
              <a:avLst/>
            </a:prstGeom>
            <a:ln w="12700">
              <a:solidFill>
                <a:srgbClr val="0070C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5" name="Connettore 2 74">
              <a:extLst>
                <a:ext uri="{FF2B5EF4-FFF2-40B4-BE49-F238E27FC236}">
                  <a16:creationId xmlns:a16="http://schemas.microsoft.com/office/drawing/2014/main" xmlns="" id="{26761CBD-D561-49DB-9F77-DA3E8295DD87}"/>
                </a:ext>
              </a:extLst>
            </p:cNvPr>
            <p:cNvCxnSpPr>
              <a:cxnSpLocks/>
            </p:cNvCxnSpPr>
            <p:nvPr/>
          </p:nvCxnSpPr>
          <p:spPr>
            <a:xfrm>
              <a:off x="5799853" y="5339863"/>
              <a:ext cx="286083" cy="0"/>
            </a:xfrm>
            <a:prstGeom prst="straightConnector1">
              <a:avLst/>
            </a:prstGeom>
            <a:ln w="12700">
              <a:solidFill>
                <a:srgbClr val="0070C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6" name="Connettore 2 75">
              <a:extLst>
                <a:ext uri="{FF2B5EF4-FFF2-40B4-BE49-F238E27FC236}">
                  <a16:creationId xmlns:a16="http://schemas.microsoft.com/office/drawing/2014/main" xmlns="" id="{02741C66-F5C1-40BB-BAA0-610A5D0ADDB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32370" y="4768887"/>
              <a:ext cx="0" cy="252000"/>
            </a:xfrm>
            <a:prstGeom prst="straightConnector1">
              <a:avLst/>
            </a:prstGeom>
            <a:ln w="12700">
              <a:solidFill>
                <a:srgbClr val="0070C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8" name="Connettore 2 77">
              <a:extLst>
                <a:ext uri="{FF2B5EF4-FFF2-40B4-BE49-F238E27FC236}">
                  <a16:creationId xmlns:a16="http://schemas.microsoft.com/office/drawing/2014/main" xmlns="" id="{2E941A8D-8138-451D-BD2D-2DDCCED63F1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332370" y="5149678"/>
              <a:ext cx="0" cy="252000"/>
            </a:xfrm>
            <a:prstGeom prst="straightConnector1">
              <a:avLst/>
            </a:prstGeom>
            <a:ln w="12700">
              <a:solidFill>
                <a:srgbClr val="0070C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9" name="Connettore 2 78">
              <a:extLst>
                <a:ext uri="{FF2B5EF4-FFF2-40B4-BE49-F238E27FC236}">
                  <a16:creationId xmlns:a16="http://schemas.microsoft.com/office/drawing/2014/main" xmlns="" id="{CE656DE7-EF73-4F1E-9D9C-0D046554869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53102" y="4768887"/>
              <a:ext cx="0" cy="252000"/>
            </a:xfrm>
            <a:prstGeom prst="straightConnector1">
              <a:avLst/>
            </a:prstGeom>
            <a:ln w="12700">
              <a:solidFill>
                <a:srgbClr val="0070C0"/>
              </a:solidFill>
              <a:prstDash val="solid"/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Connettore 2 79">
              <a:extLst>
                <a:ext uri="{FF2B5EF4-FFF2-40B4-BE49-F238E27FC236}">
                  <a16:creationId xmlns:a16="http://schemas.microsoft.com/office/drawing/2014/main" xmlns="" id="{D0B83EC2-0870-4763-B4FC-542CE104B6DF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953102" y="5149678"/>
              <a:ext cx="0" cy="252000"/>
            </a:xfrm>
            <a:prstGeom prst="straightConnector1">
              <a:avLst/>
            </a:prstGeom>
            <a:ln w="12700">
              <a:solidFill>
                <a:srgbClr val="0070C0"/>
              </a:solidFill>
              <a:prstDash val="solid"/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1" name="Rettangolo 80">
              <a:extLst>
                <a:ext uri="{FF2B5EF4-FFF2-40B4-BE49-F238E27FC236}">
                  <a16:creationId xmlns:a16="http://schemas.microsoft.com/office/drawing/2014/main" xmlns="" id="{68C42098-11F7-40D0-81DD-7E79A97C440B}"/>
                </a:ext>
              </a:extLst>
            </p:cNvPr>
            <p:cNvSpPr/>
            <p:nvPr/>
          </p:nvSpPr>
          <p:spPr>
            <a:xfrm>
              <a:off x="7387281" y="5115694"/>
              <a:ext cx="1141047" cy="468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chemeClr val="bg1">
                  <a:lumMod val="50000"/>
                </a:schemeClr>
              </a:solidFill>
            </a:ln>
          </p:spPr>
          <p:txBody>
            <a:bodyPr wrap="square">
              <a:spAutoFit/>
            </a:bodyPr>
            <a:lstStyle/>
            <a:p>
              <a:pPr algn="ctr"/>
              <a:endParaRPr lang="it-IT" sz="1200" b="1">
                <a:solidFill>
                  <a:schemeClr val="tx1"/>
                </a:solidFill>
              </a:endParaRPr>
            </a:p>
          </p:txBody>
        </p:sp>
        <p:cxnSp>
          <p:nvCxnSpPr>
            <p:cNvPr id="86" name="Connettore 2 85">
              <a:extLst>
                <a:ext uri="{FF2B5EF4-FFF2-40B4-BE49-F238E27FC236}">
                  <a16:creationId xmlns:a16="http://schemas.microsoft.com/office/drawing/2014/main" xmlns="" id="{F7CE4800-3630-44E7-A29B-C9D0B882D365}"/>
                </a:ext>
              </a:extLst>
            </p:cNvPr>
            <p:cNvCxnSpPr>
              <a:cxnSpLocks/>
            </p:cNvCxnSpPr>
            <p:nvPr/>
          </p:nvCxnSpPr>
          <p:spPr>
            <a:xfrm>
              <a:off x="7504957" y="5339863"/>
              <a:ext cx="286083" cy="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olid"/>
              <a:headEnd type="arrow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7" name="Connettore 2 86">
              <a:extLst>
                <a:ext uri="{FF2B5EF4-FFF2-40B4-BE49-F238E27FC236}">
                  <a16:creationId xmlns:a16="http://schemas.microsoft.com/office/drawing/2014/main" xmlns="" id="{A631DFD5-2F95-4A90-8BE1-103839EBAEFC}"/>
                </a:ext>
              </a:extLst>
            </p:cNvPr>
            <p:cNvCxnSpPr>
              <a:cxnSpLocks/>
            </p:cNvCxnSpPr>
            <p:nvPr/>
          </p:nvCxnSpPr>
          <p:spPr>
            <a:xfrm>
              <a:off x="8114753" y="5339863"/>
              <a:ext cx="286083" cy="0"/>
            </a:xfrm>
            <a:prstGeom prst="straightConnector1">
              <a:avLst/>
            </a:prstGeom>
            <a:ln w="12700">
              <a:solidFill>
                <a:schemeClr val="bg1">
                  <a:lumMod val="50000"/>
                </a:schemeClr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sellaDiTesto 7">
              <a:extLst>
                <a:ext uri="{FF2B5EF4-FFF2-40B4-BE49-F238E27FC236}">
                  <a16:creationId xmlns:a16="http://schemas.microsoft.com/office/drawing/2014/main" xmlns="" id="{5CAC0BAB-B490-4B86-8957-6F5E87C01208}"/>
                </a:ext>
              </a:extLst>
            </p:cNvPr>
            <p:cNvSpPr txBox="1"/>
            <p:nvPr/>
          </p:nvSpPr>
          <p:spPr>
            <a:xfrm>
              <a:off x="1309113" y="5114705"/>
              <a:ext cx="3193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/>
                <a:t>p</a:t>
              </a:r>
            </a:p>
          </p:txBody>
        </p:sp>
        <p:sp>
          <p:nvSpPr>
            <p:cNvPr id="93" name="CasellaDiTesto 92">
              <a:extLst>
                <a:ext uri="{FF2B5EF4-FFF2-40B4-BE49-F238E27FC236}">
                  <a16:creationId xmlns:a16="http://schemas.microsoft.com/office/drawing/2014/main" xmlns="" id="{2744152D-1A27-466B-A48C-3452E6819052}"/>
                </a:ext>
              </a:extLst>
            </p:cNvPr>
            <p:cNvSpPr txBox="1"/>
            <p:nvPr/>
          </p:nvSpPr>
          <p:spPr>
            <a:xfrm>
              <a:off x="3271127" y="5114705"/>
              <a:ext cx="319318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/>
                <a:t>q</a:t>
              </a:r>
            </a:p>
          </p:txBody>
        </p:sp>
        <p:sp>
          <p:nvSpPr>
            <p:cNvPr id="94" name="CasellaDiTesto 93">
              <a:extLst>
                <a:ext uri="{FF2B5EF4-FFF2-40B4-BE49-F238E27FC236}">
                  <a16:creationId xmlns:a16="http://schemas.microsoft.com/office/drawing/2014/main" xmlns="" id="{ABF88234-A4D3-401B-A3A1-C799C198D9DE}"/>
                </a:ext>
              </a:extLst>
            </p:cNvPr>
            <p:cNvSpPr txBox="1"/>
            <p:nvPr/>
          </p:nvSpPr>
          <p:spPr>
            <a:xfrm>
              <a:off x="5498047" y="5116321"/>
              <a:ext cx="248786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it-IT" sz="2000" dirty="0"/>
                <a:t>I</a:t>
              </a:r>
            </a:p>
          </p:txBody>
        </p:sp>
        <p:sp>
          <p:nvSpPr>
            <p:cNvPr id="95" name="CasellaDiTesto 94">
              <a:extLst>
                <a:ext uri="{FF2B5EF4-FFF2-40B4-BE49-F238E27FC236}">
                  <a16:creationId xmlns:a16="http://schemas.microsoft.com/office/drawing/2014/main" xmlns="" id="{C1862A28-F126-41A2-ACA5-DD9BFFB8E31B}"/>
                </a:ext>
              </a:extLst>
            </p:cNvPr>
            <p:cNvSpPr txBox="1"/>
            <p:nvPr/>
          </p:nvSpPr>
          <p:spPr>
            <a:xfrm>
              <a:off x="7793281" y="5114705"/>
              <a:ext cx="320922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l-GR" sz="2000" dirty="0"/>
                <a:t>σ</a:t>
              </a:r>
              <a:endParaRPr lang="it-IT" sz="2000" dirty="0"/>
            </a:p>
          </p:txBody>
        </p:sp>
      </p:grpSp>
      <p:grpSp>
        <p:nvGrpSpPr>
          <p:cNvPr id="11" name="Gruppo 10">
            <a:extLst>
              <a:ext uri="{FF2B5EF4-FFF2-40B4-BE49-F238E27FC236}">
                <a16:creationId xmlns:a16="http://schemas.microsoft.com/office/drawing/2014/main" xmlns="" id="{52A29DD0-6454-45F6-92D4-BF5A503FE21C}"/>
              </a:ext>
            </a:extLst>
          </p:cNvPr>
          <p:cNvGrpSpPr/>
          <p:nvPr/>
        </p:nvGrpSpPr>
        <p:grpSpPr>
          <a:xfrm>
            <a:off x="134595" y="4291537"/>
            <a:ext cx="5924233" cy="1971912"/>
            <a:chOff x="134595" y="4291537"/>
            <a:chExt cx="5924233" cy="1971912"/>
          </a:xfrm>
        </p:grpSpPr>
        <p:sp>
          <p:nvSpPr>
            <p:cNvPr id="96" name="Rettangolo 95">
              <a:extLst>
                <a:ext uri="{FF2B5EF4-FFF2-40B4-BE49-F238E27FC236}">
                  <a16:creationId xmlns:a16="http://schemas.microsoft.com/office/drawing/2014/main" xmlns="" id="{8B3B881B-3D17-4972-AC01-491EC633444F}"/>
                </a:ext>
              </a:extLst>
            </p:cNvPr>
            <p:cNvSpPr/>
            <p:nvPr/>
          </p:nvSpPr>
          <p:spPr>
            <a:xfrm>
              <a:off x="172858" y="4733248"/>
              <a:ext cx="1944002" cy="461665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algn="ctr"/>
              <a:r>
                <a:rPr lang="en-US" sz="1200" dirty="0"/>
                <a:t>particle physics </a:t>
              </a:r>
              <a:r>
                <a:rPr lang="en-US" sz="1200" b="1" u="sng" dirty="0"/>
                <a:t>MonteCarlo</a:t>
              </a:r>
              <a:r>
                <a:rPr lang="en-US" sz="1200" dirty="0"/>
                <a:t> simulations (FLUKA)</a:t>
              </a:r>
            </a:p>
          </p:txBody>
        </p:sp>
        <p:cxnSp>
          <p:nvCxnSpPr>
            <p:cNvPr id="97" name="Connettore diritto 96">
              <a:extLst>
                <a:ext uri="{FF2B5EF4-FFF2-40B4-BE49-F238E27FC236}">
                  <a16:creationId xmlns:a16="http://schemas.microsoft.com/office/drawing/2014/main" xmlns="" id="{10FAC218-FAC0-47BD-8DCA-C56B05E8A16D}"/>
                </a:ext>
              </a:extLst>
            </p:cNvPr>
            <p:cNvCxnSpPr/>
            <p:nvPr/>
          </p:nvCxnSpPr>
          <p:spPr>
            <a:xfrm>
              <a:off x="2304586" y="4291537"/>
              <a:ext cx="0" cy="1971912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8" name="Rettangolo 97">
              <a:extLst>
                <a:ext uri="{FF2B5EF4-FFF2-40B4-BE49-F238E27FC236}">
                  <a16:creationId xmlns:a16="http://schemas.microsoft.com/office/drawing/2014/main" xmlns="" id="{5E590041-DDCB-4289-B0EA-C94B81F965FC}"/>
                </a:ext>
              </a:extLst>
            </p:cNvPr>
            <p:cNvSpPr/>
            <p:nvPr/>
          </p:nvSpPr>
          <p:spPr>
            <a:xfrm>
              <a:off x="2479277" y="4733248"/>
              <a:ext cx="3579551" cy="276999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1200" dirty="0"/>
                <a:t>coupled-field </a:t>
              </a:r>
              <a:r>
                <a:rPr lang="en-US" sz="1200" b="1" u="sng" dirty="0"/>
                <a:t>Finite Element </a:t>
              </a:r>
              <a:r>
                <a:rPr lang="en-US" sz="1200" dirty="0"/>
                <a:t>simulations (ANSYS)</a:t>
              </a:r>
            </a:p>
          </p:txBody>
        </p:sp>
        <p:pic>
          <p:nvPicPr>
            <p:cNvPr id="99" name="Immagine 98">
              <a:extLst>
                <a:ext uri="{FF2B5EF4-FFF2-40B4-BE49-F238E27FC236}">
                  <a16:creationId xmlns:a16="http://schemas.microsoft.com/office/drawing/2014/main" xmlns="" id="{E4B06F54-A619-47B5-BB24-C6482470D61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3"/>
            <a:srcRect l="790" t="6437" r="81478" b="84897"/>
            <a:stretch/>
          </p:blipFill>
          <p:spPr>
            <a:xfrm>
              <a:off x="134595" y="5367719"/>
              <a:ext cx="2010169" cy="634790"/>
            </a:xfrm>
            <a:prstGeom prst="rect">
              <a:avLst/>
            </a:prstGeom>
          </p:spPr>
        </p:pic>
        <p:pic>
          <p:nvPicPr>
            <p:cNvPr id="100" name="Immagine 99">
              <a:extLst>
                <a:ext uri="{FF2B5EF4-FFF2-40B4-BE49-F238E27FC236}">
                  <a16:creationId xmlns:a16="http://schemas.microsoft.com/office/drawing/2014/main" xmlns="" id="{3D7579D8-24E4-4B25-B262-0275574103D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14"/>
            <a:srcRect l="13411" t="8292" r="76289" b="86675"/>
            <a:stretch/>
          </p:blipFill>
          <p:spPr>
            <a:xfrm>
              <a:off x="2456551" y="5367719"/>
              <a:ext cx="2010170" cy="634790"/>
            </a:xfrm>
            <a:prstGeom prst="rect">
              <a:avLst/>
            </a:prstGeom>
          </p:spPr>
        </p:pic>
      </p:grpSp>
      <p:sp>
        <p:nvSpPr>
          <p:cNvPr id="77" name="Segnaposto piè di pagina 4">
            <a:extLst>
              <a:ext uri="{FF2B5EF4-FFF2-40B4-BE49-F238E27FC236}">
                <a16:creationId xmlns:a16="http://schemas.microsoft.com/office/drawing/2014/main" xmlns="" id="{C7476C4D-45A6-411F-B42D-6C301D0595F4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14/46</a:t>
            </a:r>
          </a:p>
        </p:txBody>
      </p:sp>
    </p:spTree>
    <p:extLst>
      <p:ext uri="{BB962C8B-B14F-4D97-AF65-F5344CB8AC3E}">
        <p14:creationId xmlns:p14="http://schemas.microsoft.com/office/powerpoint/2010/main" val="3073551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18" name="Connettore diritto 217"/>
          <p:cNvCxnSpPr/>
          <p:nvPr/>
        </p:nvCxnSpPr>
        <p:spPr>
          <a:xfrm flipH="1">
            <a:off x="5574485" y="4239499"/>
            <a:ext cx="0" cy="864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4" name="Connettore diritto 213"/>
          <p:cNvCxnSpPr/>
          <p:nvPr/>
        </p:nvCxnSpPr>
        <p:spPr>
          <a:xfrm>
            <a:off x="7961538" y="4244164"/>
            <a:ext cx="0" cy="1962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4" name="Connettore diritto 203"/>
          <p:cNvCxnSpPr/>
          <p:nvPr/>
        </p:nvCxnSpPr>
        <p:spPr>
          <a:xfrm>
            <a:off x="1102113" y="4261801"/>
            <a:ext cx="0" cy="1944000"/>
          </a:xfrm>
          <a:prstGeom prst="line">
            <a:avLst/>
          </a:prstGeom>
          <a:ln>
            <a:solidFill>
              <a:srgbClr val="00B05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06" name="Connettore diritto 205"/>
          <p:cNvCxnSpPr/>
          <p:nvPr/>
        </p:nvCxnSpPr>
        <p:spPr>
          <a:xfrm flipH="1">
            <a:off x="3393256" y="4327521"/>
            <a:ext cx="216" cy="774000"/>
          </a:xfrm>
          <a:prstGeom prst="line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862360" y="57355"/>
            <a:ext cx="7278030" cy="53860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 Numerical models</a:t>
            </a:r>
            <a:r>
              <a:rPr kumimoji="1" lang="en-US" sz="2900" dirty="0"/>
              <a:t>: a multiphysics approach</a:t>
            </a:r>
            <a:endParaRPr kumimoji="1" lang="en-US" sz="29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 rotWithShape="1">
          <a:blip r:embed="rId4"/>
          <a:srcRect l="15823" t="18487" r="33480" b="13065"/>
          <a:stretch/>
        </p:blipFill>
        <p:spPr>
          <a:xfrm>
            <a:off x="167269" y="703872"/>
            <a:ext cx="1869688" cy="1816377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5"/>
          <a:srcRect l="28449" t="31168" r="46151" b="43906"/>
          <a:stretch/>
        </p:blipFill>
        <p:spPr>
          <a:xfrm>
            <a:off x="167269" y="2668991"/>
            <a:ext cx="1869688" cy="1185657"/>
          </a:xfrm>
          <a:prstGeom prst="rect">
            <a:avLst/>
          </a:prstGeom>
        </p:spPr>
      </p:pic>
      <p:sp>
        <p:nvSpPr>
          <p:cNvPr id="6" name="Rettangolo 5"/>
          <p:cNvSpPr/>
          <p:nvPr/>
        </p:nvSpPr>
        <p:spPr>
          <a:xfrm>
            <a:off x="167269" y="3992236"/>
            <a:ext cx="1869688" cy="276999"/>
          </a:xfrm>
          <a:prstGeom prst="rect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particle-matter interaction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11272" y="713684"/>
            <a:ext cx="2159649" cy="2825382"/>
          </a:xfrm>
          <a:prstGeom prst="rect">
            <a:avLst/>
          </a:prstGeom>
        </p:spPr>
      </p:pic>
      <p:sp>
        <p:nvSpPr>
          <p:cNvPr id="55" name="Rettangolo 54"/>
          <p:cNvSpPr/>
          <p:nvPr/>
        </p:nvSpPr>
        <p:spPr>
          <a:xfrm>
            <a:off x="2597797" y="3703493"/>
            <a:ext cx="1591350" cy="646331"/>
          </a:xfrm>
          <a:prstGeom prst="rect">
            <a:avLst/>
          </a:prstGeom>
          <a:solidFill>
            <a:srgbClr val="FFC000"/>
          </a:solidFill>
          <a:ln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thermal analysis</a:t>
            </a:r>
          </a:p>
          <a:p>
            <a:r>
              <a:rPr lang="en-US" sz="1200" dirty="0"/>
              <a:t>- thermal conduction</a:t>
            </a:r>
          </a:p>
          <a:p>
            <a:r>
              <a:rPr lang="en-US" sz="1200" dirty="0"/>
              <a:t>- thermal radiation</a:t>
            </a:r>
          </a:p>
        </p:txBody>
      </p:sp>
      <p:pic>
        <p:nvPicPr>
          <p:cNvPr id="128" name="Immagine 127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53359" y="713684"/>
            <a:ext cx="2065430" cy="2922601"/>
          </a:xfrm>
          <a:prstGeom prst="rect">
            <a:avLst/>
          </a:prstGeom>
        </p:spPr>
      </p:pic>
      <p:sp>
        <p:nvSpPr>
          <p:cNvPr id="130" name="Rettangolo 129"/>
          <p:cNvSpPr/>
          <p:nvPr/>
        </p:nvSpPr>
        <p:spPr>
          <a:xfrm>
            <a:off x="4813551" y="3992236"/>
            <a:ext cx="1550079" cy="27699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electrical conduction</a:t>
            </a:r>
          </a:p>
        </p:txBody>
      </p:sp>
      <p:pic>
        <p:nvPicPr>
          <p:cNvPr id="197" name="Immagine 19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837824" y="721118"/>
            <a:ext cx="2204307" cy="1377691"/>
          </a:xfrm>
          <a:prstGeom prst="rect">
            <a:avLst/>
          </a:prstGeom>
        </p:spPr>
      </p:pic>
      <p:graphicFrame>
        <p:nvGraphicFramePr>
          <p:cNvPr id="199" name="Oggetto 19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467939287"/>
              </p:ext>
            </p:extLst>
          </p:nvPr>
        </p:nvGraphicFramePr>
        <p:xfrm>
          <a:off x="6882429" y="2429237"/>
          <a:ext cx="1948206" cy="381014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97" r:id="rId9" imgW="2578100" imgH="508000" progId="Equation.3">
                  <p:embed/>
                </p:oleObj>
              </mc:Choice>
              <mc:Fallback>
                <p:oleObj r:id="rId9" imgW="2578100" imgH="508000" progId="Equation.3">
                  <p:embed/>
                  <p:pic>
                    <p:nvPicPr>
                      <p:cNvPr id="0" name="Object 1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0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2429" y="2429237"/>
                        <a:ext cx="1948206" cy="381014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201" name="Oggetto 20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540426330"/>
              </p:ext>
            </p:extLst>
          </p:nvPr>
        </p:nvGraphicFramePr>
        <p:xfrm>
          <a:off x="6882429" y="3033200"/>
          <a:ext cx="2036956" cy="349381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98" r:id="rId11" imgW="2946400" imgH="508000" progId="Equation.3">
                  <p:embed/>
                </p:oleObj>
              </mc:Choice>
              <mc:Fallback>
                <p:oleObj r:id="rId11" imgW="2946400" imgH="508000" progId="Equation.3">
                  <p:embed/>
                  <p:pic>
                    <p:nvPicPr>
                      <p:cNvPr id="0" name="Object 3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12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6882429" y="3033200"/>
                        <a:ext cx="2036956" cy="349381"/>
                      </a:xfrm>
                      <a:prstGeom prst="rect">
                        <a:avLst/>
                      </a:prstGeom>
                      <a:noFill/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2" name="Rettangolo 201"/>
          <p:cNvSpPr/>
          <p:nvPr/>
        </p:nvSpPr>
        <p:spPr>
          <a:xfrm>
            <a:off x="7161482" y="3992236"/>
            <a:ext cx="1550079" cy="276999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solidFill>
              <a:schemeClr val="bg1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sz="1200" b="1" dirty="0"/>
              <a:t>structural analysis</a:t>
            </a:r>
          </a:p>
        </p:txBody>
      </p:sp>
      <p:cxnSp>
        <p:nvCxnSpPr>
          <p:cNvPr id="213" name="Connettore diritto 212"/>
          <p:cNvCxnSpPr/>
          <p:nvPr/>
        </p:nvCxnSpPr>
        <p:spPr>
          <a:xfrm>
            <a:off x="3393256" y="5404622"/>
            <a:ext cx="0" cy="792000"/>
          </a:xfrm>
          <a:prstGeom prst="line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5" name="Gruppo 234"/>
          <p:cNvGrpSpPr/>
          <p:nvPr/>
        </p:nvGrpSpPr>
        <p:grpSpPr>
          <a:xfrm>
            <a:off x="3505145" y="5668212"/>
            <a:ext cx="4375050" cy="641952"/>
            <a:chOff x="3505145" y="5668212"/>
            <a:chExt cx="4375050" cy="641952"/>
          </a:xfrm>
        </p:grpSpPr>
        <p:sp>
          <p:nvSpPr>
            <p:cNvPr id="215" name="Rettangolo 214"/>
            <p:cNvSpPr/>
            <p:nvPr/>
          </p:nvSpPr>
          <p:spPr>
            <a:xfrm>
              <a:off x="4999082" y="5668212"/>
              <a:ext cx="138717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200" b="1" u="sng" dirty="0"/>
                <a:t>ONE-WAY coupling</a:t>
              </a:r>
              <a:endParaRPr lang="en-US" sz="1200" u="sng" dirty="0"/>
            </a:p>
          </p:txBody>
        </p:sp>
        <p:sp>
          <p:nvSpPr>
            <p:cNvPr id="216" name="Freccia a destra 215"/>
            <p:cNvSpPr/>
            <p:nvPr/>
          </p:nvSpPr>
          <p:spPr>
            <a:xfrm>
              <a:off x="3505145" y="6090096"/>
              <a:ext cx="4375050" cy="220068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endParaRPr lang="it-IT" sz="1200" b="1">
                <a:solidFill>
                  <a:schemeClr val="tx1"/>
                </a:solidFill>
              </a:endParaRPr>
            </a:p>
          </p:txBody>
        </p:sp>
        <p:sp>
          <p:nvSpPr>
            <p:cNvPr id="217" name="CasellaDiTesto 216"/>
            <p:cNvSpPr txBox="1"/>
            <p:nvPr/>
          </p:nvSpPr>
          <p:spPr>
            <a:xfrm>
              <a:off x="4640334" y="5870871"/>
              <a:ext cx="2197490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FF0000"/>
                  </a:solidFill>
                </a:rPr>
                <a:t>temperature distribution (x,y,z)</a:t>
              </a:r>
            </a:p>
          </p:txBody>
        </p:sp>
      </p:grpSp>
      <p:grpSp>
        <p:nvGrpSpPr>
          <p:cNvPr id="234" name="Gruppo 233"/>
          <p:cNvGrpSpPr/>
          <p:nvPr/>
        </p:nvGrpSpPr>
        <p:grpSpPr>
          <a:xfrm>
            <a:off x="3376995" y="4571196"/>
            <a:ext cx="2197490" cy="982847"/>
            <a:chOff x="3376995" y="4571196"/>
            <a:chExt cx="2197490" cy="982847"/>
          </a:xfrm>
        </p:grpSpPr>
        <p:sp>
          <p:nvSpPr>
            <p:cNvPr id="219" name="Freccia a destra 218"/>
            <p:cNvSpPr/>
            <p:nvPr/>
          </p:nvSpPr>
          <p:spPr>
            <a:xfrm>
              <a:off x="3477021" y="5333975"/>
              <a:ext cx="2012064" cy="220068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rgbClr val="FF000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endParaRPr lang="it-IT" sz="1200" b="1">
                <a:solidFill>
                  <a:schemeClr val="tx1"/>
                </a:solidFill>
              </a:endParaRPr>
            </a:p>
          </p:txBody>
        </p:sp>
        <p:sp>
          <p:nvSpPr>
            <p:cNvPr id="220" name="Freccia a destra 219"/>
            <p:cNvSpPr/>
            <p:nvPr/>
          </p:nvSpPr>
          <p:spPr>
            <a:xfrm rot="10800000">
              <a:off x="3482440" y="4996249"/>
              <a:ext cx="2006644" cy="220068"/>
            </a:xfrm>
            <a:prstGeom prst="rightArrow">
              <a:avLst/>
            </a:prstGeom>
            <a:solidFill>
              <a:schemeClr val="accent1">
                <a:lumMod val="40000"/>
                <a:lumOff val="60000"/>
              </a:schemeClr>
            </a:solidFill>
            <a:ln>
              <a:solidFill>
                <a:srgbClr val="0070C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endParaRPr lang="it-IT" sz="1200" b="1">
                <a:solidFill>
                  <a:schemeClr val="tx1"/>
                </a:solidFill>
              </a:endParaRPr>
            </a:p>
          </p:txBody>
        </p:sp>
        <p:sp>
          <p:nvSpPr>
            <p:cNvPr id="221" name="Rettangolo 220"/>
            <p:cNvSpPr/>
            <p:nvPr/>
          </p:nvSpPr>
          <p:spPr>
            <a:xfrm>
              <a:off x="3780166" y="4571196"/>
              <a:ext cx="1425390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200" b="1" u="sng" dirty="0"/>
                <a:t>TWO-WAY coupling</a:t>
              </a:r>
              <a:endParaRPr lang="en-US" sz="1200" u="sng" dirty="0"/>
            </a:p>
          </p:txBody>
        </p:sp>
        <p:sp>
          <p:nvSpPr>
            <p:cNvPr id="222" name="CasellaDiTesto 221"/>
            <p:cNvSpPr txBox="1"/>
            <p:nvPr/>
          </p:nvSpPr>
          <p:spPr>
            <a:xfrm>
              <a:off x="3476916" y="5161951"/>
              <a:ext cx="1945609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FF0000"/>
                  </a:solidFill>
                </a:rPr>
                <a:t>temperature distribution (x,y,z)</a:t>
              </a:r>
            </a:p>
          </p:txBody>
        </p:sp>
        <p:sp>
          <p:nvSpPr>
            <p:cNvPr id="223" name="CasellaDiTesto 222"/>
            <p:cNvSpPr txBox="1"/>
            <p:nvPr/>
          </p:nvSpPr>
          <p:spPr>
            <a:xfrm>
              <a:off x="3376995" y="4828598"/>
              <a:ext cx="2197490" cy="2616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050" b="1" dirty="0">
                  <a:solidFill>
                    <a:srgbClr val="0070C0"/>
                  </a:solidFill>
                </a:rPr>
                <a:t>Joule heating (x,y,z)</a:t>
              </a:r>
              <a:r>
                <a:rPr lang="en-US" sz="1050" dirty="0"/>
                <a:t> – </a:t>
              </a:r>
              <a:r>
                <a:rPr lang="el-GR" sz="1050" b="1" dirty="0">
                  <a:solidFill>
                    <a:srgbClr val="FF0000"/>
                  </a:solidFill>
                </a:rPr>
                <a:t>ρ</a:t>
              </a:r>
              <a:r>
                <a:rPr lang="it-IT" sz="1050" b="1" dirty="0">
                  <a:solidFill>
                    <a:srgbClr val="FF0000"/>
                  </a:solidFill>
                </a:rPr>
                <a:t> (T)</a:t>
              </a:r>
              <a:endParaRPr lang="en-US" sz="1050" b="1" dirty="0">
                <a:solidFill>
                  <a:srgbClr val="FF0000"/>
                </a:solidFill>
              </a:endParaRPr>
            </a:p>
          </p:txBody>
        </p:sp>
      </p:grpSp>
      <p:cxnSp>
        <p:nvCxnSpPr>
          <p:cNvPr id="227" name="Connettore diritto 226"/>
          <p:cNvCxnSpPr/>
          <p:nvPr/>
        </p:nvCxnSpPr>
        <p:spPr>
          <a:xfrm flipH="1">
            <a:off x="5574485" y="5090208"/>
            <a:ext cx="0" cy="360000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8" name="Connettore diritto 227"/>
          <p:cNvCxnSpPr/>
          <p:nvPr/>
        </p:nvCxnSpPr>
        <p:spPr>
          <a:xfrm flipH="1">
            <a:off x="3393680" y="5095590"/>
            <a:ext cx="216" cy="342000"/>
          </a:xfrm>
          <a:prstGeom prst="line">
            <a:avLst/>
          </a:prstGeom>
          <a:ln>
            <a:solidFill>
              <a:srgbClr val="FF0000"/>
            </a:solidFill>
            <a:tailEnd type="oval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30" name="Connettore diritto 229"/>
          <p:cNvCxnSpPr/>
          <p:nvPr/>
        </p:nvCxnSpPr>
        <p:spPr>
          <a:xfrm>
            <a:off x="0" y="4505092"/>
            <a:ext cx="9144000" cy="0"/>
          </a:xfrm>
          <a:prstGeom prst="line">
            <a:avLst/>
          </a:prstGeom>
          <a:ln>
            <a:solidFill>
              <a:schemeClr val="tx1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38" name="Gruppo 237"/>
          <p:cNvGrpSpPr/>
          <p:nvPr/>
        </p:nvGrpSpPr>
        <p:grpSpPr>
          <a:xfrm>
            <a:off x="2111272" y="595964"/>
            <a:ext cx="4646367" cy="5072248"/>
            <a:chOff x="2111272" y="595964"/>
            <a:chExt cx="4646367" cy="5072248"/>
          </a:xfrm>
        </p:grpSpPr>
        <p:sp>
          <p:nvSpPr>
            <p:cNvPr id="236" name="Rettangolo 235"/>
            <p:cNvSpPr/>
            <p:nvPr/>
          </p:nvSpPr>
          <p:spPr>
            <a:xfrm>
              <a:off x="2111272" y="595964"/>
              <a:ext cx="4646367" cy="5072248"/>
            </a:xfrm>
            <a:prstGeom prst="rect">
              <a:avLst/>
            </a:prstGeom>
            <a:noFill/>
            <a:ln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7" name="CasellaDiTesto 236"/>
            <p:cNvSpPr txBox="1"/>
            <p:nvPr/>
          </p:nvSpPr>
          <p:spPr>
            <a:xfrm>
              <a:off x="2218505" y="707271"/>
              <a:ext cx="4400284" cy="384721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900" b="1" u="sng" dirty="0"/>
                <a:t>electrical-thermal Finite Element model</a:t>
              </a:r>
            </a:p>
          </p:txBody>
        </p:sp>
      </p:grpSp>
      <p:grpSp>
        <p:nvGrpSpPr>
          <p:cNvPr id="233" name="Gruppo 232"/>
          <p:cNvGrpSpPr/>
          <p:nvPr/>
        </p:nvGrpSpPr>
        <p:grpSpPr>
          <a:xfrm>
            <a:off x="1172805" y="5682545"/>
            <a:ext cx="2135389" cy="630171"/>
            <a:chOff x="1172805" y="4905305"/>
            <a:chExt cx="2135389" cy="630171"/>
          </a:xfrm>
        </p:grpSpPr>
        <p:sp>
          <p:nvSpPr>
            <p:cNvPr id="211" name="Freccia a destra 210"/>
            <p:cNvSpPr/>
            <p:nvPr/>
          </p:nvSpPr>
          <p:spPr>
            <a:xfrm>
              <a:off x="1172805" y="5315408"/>
              <a:ext cx="2135389" cy="220068"/>
            </a:xfrm>
            <a:prstGeom prst="rightArrow">
              <a:avLst/>
            </a:prstGeom>
            <a:solidFill>
              <a:srgbClr val="92D050"/>
            </a:solidFill>
            <a:ln>
              <a:solidFill>
                <a:srgbClr val="00B050"/>
              </a:solidFill>
            </a:ln>
          </p:spPr>
          <p:txBody>
            <a:bodyPr wrap="square">
              <a:spAutoFit/>
            </a:bodyPr>
            <a:lstStyle/>
            <a:p>
              <a:pPr algn="ctr"/>
              <a:endParaRPr lang="it-IT" sz="1200" b="1">
                <a:solidFill>
                  <a:schemeClr val="tx1"/>
                </a:solidFill>
              </a:endParaRPr>
            </a:p>
          </p:txBody>
        </p:sp>
        <p:sp>
          <p:nvSpPr>
            <p:cNvPr id="212" name="CasellaDiTesto 211"/>
            <p:cNvSpPr txBox="1"/>
            <p:nvPr/>
          </p:nvSpPr>
          <p:spPr>
            <a:xfrm>
              <a:off x="1458740" y="5100529"/>
              <a:ext cx="1544659" cy="27699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>
                  <a:solidFill>
                    <a:srgbClr val="00B050"/>
                  </a:solidFill>
                </a:rPr>
                <a:t>power density (x,y,z)</a:t>
              </a:r>
            </a:p>
          </p:txBody>
        </p:sp>
        <p:sp>
          <p:nvSpPr>
            <p:cNvPr id="210" name="Rettangolo 209"/>
            <p:cNvSpPr/>
            <p:nvPr/>
          </p:nvSpPr>
          <p:spPr>
            <a:xfrm>
              <a:off x="1510778" y="4905305"/>
              <a:ext cx="1387175" cy="276999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it-IT" sz="1200" b="1" u="sng" dirty="0"/>
                <a:t>ONE-WAY coupling</a:t>
              </a:r>
              <a:endParaRPr lang="en-US" sz="1200" u="sng" dirty="0"/>
            </a:p>
          </p:txBody>
        </p:sp>
      </p:grpSp>
      <p:sp>
        <p:nvSpPr>
          <p:cNvPr id="40" name="Segnaposto piè di pagina 4">
            <a:extLst>
              <a:ext uri="{FF2B5EF4-FFF2-40B4-BE49-F238E27FC236}">
                <a16:creationId xmlns:a16="http://schemas.microsoft.com/office/drawing/2014/main" xmlns="" id="{7D437BC9-92A6-481E-B539-E6FEDA60FA5D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15/46</a:t>
            </a:r>
          </a:p>
        </p:txBody>
      </p:sp>
    </p:spTree>
    <p:extLst>
      <p:ext uri="{BB962C8B-B14F-4D97-AF65-F5344CB8AC3E}">
        <p14:creationId xmlns:p14="http://schemas.microsoft.com/office/powerpoint/2010/main" val="15272413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773151" y="109393"/>
            <a:ext cx="751592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 Numerical models</a:t>
            </a:r>
            <a:r>
              <a:rPr kumimoji="1" lang="en-US" sz="2100" dirty="0"/>
              <a:t>: the electrical-thermal Finite Element model</a:t>
            </a:r>
            <a:endParaRPr kumimoji="1" lang="en-U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84" y="834828"/>
            <a:ext cx="8468078" cy="5371042"/>
          </a:xfrm>
          <a:prstGeom prst="rect">
            <a:avLst/>
          </a:prstGeom>
        </p:spPr>
      </p:pic>
      <p:grpSp>
        <p:nvGrpSpPr>
          <p:cNvPr id="5" name="Gruppo 4">
            <a:extLst>
              <a:ext uri="{FF2B5EF4-FFF2-40B4-BE49-F238E27FC236}">
                <a16:creationId xmlns:a16="http://schemas.microsoft.com/office/drawing/2014/main" xmlns="" id="{B95611A0-7ED0-445B-9868-96DDEDF91A60}"/>
              </a:ext>
            </a:extLst>
          </p:cNvPr>
          <p:cNvGrpSpPr/>
          <p:nvPr/>
        </p:nvGrpSpPr>
        <p:grpSpPr>
          <a:xfrm>
            <a:off x="224128" y="808899"/>
            <a:ext cx="8679660" cy="2409092"/>
            <a:chOff x="268088" y="3314699"/>
            <a:chExt cx="8679660" cy="2409092"/>
          </a:xfrm>
        </p:grpSpPr>
        <p:grpSp>
          <p:nvGrpSpPr>
            <p:cNvPr id="7" name="Gruppo 6"/>
            <p:cNvGrpSpPr/>
            <p:nvPr/>
          </p:nvGrpSpPr>
          <p:grpSpPr>
            <a:xfrm>
              <a:off x="268088" y="3314699"/>
              <a:ext cx="8679660" cy="2409092"/>
              <a:chOff x="256184" y="1840885"/>
              <a:chExt cx="8679660" cy="2409092"/>
            </a:xfrm>
          </p:grpSpPr>
          <p:sp>
            <p:nvSpPr>
              <p:cNvPr id="3" name="Rettangolo 2"/>
              <p:cNvSpPr/>
              <p:nvPr/>
            </p:nvSpPr>
            <p:spPr>
              <a:xfrm>
                <a:off x="256184" y="1840885"/>
                <a:ext cx="8679660" cy="2409092"/>
              </a:xfrm>
              <a:prstGeom prst="rect">
                <a:avLst/>
              </a:prstGeom>
              <a:solidFill>
                <a:srgbClr val="FFC000"/>
              </a:solidFill>
              <a:ln w="127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6" name="Immagine 5"/>
              <p:cNvPicPr>
                <a:picLocks noChangeAspect="1"/>
              </p:cNvPicPr>
              <p:nvPr/>
            </p:nvPicPr>
            <p:blipFill rotWithShape="1">
              <a:blip r:embed="rId3"/>
              <a:srcRect r="57246"/>
              <a:stretch/>
            </p:blipFill>
            <p:spPr>
              <a:xfrm>
                <a:off x="350531" y="1903748"/>
                <a:ext cx="4152242" cy="1872000"/>
              </a:xfrm>
              <a:prstGeom prst="rect">
                <a:avLst/>
              </a:prstGeom>
            </p:spPr>
          </p:pic>
          <p:pic>
            <p:nvPicPr>
              <p:cNvPr id="68" name="Immagine 67"/>
              <p:cNvPicPr>
                <a:picLocks noChangeAspect="1"/>
              </p:cNvPicPr>
              <p:nvPr/>
            </p:nvPicPr>
            <p:blipFill rotWithShape="1">
              <a:blip r:embed="rId3"/>
              <a:srcRect l="57025"/>
              <a:stretch/>
            </p:blipFill>
            <p:spPr>
              <a:xfrm>
                <a:off x="4618011" y="1903747"/>
                <a:ext cx="4173692" cy="1872000"/>
              </a:xfrm>
              <a:prstGeom prst="rect">
                <a:avLst/>
              </a:prstGeom>
            </p:spPr>
          </p:pic>
        </p:grpSp>
        <p:sp>
          <p:nvSpPr>
            <p:cNvPr id="4" name="CasellaDiTesto 3">
              <a:extLst>
                <a:ext uri="{FF2B5EF4-FFF2-40B4-BE49-F238E27FC236}">
                  <a16:creationId xmlns:a16="http://schemas.microsoft.com/office/drawing/2014/main" xmlns="" id="{9530142F-C370-4D1F-83D4-666ADC1A12C1}"/>
                </a:ext>
              </a:extLst>
            </p:cNvPr>
            <p:cNvSpPr txBox="1"/>
            <p:nvPr/>
          </p:nvSpPr>
          <p:spPr>
            <a:xfrm>
              <a:off x="362436" y="5321218"/>
              <a:ext cx="4101610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500" dirty="0">
                  <a:solidFill>
                    <a:srgbClr val="0070C0"/>
                  </a:solidFill>
                </a:rPr>
                <a:t>directly implemented (electrical-thermal model) </a:t>
              </a:r>
            </a:p>
          </p:txBody>
        </p:sp>
        <p:sp>
          <p:nvSpPr>
            <p:cNvPr id="10" name="CasellaDiTesto 9">
              <a:extLst>
                <a:ext uri="{FF2B5EF4-FFF2-40B4-BE49-F238E27FC236}">
                  <a16:creationId xmlns:a16="http://schemas.microsoft.com/office/drawing/2014/main" xmlns="" id="{75FEC5CF-6EEA-4420-ABDD-78BADD9ADACE}"/>
                </a:ext>
              </a:extLst>
            </p:cNvPr>
            <p:cNvSpPr txBox="1"/>
            <p:nvPr/>
          </p:nvSpPr>
          <p:spPr>
            <a:xfrm>
              <a:off x="4800601" y="5321218"/>
              <a:ext cx="3982093" cy="3231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500" dirty="0">
                  <a:solidFill>
                    <a:srgbClr val="FFFF00"/>
                  </a:solidFill>
                </a:rPr>
                <a:t>power density tables import</a:t>
              </a:r>
            </a:p>
          </p:txBody>
        </p:sp>
      </p:grpSp>
      <p:sp>
        <p:nvSpPr>
          <p:cNvPr id="12" name="Segnaposto piè di pagina 4">
            <a:extLst>
              <a:ext uri="{FF2B5EF4-FFF2-40B4-BE49-F238E27FC236}">
                <a16:creationId xmlns:a16="http://schemas.microsoft.com/office/drawing/2014/main" xmlns="" id="{EEE73748-D1FC-4EA6-BFD9-AD6F0A49270E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16/46</a:t>
            </a:r>
          </a:p>
        </p:txBody>
      </p:sp>
    </p:spTree>
    <p:extLst>
      <p:ext uri="{BB962C8B-B14F-4D97-AF65-F5344CB8AC3E}">
        <p14:creationId xmlns:p14="http://schemas.microsoft.com/office/powerpoint/2010/main" val="34677533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79512" y="779572"/>
            <a:ext cx="8784976" cy="369332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900" b="1" u="sng" dirty="0">
                <a:solidFill>
                  <a:srgbClr val="0070C0"/>
                </a:solidFill>
              </a:rPr>
              <a:t>Joule heating thermal load</a:t>
            </a:r>
            <a:r>
              <a:rPr lang="en-US" sz="1900" b="1" dirty="0">
                <a:solidFill>
                  <a:srgbClr val="0070C0"/>
                </a:solidFill>
              </a:rPr>
              <a:t> </a:t>
            </a:r>
            <a:r>
              <a:rPr lang="en-US" sz="1900" dirty="0">
                <a:solidFill>
                  <a:srgbClr val="0070C0"/>
                </a:solidFill>
              </a:rPr>
              <a:t>(1300 A) to heat the target during the conditioning phase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4500488" y="1336202"/>
            <a:ext cx="4464000" cy="4824000"/>
            <a:chOff x="-36016" y="1269296"/>
            <a:chExt cx="4464000" cy="4824000"/>
          </a:xfrm>
        </p:grpSpPr>
        <p:sp>
          <p:nvSpPr>
            <p:cNvPr id="8" name="Rettangolo 7"/>
            <p:cNvSpPr/>
            <p:nvPr/>
          </p:nvSpPr>
          <p:spPr>
            <a:xfrm>
              <a:off x="-36016" y="1269296"/>
              <a:ext cx="4464000" cy="482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9" name="Picture 2" descr="C:\Documents and Settings\Mattia\Desktop\TESI_DI_DOTTORATO\CHAPTER_3\support_material\INFN_SPES_0022_NEW-TARGET_CURR\1300A.jpg"/>
            <p:cNvPicPr>
              <a:picLocks noChangeAspect="1" noChangeArrowheads="1"/>
            </p:cNvPicPr>
            <p:nvPr/>
          </p:nvPicPr>
          <p:blipFill>
            <a:blip r:embed="rId2" cstate="print"/>
            <a:srcRect r="5323"/>
            <a:stretch>
              <a:fillRect/>
            </a:stretch>
          </p:blipFill>
          <p:spPr bwMode="auto">
            <a:xfrm>
              <a:off x="93313" y="3568705"/>
              <a:ext cx="3038527" cy="2412000"/>
            </a:xfrm>
            <a:prstGeom prst="rect">
              <a:avLst/>
            </a:prstGeom>
            <a:noFill/>
          </p:spPr>
        </p:pic>
        <p:pic>
          <p:nvPicPr>
            <p:cNvPr id="10" name="Immagine 9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496" y="1315816"/>
              <a:ext cx="4323548" cy="2257200"/>
            </a:xfrm>
            <a:prstGeom prst="rect">
              <a:avLst/>
            </a:prstGeom>
          </p:spPr>
        </p:pic>
      </p:grpSp>
      <p:sp>
        <p:nvSpPr>
          <p:cNvPr id="11" name="CasellaDiTesto 10"/>
          <p:cNvSpPr txBox="1"/>
          <p:nvPr/>
        </p:nvSpPr>
        <p:spPr>
          <a:xfrm>
            <a:off x="179512" y="1398382"/>
            <a:ext cx="4176464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u="sng" dirty="0">
                <a:latin typeface="+mn-lt"/>
              </a:rPr>
              <a:t>&gt; point P1: Ta tube reference temperature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179512" y="1758422"/>
            <a:ext cx="4392488" cy="3539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700" u="sng" dirty="0">
                <a:latin typeface="+mn-lt"/>
              </a:rPr>
              <a:t>&gt; point P2: C window reference temperature</a:t>
            </a:r>
          </a:p>
        </p:txBody>
      </p:sp>
      <p:grpSp>
        <p:nvGrpSpPr>
          <p:cNvPr id="13" name="Gruppo 12"/>
          <p:cNvGrpSpPr/>
          <p:nvPr/>
        </p:nvGrpSpPr>
        <p:grpSpPr>
          <a:xfrm>
            <a:off x="197680" y="2325110"/>
            <a:ext cx="4158296" cy="3835092"/>
            <a:chOff x="197680" y="2258204"/>
            <a:chExt cx="4158296" cy="3835092"/>
          </a:xfrm>
        </p:grpSpPr>
        <p:pic>
          <p:nvPicPr>
            <p:cNvPr id="14" name="Immagine 13"/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548" r="12816" b="-48"/>
            <a:stretch/>
          </p:blipFill>
          <p:spPr>
            <a:xfrm flipH="1">
              <a:off x="197680" y="2258204"/>
              <a:ext cx="4158296" cy="383509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</p:pic>
        <p:grpSp>
          <p:nvGrpSpPr>
            <p:cNvPr id="15" name="Gruppo 14"/>
            <p:cNvGrpSpPr/>
            <p:nvPr/>
          </p:nvGrpSpPr>
          <p:grpSpPr>
            <a:xfrm>
              <a:off x="1458000" y="4914000"/>
              <a:ext cx="1972800" cy="423332"/>
              <a:chOff x="1458000" y="4914000"/>
              <a:chExt cx="1972800" cy="423332"/>
            </a:xfrm>
          </p:grpSpPr>
          <p:sp>
            <p:nvSpPr>
              <p:cNvPr id="16" name="CasellaDiTesto 15"/>
              <p:cNvSpPr txBox="1"/>
              <p:nvPr/>
            </p:nvSpPr>
            <p:spPr>
              <a:xfrm>
                <a:off x="1458000" y="4914000"/>
                <a:ext cx="432000" cy="36933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P1</a:t>
                </a:r>
              </a:p>
            </p:txBody>
          </p:sp>
          <p:sp>
            <p:nvSpPr>
              <p:cNvPr id="18" name="CasellaDiTesto 17"/>
              <p:cNvSpPr txBox="1"/>
              <p:nvPr/>
            </p:nvSpPr>
            <p:spPr>
              <a:xfrm>
                <a:off x="2998800" y="4968000"/>
                <a:ext cx="432000" cy="369332"/>
              </a:xfrm>
              <a:prstGeom prst="rect">
                <a:avLst/>
              </a:prstGeom>
            </p:spPr>
            <p:style>
              <a:lnRef idx="2">
                <a:schemeClr val="dk1"/>
              </a:lnRef>
              <a:fillRef idx="1">
                <a:schemeClr val="lt1"/>
              </a:fillRef>
              <a:effectRef idx="0">
                <a:schemeClr val="dk1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US" b="1" dirty="0"/>
                  <a:t>P2</a:t>
                </a:r>
              </a:p>
            </p:txBody>
          </p:sp>
        </p:grpSp>
      </p:grpSp>
      <p:sp>
        <p:nvSpPr>
          <p:cNvPr id="19" name="Text Box 13"/>
          <p:cNvSpPr txBox="1">
            <a:spLocks noChangeArrowheads="1"/>
          </p:cNvSpPr>
          <p:nvPr/>
        </p:nvSpPr>
        <p:spPr bwMode="auto">
          <a:xfrm>
            <a:off x="773151" y="109393"/>
            <a:ext cx="751592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 Numerical models</a:t>
            </a:r>
            <a:r>
              <a:rPr kumimoji="1" lang="en-US" sz="2100" dirty="0"/>
              <a:t>: the electrical-thermal Finite Element model</a:t>
            </a:r>
            <a:endParaRPr kumimoji="1" lang="en-U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0" name="Segnaposto piè di pagina 4">
            <a:extLst>
              <a:ext uri="{FF2B5EF4-FFF2-40B4-BE49-F238E27FC236}">
                <a16:creationId xmlns:a16="http://schemas.microsoft.com/office/drawing/2014/main" xmlns="" id="{E4BEAE34-8D40-4D7C-8E93-54F5B58D143C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17/46</a:t>
            </a:r>
          </a:p>
        </p:txBody>
      </p:sp>
    </p:spTree>
    <p:extLst>
      <p:ext uri="{BB962C8B-B14F-4D97-AF65-F5344CB8AC3E}">
        <p14:creationId xmlns:p14="http://schemas.microsoft.com/office/powerpoint/2010/main" val="369138174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330962" y="1412344"/>
            <a:ext cx="5760640" cy="4464496"/>
            <a:chOff x="1619672" y="1196752"/>
            <a:chExt cx="5760640" cy="4464496"/>
          </a:xfrm>
        </p:grpSpPr>
        <p:sp>
          <p:nvSpPr>
            <p:cNvPr id="7" name="Rettangolo 6"/>
            <p:cNvSpPr/>
            <p:nvPr/>
          </p:nvSpPr>
          <p:spPr>
            <a:xfrm>
              <a:off x="1619672" y="1196752"/>
              <a:ext cx="5760640" cy="4464496"/>
            </a:xfrm>
            <a:prstGeom prst="rect">
              <a:avLst/>
            </a:prstGeom>
            <a:solidFill>
              <a:schemeClr val="bg1"/>
            </a:solidFill>
            <a:ln w="1587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grpSp>
          <p:nvGrpSpPr>
            <p:cNvPr id="8" name="Group 4"/>
            <p:cNvGrpSpPr>
              <a:grpSpLocks noChangeAspect="1"/>
            </p:cNvGrpSpPr>
            <p:nvPr/>
          </p:nvGrpSpPr>
          <p:grpSpPr bwMode="auto">
            <a:xfrm>
              <a:off x="1744663" y="1320801"/>
              <a:ext cx="5487988" cy="4243388"/>
              <a:chOff x="1099" y="832"/>
              <a:chExt cx="3457" cy="2673"/>
            </a:xfrm>
          </p:grpSpPr>
          <p:pic>
            <p:nvPicPr>
              <p:cNvPr id="9" name="Picture 6"/>
              <p:cNvPicPr>
                <a:picLocks noChangeAspect="1" noChangeArrowheads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106" y="839"/>
                <a:ext cx="3444" cy="20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0" name="Freeform 7"/>
              <p:cNvSpPr>
                <a:spLocks noEditPoints="1"/>
              </p:cNvSpPr>
              <p:nvPr/>
            </p:nvSpPr>
            <p:spPr bwMode="auto">
              <a:xfrm>
                <a:off x="1099" y="832"/>
                <a:ext cx="3457" cy="2089"/>
              </a:xfrm>
              <a:custGeom>
                <a:avLst/>
                <a:gdLst>
                  <a:gd name="T0" fmla="*/ 0 w 3457"/>
                  <a:gd name="T1" fmla="*/ 0 h 2089"/>
                  <a:gd name="T2" fmla="*/ 3457 w 3457"/>
                  <a:gd name="T3" fmla="*/ 0 h 2089"/>
                  <a:gd name="T4" fmla="*/ 3457 w 3457"/>
                  <a:gd name="T5" fmla="*/ 2089 h 2089"/>
                  <a:gd name="T6" fmla="*/ 0 w 3457"/>
                  <a:gd name="T7" fmla="*/ 2089 h 2089"/>
                  <a:gd name="T8" fmla="*/ 0 w 3457"/>
                  <a:gd name="T9" fmla="*/ 0 h 2089"/>
                  <a:gd name="T10" fmla="*/ 6 w 3457"/>
                  <a:gd name="T11" fmla="*/ 2086 h 2089"/>
                  <a:gd name="T12" fmla="*/ 3 w 3457"/>
                  <a:gd name="T13" fmla="*/ 2082 h 2089"/>
                  <a:gd name="T14" fmla="*/ 3454 w 3457"/>
                  <a:gd name="T15" fmla="*/ 2082 h 2089"/>
                  <a:gd name="T16" fmla="*/ 3451 w 3457"/>
                  <a:gd name="T17" fmla="*/ 2086 h 2089"/>
                  <a:gd name="T18" fmla="*/ 3451 w 3457"/>
                  <a:gd name="T19" fmla="*/ 4 h 2089"/>
                  <a:gd name="T20" fmla="*/ 3454 w 3457"/>
                  <a:gd name="T21" fmla="*/ 7 h 2089"/>
                  <a:gd name="T22" fmla="*/ 3 w 3457"/>
                  <a:gd name="T23" fmla="*/ 7 h 2089"/>
                  <a:gd name="T24" fmla="*/ 6 w 3457"/>
                  <a:gd name="T25" fmla="*/ 4 h 2089"/>
                  <a:gd name="T26" fmla="*/ 6 w 3457"/>
                  <a:gd name="T27" fmla="*/ 2086 h 20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3457" h="2089">
                    <a:moveTo>
                      <a:pt x="0" y="0"/>
                    </a:moveTo>
                    <a:lnTo>
                      <a:pt x="3457" y="0"/>
                    </a:lnTo>
                    <a:lnTo>
                      <a:pt x="3457" y="2089"/>
                    </a:lnTo>
                    <a:lnTo>
                      <a:pt x="0" y="2089"/>
                    </a:lnTo>
                    <a:lnTo>
                      <a:pt x="0" y="0"/>
                    </a:lnTo>
                    <a:close/>
                    <a:moveTo>
                      <a:pt x="6" y="2086"/>
                    </a:moveTo>
                    <a:lnTo>
                      <a:pt x="3" y="2082"/>
                    </a:lnTo>
                    <a:lnTo>
                      <a:pt x="3454" y="2082"/>
                    </a:lnTo>
                    <a:lnTo>
                      <a:pt x="3451" y="2086"/>
                    </a:lnTo>
                    <a:lnTo>
                      <a:pt x="3451" y="4"/>
                    </a:lnTo>
                    <a:lnTo>
                      <a:pt x="3454" y="7"/>
                    </a:lnTo>
                    <a:lnTo>
                      <a:pt x="3" y="7"/>
                    </a:lnTo>
                    <a:lnTo>
                      <a:pt x="6" y="4"/>
                    </a:lnTo>
                    <a:lnTo>
                      <a:pt x="6" y="2086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1" name="Rectangle 8"/>
              <p:cNvSpPr>
                <a:spLocks noChangeArrowheads="1"/>
              </p:cNvSpPr>
              <p:nvPr/>
            </p:nvSpPr>
            <p:spPr bwMode="auto">
              <a:xfrm>
                <a:off x="3496" y="1292"/>
                <a:ext cx="163" cy="17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2" name="Freeform 9"/>
              <p:cNvSpPr>
                <a:spLocks noEditPoints="1"/>
              </p:cNvSpPr>
              <p:nvPr/>
            </p:nvSpPr>
            <p:spPr bwMode="auto">
              <a:xfrm>
                <a:off x="3490" y="1285"/>
                <a:ext cx="175" cy="190"/>
              </a:xfrm>
              <a:custGeom>
                <a:avLst/>
                <a:gdLst>
                  <a:gd name="T0" fmla="*/ 0 w 175"/>
                  <a:gd name="T1" fmla="*/ 0 h 190"/>
                  <a:gd name="T2" fmla="*/ 175 w 175"/>
                  <a:gd name="T3" fmla="*/ 0 h 190"/>
                  <a:gd name="T4" fmla="*/ 175 w 175"/>
                  <a:gd name="T5" fmla="*/ 190 h 190"/>
                  <a:gd name="T6" fmla="*/ 0 w 175"/>
                  <a:gd name="T7" fmla="*/ 190 h 190"/>
                  <a:gd name="T8" fmla="*/ 0 w 175"/>
                  <a:gd name="T9" fmla="*/ 0 h 190"/>
                  <a:gd name="T10" fmla="*/ 13 w 175"/>
                  <a:gd name="T11" fmla="*/ 183 h 190"/>
                  <a:gd name="T12" fmla="*/ 6 w 175"/>
                  <a:gd name="T13" fmla="*/ 176 h 190"/>
                  <a:gd name="T14" fmla="*/ 169 w 175"/>
                  <a:gd name="T15" fmla="*/ 176 h 190"/>
                  <a:gd name="T16" fmla="*/ 162 w 175"/>
                  <a:gd name="T17" fmla="*/ 183 h 190"/>
                  <a:gd name="T18" fmla="*/ 162 w 175"/>
                  <a:gd name="T19" fmla="*/ 7 h 190"/>
                  <a:gd name="T20" fmla="*/ 169 w 175"/>
                  <a:gd name="T21" fmla="*/ 14 h 190"/>
                  <a:gd name="T22" fmla="*/ 6 w 175"/>
                  <a:gd name="T23" fmla="*/ 14 h 190"/>
                  <a:gd name="T24" fmla="*/ 13 w 175"/>
                  <a:gd name="T25" fmla="*/ 7 h 190"/>
                  <a:gd name="T26" fmla="*/ 13 w 175"/>
                  <a:gd name="T27" fmla="*/ 183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5" h="190">
                    <a:moveTo>
                      <a:pt x="0" y="0"/>
                    </a:moveTo>
                    <a:lnTo>
                      <a:pt x="175" y="0"/>
                    </a:lnTo>
                    <a:lnTo>
                      <a:pt x="175" y="190"/>
                    </a:lnTo>
                    <a:lnTo>
                      <a:pt x="0" y="190"/>
                    </a:lnTo>
                    <a:lnTo>
                      <a:pt x="0" y="0"/>
                    </a:lnTo>
                    <a:close/>
                    <a:moveTo>
                      <a:pt x="13" y="183"/>
                    </a:moveTo>
                    <a:lnTo>
                      <a:pt x="6" y="176"/>
                    </a:lnTo>
                    <a:lnTo>
                      <a:pt x="169" y="176"/>
                    </a:lnTo>
                    <a:lnTo>
                      <a:pt x="162" y="183"/>
                    </a:lnTo>
                    <a:lnTo>
                      <a:pt x="162" y="7"/>
                    </a:lnTo>
                    <a:lnTo>
                      <a:pt x="169" y="14"/>
                    </a:lnTo>
                    <a:lnTo>
                      <a:pt x="6" y="14"/>
                    </a:lnTo>
                    <a:lnTo>
                      <a:pt x="13" y="7"/>
                    </a:lnTo>
                    <a:lnTo>
                      <a:pt x="13" y="183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3" name="Freeform 10"/>
              <p:cNvSpPr>
                <a:spLocks noEditPoints="1"/>
              </p:cNvSpPr>
              <p:nvPr/>
            </p:nvSpPr>
            <p:spPr bwMode="auto">
              <a:xfrm>
                <a:off x="3333" y="1301"/>
                <a:ext cx="126" cy="66"/>
              </a:xfrm>
              <a:custGeom>
                <a:avLst/>
                <a:gdLst>
                  <a:gd name="T0" fmla="*/ 120 w 126"/>
                  <a:gd name="T1" fmla="*/ 66 h 66"/>
                  <a:gd name="T2" fmla="*/ 28 w 126"/>
                  <a:gd name="T3" fmla="*/ 21 h 66"/>
                  <a:gd name="T4" fmla="*/ 34 w 126"/>
                  <a:gd name="T5" fmla="*/ 9 h 66"/>
                  <a:gd name="T6" fmla="*/ 126 w 126"/>
                  <a:gd name="T7" fmla="*/ 53 h 66"/>
                  <a:gd name="T8" fmla="*/ 120 w 126"/>
                  <a:gd name="T9" fmla="*/ 66 h 66"/>
                  <a:gd name="T10" fmla="*/ 28 w 126"/>
                  <a:gd name="T11" fmla="*/ 37 h 66"/>
                  <a:gd name="T12" fmla="*/ 0 w 126"/>
                  <a:gd name="T13" fmla="*/ 0 h 66"/>
                  <a:gd name="T14" fmla="*/ 46 w 126"/>
                  <a:gd name="T15" fmla="*/ 0 h 66"/>
                  <a:gd name="T16" fmla="*/ 28 w 126"/>
                  <a:gd name="T17" fmla="*/ 37 h 6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126" h="66">
                    <a:moveTo>
                      <a:pt x="120" y="66"/>
                    </a:moveTo>
                    <a:lnTo>
                      <a:pt x="28" y="21"/>
                    </a:lnTo>
                    <a:lnTo>
                      <a:pt x="34" y="9"/>
                    </a:lnTo>
                    <a:lnTo>
                      <a:pt x="126" y="53"/>
                    </a:lnTo>
                    <a:lnTo>
                      <a:pt x="120" y="66"/>
                    </a:lnTo>
                    <a:close/>
                    <a:moveTo>
                      <a:pt x="28" y="37"/>
                    </a:moveTo>
                    <a:lnTo>
                      <a:pt x="0" y="0"/>
                    </a:lnTo>
                    <a:lnTo>
                      <a:pt x="46" y="0"/>
                    </a:lnTo>
                    <a:lnTo>
                      <a:pt x="28" y="37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4" name="Rectangle 11"/>
              <p:cNvSpPr>
                <a:spLocks noChangeArrowheads="1"/>
              </p:cNvSpPr>
              <p:nvPr/>
            </p:nvSpPr>
            <p:spPr bwMode="auto">
              <a:xfrm>
                <a:off x="3551" y="1321"/>
                <a:ext cx="98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15" name="Rectangle 12"/>
              <p:cNvSpPr>
                <a:spLocks noChangeArrowheads="1"/>
              </p:cNvSpPr>
              <p:nvPr/>
            </p:nvSpPr>
            <p:spPr bwMode="auto">
              <a:xfrm>
                <a:off x="2045" y="2424"/>
                <a:ext cx="162" cy="17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6" name="Freeform 13"/>
              <p:cNvSpPr>
                <a:spLocks noEditPoints="1"/>
              </p:cNvSpPr>
              <p:nvPr/>
            </p:nvSpPr>
            <p:spPr bwMode="auto">
              <a:xfrm>
                <a:off x="2038" y="2417"/>
                <a:ext cx="176" cy="190"/>
              </a:xfrm>
              <a:custGeom>
                <a:avLst/>
                <a:gdLst>
                  <a:gd name="T0" fmla="*/ 0 w 176"/>
                  <a:gd name="T1" fmla="*/ 0 h 190"/>
                  <a:gd name="T2" fmla="*/ 176 w 176"/>
                  <a:gd name="T3" fmla="*/ 0 h 190"/>
                  <a:gd name="T4" fmla="*/ 176 w 176"/>
                  <a:gd name="T5" fmla="*/ 190 h 190"/>
                  <a:gd name="T6" fmla="*/ 0 w 176"/>
                  <a:gd name="T7" fmla="*/ 190 h 190"/>
                  <a:gd name="T8" fmla="*/ 0 w 176"/>
                  <a:gd name="T9" fmla="*/ 0 h 190"/>
                  <a:gd name="T10" fmla="*/ 14 w 176"/>
                  <a:gd name="T11" fmla="*/ 183 h 190"/>
                  <a:gd name="T12" fmla="*/ 7 w 176"/>
                  <a:gd name="T13" fmla="*/ 176 h 190"/>
                  <a:gd name="T14" fmla="*/ 169 w 176"/>
                  <a:gd name="T15" fmla="*/ 176 h 190"/>
                  <a:gd name="T16" fmla="*/ 162 w 176"/>
                  <a:gd name="T17" fmla="*/ 183 h 190"/>
                  <a:gd name="T18" fmla="*/ 162 w 176"/>
                  <a:gd name="T19" fmla="*/ 7 h 190"/>
                  <a:gd name="T20" fmla="*/ 169 w 176"/>
                  <a:gd name="T21" fmla="*/ 14 h 190"/>
                  <a:gd name="T22" fmla="*/ 7 w 176"/>
                  <a:gd name="T23" fmla="*/ 14 h 190"/>
                  <a:gd name="T24" fmla="*/ 14 w 176"/>
                  <a:gd name="T25" fmla="*/ 7 h 190"/>
                  <a:gd name="T26" fmla="*/ 14 w 176"/>
                  <a:gd name="T27" fmla="*/ 183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6" h="190">
                    <a:moveTo>
                      <a:pt x="0" y="0"/>
                    </a:moveTo>
                    <a:lnTo>
                      <a:pt x="176" y="0"/>
                    </a:lnTo>
                    <a:lnTo>
                      <a:pt x="176" y="190"/>
                    </a:lnTo>
                    <a:lnTo>
                      <a:pt x="0" y="190"/>
                    </a:lnTo>
                    <a:lnTo>
                      <a:pt x="0" y="0"/>
                    </a:lnTo>
                    <a:close/>
                    <a:moveTo>
                      <a:pt x="14" y="183"/>
                    </a:moveTo>
                    <a:lnTo>
                      <a:pt x="7" y="176"/>
                    </a:lnTo>
                    <a:lnTo>
                      <a:pt x="169" y="176"/>
                    </a:lnTo>
                    <a:lnTo>
                      <a:pt x="162" y="183"/>
                    </a:lnTo>
                    <a:lnTo>
                      <a:pt x="162" y="7"/>
                    </a:lnTo>
                    <a:lnTo>
                      <a:pt x="169" y="14"/>
                    </a:lnTo>
                    <a:lnTo>
                      <a:pt x="7" y="14"/>
                    </a:lnTo>
                    <a:lnTo>
                      <a:pt x="14" y="7"/>
                    </a:lnTo>
                    <a:lnTo>
                      <a:pt x="14" y="183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8" name="Freeform 14"/>
              <p:cNvSpPr>
                <a:spLocks noEditPoints="1"/>
              </p:cNvSpPr>
              <p:nvPr/>
            </p:nvSpPr>
            <p:spPr bwMode="auto">
              <a:xfrm>
                <a:off x="2245" y="2378"/>
                <a:ext cx="277" cy="115"/>
              </a:xfrm>
              <a:custGeom>
                <a:avLst/>
                <a:gdLst>
                  <a:gd name="T0" fmla="*/ 0 w 277"/>
                  <a:gd name="T1" fmla="*/ 102 h 115"/>
                  <a:gd name="T2" fmla="*/ 242 w 277"/>
                  <a:gd name="T3" fmla="*/ 10 h 115"/>
                  <a:gd name="T4" fmla="*/ 247 w 277"/>
                  <a:gd name="T5" fmla="*/ 23 h 115"/>
                  <a:gd name="T6" fmla="*/ 5 w 277"/>
                  <a:gd name="T7" fmla="*/ 115 h 115"/>
                  <a:gd name="T8" fmla="*/ 0 w 277"/>
                  <a:gd name="T9" fmla="*/ 102 h 115"/>
                  <a:gd name="T10" fmla="*/ 231 w 277"/>
                  <a:gd name="T11" fmla="*/ 0 h 115"/>
                  <a:gd name="T12" fmla="*/ 277 w 277"/>
                  <a:gd name="T13" fmla="*/ 5 h 115"/>
                  <a:gd name="T14" fmla="*/ 246 w 277"/>
                  <a:gd name="T15" fmla="*/ 39 h 115"/>
                  <a:gd name="T16" fmla="*/ 231 w 277"/>
                  <a:gd name="T17" fmla="*/ 0 h 11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77" h="115">
                    <a:moveTo>
                      <a:pt x="0" y="102"/>
                    </a:moveTo>
                    <a:lnTo>
                      <a:pt x="242" y="10"/>
                    </a:lnTo>
                    <a:lnTo>
                      <a:pt x="247" y="23"/>
                    </a:lnTo>
                    <a:lnTo>
                      <a:pt x="5" y="115"/>
                    </a:lnTo>
                    <a:lnTo>
                      <a:pt x="0" y="102"/>
                    </a:lnTo>
                    <a:close/>
                    <a:moveTo>
                      <a:pt x="231" y="0"/>
                    </a:moveTo>
                    <a:lnTo>
                      <a:pt x="277" y="5"/>
                    </a:lnTo>
                    <a:lnTo>
                      <a:pt x="246" y="39"/>
                    </a:lnTo>
                    <a:lnTo>
                      <a:pt x="231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19" name="Rectangle 15"/>
              <p:cNvSpPr>
                <a:spLocks noChangeArrowheads="1"/>
              </p:cNvSpPr>
              <p:nvPr/>
            </p:nvSpPr>
            <p:spPr bwMode="auto">
              <a:xfrm>
                <a:off x="2100" y="2453"/>
                <a:ext cx="98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0" name="Rectangle 16"/>
              <p:cNvSpPr>
                <a:spLocks noChangeArrowheads="1"/>
              </p:cNvSpPr>
              <p:nvPr/>
            </p:nvSpPr>
            <p:spPr bwMode="auto">
              <a:xfrm>
                <a:off x="2808" y="2696"/>
                <a:ext cx="162" cy="17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1" name="Freeform 17"/>
              <p:cNvSpPr>
                <a:spLocks noEditPoints="1"/>
              </p:cNvSpPr>
              <p:nvPr/>
            </p:nvSpPr>
            <p:spPr bwMode="auto">
              <a:xfrm>
                <a:off x="2801" y="2689"/>
                <a:ext cx="176" cy="189"/>
              </a:xfrm>
              <a:custGeom>
                <a:avLst/>
                <a:gdLst>
                  <a:gd name="T0" fmla="*/ 0 w 176"/>
                  <a:gd name="T1" fmla="*/ 0 h 189"/>
                  <a:gd name="T2" fmla="*/ 176 w 176"/>
                  <a:gd name="T3" fmla="*/ 0 h 189"/>
                  <a:gd name="T4" fmla="*/ 176 w 176"/>
                  <a:gd name="T5" fmla="*/ 189 h 189"/>
                  <a:gd name="T6" fmla="*/ 0 w 176"/>
                  <a:gd name="T7" fmla="*/ 189 h 189"/>
                  <a:gd name="T8" fmla="*/ 0 w 176"/>
                  <a:gd name="T9" fmla="*/ 0 h 189"/>
                  <a:gd name="T10" fmla="*/ 14 w 176"/>
                  <a:gd name="T11" fmla="*/ 182 h 189"/>
                  <a:gd name="T12" fmla="*/ 7 w 176"/>
                  <a:gd name="T13" fmla="*/ 175 h 189"/>
                  <a:gd name="T14" fmla="*/ 169 w 176"/>
                  <a:gd name="T15" fmla="*/ 175 h 189"/>
                  <a:gd name="T16" fmla="*/ 162 w 176"/>
                  <a:gd name="T17" fmla="*/ 182 h 189"/>
                  <a:gd name="T18" fmla="*/ 162 w 176"/>
                  <a:gd name="T19" fmla="*/ 7 h 189"/>
                  <a:gd name="T20" fmla="*/ 169 w 176"/>
                  <a:gd name="T21" fmla="*/ 14 h 189"/>
                  <a:gd name="T22" fmla="*/ 7 w 176"/>
                  <a:gd name="T23" fmla="*/ 14 h 189"/>
                  <a:gd name="T24" fmla="*/ 14 w 176"/>
                  <a:gd name="T25" fmla="*/ 7 h 189"/>
                  <a:gd name="T26" fmla="*/ 14 w 176"/>
                  <a:gd name="T27" fmla="*/ 182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6" h="189">
                    <a:moveTo>
                      <a:pt x="0" y="0"/>
                    </a:moveTo>
                    <a:lnTo>
                      <a:pt x="176" y="0"/>
                    </a:lnTo>
                    <a:lnTo>
                      <a:pt x="176" y="189"/>
                    </a:lnTo>
                    <a:lnTo>
                      <a:pt x="0" y="189"/>
                    </a:lnTo>
                    <a:lnTo>
                      <a:pt x="0" y="0"/>
                    </a:lnTo>
                    <a:close/>
                    <a:moveTo>
                      <a:pt x="14" y="182"/>
                    </a:moveTo>
                    <a:lnTo>
                      <a:pt x="7" y="175"/>
                    </a:lnTo>
                    <a:lnTo>
                      <a:pt x="169" y="175"/>
                    </a:lnTo>
                    <a:lnTo>
                      <a:pt x="162" y="182"/>
                    </a:lnTo>
                    <a:lnTo>
                      <a:pt x="162" y="7"/>
                    </a:lnTo>
                    <a:lnTo>
                      <a:pt x="169" y="14"/>
                    </a:lnTo>
                    <a:lnTo>
                      <a:pt x="7" y="14"/>
                    </a:lnTo>
                    <a:lnTo>
                      <a:pt x="14" y="7"/>
                    </a:lnTo>
                    <a:lnTo>
                      <a:pt x="14" y="182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2" name="Freeform 18"/>
              <p:cNvSpPr>
                <a:spLocks noEditPoints="1"/>
              </p:cNvSpPr>
              <p:nvPr/>
            </p:nvSpPr>
            <p:spPr bwMode="auto">
              <a:xfrm>
                <a:off x="3008" y="2622"/>
                <a:ext cx="345" cy="142"/>
              </a:xfrm>
              <a:custGeom>
                <a:avLst/>
                <a:gdLst>
                  <a:gd name="T0" fmla="*/ 0 w 345"/>
                  <a:gd name="T1" fmla="*/ 129 h 142"/>
                  <a:gd name="T2" fmla="*/ 310 w 345"/>
                  <a:gd name="T3" fmla="*/ 10 h 142"/>
                  <a:gd name="T4" fmla="*/ 315 w 345"/>
                  <a:gd name="T5" fmla="*/ 23 h 142"/>
                  <a:gd name="T6" fmla="*/ 5 w 345"/>
                  <a:gd name="T7" fmla="*/ 142 h 142"/>
                  <a:gd name="T8" fmla="*/ 0 w 345"/>
                  <a:gd name="T9" fmla="*/ 129 h 142"/>
                  <a:gd name="T10" fmla="*/ 299 w 345"/>
                  <a:gd name="T11" fmla="*/ 0 h 142"/>
                  <a:gd name="T12" fmla="*/ 345 w 345"/>
                  <a:gd name="T13" fmla="*/ 4 h 142"/>
                  <a:gd name="T14" fmla="*/ 314 w 345"/>
                  <a:gd name="T15" fmla="*/ 38 h 142"/>
                  <a:gd name="T16" fmla="*/ 299 w 345"/>
                  <a:gd name="T17" fmla="*/ 0 h 14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45" h="142">
                    <a:moveTo>
                      <a:pt x="0" y="129"/>
                    </a:moveTo>
                    <a:lnTo>
                      <a:pt x="310" y="10"/>
                    </a:lnTo>
                    <a:lnTo>
                      <a:pt x="315" y="23"/>
                    </a:lnTo>
                    <a:lnTo>
                      <a:pt x="5" y="142"/>
                    </a:lnTo>
                    <a:lnTo>
                      <a:pt x="0" y="129"/>
                    </a:lnTo>
                    <a:close/>
                    <a:moveTo>
                      <a:pt x="299" y="0"/>
                    </a:moveTo>
                    <a:lnTo>
                      <a:pt x="345" y="4"/>
                    </a:lnTo>
                    <a:lnTo>
                      <a:pt x="314" y="38"/>
                    </a:lnTo>
                    <a:lnTo>
                      <a:pt x="29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3" name="Rectangle 19"/>
              <p:cNvSpPr>
                <a:spLocks noChangeArrowheads="1"/>
              </p:cNvSpPr>
              <p:nvPr/>
            </p:nvSpPr>
            <p:spPr bwMode="auto">
              <a:xfrm>
                <a:off x="2862" y="2723"/>
                <a:ext cx="99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4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4" name="Rectangle 20"/>
              <p:cNvSpPr>
                <a:spLocks noChangeArrowheads="1"/>
              </p:cNvSpPr>
              <p:nvPr/>
            </p:nvSpPr>
            <p:spPr bwMode="auto">
              <a:xfrm>
                <a:off x="1212" y="2057"/>
                <a:ext cx="162" cy="17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5" name="Freeform 21"/>
              <p:cNvSpPr>
                <a:spLocks noEditPoints="1"/>
              </p:cNvSpPr>
              <p:nvPr/>
            </p:nvSpPr>
            <p:spPr bwMode="auto">
              <a:xfrm>
                <a:off x="1205" y="2051"/>
                <a:ext cx="176" cy="189"/>
              </a:xfrm>
              <a:custGeom>
                <a:avLst/>
                <a:gdLst>
                  <a:gd name="T0" fmla="*/ 0 w 176"/>
                  <a:gd name="T1" fmla="*/ 0 h 189"/>
                  <a:gd name="T2" fmla="*/ 176 w 176"/>
                  <a:gd name="T3" fmla="*/ 0 h 189"/>
                  <a:gd name="T4" fmla="*/ 176 w 176"/>
                  <a:gd name="T5" fmla="*/ 189 h 189"/>
                  <a:gd name="T6" fmla="*/ 0 w 176"/>
                  <a:gd name="T7" fmla="*/ 189 h 189"/>
                  <a:gd name="T8" fmla="*/ 0 w 176"/>
                  <a:gd name="T9" fmla="*/ 0 h 189"/>
                  <a:gd name="T10" fmla="*/ 14 w 176"/>
                  <a:gd name="T11" fmla="*/ 182 h 189"/>
                  <a:gd name="T12" fmla="*/ 7 w 176"/>
                  <a:gd name="T13" fmla="*/ 176 h 189"/>
                  <a:gd name="T14" fmla="*/ 169 w 176"/>
                  <a:gd name="T15" fmla="*/ 176 h 189"/>
                  <a:gd name="T16" fmla="*/ 162 w 176"/>
                  <a:gd name="T17" fmla="*/ 182 h 189"/>
                  <a:gd name="T18" fmla="*/ 162 w 176"/>
                  <a:gd name="T19" fmla="*/ 6 h 189"/>
                  <a:gd name="T20" fmla="*/ 169 w 176"/>
                  <a:gd name="T21" fmla="*/ 13 h 189"/>
                  <a:gd name="T22" fmla="*/ 7 w 176"/>
                  <a:gd name="T23" fmla="*/ 13 h 189"/>
                  <a:gd name="T24" fmla="*/ 14 w 176"/>
                  <a:gd name="T25" fmla="*/ 6 h 189"/>
                  <a:gd name="T26" fmla="*/ 14 w 176"/>
                  <a:gd name="T27" fmla="*/ 182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6" h="189">
                    <a:moveTo>
                      <a:pt x="0" y="0"/>
                    </a:moveTo>
                    <a:lnTo>
                      <a:pt x="176" y="0"/>
                    </a:lnTo>
                    <a:lnTo>
                      <a:pt x="176" y="189"/>
                    </a:lnTo>
                    <a:lnTo>
                      <a:pt x="0" y="189"/>
                    </a:lnTo>
                    <a:lnTo>
                      <a:pt x="0" y="0"/>
                    </a:lnTo>
                    <a:close/>
                    <a:moveTo>
                      <a:pt x="14" y="182"/>
                    </a:moveTo>
                    <a:lnTo>
                      <a:pt x="7" y="176"/>
                    </a:lnTo>
                    <a:lnTo>
                      <a:pt x="169" y="176"/>
                    </a:lnTo>
                    <a:lnTo>
                      <a:pt x="162" y="182"/>
                    </a:lnTo>
                    <a:lnTo>
                      <a:pt x="162" y="6"/>
                    </a:lnTo>
                    <a:lnTo>
                      <a:pt x="169" y="13"/>
                    </a:lnTo>
                    <a:lnTo>
                      <a:pt x="7" y="13"/>
                    </a:lnTo>
                    <a:lnTo>
                      <a:pt x="14" y="6"/>
                    </a:lnTo>
                    <a:lnTo>
                      <a:pt x="14" y="182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6" name="Freeform 22"/>
              <p:cNvSpPr>
                <a:spLocks noEditPoints="1"/>
              </p:cNvSpPr>
              <p:nvPr/>
            </p:nvSpPr>
            <p:spPr bwMode="auto">
              <a:xfrm>
                <a:off x="1411" y="1926"/>
                <a:ext cx="300" cy="198"/>
              </a:xfrm>
              <a:custGeom>
                <a:avLst/>
                <a:gdLst>
                  <a:gd name="T0" fmla="*/ 0 w 300"/>
                  <a:gd name="T1" fmla="*/ 187 h 198"/>
                  <a:gd name="T2" fmla="*/ 267 w 300"/>
                  <a:gd name="T3" fmla="*/ 13 h 198"/>
                  <a:gd name="T4" fmla="*/ 275 w 300"/>
                  <a:gd name="T5" fmla="*/ 25 h 198"/>
                  <a:gd name="T6" fmla="*/ 7 w 300"/>
                  <a:gd name="T7" fmla="*/ 198 h 198"/>
                  <a:gd name="T8" fmla="*/ 0 w 300"/>
                  <a:gd name="T9" fmla="*/ 187 h 198"/>
                  <a:gd name="T10" fmla="*/ 254 w 300"/>
                  <a:gd name="T11" fmla="*/ 5 h 198"/>
                  <a:gd name="T12" fmla="*/ 300 w 300"/>
                  <a:gd name="T13" fmla="*/ 0 h 198"/>
                  <a:gd name="T14" fmla="*/ 277 w 300"/>
                  <a:gd name="T15" fmla="*/ 40 h 198"/>
                  <a:gd name="T16" fmla="*/ 254 w 300"/>
                  <a:gd name="T17" fmla="*/ 5 h 19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0" h="198">
                    <a:moveTo>
                      <a:pt x="0" y="187"/>
                    </a:moveTo>
                    <a:lnTo>
                      <a:pt x="267" y="13"/>
                    </a:lnTo>
                    <a:lnTo>
                      <a:pt x="275" y="25"/>
                    </a:lnTo>
                    <a:lnTo>
                      <a:pt x="7" y="198"/>
                    </a:lnTo>
                    <a:lnTo>
                      <a:pt x="0" y="187"/>
                    </a:lnTo>
                    <a:close/>
                    <a:moveTo>
                      <a:pt x="254" y="5"/>
                    </a:moveTo>
                    <a:lnTo>
                      <a:pt x="300" y="0"/>
                    </a:lnTo>
                    <a:lnTo>
                      <a:pt x="277" y="40"/>
                    </a:lnTo>
                    <a:lnTo>
                      <a:pt x="254" y="5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7" name="Rectangle 23"/>
              <p:cNvSpPr>
                <a:spLocks noChangeArrowheads="1"/>
              </p:cNvSpPr>
              <p:nvPr/>
            </p:nvSpPr>
            <p:spPr bwMode="auto">
              <a:xfrm>
                <a:off x="1267" y="2085"/>
                <a:ext cx="99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5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28" name="Rectangle 24"/>
              <p:cNvSpPr>
                <a:spLocks noChangeArrowheads="1"/>
              </p:cNvSpPr>
              <p:nvPr/>
            </p:nvSpPr>
            <p:spPr bwMode="auto">
              <a:xfrm>
                <a:off x="1313" y="1525"/>
                <a:ext cx="162" cy="17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29" name="Freeform 25"/>
              <p:cNvSpPr>
                <a:spLocks noEditPoints="1"/>
              </p:cNvSpPr>
              <p:nvPr/>
            </p:nvSpPr>
            <p:spPr bwMode="auto">
              <a:xfrm>
                <a:off x="1306" y="1518"/>
                <a:ext cx="176" cy="189"/>
              </a:xfrm>
              <a:custGeom>
                <a:avLst/>
                <a:gdLst>
                  <a:gd name="T0" fmla="*/ 0 w 176"/>
                  <a:gd name="T1" fmla="*/ 0 h 189"/>
                  <a:gd name="T2" fmla="*/ 176 w 176"/>
                  <a:gd name="T3" fmla="*/ 0 h 189"/>
                  <a:gd name="T4" fmla="*/ 176 w 176"/>
                  <a:gd name="T5" fmla="*/ 189 h 189"/>
                  <a:gd name="T6" fmla="*/ 0 w 176"/>
                  <a:gd name="T7" fmla="*/ 189 h 189"/>
                  <a:gd name="T8" fmla="*/ 0 w 176"/>
                  <a:gd name="T9" fmla="*/ 0 h 189"/>
                  <a:gd name="T10" fmla="*/ 14 w 176"/>
                  <a:gd name="T11" fmla="*/ 183 h 189"/>
                  <a:gd name="T12" fmla="*/ 7 w 176"/>
                  <a:gd name="T13" fmla="*/ 176 h 189"/>
                  <a:gd name="T14" fmla="*/ 169 w 176"/>
                  <a:gd name="T15" fmla="*/ 176 h 189"/>
                  <a:gd name="T16" fmla="*/ 163 w 176"/>
                  <a:gd name="T17" fmla="*/ 183 h 189"/>
                  <a:gd name="T18" fmla="*/ 163 w 176"/>
                  <a:gd name="T19" fmla="*/ 7 h 189"/>
                  <a:gd name="T20" fmla="*/ 169 w 176"/>
                  <a:gd name="T21" fmla="*/ 14 h 189"/>
                  <a:gd name="T22" fmla="*/ 7 w 176"/>
                  <a:gd name="T23" fmla="*/ 14 h 189"/>
                  <a:gd name="T24" fmla="*/ 14 w 176"/>
                  <a:gd name="T25" fmla="*/ 7 h 189"/>
                  <a:gd name="T26" fmla="*/ 14 w 176"/>
                  <a:gd name="T27" fmla="*/ 183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6" h="189">
                    <a:moveTo>
                      <a:pt x="0" y="0"/>
                    </a:moveTo>
                    <a:lnTo>
                      <a:pt x="176" y="0"/>
                    </a:lnTo>
                    <a:lnTo>
                      <a:pt x="176" y="189"/>
                    </a:lnTo>
                    <a:lnTo>
                      <a:pt x="0" y="189"/>
                    </a:lnTo>
                    <a:lnTo>
                      <a:pt x="0" y="0"/>
                    </a:lnTo>
                    <a:close/>
                    <a:moveTo>
                      <a:pt x="14" y="183"/>
                    </a:moveTo>
                    <a:lnTo>
                      <a:pt x="7" y="176"/>
                    </a:lnTo>
                    <a:lnTo>
                      <a:pt x="169" y="176"/>
                    </a:lnTo>
                    <a:lnTo>
                      <a:pt x="163" y="183"/>
                    </a:lnTo>
                    <a:lnTo>
                      <a:pt x="163" y="7"/>
                    </a:lnTo>
                    <a:lnTo>
                      <a:pt x="169" y="14"/>
                    </a:lnTo>
                    <a:lnTo>
                      <a:pt x="7" y="14"/>
                    </a:lnTo>
                    <a:lnTo>
                      <a:pt x="14" y="7"/>
                    </a:lnTo>
                    <a:lnTo>
                      <a:pt x="14" y="183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0" name="Freeform 26"/>
              <p:cNvSpPr>
                <a:spLocks noEditPoints="1"/>
              </p:cNvSpPr>
              <p:nvPr/>
            </p:nvSpPr>
            <p:spPr bwMode="auto">
              <a:xfrm>
                <a:off x="1515" y="1579"/>
                <a:ext cx="448" cy="113"/>
              </a:xfrm>
              <a:custGeom>
                <a:avLst/>
                <a:gdLst>
                  <a:gd name="T0" fmla="*/ 2 w 448"/>
                  <a:gd name="T1" fmla="*/ 0 h 113"/>
                  <a:gd name="T2" fmla="*/ 416 w 448"/>
                  <a:gd name="T3" fmla="*/ 87 h 113"/>
                  <a:gd name="T4" fmla="*/ 413 w 448"/>
                  <a:gd name="T5" fmla="*/ 101 h 113"/>
                  <a:gd name="T6" fmla="*/ 0 w 448"/>
                  <a:gd name="T7" fmla="*/ 14 h 113"/>
                  <a:gd name="T8" fmla="*/ 2 w 448"/>
                  <a:gd name="T9" fmla="*/ 0 h 113"/>
                  <a:gd name="T10" fmla="*/ 412 w 448"/>
                  <a:gd name="T11" fmla="*/ 73 h 113"/>
                  <a:gd name="T12" fmla="*/ 448 w 448"/>
                  <a:gd name="T13" fmla="*/ 101 h 113"/>
                  <a:gd name="T14" fmla="*/ 404 w 448"/>
                  <a:gd name="T15" fmla="*/ 113 h 113"/>
                  <a:gd name="T16" fmla="*/ 412 w 448"/>
                  <a:gd name="T17" fmla="*/ 73 h 11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448" h="113">
                    <a:moveTo>
                      <a:pt x="2" y="0"/>
                    </a:moveTo>
                    <a:lnTo>
                      <a:pt x="416" y="87"/>
                    </a:lnTo>
                    <a:lnTo>
                      <a:pt x="413" y="101"/>
                    </a:lnTo>
                    <a:lnTo>
                      <a:pt x="0" y="14"/>
                    </a:lnTo>
                    <a:lnTo>
                      <a:pt x="2" y="0"/>
                    </a:lnTo>
                    <a:close/>
                    <a:moveTo>
                      <a:pt x="412" y="73"/>
                    </a:moveTo>
                    <a:lnTo>
                      <a:pt x="448" y="101"/>
                    </a:lnTo>
                    <a:lnTo>
                      <a:pt x="404" y="113"/>
                    </a:lnTo>
                    <a:lnTo>
                      <a:pt x="412" y="73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1" name="Rectangle 27"/>
              <p:cNvSpPr>
                <a:spLocks noChangeArrowheads="1"/>
              </p:cNvSpPr>
              <p:nvPr/>
            </p:nvSpPr>
            <p:spPr bwMode="auto">
              <a:xfrm>
                <a:off x="1368" y="1554"/>
                <a:ext cx="99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7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2" name="Rectangle 28"/>
              <p:cNvSpPr>
                <a:spLocks noChangeArrowheads="1"/>
              </p:cNvSpPr>
              <p:nvPr/>
            </p:nvSpPr>
            <p:spPr bwMode="auto">
              <a:xfrm>
                <a:off x="3621" y="2090"/>
                <a:ext cx="162" cy="175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3" name="Freeform 29"/>
              <p:cNvSpPr>
                <a:spLocks noEditPoints="1"/>
              </p:cNvSpPr>
              <p:nvPr/>
            </p:nvSpPr>
            <p:spPr bwMode="auto">
              <a:xfrm>
                <a:off x="3614" y="2083"/>
                <a:ext cx="176" cy="189"/>
              </a:xfrm>
              <a:custGeom>
                <a:avLst/>
                <a:gdLst>
                  <a:gd name="T0" fmla="*/ 0 w 176"/>
                  <a:gd name="T1" fmla="*/ 0 h 189"/>
                  <a:gd name="T2" fmla="*/ 176 w 176"/>
                  <a:gd name="T3" fmla="*/ 0 h 189"/>
                  <a:gd name="T4" fmla="*/ 176 w 176"/>
                  <a:gd name="T5" fmla="*/ 189 h 189"/>
                  <a:gd name="T6" fmla="*/ 0 w 176"/>
                  <a:gd name="T7" fmla="*/ 189 h 189"/>
                  <a:gd name="T8" fmla="*/ 0 w 176"/>
                  <a:gd name="T9" fmla="*/ 0 h 189"/>
                  <a:gd name="T10" fmla="*/ 14 w 176"/>
                  <a:gd name="T11" fmla="*/ 182 h 189"/>
                  <a:gd name="T12" fmla="*/ 7 w 176"/>
                  <a:gd name="T13" fmla="*/ 175 h 189"/>
                  <a:gd name="T14" fmla="*/ 169 w 176"/>
                  <a:gd name="T15" fmla="*/ 175 h 189"/>
                  <a:gd name="T16" fmla="*/ 162 w 176"/>
                  <a:gd name="T17" fmla="*/ 182 h 189"/>
                  <a:gd name="T18" fmla="*/ 162 w 176"/>
                  <a:gd name="T19" fmla="*/ 7 h 189"/>
                  <a:gd name="T20" fmla="*/ 169 w 176"/>
                  <a:gd name="T21" fmla="*/ 14 h 189"/>
                  <a:gd name="T22" fmla="*/ 7 w 176"/>
                  <a:gd name="T23" fmla="*/ 14 h 189"/>
                  <a:gd name="T24" fmla="*/ 14 w 176"/>
                  <a:gd name="T25" fmla="*/ 7 h 189"/>
                  <a:gd name="T26" fmla="*/ 14 w 176"/>
                  <a:gd name="T27" fmla="*/ 182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6" h="189">
                    <a:moveTo>
                      <a:pt x="0" y="0"/>
                    </a:moveTo>
                    <a:lnTo>
                      <a:pt x="176" y="0"/>
                    </a:lnTo>
                    <a:lnTo>
                      <a:pt x="176" y="189"/>
                    </a:lnTo>
                    <a:lnTo>
                      <a:pt x="0" y="189"/>
                    </a:lnTo>
                    <a:lnTo>
                      <a:pt x="0" y="0"/>
                    </a:lnTo>
                    <a:close/>
                    <a:moveTo>
                      <a:pt x="14" y="182"/>
                    </a:moveTo>
                    <a:lnTo>
                      <a:pt x="7" y="175"/>
                    </a:lnTo>
                    <a:lnTo>
                      <a:pt x="169" y="175"/>
                    </a:lnTo>
                    <a:lnTo>
                      <a:pt x="162" y="182"/>
                    </a:lnTo>
                    <a:lnTo>
                      <a:pt x="162" y="7"/>
                    </a:lnTo>
                    <a:lnTo>
                      <a:pt x="169" y="14"/>
                    </a:lnTo>
                    <a:lnTo>
                      <a:pt x="7" y="14"/>
                    </a:lnTo>
                    <a:lnTo>
                      <a:pt x="14" y="7"/>
                    </a:lnTo>
                    <a:lnTo>
                      <a:pt x="14" y="182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4" name="Freeform 30"/>
              <p:cNvSpPr>
                <a:spLocks noEditPoints="1"/>
              </p:cNvSpPr>
              <p:nvPr/>
            </p:nvSpPr>
            <p:spPr bwMode="auto">
              <a:xfrm>
                <a:off x="3822" y="2052"/>
                <a:ext cx="305" cy="106"/>
              </a:xfrm>
              <a:custGeom>
                <a:avLst/>
                <a:gdLst>
                  <a:gd name="T0" fmla="*/ 0 w 305"/>
                  <a:gd name="T1" fmla="*/ 93 h 106"/>
                  <a:gd name="T2" fmla="*/ 270 w 305"/>
                  <a:gd name="T3" fmla="*/ 11 h 106"/>
                  <a:gd name="T4" fmla="*/ 274 w 305"/>
                  <a:gd name="T5" fmla="*/ 24 h 106"/>
                  <a:gd name="T6" fmla="*/ 4 w 305"/>
                  <a:gd name="T7" fmla="*/ 106 h 106"/>
                  <a:gd name="T8" fmla="*/ 0 w 305"/>
                  <a:gd name="T9" fmla="*/ 93 h 106"/>
                  <a:gd name="T10" fmla="*/ 259 w 305"/>
                  <a:gd name="T11" fmla="*/ 0 h 106"/>
                  <a:gd name="T12" fmla="*/ 305 w 305"/>
                  <a:gd name="T13" fmla="*/ 8 h 106"/>
                  <a:gd name="T14" fmla="*/ 271 w 305"/>
                  <a:gd name="T15" fmla="*/ 40 h 106"/>
                  <a:gd name="T16" fmla="*/ 259 w 305"/>
                  <a:gd name="T17" fmla="*/ 0 h 10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05" h="106">
                    <a:moveTo>
                      <a:pt x="0" y="93"/>
                    </a:moveTo>
                    <a:lnTo>
                      <a:pt x="270" y="11"/>
                    </a:lnTo>
                    <a:lnTo>
                      <a:pt x="274" y="24"/>
                    </a:lnTo>
                    <a:lnTo>
                      <a:pt x="4" y="106"/>
                    </a:lnTo>
                    <a:lnTo>
                      <a:pt x="0" y="93"/>
                    </a:lnTo>
                    <a:close/>
                    <a:moveTo>
                      <a:pt x="259" y="0"/>
                    </a:moveTo>
                    <a:lnTo>
                      <a:pt x="305" y="8"/>
                    </a:lnTo>
                    <a:lnTo>
                      <a:pt x="271" y="40"/>
                    </a:lnTo>
                    <a:lnTo>
                      <a:pt x="259" y="0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5" name="Rectangle 31"/>
              <p:cNvSpPr>
                <a:spLocks noChangeArrowheads="1"/>
              </p:cNvSpPr>
              <p:nvPr/>
            </p:nvSpPr>
            <p:spPr bwMode="auto">
              <a:xfrm>
                <a:off x="3676" y="2117"/>
                <a:ext cx="98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6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36" name="Rectangle 32"/>
              <p:cNvSpPr>
                <a:spLocks noChangeArrowheads="1"/>
              </p:cNvSpPr>
              <p:nvPr/>
            </p:nvSpPr>
            <p:spPr bwMode="auto">
              <a:xfrm>
                <a:off x="4216" y="1331"/>
                <a:ext cx="162" cy="17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7" name="Freeform 33"/>
              <p:cNvSpPr>
                <a:spLocks noEditPoints="1"/>
              </p:cNvSpPr>
              <p:nvPr/>
            </p:nvSpPr>
            <p:spPr bwMode="auto">
              <a:xfrm>
                <a:off x="4209" y="1324"/>
                <a:ext cx="176" cy="190"/>
              </a:xfrm>
              <a:custGeom>
                <a:avLst/>
                <a:gdLst>
                  <a:gd name="T0" fmla="*/ 0 w 176"/>
                  <a:gd name="T1" fmla="*/ 0 h 190"/>
                  <a:gd name="T2" fmla="*/ 176 w 176"/>
                  <a:gd name="T3" fmla="*/ 0 h 190"/>
                  <a:gd name="T4" fmla="*/ 176 w 176"/>
                  <a:gd name="T5" fmla="*/ 190 h 190"/>
                  <a:gd name="T6" fmla="*/ 0 w 176"/>
                  <a:gd name="T7" fmla="*/ 190 h 190"/>
                  <a:gd name="T8" fmla="*/ 0 w 176"/>
                  <a:gd name="T9" fmla="*/ 0 h 190"/>
                  <a:gd name="T10" fmla="*/ 14 w 176"/>
                  <a:gd name="T11" fmla="*/ 183 h 190"/>
                  <a:gd name="T12" fmla="*/ 7 w 176"/>
                  <a:gd name="T13" fmla="*/ 176 h 190"/>
                  <a:gd name="T14" fmla="*/ 169 w 176"/>
                  <a:gd name="T15" fmla="*/ 176 h 190"/>
                  <a:gd name="T16" fmla="*/ 162 w 176"/>
                  <a:gd name="T17" fmla="*/ 183 h 190"/>
                  <a:gd name="T18" fmla="*/ 162 w 176"/>
                  <a:gd name="T19" fmla="*/ 7 h 190"/>
                  <a:gd name="T20" fmla="*/ 169 w 176"/>
                  <a:gd name="T21" fmla="*/ 14 h 190"/>
                  <a:gd name="T22" fmla="*/ 7 w 176"/>
                  <a:gd name="T23" fmla="*/ 14 h 190"/>
                  <a:gd name="T24" fmla="*/ 14 w 176"/>
                  <a:gd name="T25" fmla="*/ 7 h 190"/>
                  <a:gd name="T26" fmla="*/ 14 w 176"/>
                  <a:gd name="T27" fmla="*/ 183 h 19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6" h="190">
                    <a:moveTo>
                      <a:pt x="0" y="0"/>
                    </a:moveTo>
                    <a:lnTo>
                      <a:pt x="176" y="0"/>
                    </a:lnTo>
                    <a:lnTo>
                      <a:pt x="176" y="190"/>
                    </a:lnTo>
                    <a:lnTo>
                      <a:pt x="0" y="190"/>
                    </a:lnTo>
                    <a:lnTo>
                      <a:pt x="0" y="0"/>
                    </a:lnTo>
                    <a:close/>
                    <a:moveTo>
                      <a:pt x="14" y="183"/>
                    </a:moveTo>
                    <a:lnTo>
                      <a:pt x="7" y="176"/>
                    </a:lnTo>
                    <a:lnTo>
                      <a:pt x="169" y="176"/>
                    </a:lnTo>
                    <a:lnTo>
                      <a:pt x="162" y="183"/>
                    </a:lnTo>
                    <a:lnTo>
                      <a:pt x="162" y="7"/>
                    </a:lnTo>
                    <a:lnTo>
                      <a:pt x="169" y="14"/>
                    </a:lnTo>
                    <a:lnTo>
                      <a:pt x="7" y="14"/>
                    </a:lnTo>
                    <a:lnTo>
                      <a:pt x="14" y="7"/>
                    </a:lnTo>
                    <a:lnTo>
                      <a:pt x="14" y="183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8" name="Freeform 34"/>
              <p:cNvSpPr>
                <a:spLocks noEditPoints="1"/>
              </p:cNvSpPr>
              <p:nvPr/>
            </p:nvSpPr>
            <p:spPr bwMode="auto">
              <a:xfrm>
                <a:off x="3932" y="1385"/>
                <a:ext cx="246" cy="87"/>
              </a:xfrm>
              <a:custGeom>
                <a:avLst/>
                <a:gdLst>
                  <a:gd name="T0" fmla="*/ 246 w 246"/>
                  <a:gd name="T1" fmla="*/ 13 h 87"/>
                  <a:gd name="T2" fmla="*/ 35 w 246"/>
                  <a:gd name="T3" fmla="*/ 76 h 87"/>
                  <a:gd name="T4" fmla="*/ 32 w 246"/>
                  <a:gd name="T5" fmla="*/ 63 h 87"/>
                  <a:gd name="T6" fmla="*/ 242 w 246"/>
                  <a:gd name="T7" fmla="*/ 0 h 87"/>
                  <a:gd name="T8" fmla="*/ 246 w 246"/>
                  <a:gd name="T9" fmla="*/ 13 h 87"/>
                  <a:gd name="T10" fmla="*/ 46 w 246"/>
                  <a:gd name="T11" fmla="*/ 87 h 87"/>
                  <a:gd name="T12" fmla="*/ 0 w 246"/>
                  <a:gd name="T13" fmla="*/ 80 h 87"/>
                  <a:gd name="T14" fmla="*/ 34 w 246"/>
                  <a:gd name="T15" fmla="*/ 48 h 87"/>
                  <a:gd name="T16" fmla="*/ 46 w 246"/>
                  <a:gd name="T17" fmla="*/ 87 h 8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246" h="87">
                    <a:moveTo>
                      <a:pt x="246" y="13"/>
                    </a:moveTo>
                    <a:lnTo>
                      <a:pt x="35" y="76"/>
                    </a:lnTo>
                    <a:lnTo>
                      <a:pt x="32" y="63"/>
                    </a:lnTo>
                    <a:lnTo>
                      <a:pt x="242" y="0"/>
                    </a:lnTo>
                    <a:lnTo>
                      <a:pt x="246" y="13"/>
                    </a:lnTo>
                    <a:close/>
                    <a:moveTo>
                      <a:pt x="46" y="87"/>
                    </a:moveTo>
                    <a:lnTo>
                      <a:pt x="0" y="80"/>
                    </a:lnTo>
                    <a:lnTo>
                      <a:pt x="34" y="48"/>
                    </a:lnTo>
                    <a:lnTo>
                      <a:pt x="46" y="87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39" name="Rectangle 35"/>
              <p:cNvSpPr>
                <a:spLocks noChangeArrowheads="1"/>
              </p:cNvSpPr>
              <p:nvPr/>
            </p:nvSpPr>
            <p:spPr bwMode="auto">
              <a:xfrm>
                <a:off x="4270" y="1359"/>
                <a:ext cx="99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0" name="Rectangle 36"/>
              <p:cNvSpPr>
                <a:spLocks noChangeArrowheads="1"/>
              </p:cNvSpPr>
              <p:nvPr/>
            </p:nvSpPr>
            <p:spPr bwMode="auto">
              <a:xfrm>
                <a:off x="4291" y="1611"/>
                <a:ext cx="162" cy="176"/>
              </a:xfrm>
              <a:prstGeom prst="rect">
                <a:avLst/>
              </a:prstGeom>
              <a:solidFill>
                <a:srgbClr val="FFFF0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1" name="Freeform 37"/>
              <p:cNvSpPr>
                <a:spLocks noEditPoints="1"/>
              </p:cNvSpPr>
              <p:nvPr/>
            </p:nvSpPr>
            <p:spPr bwMode="auto">
              <a:xfrm>
                <a:off x="4284" y="1604"/>
                <a:ext cx="176" cy="189"/>
              </a:xfrm>
              <a:custGeom>
                <a:avLst/>
                <a:gdLst>
                  <a:gd name="T0" fmla="*/ 0 w 176"/>
                  <a:gd name="T1" fmla="*/ 0 h 189"/>
                  <a:gd name="T2" fmla="*/ 176 w 176"/>
                  <a:gd name="T3" fmla="*/ 0 h 189"/>
                  <a:gd name="T4" fmla="*/ 176 w 176"/>
                  <a:gd name="T5" fmla="*/ 189 h 189"/>
                  <a:gd name="T6" fmla="*/ 0 w 176"/>
                  <a:gd name="T7" fmla="*/ 189 h 189"/>
                  <a:gd name="T8" fmla="*/ 0 w 176"/>
                  <a:gd name="T9" fmla="*/ 0 h 189"/>
                  <a:gd name="T10" fmla="*/ 13 w 176"/>
                  <a:gd name="T11" fmla="*/ 183 h 189"/>
                  <a:gd name="T12" fmla="*/ 7 w 176"/>
                  <a:gd name="T13" fmla="*/ 176 h 189"/>
                  <a:gd name="T14" fmla="*/ 169 w 176"/>
                  <a:gd name="T15" fmla="*/ 176 h 189"/>
                  <a:gd name="T16" fmla="*/ 162 w 176"/>
                  <a:gd name="T17" fmla="*/ 183 h 189"/>
                  <a:gd name="T18" fmla="*/ 162 w 176"/>
                  <a:gd name="T19" fmla="*/ 7 h 189"/>
                  <a:gd name="T20" fmla="*/ 169 w 176"/>
                  <a:gd name="T21" fmla="*/ 13 h 189"/>
                  <a:gd name="T22" fmla="*/ 7 w 176"/>
                  <a:gd name="T23" fmla="*/ 13 h 189"/>
                  <a:gd name="T24" fmla="*/ 13 w 176"/>
                  <a:gd name="T25" fmla="*/ 7 h 189"/>
                  <a:gd name="T26" fmla="*/ 13 w 176"/>
                  <a:gd name="T27" fmla="*/ 183 h 18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176" h="189">
                    <a:moveTo>
                      <a:pt x="0" y="0"/>
                    </a:moveTo>
                    <a:lnTo>
                      <a:pt x="176" y="0"/>
                    </a:lnTo>
                    <a:lnTo>
                      <a:pt x="176" y="189"/>
                    </a:lnTo>
                    <a:lnTo>
                      <a:pt x="0" y="189"/>
                    </a:lnTo>
                    <a:lnTo>
                      <a:pt x="0" y="0"/>
                    </a:lnTo>
                    <a:close/>
                    <a:moveTo>
                      <a:pt x="13" y="183"/>
                    </a:moveTo>
                    <a:lnTo>
                      <a:pt x="7" y="176"/>
                    </a:lnTo>
                    <a:lnTo>
                      <a:pt x="169" y="176"/>
                    </a:lnTo>
                    <a:lnTo>
                      <a:pt x="162" y="183"/>
                    </a:lnTo>
                    <a:lnTo>
                      <a:pt x="162" y="7"/>
                    </a:lnTo>
                    <a:lnTo>
                      <a:pt x="169" y="13"/>
                    </a:lnTo>
                    <a:lnTo>
                      <a:pt x="7" y="13"/>
                    </a:lnTo>
                    <a:lnTo>
                      <a:pt x="13" y="7"/>
                    </a:lnTo>
                    <a:lnTo>
                      <a:pt x="13" y="183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2" name="Freeform 38"/>
              <p:cNvSpPr>
                <a:spLocks noEditPoints="1"/>
              </p:cNvSpPr>
              <p:nvPr/>
            </p:nvSpPr>
            <p:spPr bwMode="auto">
              <a:xfrm>
                <a:off x="3936" y="1673"/>
                <a:ext cx="317" cy="131"/>
              </a:xfrm>
              <a:custGeom>
                <a:avLst/>
                <a:gdLst>
                  <a:gd name="T0" fmla="*/ 317 w 317"/>
                  <a:gd name="T1" fmla="*/ 13 h 131"/>
                  <a:gd name="T2" fmla="*/ 35 w 317"/>
                  <a:gd name="T3" fmla="*/ 120 h 131"/>
                  <a:gd name="T4" fmla="*/ 30 w 317"/>
                  <a:gd name="T5" fmla="*/ 107 h 131"/>
                  <a:gd name="T6" fmla="*/ 312 w 317"/>
                  <a:gd name="T7" fmla="*/ 0 h 131"/>
                  <a:gd name="T8" fmla="*/ 317 w 317"/>
                  <a:gd name="T9" fmla="*/ 13 h 131"/>
                  <a:gd name="T10" fmla="*/ 46 w 317"/>
                  <a:gd name="T11" fmla="*/ 131 h 131"/>
                  <a:gd name="T12" fmla="*/ 0 w 317"/>
                  <a:gd name="T13" fmla="*/ 126 h 131"/>
                  <a:gd name="T14" fmla="*/ 31 w 317"/>
                  <a:gd name="T15" fmla="*/ 92 h 131"/>
                  <a:gd name="T16" fmla="*/ 46 w 317"/>
                  <a:gd name="T17" fmla="*/ 131 h 13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</a:cxnLst>
                <a:rect l="0" t="0" r="r" b="b"/>
                <a:pathLst>
                  <a:path w="317" h="131">
                    <a:moveTo>
                      <a:pt x="317" y="13"/>
                    </a:moveTo>
                    <a:lnTo>
                      <a:pt x="35" y="120"/>
                    </a:lnTo>
                    <a:lnTo>
                      <a:pt x="30" y="107"/>
                    </a:lnTo>
                    <a:lnTo>
                      <a:pt x="312" y="0"/>
                    </a:lnTo>
                    <a:lnTo>
                      <a:pt x="317" y="13"/>
                    </a:lnTo>
                    <a:close/>
                    <a:moveTo>
                      <a:pt x="46" y="131"/>
                    </a:moveTo>
                    <a:lnTo>
                      <a:pt x="0" y="126"/>
                    </a:lnTo>
                    <a:lnTo>
                      <a:pt x="31" y="92"/>
                    </a:lnTo>
                    <a:lnTo>
                      <a:pt x="46" y="131"/>
                    </a:lnTo>
                    <a:close/>
                  </a:path>
                </a:pathLst>
              </a:custGeom>
              <a:solidFill>
                <a:srgbClr val="000000"/>
              </a:solidFill>
              <a:ln w="0" cap="flat">
                <a:solidFill>
                  <a:srgbClr val="000000"/>
                </a:solidFill>
                <a:prstDash val="solid"/>
                <a:round/>
                <a:headEnd/>
                <a:tailEnd/>
              </a:ln>
            </p:spPr>
            <p:txBody>
              <a:bodyPr vert="horz" wrap="square" lIns="91440" tIns="45720" rIns="91440" bIns="45720" numCol="1" anchor="t" anchorCtr="0" compatLnSpc="1">
                <a:prstTxWarp prst="textNoShape">
                  <a:avLst/>
                </a:prstTxWarp>
              </a:bodyPr>
              <a:lstStyle/>
              <a:p>
                <a:endParaRPr lang="en-US"/>
              </a:p>
            </p:txBody>
          </p:sp>
          <p:sp>
            <p:nvSpPr>
              <p:cNvPr id="43" name="Rectangle 39"/>
              <p:cNvSpPr>
                <a:spLocks noChangeArrowheads="1"/>
              </p:cNvSpPr>
              <p:nvPr/>
            </p:nvSpPr>
            <p:spPr bwMode="auto">
              <a:xfrm>
                <a:off x="4345" y="1638"/>
                <a:ext cx="99" cy="133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1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8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4" name="Rectangle 40"/>
              <p:cNvSpPr>
                <a:spLocks noChangeArrowheads="1"/>
              </p:cNvSpPr>
              <p:nvPr/>
            </p:nvSpPr>
            <p:spPr bwMode="auto">
              <a:xfrm>
                <a:off x="1154" y="2968"/>
                <a:ext cx="122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1.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5" name="Rectangle 41"/>
              <p:cNvSpPr>
                <a:spLocks noChangeArrowheads="1"/>
              </p:cNvSpPr>
              <p:nvPr/>
            </p:nvSpPr>
            <p:spPr bwMode="auto">
              <a:xfrm>
                <a:off x="1336" y="2968"/>
                <a:ext cx="1083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Target vacuum chamber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6" name="Rectangle 42"/>
              <p:cNvSpPr>
                <a:spLocks noChangeArrowheads="1"/>
              </p:cNvSpPr>
              <p:nvPr/>
            </p:nvSpPr>
            <p:spPr bwMode="auto">
              <a:xfrm>
                <a:off x="1154" y="3104"/>
                <a:ext cx="122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2.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7" name="Rectangle 43"/>
              <p:cNvSpPr>
                <a:spLocks noChangeArrowheads="1"/>
              </p:cNvSpPr>
              <p:nvPr/>
            </p:nvSpPr>
            <p:spPr bwMode="auto">
              <a:xfrm>
                <a:off x="1336" y="3104"/>
                <a:ext cx="1102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Power supply connection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8" name="Rectangle 44"/>
              <p:cNvSpPr>
                <a:spLocks noChangeArrowheads="1"/>
              </p:cNvSpPr>
              <p:nvPr/>
            </p:nvSpPr>
            <p:spPr bwMode="auto">
              <a:xfrm>
                <a:off x="1154" y="3241"/>
                <a:ext cx="122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3.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49" name="Rectangle 45"/>
              <p:cNvSpPr>
                <a:spLocks noChangeArrowheads="1"/>
              </p:cNvSpPr>
              <p:nvPr/>
            </p:nvSpPr>
            <p:spPr bwMode="auto">
              <a:xfrm>
                <a:off x="1336" y="3241"/>
                <a:ext cx="1324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Vacuum turbomolecular pump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0" name="Rectangle 46"/>
              <p:cNvSpPr>
                <a:spLocks noChangeArrowheads="1"/>
              </p:cNvSpPr>
              <p:nvPr/>
            </p:nvSpPr>
            <p:spPr bwMode="auto">
              <a:xfrm>
                <a:off x="1154" y="3377"/>
                <a:ext cx="122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4.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1" name="Rectangle 47"/>
              <p:cNvSpPr>
                <a:spLocks noChangeArrowheads="1"/>
              </p:cNvSpPr>
              <p:nvPr/>
            </p:nvSpPr>
            <p:spPr bwMode="auto">
              <a:xfrm>
                <a:off x="1336" y="3377"/>
                <a:ext cx="799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Cooling water line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2" name="Rectangle 48"/>
              <p:cNvSpPr>
                <a:spLocks noChangeArrowheads="1"/>
              </p:cNvSpPr>
              <p:nvPr/>
            </p:nvSpPr>
            <p:spPr bwMode="auto">
              <a:xfrm>
                <a:off x="2856" y="2968"/>
                <a:ext cx="122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5.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3" name="Rectangle 49"/>
              <p:cNvSpPr>
                <a:spLocks noChangeArrowheads="1"/>
              </p:cNvSpPr>
              <p:nvPr/>
            </p:nvSpPr>
            <p:spPr bwMode="auto">
              <a:xfrm>
                <a:off x="3038" y="2968"/>
                <a:ext cx="628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HT pyrometer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4" name="Rectangle 50"/>
              <p:cNvSpPr>
                <a:spLocks noChangeArrowheads="1"/>
              </p:cNvSpPr>
              <p:nvPr/>
            </p:nvSpPr>
            <p:spPr bwMode="auto">
              <a:xfrm>
                <a:off x="2856" y="3104"/>
                <a:ext cx="122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6.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5" name="Rectangle 51"/>
              <p:cNvSpPr>
                <a:spLocks noChangeArrowheads="1"/>
              </p:cNvSpPr>
              <p:nvPr/>
            </p:nvSpPr>
            <p:spPr bwMode="auto">
              <a:xfrm>
                <a:off x="3038" y="3104"/>
                <a:ext cx="613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LT pyrometer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6" name="Rectangle 52"/>
              <p:cNvSpPr>
                <a:spLocks noChangeArrowheads="1"/>
              </p:cNvSpPr>
              <p:nvPr/>
            </p:nvSpPr>
            <p:spPr bwMode="auto">
              <a:xfrm>
                <a:off x="2856" y="3241"/>
                <a:ext cx="122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7.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7" name="Rectangle 53"/>
              <p:cNvSpPr>
                <a:spLocks noChangeArrowheads="1"/>
              </p:cNvSpPr>
              <p:nvPr/>
            </p:nvSpPr>
            <p:spPr bwMode="auto">
              <a:xfrm>
                <a:off x="3038" y="3241"/>
                <a:ext cx="1102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Kodial viewport (Ta tube)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8" name="Rectangle 54"/>
              <p:cNvSpPr>
                <a:spLocks noChangeArrowheads="1"/>
              </p:cNvSpPr>
              <p:nvPr/>
            </p:nvSpPr>
            <p:spPr bwMode="auto">
              <a:xfrm>
                <a:off x="2856" y="3377"/>
                <a:ext cx="122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8.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  <p:sp>
            <p:nvSpPr>
              <p:cNvPr id="59" name="Rectangle 55"/>
              <p:cNvSpPr>
                <a:spLocks noChangeArrowheads="1"/>
              </p:cNvSpPr>
              <p:nvPr/>
            </p:nvSpPr>
            <p:spPr bwMode="auto">
              <a:xfrm>
                <a:off x="3038" y="3377"/>
                <a:ext cx="1464" cy="128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vert="horz" wrap="none" lIns="0" tIns="0" rIns="0" bIns="0" numCol="1" anchor="t" anchorCtr="0" compatLnSpc="1">
                <a:prstTxWarp prst="textNoShape">
                  <a:avLst/>
                </a:prstTxWarp>
                <a:spAutoFit/>
              </a:bodyPr>
              <a:lstStyle>
                <a:lvl1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1pPr>
                <a:lvl2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2pPr>
                <a:lvl3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3pPr>
                <a:lvl4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4pPr>
                <a:lvl5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5pPr>
                <a:lvl6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6pPr>
                <a:lvl7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7pPr>
                <a:lvl8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8pPr>
                <a:lvl9pPr eaLnBrk="0" fontAlgn="base" hangingPunct="0">
                  <a:spcBef>
                    <a:spcPct val="0"/>
                  </a:spcBef>
                  <a:spcAft>
                    <a:spcPct val="0"/>
                  </a:spcAft>
                  <a:defRPr>
                    <a:solidFill>
                      <a:schemeClr val="tx1"/>
                    </a:solidFill>
                    <a:latin typeface="Arial" panose="020B0604020202020204" pitchFamily="34" charset="0"/>
                  </a:defRPr>
                </a:lvl9pPr>
              </a:lstStyle>
              <a:p>
                <a:pPr marL="0" marR="0" lvl="0" indent="0" algn="l" defTabSz="914400" rtl="0" eaLnBrk="0" fontAlgn="base" latinLnBrk="0" hangingPunct="0">
                  <a:lnSpc>
                    <a:spcPct val="100000"/>
                  </a:lnSpc>
                  <a:spcBef>
                    <a:spcPct val="0"/>
                  </a:spcBef>
                  <a:spcAft>
                    <a:spcPct val="0"/>
                  </a:spcAft>
                  <a:buClrTx/>
                  <a:buSzTx/>
                  <a:buFontTx/>
                  <a:buNone/>
                  <a:tabLst/>
                </a:pPr>
                <a:r>
                  <a:rPr kumimoji="0" lang="it-IT" sz="1200" b="0" i="0" u="none" strike="noStrike" cap="none" normalizeH="0" baseline="0">
                    <a:ln>
                      <a:noFill/>
                    </a:ln>
                    <a:solidFill>
                      <a:srgbClr val="000000"/>
                    </a:solidFill>
                    <a:effectLst/>
                    <a:latin typeface="Arial" panose="020B0604020202020204" pitchFamily="34" charset="0"/>
                  </a:rPr>
                  <a:t>Kodial viewport (graphite window)</a:t>
                </a:r>
                <a:endParaRPr kumimoji="0" lang="it-IT" sz="1800" b="0" i="0" u="none" strike="noStrike" cap="none" normalizeH="0" baseline="0">
                  <a:ln>
                    <a:noFill/>
                  </a:ln>
                  <a:solidFill>
                    <a:schemeClr val="tx1"/>
                  </a:solidFill>
                  <a:effectLst/>
                  <a:latin typeface="Arial" panose="020B0604020202020204" pitchFamily="34" charset="0"/>
                </a:endParaRPr>
              </a:p>
            </p:txBody>
          </p:sp>
        </p:grpSp>
      </p:grpSp>
      <p:grpSp>
        <p:nvGrpSpPr>
          <p:cNvPr id="60" name="Gruppo 59"/>
          <p:cNvGrpSpPr/>
          <p:nvPr/>
        </p:nvGrpSpPr>
        <p:grpSpPr>
          <a:xfrm>
            <a:off x="4174651" y="1674976"/>
            <a:ext cx="4573351" cy="2205863"/>
            <a:chOff x="4167217" y="1531392"/>
            <a:chExt cx="4573351" cy="2205863"/>
          </a:xfrm>
        </p:grpSpPr>
        <p:pic>
          <p:nvPicPr>
            <p:cNvPr id="61" name="Immagine 6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76687" y="1556792"/>
              <a:ext cx="2363881" cy="2180463"/>
            </a:xfrm>
            <a:prstGeom prst="rect">
              <a:avLst/>
            </a:prstGeom>
            <a:ln w="25400">
              <a:solidFill>
                <a:srgbClr val="FF0000"/>
              </a:solidFill>
              <a:prstDash val="sysDash"/>
            </a:ln>
          </p:spPr>
        </p:pic>
        <p:sp>
          <p:nvSpPr>
            <p:cNvPr id="62" name="Rettangolo 61"/>
            <p:cNvSpPr/>
            <p:nvPr/>
          </p:nvSpPr>
          <p:spPr>
            <a:xfrm>
              <a:off x="4167217" y="2404139"/>
              <a:ext cx="937022" cy="925419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 w="254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63" name="Connettore 1 2077"/>
            <p:cNvCxnSpPr/>
            <p:nvPr/>
          </p:nvCxnSpPr>
          <p:spPr>
            <a:xfrm>
              <a:off x="5104239" y="2408810"/>
              <a:ext cx="1272448" cy="1328445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  <p:cxnSp>
          <p:nvCxnSpPr>
            <p:cNvPr id="64" name="Connettore 1 115"/>
            <p:cNvCxnSpPr/>
            <p:nvPr/>
          </p:nvCxnSpPr>
          <p:spPr>
            <a:xfrm flipV="1">
              <a:off x="5119254" y="1531392"/>
              <a:ext cx="1254589" cy="1780998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</p:cxnSp>
      </p:grpSp>
      <p:graphicFrame>
        <p:nvGraphicFramePr>
          <p:cNvPr id="65" name="Grafico 64"/>
          <p:cNvGraphicFramePr/>
          <p:nvPr>
            <p:extLst>
              <p:ext uri="{D42A27DB-BD31-4B8C-83A1-F6EECF244321}">
                <p14:modId xmlns:p14="http://schemas.microsoft.com/office/powerpoint/2010/main" val="215608876"/>
              </p:ext>
            </p:extLst>
          </p:nvPr>
        </p:nvGraphicFramePr>
        <p:xfrm>
          <a:off x="129075" y="2350511"/>
          <a:ext cx="4933469" cy="3817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graphicFrame>
        <p:nvGraphicFramePr>
          <p:cNvPr id="66" name="Grafico 65"/>
          <p:cNvGraphicFramePr/>
          <p:nvPr>
            <p:extLst>
              <p:ext uri="{D42A27DB-BD31-4B8C-83A1-F6EECF244321}">
                <p14:modId xmlns:p14="http://schemas.microsoft.com/office/powerpoint/2010/main" val="3212960569"/>
              </p:ext>
            </p:extLst>
          </p:nvPr>
        </p:nvGraphicFramePr>
        <p:xfrm>
          <a:off x="4081228" y="2060416"/>
          <a:ext cx="4933469" cy="38171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5"/>
          </a:graphicData>
        </a:graphic>
      </p:graphicFrame>
      <p:sp>
        <p:nvSpPr>
          <p:cNvPr id="68" name="Text Box 13"/>
          <p:cNvSpPr txBox="1">
            <a:spLocks noChangeArrowheads="1"/>
          </p:cNvSpPr>
          <p:nvPr/>
        </p:nvSpPr>
        <p:spPr bwMode="auto">
          <a:xfrm>
            <a:off x="773151" y="109393"/>
            <a:ext cx="751592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 Numerical models</a:t>
            </a:r>
            <a:r>
              <a:rPr kumimoji="1" lang="en-US" sz="2100" dirty="0"/>
              <a:t>: the electrical-thermal Finite Element model</a:t>
            </a:r>
            <a:endParaRPr kumimoji="1" lang="en-U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7" name="CasellaDiTesto 66">
            <a:extLst>
              <a:ext uri="{FF2B5EF4-FFF2-40B4-BE49-F238E27FC236}">
                <a16:creationId xmlns:a16="http://schemas.microsoft.com/office/drawing/2014/main" xmlns="" id="{036E367A-E022-457F-8980-86F4A087FAE2}"/>
              </a:ext>
            </a:extLst>
          </p:cNvPr>
          <p:cNvSpPr txBox="1"/>
          <p:nvPr/>
        </p:nvSpPr>
        <p:spPr>
          <a:xfrm>
            <a:off x="179512" y="779572"/>
            <a:ext cx="8784976" cy="369332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900" b="1" u="sng" dirty="0">
                <a:solidFill>
                  <a:srgbClr val="0070C0"/>
                </a:solidFill>
              </a:rPr>
              <a:t>Joule heating thermal load</a:t>
            </a:r>
            <a:r>
              <a:rPr lang="en-US" sz="1900" b="1" dirty="0">
                <a:solidFill>
                  <a:srgbClr val="0070C0"/>
                </a:solidFill>
              </a:rPr>
              <a:t> </a:t>
            </a:r>
            <a:r>
              <a:rPr lang="en-US" sz="1900" dirty="0">
                <a:solidFill>
                  <a:srgbClr val="0070C0"/>
                </a:solidFill>
              </a:rPr>
              <a:t>(1300 A) to heat the target during the conditioning phase</a:t>
            </a:r>
          </a:p>
        </p:txBody>
      </p:sp>
      <p:sp>
        <p:nvSpPr>
          <p:cNvPr id="69" name="Segnaposto piè di pagina 4">
            <a:extLst>
              <a:ext uri="{FF2B5EF4-FFF2-40B4-BE49-F238E27FC236}">
                <a16:creationId xmlns:a16="http://schemas.microsoft.com/office/drawing/2014/main" xmlns="" id="{E9DEC686-A668-45C7-9DF2-F1FB85D3E68C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18/46</a:t>
            </a:r>
          </a:p>
        </p:txBody>
      </p:sp>
    </p:spTree>
    <p:extLst>
      <p:ext uri="{BB962C8B-B14F-4D97-AF65-F5344CB8AC3E}">
        <p14:creationId xmlns:p14="http://schemas.microsoft.com/office/powerpoint/2010/main" val="1036454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Graphic spid="65" grpId="0">
        <p:bldAsOne/>
      </p:bldGraphic>
      <p:bldGraphic spid="66" grpId="0">
        <p:bldAsOne/>
      </p:bldGraphic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Text Box 13"/>
          <p:cNvSpPr txBox="1">
            <a:spLocks noChangeArrowheads="1"/>
          </p:cNvSpPr>
          <p:nvPr/>
        </p:nvSpPr>
        <p:spPr bwMode="auto">
          <a:xfrm>
            <a:off x="773151" y="109393"/>
            <a:ext cx="751592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 Numerical models</a:t>
            </a:r>
            <a:r>
              <a:rPr kumimoji="1" lang="en-US" sz="2100" dirty="0"/>
              <a:t>: the electrical-thermal Finite Element model</a:t>
            </a:r>
            <a:endParaRPr kumimoji="1" lang="en-U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9" name="Immagine 6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00" t="50248" r="21843" b="33559"/>
          <a:stretch/>
        </p:blipFill>
        <p:spPr>
          <a:xfrm>
            <a:off x="4601334" y="4059970"/>
            <a:ext cx="3330077" cy="186504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4008" y="1391188"/>
            <a:ext cx="4089099" cy="2458984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01334" y="1391188"/>
            <a:ext cx="4104052" cy="2456911"/>
          </a:xfrm>
          <a:prstGeom prst="rect">
            <a:avLst/>
          </a:prstGeom>
        </p:spPr>
      </p:pic>
      <p:pic>
        <p:nvPicPr>
          <p:cNvPr id="75" name="Immagine 7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468" b="7786"/>
          <a:stretch/>
        </p:blipFill>
        <p:spPr>
          <a:xfrm flipH="1">
            <a:off x="1018266" y="4059970"/>
            <a:ext cx="3464841" cy="1865049"/>
          </a:xfrm>
          <a:prstGeom prst="rect">
            <a:avLst/>
          </a:prstGeom>
          <a:ln w="9525">
            <a:solidFill>
              <a:schemeClr val="tx1"/>
            </a:solidFill>
          </a:ln>
        </p:spPr>
      </p:pic>
      <p:sp>
        <p:nvSpPr>
          <p:cNvPr id="4" name="Ovale 3"/>
          <p:cNvSpPr/>
          <p:nvPr/>
        </p:nvSpPr>
        <p:spPr>
          <a:xfrm>
            <a:off x="6041768" y="4827362"/>
            <a:ext cx="360000" cy="360000"/>
          </a:xfrm>
          <a:prstGeom prst="ellipse">
            <a:avLst/>
          </a:prstGeom>
          <a:solidFill>
            <a:srgbClr val="FFFF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Freccia a destra 4"/>
          <p:cNvSpPr/>
          <p:nvPr/>
        </p:nvSpPr>
        <p:spPr>
          <a:xfrm>
            <a:off x="1129990" y="5304501"/>
            <a:ext cx="572429" cy="356839"/>
          </a:xfrm>
          <a:prstGeom prst="rightArrow">
            <a:avLst/>
          </a:prstGeom>
          <a:solidFill>
            <a:srgbClr val="FFFF00"/>
          </a:solidFill>
          <a:ln w="127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6" name="CasellaDiTesto 75"/>
          <p:cNvSpPr txBox="1"/>
          <p:nvPr/>
        </p:nvSpPr>
        <p:spPr>
          <a:xfrm>
            <a:off x="1018266" y="6039632"/>
            <a:ext cx="691314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100" b="1" dirty="0"/>
              <a:t>Reference:</a:t>
            </a:r>
            <a:r>
              <a:rPr lang="fr-FR" sz="1100" dirty="0"/>
              <a:t> M. Ballan et al., </a:t>
            </a:r>
            <a:r>
              <a:rPr lang="fr-FR" sz="1100" dirty="0" err="1"/>
              <a:t>Nucl</a:t>
            </a:r>
            <a:r>
              <a:rPr lang="fr-FR" sz="1100" dirty="0"/>
              <a:t>. </a:t>
            </a:r>
            <a:r>
              <a:rPr lang="fr-FR" sz="1100" dirty="0" err="1"/>
              <a:t>Instrum</a:t>
            </a:r>
            <a:r>
              <a:rPr lang="fr-FR" sz="1100" dirty="0"/>
              <a:t>. </a:t>
            </a:r>
            <a:r>
              <a:rPr lang="en-GB" sz="1100" dirty="0"/>
              <a:t>Methods Phys. Res., Sect. B </a:t>
            </a:r>
            <a:r>
              <a:rPr lang="en-GB" sz="1100" b="1" dirty="0"/>
              <a:t>376</a:t>
            </a:r>
            <a:r>
              <a:rPr lang="en-GB" sz="1100" dirty="0"/>
              <a:t>, 28-32 (2016)</a:t>
            </a:r>
            <a:endParaRPr lang="en-US" sz="1100" dirty="0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xmlns="" id="{7F8C9276-E9C4-459A-9843-E4FBD91131BF}"/>
              </a:ext>
            </a:extLst>
          </p:cNvPr>
          <p:cNvSpPr txBox="1"/>
          <p:nvPr/>
        </p:nvSpPr>
        <p:spPr>
          <a:xfrm>
            <a:off x="179512" y="779572"/>
            <a:ext cx="8784976" cy="369332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  <a:lvl1pPr algn="ctr">
              <a:defRPr>
                <a:solidFill>
                  <a:schemeClr val="lt1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r>
              <a:rPr lang="en-US" sz="1900" b="1" u="sng" dirty="0">
                <a:solidFill>
                  <a:srgbClr val="0070C0"/>
                </a:solidFill>
              </a:rPr>
              <a:t>Joule heating thermal load</a:t>
            </a:r>
            <a:r>
              <a:rPr lang="en-US" sz="1900" b="1" dirty="0">
                <a:solidFill>
                  <a:srgbClr val="0070C0"/>
                </a:solidFill>
              </a:rPr>
              <a:t> </a:t>
            </a:r>
            <a:r>
              <a:rPr lang="en-US" sz="1900" dirty="0">
                <a:solidFill>
                  <a:srgbClr val="0070C0"/>
                </a:solidFill>
              </a:rPr>
              <a:t>(1300 A) to heat the target during the conditioning phase</a:t>
            </a:r>
          </a:p>
        </p:txBody>
      </p:sp>
      <p:sp>
        <p:nvSpPr>
          <p:cNvPr id="12" name="Segnaposto piè di pagina 4">
            <a:extLst>
              <a:ext uri="{FF2B5EF4-FFF2-40B4-BE49-F238E27FC236}">
                <a16:creationId xmlns:a16="http://schemas.microsoft.com/office/drawing/2014/main" xmlns="" id="{5E801B23-0EB8-4953-B6BB-1D83D8ED2092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19/46</a:t>
            </a:r>
          </a:p>
        </p:txBody>
      </p:sp>
    </p:spTree>
    <p:extLst>
      <p:ext uri="{BB962C8B-B14F-4D97-AF65-F5344CB8AC3E}">
        <p14:creationId xmlns:p14="http://schemas.microsoft.com/office/powerpoint/2010/main" val="282984907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248973" y="33695"/>
            <a:ext cx="821531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it-IT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kumimoji="1" lang="en-US" sz="3000" dirty="0"/>
          </a:p>
        </p:txBody>
      </p:sp>
      <p:sp>
        <p:nvSpPr>
          <p:cNvPr id="2" name="CasellaDiTesto 1"/>
          <p:cNvSpPr txBox="1"/>
          <p:nvPr/>
        </p:nvSpPr>
        <p:spPr>
          <a:xfrm>
            <a:off x="227870" y="855664"/>
            <a:ext cx="843291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1- Introduction</a:t>
            </a:r>
            <a:endParaRPr lang="en-US" sz="2800" dirty="0"/>
          </a:p>
          <a:p>
            <a:r>
              <a:rPr lang="en-US" sz="2800" b="1" dirty="0"/>
              <a:t>2- The SPES target</a:t>
            </a:r>
          </a:p>
          <a:p>
            <a:r>
              <a:rPr lang="en-US" sz="2800" b="1" dirty="0"/>
              <a:t>3- Numerical models</a:t>
            </a:r>
          </a:p>
          <a:p>
            <a:r>
              <a:rPr lang="en-US" sz="2800" b="1" dirty="0"/>
              <a:t>4- On-line tests</a:t>
            </a:r>
          </a:p>
          <a:p>
            <a:r>
              <a:rPr lang="en-US" sz="2800" b="1" dirty="0"/>
              <a:t>5- Target material characterization @ HT</a:t>
            </a:r>
          </a:p>
          <a:p>
            <a:r>
              <a:rPr lang="it-IT" sz="2800" b="1" dirty="0"/>
              <a:t>6- </a:t>
            </a:r>
            <a:r>
              <a:rPr lang="en-US" sz="2800" b="1" dirty="0"/>
              <a:t>ISOL targets @ other facilities</a:t>
            </a:r>
            <a:endParaRPr lang="it-IT" sz="2800" b="1" dirty="0"/>
          </a:p>
          <a:p>
            <a:r>
              <a:rPr lang="it-IT" sz="2800" b="1" dirty="0"/>
              <a:t>7- </a:t>
            </a:r>
            <a:r>
              <a:rPr lang="en-US" sz="2800" b="1" dirty="0"/>
              <a:t>Conclusions and future developments</a:t>
            </a:r>
            <a:endParaRPr lang="en-US" sz="2800" dirty="0"/>
          </a:p>
        </p:txBody>
      </p:sp>
      <p:cxnSp>
        <p:nvCxnSpPr>
          <p:cNvPr id="7" name="Connettore diritto 6"/>
          <p:cNvCxnSpPr/>
          <p:nvPr/>
        </p:nvCxnSpPr>
        <p:spPr>
          <a:xfrm flipV="1">
            <a:off x="227871" y="4267782"/>
            <a:ext cx="86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l="55478" t="18232" r="27940" b="52383"/>
          <a:stretch/>
        </p:blipFill>
        <p:spPr>
          <a:xfrm>
            <a:off x="6763474" y="1294046"/>
            <a:ext cx="1828800" cy="2093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6" descr="C:\Documents and Settings\alberto\Documenti\foto\laboratori\target\H_700+IS_200.JPG">
            <a:extLst>
              <a:ext uri="{FF2B5EF4-FFF2-40B4-BE49-F238E27FC236}">
                <a16:creationId xmlns:a16="http://schemas.microsoft.com/office/drawing/2014/main" xmlns="" id="{6DC4373F-A190-431A-948B-87B5B8CE5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870" t="22854" r="23410" b="17376"/>
          <a:stretch/>
        </p:blipFill>
        <p:spPr bwMode="auto">
          <a:xfrm>
            <a:off x="436447" y="4667387"/>
            <a:ext cx="2420518" cy="129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2" descr="DSCF2073">
            <a:extLst>
              <a:ext uri="{FF2B5EF4-FFF2-40B4-BE49-F238E27FC236}">
                <a16:creationId xmlns:a16="http://schemas.microsoft.com/office/drawing/2014/main" xmlns="" id="{5540897B-CB6A-41EF-B3FC-658CBCD990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9" r="15250" b="29651"/>
          <a:stretch/>
        </p:blipFill>
        <p:spPr bwMode="auto">
          <a:xfrm>
            <a:off x="3077631" y="4667387"/>
            <a:ext cx="2830467" cy="129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E7513672-A7DE-4059-B885-91EE94FDF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592" t="10799" r="2953" b="65405"/>
          <a:stretch/>
        </p:blipFill>
        <p:spPr bwMode="auto">
          <a:xfrm>
            <a:off x="6128240" y="4667387"/>
            <a:ext cx="2508964" cy="129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xmlns="" id="{9D8EEACB-9B8B-4AD0-972F-683B629176E3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2/46</a:t>
            </a:r>
          </a:p>
        </p:txBody>
      </p:sp>
    </p:spTree>
    <p:extLst>
      <p:ext uri="{BB962C8B-B14F-4D97-AF65-F5344CB8AC3E}">
        <p14:creationId xmlns:p14="http://schemas.microsoft.com/office/powerpoint/2010/main" val="3165381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uppo 5"/>
          <p:cNvGrpSpPr/>
          <p:nvPr/>
        </p:nvGrpSpPr>
        <p:grpSpPr>
          <a:xfrm>
            <a:off x="161984" y="1440278"/>
            <a:ext cx="4266000" cy="4824000"/>
            <a:chOff x="3707904" y="1269928"/>
            <a:chExt cx="4266000" cy="4824000"/>
          </a:xfrm>
        </p:grpSpPr>
        <p:sp>
          <p:nvSpPr>
            <p:cNvPr id="7" name="Rettangolo 6"/>
            <p:cNvSpPr/>
            <p:nvPr/>
          </p:nvSpPr>
          <p:spPr>
            <a:xfrm>
              <a:off x="3707904" y="1269928"/>
              <a:ext cx="4266000" cy="482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8" name="Immagine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779912" y="1350592"/>
              <a:ext cx="4117929" cy="4679928"/>
            </a:xfrm>
            <a:prstGeom prst="rect">
              <a:avLst/>
            </a:prstGeom>
            <a:noFill/>
          </p:spPr>
        </p:pic>
      </p:grpSp>
      <p:grpSp>
        <p:nvGrpSpPr>
          <p:cNvPr id="9" name="Gruppo 8"/>
          <p:cNvGrpSpPr/>
          <p:nvPr/>
        </p:nvGrpSpPr>
        <p:grpSpPr>
          <a:xfrm>
            <a:off x="4499992" y="1439742"/>
            <a:ext cx="4464000" cy="4824000"/>
            <a:chOff x="4499992" y="1268760"/>
            <a:chExt cx="4464000" cy="4824000"/>
          </a:xfrm>
        </p:grpSpPr>
        <p:sp>
          <p:nvSpPr>
            <p:cNvPr id="10" name="Rettangolo 9"/>
            <p:cNvSpPr/>
            <p:nvPr/>
          </p:nvSpPr>
          <p:spPr>
            <a:xfrm>
              <a:off x="4499992" y="1268760"/>
              <a:ext cx="4464000" cy="4824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1" name="Immagine 10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572000" y="1317670"/>
              <a:ext cx="4320000" cy="2255346"/>
            </a:xfrm>
            <a:prstGeom prst="rect">
              <a:avLst/>
            </a:prstGeom>
          </p:spPr>
        </p:pic>
        <p:pic>
          <p:nvPicPr>
            <p:cNvPr id="12" name="Picture 2" descr="C:\Documents and Settings\Mattia\Desktop\TESI_DI_DOTTORATO\CHAPTER_3\support_material\INFN_SPES_0022_NEW-TARGET_CURR+PROT\HEATER_PR_BEAM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4644008" y="3573016"/>
              <a:ext cx="3204000" cy="2407974"/>
            </a:xfrm>
            <a:prstGeom prst="rect">
              <a:avLst/>
            </a:prstGeom>
            <a:noFill/>
          </p:spPr>
        </p:pic>
      </p:grpSp>
      <p:sp>
        <p:nvSpPr>
          <p:cNvPr id="13" name="CasellaDiTesto 12"/>
          <p:cNvSpPr txBox="1"/>
          <p:nvPr/>
        </p:nvSpPr>
        <p:spPr>
          <a:xfrm>
            <a:off x="161984" y="710334"/>
            <a:ext cx="8802008" cy="646331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  <a:lvl1pPr algn="ctr">
              <a:defRPr>
                <a:solidFill>
                  <a:srgbClr val="0070C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just"/>
            <a:r>
              <a:rPr lang="en-US" sz="2000" b="1" u="sng" dirty="0">
                <a:solidFill>
                  <a:srgbClr val="FFFF00"/>
                </a:solidFill>
              </a:rPr>
              <a:t>Proton beam thermal load</a:t>
            </a:r>
            <a:r>
              <a:rPr lang="en-US" sz="2000" dirty="0">
                <a:solidFill>
                  <a:srgbClr val="FFFF00"/>
                </a:solidFill>
              </a:rPr>
              <a:t>: 40 MeV, 0.2 mA (≈ 8 kW) (power density input for the Finite Element model calculated by means of particle physics MonteCarlo codes)</a:t>
            </a:r>
          </a:p>
        </p:txBody>
      </p:sp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773151" y="109393"/>
            <a:ext cx="751592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 Numerical models</a:t>
            </a:r>
            <a:r>
              <a:rPr kumimoji="1" lang="en-US" sz="2100" dirty="0"/>
              <a:t>: the electrical-thermal Finite Element model</a:t>
            </a:r>
            <a:endParaRPr kumimoji="1" lang="en-U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xmlns="" id="{061EDCEB-A546-43AB-936E-5232E42B1328}"/>
              </a:ext>
            </a:extLst>
          </p:cNvPr>
          <p:cNvSpPr txBox="1"/>
          <p:nvPr/>
        </p:nvSpPr>
        <p:spPr>
          <a:xfrm>
            <a:off x="5090749" y="1459398"/>
            <a:ext cx="246184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200" b="1" u="sng" dirty="0"/>
              <a:t>TEMPERATURE DISTRIBUTION</a:t>
            </a:r>
            <a:r>
              <a:rPr lang="it-IT" sz="1200" dirty="0"/>
              <a:t> [°C]</a:t>
            </a:r>
          </a:p>
        </p:txBody>
      </p:sp>
      <p:sp>
        <p:nvSpPr>
          <p:cNvPr id="15" name="Segnaposto piè di pagina 4">
            <a:extLst>
              <a:ext uri="{FF2B5EF4-FFF2-40B4-BE49-F238E27FC236}">
                <a16:creationId xmlns:a16="http://schemas.microsoft.com/office/drawing/2014/main" xmlns="" id="{B0497079-09CF-4E0F-97ED-3139978A82FE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20/46</a:t>
            </a:r>
          </a:p>
        </p:txBody>
      </p:sp>
    </p:spTree>
    <p:extLst>
      <p:ext uri="{BB962C8B-B14F-4D97-AF65-F5344CB8AC3E}">
        <p14:creationId xmlns:p14="http://schemas.microsoft.com/office/powerpoint/2010/main" val="1675052231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ext Box 13"/>
          <p:cNvSpPr txBox="1">
            <a:spLocks noChangeArrowheads="1"/>
          </p:cNvSpPr>
          <p:nvPr/>
        </p:nvSpPr>
        <p:spPr bwMode="auto">
          <a:xfrm>
            <a:off x="773151" y="109393"/>
            <a:ext cx="751592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 Numerical models</a:t>
            </a:r>
            <a:r>
              <a:rPr kumimoji="1" lang="en-US" sz="2100" dirty="0"/>
              <a:t>: the electrical-thermal Finite Element model</a:t>
            </a:r>
            <a:endParaRPr kumimoji="1" lang="en-U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CD55DEA0-1BF2-4AAF-83DB-48B2A9A540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6649" y="1481413"/>
            <a:ext cx="7937439" cy="4788000"/>
          </a:xfrm>
          <a:prstGeom prst="rect">
            <a:avLst/>
          </a:prstGeom>
        </p:spPr>
      </p:pic>
      <p:sp>
        <p:nvSpPr>
          <p:cNvPr id="20" name="CasellaDiTesto 19">
            <a:extLst>
              <a:ext uri="{FF2B5EF4-FFF2-40B4-BE49-F238E27FC236}">
                <a16:creationId xmlns:a16="http://schemas.microsoft.com/office/drawing/2014/main" xmlns="" id="{4F8BCDE4-40DE-4B6A-B227-B712E6256AF6}"/>
              </a:ext>
            </a:extLst>
          </p:cNvPr>
          <p:cNvSpPr txBox="1"/>
          <p:nvPr/>
        </p:nvSpPr>
        <p:spPr>
          <a:xfrm>
            <a:off x="5372102" y="1481414"/>
            <a:ext cx="241788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u="sng" dirty="0"/>
              <a:t>THERMAL STRESS STATE</a:t>
            </a:r>
            <a:r>
              <a:rPr lang="it-IT" sz="1200" dirty="0"/>
              <a:t> [Pa]</a:t>
            </a:r>
          </a:p>
          <a:p>
            <a:r>
              <a:rPr lang="it-IT" sz="1200" dirty="0"/>
              <a:t>(induced by temperature gradients)</a:t>
            </a:r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xmlns="" id="{7BCFCAF7-0DA6-407B-958F-3892671CB6F7}"/>
              </a:ext>
            </a:extLst>
          </p:cNvPr>
          <p:cNvSpPr txBox="1"/>
          <p:nvPr/>
        </p:nvSpPr>
        <p:spPr>
          <a:xfrm>
            <a:off x="161984" y="710334"/>
            <a:ext cx="8802008" cy="646331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  <a:lvl1pPr algn="ctr">
              <a:defRPr>
                <a:solidFill>
                  <a:srgbClr val="0070C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just"/>
            <a:r>
              <a:rPr lang="en-US" sz="2000" b="1" u="sng" dirty="0">
                <a:solidFill>
                  <a:srgbClr val="FFFF00"/>
                </a:solidFill>
              </a:rPr>
              <a:t>Proton beam thermal load</a:t>
            </a:r>
            <a:r>
              <a:rPr lang="en-US" sz="2000" dirty="0">
                <a:solidFill>
                  <a:srgbClr val="FFFF00"/>
                </a:solidFill>
              </a:rPr>
              <a:t>: 40 MeV, 0.2 mA (≈ 8 kW) (power density input for the Finite Element model calculated by means of particle physics MonteCarlo codes)</a:t>
            </a:r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xmlns="" id="{7F3651BB-23D5-4170-B670-CA86DD20EBEA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21/46</a:t>
            </a:r>
          </a:p>
        </p:txBody>
      </p:sp>
    </p:spTree>
    <p:extLst>
      <p:ext uri="{BB962C8B-B14F-4D97-AF65-F5344CB8AC3E}">
        <p14:creationId xmlns:p14="http://schemas.microsoft.com/office/powerpoint/2010/main" val="16341268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Box 13"/>
          <p:cNvSpPr txBox="1">
            <a:spLocks noChangeArrowheads="1"/>
          </p:cNvSpPr>
          <p:nvPr/>
        </p:nvSpPr>
        <p:spPr bwMode="auto">
          <a:xfrm>
            <a:off x="773151" y="109393"/>
            <a:ext cx="751592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3- Numerical models</a:t>
            </a:r>
            <a:r>
              <a:rPr kumimoji="1" lang="en-US" sz="2100" dirty="0"/>
              <a:t>: the electrical-thermal Finite Element model</a:t>
            </a:r>
            <a:endParaRPr kumimoji="1" lang="en-U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6" name="Rettangolo 35"/>
          <p:cNvSpPr/>
          <p:nvPr/>
        </p:nvSpPr>
        <p:spPr>
          <a:xfrm>
            <a:off x="133470" y="1584768"/>
            <a:ext cx="2696957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u="sng" dirty="0"/>
              <a:t>Effect of the wobbling (50 Hz)</a:t>
            </a:r>
          </a:p>
        </p:txBody>
      </p:sp>
      <p:sp>
        <p:nvSpPr>
          <p:cNvPr id="37" name="Ovale 36"/>
          <p:cNvSpPr/>
          <p:nvPr/>
        </p:nvSpPr>
        <p:spPr>
          <a:xfrm>
            <a:off x="1071065" y="2069119"/>
            <a:ext cx="1080000" cy="1080000"/>
          </a:xfrm>
          <a:prstGeom prst="ellipse">
            <a:avLst/>
          </a:prstGeom>
          <a:gradFill flip="none" rotWithShape="1">
            <a:gsLst>
              <a:gs pos="62000">
                <a:srgbClr val="FFFF00"/>
              </a:gs>
              <a:gs pos="0">
                <a:srgbClr val="FF0000"/>
              </a:gs>
              <a:gs pos="100000">
                <a:srgbClr val="00B0F0"/>
              </a:gs>
            </a:gsLst>
            <a:path path="shap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8" name="Anello 37"/>
          <p:cNvSpPr/>
          <p:nvPr/>
        </p:nvSpPr>
        <p:spPr>
          <a:xfrm>
            <a:off x="743949" y="1924983"/>
            <a:ext cx="1476000" cy="1476000"/>
          </a:xfrm>
          <a:prstGeom prst="donu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>
              <a:solidFill>
                <a:schemeClr val="tx1"/>
              </a:solidFill>
            </a:endParaRPr>
          </a:p>
        </p:txBody>
      </p:sp>
      <p:sp>
        <p:nvSpPr>
          <p:cNvPr id="40" name="Rettangolo 39"/>
          <p:cNvSpPr/>
          <p:nvPr/>
        </p:nvSpPr>
        <p:spPr>
          <a:xfrm>
            <a:off x="622001" y="3366374"/>
            <a:ext cx="1776922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100" i="1" dirty="0"/>
              <a:t>Proton </a:t>
            </a:r>
            <a:r>
              <a:rPr lang="it-IT" sz="1100" i="1" dirty="0" err="1"/>
              <a:t>beam</a:t>
            </a:r>
            <a:r>
              <a:rPr lang="it-IT" sz="1100" i="1" dirty="0"/>
              <a:t> </a:t>
            </a:r>
            <a:r>
              <a:rPr lang="it-IT" sz="1100" i="1" dirty="0" err="1"/>
              <a:t>onto</a:t>
            </a:r>
            <a:r>
              <a:rPr lang="it-IT" sz="1100" i="1" dirty="0"/>
              <a:t> the disk</a:t>
            </a:r>
          </a:p>
        </p:txBody>
      </p:sp>
      <p:pic>
        <p:nvPicPr>
          <p:cNvPr id="41" name="Immagine 4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4" r="1"/>
          <a:stretch/>
        </p:blipFill>
        <p:spPr bwMode="auto">
          <a:xfrm>
            <a:off x="2952375" y="1615392"/>
            <a:ext cx="3240000" cy="198745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42" name="Rettangolo 41"/>
          <p:cNvSpPr/>
          <p:nvPr/>
        </p:nvSpPr>
        <p:spPr>
          <a:xfrm>
            <a:off x="6719960" y="2139763"/>
            <a:ext cx="165056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l-GR" sz="1400" b="1" dirty="0"/>
              <a:t>Δ</a:t>
            </a:r>
            <a:r>
              <a:rPr lang="it-IT" sz="1400" b="1" dirty="0"/>
              <a:t>T</a:t>
            </a:r>
            <a:r>
              <a:rPr lang="it-IT" sz="1400" b="1" baseline="-25000" dirty="0"/>
              <a:t>MAX</a:t>
            </a:r>
            <a:r>
              <a:rPr lang="it-IT" sz="1400" b="1" dirty="0"/>
              <a:t> ≈ 2.5°C</a:t>
            </a:r>
          </a:p>
          <a:p>
            <a:r>
              <a:rPr lang="it-IT" sz="1400" dirty="0" err="1"/>
              <a:t>σ</a:t>
            </a:r>
            <a:r>
              <a:rPr lang="it-IT" sz="1400" baseline="-25000" dirty="0" err="1"/>
              <a:t>VM_MAX</a:t>
            </a:r>
            <a:r>
              <a:rPr lang="it-IT" sz="1400" dirty="0"/>
              <a:t> = 198 </a:t>
            </a:r>
            <a:r>
              <a:rPr lang="it-IT" sz="1400" dirty="0" err="1"/>
              <a:t>MPa</a:t>
            </a:r>
            <a:endParaRPr lang="it-IT" sz="1400" dirty="0"/>
          </a:p>
        </p:txBody>
      </p:sp>
      <p:cxnSp>
        <p:nvCxnSpPr>
          <p:cNvPr id="43" name="Connettore 1 11"/>
          <p:cNvCxnSpPr/>
          <p:nvPr/>
        </p:nvCxnSpPr>
        <p:spPr>
          <a:xfrm>
            <a:off x="5424587" y="2609116"/>
            <a:ext cx="1202181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Connettore 1 35"/>
          <p:cNvCxnSpPr/>
          <p:nvPr/>
        </p:nvCxnSpPr>
        <p:spPr>
          <a:xfrm>
            <a:off x="5424587" y="3199741"/>
            <a:ext cx="1202181" cy="0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Rettangolo 44"/>
          <p:cNvSpPr/>
          <p:nvPr/>
        </p:nvSpPr>
        <p:spPr>
          <a:xfrm>
            <a:off x="6206973" y="1630260"/>
            <a:ext cx="2840383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200" dirty="0" err="1"/>
              <a:t>Request</a:t>
            </a:r>
            <a:r>
              <a:rPr lang="it-IT" sz="1200" dirty="0"/>
              <a:t> for an </a:t>
            </a:r>
            <a:r>
              <a:rPr lang="it-IT" sz="1200" dirty="0" err="1"/>
              <a:t>higher</a:t>
            </a:r>
            <a:r>
              <a:rPr lang="it-IT" sz="1200" dirty="0"/>
              <a:t> </a:t>
            </a:r>
            <a:r>
              <a:rPr lang="it-IT" sz="1200" dirty="0" err="1"/>
              <a:t>wobbling</a:t>
            </a:r>
            <a:r>
              <a:rPr lang="it-IT" sz="1200" dirty="0"/>
              <a:t> </a:t>
            </a:r>
            <a:r>
              <a:rPr lang="it-IT" sz="1200" dirty="0" err="1"/>
              <a:t>frequency</a:t>
            </a:r>
            <a:endParaRPr lang="en-US" sz="1200" dirty="0"/>
          </a:p>
        </p:txBody>
      </p:sp>
      <p:sp>
        <p:nvSpPr>
          <p:cNvPr id="46" name="Rettangolo 45"/>
          <p:cNvSpPr/>
          <p:nvPr/>
        </p:nvSpPr>
        <p:spPr>
          <a:xfrm>
            <a:off x="6427949" y="2748517"/>
            <a:ext cx="111729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400" b="1" dirty="0" err="1"/>
              <a:t>Δσ</a:t>
            </a:r>
            <a:r>
              <a:rPr lang="it-IT" sz="1400" b="1" dirty="0"/>
              <a:t> = 14 </a:t>
            </a:r>
            <a:r>
              <a:rPr lang="it-IT" sz="1400" b="1" dirty="0" err="1"/>
              <a:t>MPa</a:t>
            </a:r>
            <a:endParaRPr lang="it-IT" sz="1400" b="1" dirty="0"/>
          </a:p>
        </p:txBody>
      </p:sp>
      <p:cxnSp>
        <p:nvCxnSpPr>
          <p:cNvPr id="47" name="Connettore 1 47"/>
          <p:cNvCxnSpPr/>
          <p:nvPr/>
        </p:nvCxnSpPr>
        <p:spPr>
          <a:xfrm flipV="1">
            <a:off x="6338737" y="2645889"/>
            <a:ext cx="0" cy="516496"/>
          </a:xfrm>
          <a:prstGeom prst="line">
            <a:avLst/>
          </a:prstGeom>
          <a:ln w="15875">
            <a:solidFill>
              <a:srgbClr val="FF0000"/>
            </a:solidFill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8" name="Immagine 4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52375" y="3982394"/>
            <a:ext cx="3240000" cy="1948320"/>
          </a:xfrm>
          <a:prstGeom prst="rect">
            <a:avLst/>
          </a:prstGeom>
        </p:spPr>
      </p:pic>
      <p:sp>
        <p:nvSpPr>
          <p:cNvPr id="49" name="Rettangolo 48"/>
          <p:cNvSpPr/>
          <p:nvPr/>
        </p:nvSpPr>
        <p:spPr>
          <a:xfrm>
            <a:off x="6337235" y="4433506"/>
            <a:ext cx="257258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sz="1400" dirty="0" err="1"/>
              <a:t>After</a:t>
            </a:r>
            <a:r>
              <a:rPr lang="it-IT" sz="1400" dirty="0"/>
              <a:t> 1 s, </a:t>
            </a:r>
            <a:r>
              <a:rPr lang="el-GR" sz="1400" dirty="0"/>
              <a:t>Δ</a:t>
            </a:r>
            <a:r>
              <a:rPr lang="it-IT" sz="1400" dirty="0"/>
              <a:t>T</a:t>
            </a:r>
            <a:r>
              <a:rPr lang="it-IT" sz="1400" baseline="-25000" dirty="0"/>
              <a:t>MAX</a:t>
            </a:r>
            <a:r>
              <a:rPr lang="it-IT" sz="1400" dirty="0"/>
              <a:t> ≈ 350°C</a:t>
            </a:r>
          </a:p>
          <a:p>
            <a:endParaRPr lang="it-IT" sz="1400" u="sng" dirty="0"/>
          </a:p>
          <a:p>
            <a:r>
              <a:rPr lang="it-IT" sz="1400" u="sng" dirty="0" err="1"/>
              <a:t>Warning</a:t>
            </a:r>
            <a:r>
              <a:rPr lang="it-IT" sz="1400" u="sng" dirty="0"/>
              <a:t> on the </a:t>
            </a:r>
            <a:r>
              <a:rPr lang="it-IT" sz="1400" u="sng" dirty="0" err="1"/>
              <a:t>sudden</a:t>
            </a:r>
            <a:r>
              <a:rPr lang="it-IT" sz="1400" u="sng" dirty="0"/>
              <a:t> </a:t>
            </a:r>
            <a:r>
              <a:rPr lang="it-IT" sz="1400" u="sng" dirty="0" err="1"/>
              <a:t>increase</a:t>
            </a:r>
            <a:r>
              <a:rPr lang="it-IT" sz="1400" u="sng" dirty="0"/>
              <a:t> of the </a:t>
            </a:r>
            <a:r>
              <a:rPr lang="it-IT" sz="1400" u="sng" dirty="0" err="1"/>
              <a:t>proton</a:t>
            </a:r>
            <a:r>
              <a:rPr lang="it-IT" sz="1400" u="sng" dirty="0"/>
              <a:t> </a:t>
            </a:r>
            <a:r>
              <a:rPr lang="it-IT" sz="1400" u="sng" dirty="0" err="1"/>
              <a:t>beam</a:t>
            </a:r>
            <a:r>
              <a:rPr lang="it-IT" sz="1400" u="sng" dirty="0"/>
              <a:t> </a:t>
            </a:r>
            <a:r>
              <a:rPr lang="it-IT" sz="1400" u="sng" dirty="0" err="1"/>
              <a:t>power</a:t>
            </a:r>
            <a:r>
              <a:rPr lang="it-IT" sz="1400" u="sng" dirty="0"/>
              <a:t>!</a:t>
            </a:r>
          </a:p>
        </p:txBody>
      </p:sp>
      <p:grpSp>
        <p:nvGrpSpPr>
          <p:cNvPr id="50" name="Gruppo 49"/>
          <p:cNvGrpSpPr/>
          <p:nvPr/>
        </p:nvGrpSpPr>
        <p:grpSpPr>
          <a:xfrm>
            <a:off x="749749" y="4294458"/>
            <a:ext cx="1440000" cy="1440000"/>
            <a:chOff x="938556" y="976752"/>
            <a:chExt cx="1440000" cy="1440000"/>
          </a:xfrm>
        </p:grpSpPr>
        <p:sp>
          <p:nvSpPr>
            <p:cNvPr id="51" name="Ovale 50"/>
            <p:cNvSpPr/>
            <p:nvPr/>
          </p:nvSpPr>
          <p:spPr>
            <a:xfrm>
              <a:off x="1157089" y="1115800"/>
              <a:ext cx="1080000" cy="1080000"/>
            </a:xfrm>
            <a:prstGeom prst="ellipse">
              <a:avLst/>
            </a:prstGeom>
            <a:gradFill flip="none" rotWithShape="1">
              <a:gsLst>
                <a:gs pos="62000">
                  <a:srgbClr val="FFFF00"/>
                </a:gs>
                <a:gs pos="0">
                  <a:srgbClr val="FF0000"/>
                </a:gs>
                <a:gs pos="100000">
                  <a:srgbClr val="00B0F0"/>
                </a:gs>
              </a:gsLst>
              <a:path path="shape">
                <a:fillToRect l="50000" t="50000" r="50000" b="50000"/>
              </a:path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52" name="Anello 51"/>
            <p:cNvSpPr/>
            <p:nvPr/>
          </p:nvSpPr>
          <p:spPr>
            <a:xfrm>
              <a:off x="938556" y="976752"/>
              <a:ext cx="1440000" cy="1440000"/>
            </a:xfrm>
            <a:prstGeom prst="donu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</p:grpSp>
      <p:sp>
        <p:nvSpPr>
          <p:cNvPr id="53" name="Ovale 52"/>
          <p:cNvSpPr/>
          <p:nvPr/>
        </p:nvSpPr>
        <p:spPr>
          <a:xfrm>
            <a:off x="938708" y="4507863"/>
            <a:ext cx="1080000" cy="1014303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4" name="Rettangolo 53"/>
          <p:cNvSpPr/>
          <p:nvPr/>
        </p:nvSpPr>
        <p:spPr>
          <a:xfrm>
            <a:off x="365400" y="5717849"/>
            <a:ext cx="2233096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it-IT" sz="1100" i="1" dirty="0"/>
              <a:t>Proton </a:t>
            </a:r>
            <a:r>
              <a:rPr lang="it-IT" sz="1100" i="1" dirty="0" err="1"/>
              <a:t>beam</a:t>
            </a:r>
            <a:r>
              <a:rPr lang="it-IT" sz="1100" i="1" dirty="0"/>
              <a:t> </a:t>
            </a:r>
            <a:r>
              <a:rPr lang="it-IT" sz="1100" i="1" dirty="0" err="1"/>
              <a:t>onto</a:t>
            </a:r>
            <a:r>
              <a:rPr lang="it-IT" sz="1100" i="1" dirty="0"/>
              <a:t> the disk</a:t>
            </a:r>
          </a:p>
        </p:txBody>
      </p:sp>
      <p:sp>
        <p:nvSpPr>
          <p:cNvPr id="55" name="Rettangolo 54"/>
          <p:cNvSpPr/>
          <p:nvPr/>
        </p:nvSpPr>
        <p:spPr>
          <a:xfrm>
            <a:off x="341283" y="3928801"/>
            <a:ext cx="228133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Stop of the proton beam</a:t>
            </a:r>
          </a:p>
        </p:txBody>
      </p:sp>
      <p:cxnSp>
        <p:nvCxnSpPr>
          <p:cNvPr id="56" name="Connettore 1 5"/>
          <p:cNvCxnSpPr/>
          <p:nvPr/>
        </p:nvCxnSpPr>
        <p:spPr>
          <a:xfrm flipV="1">
            <a:off x="131884" y="3804165"/>
            <a:ext cx="8856000" cy="0"/>
          </a:xfrm>
          <a:prstGeom prst="line">
            <a:avLst/>
          </a:prstGeom>
          <a:ln w="12700">
            <a:solidFill>
              <a:schemeClr val="tx1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Rettangolo 56"/>
          <p:cNvSpPr/>
          <p:nvPr/>
        </p:nvSpPr>
        <p:spPr>
          <a:xfrm>
            <a:off x="0" y="6054016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buSzPts val="1000"/>
            </a:pPr>
            <a:r>
              <a:rPr lang="en-US" sz="1400" b="1" dirty="0">
                <a:latin typeface="Calibri" panose="020F0502020204030204" pitchFamily="34" charset="0"/>
                <a:ea typeface="Times New Roman" panose="02020603050405020304" pitchFamily="18" charset="0"/>
                <a:cs typeface="TimesNewRomanPSMT"/>
              </a:rPr>
              <a:t>Reference:</a:t>
            </a: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  <a:cs typeface="TimesNewRomanPSMT"/>
              </a:rPr>
              <a:t> A. Monetti et al., “The RIB production target for the SPES project”, Eur. Phys. J. A </a:t>
            </a:r>
            <a:r>
              <a:rPr lang="en-US" sz="1400" b="1" dirty="0">
                <a:latin typeface="Calibri" panose="020F0502020204030204" pitchFamily="34" charset="0"/>
                <a:ea typeface="Times New Roman" panose="02020603050405020304" pitchFamily="18" charset="0"/>
                <a:cs typeface="TimesNewRomanPSMT"/>
              </a:rPr>
              <a:t>51</a:t>
            </a: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  <a:cs typeface="TimesNewRomanPSMT"/>
              </a:rPr>
              <a:t>, 128 (2015)</a:t>
            </a:r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xmlns="" id="{8DD3BDE6-6ACD-4F4C-90A0-DCD832F7AEDD}"/>
              </a:ext>
            </a:extLst>
          </p:cNvPr>
          <p:cNvSpPr txBox="1"/>
          <p:nvPr/>
        </p:nvSpPr>
        <p:spPr>
          <a:xfrm>
            <a:off x="161984" y="710334"/>
            <a:ext cx="8802008" cy="646331"/>
          </a:xfrm>
          <a:prstGeom prst="rect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>
            <a:defPPr>
              <a:defRPr lang="it-IT"/>
            </a:defPPr>
            <a:lvl1pPr algn="ctr">
              <a:defRPr>
                <a:solidFill>
                  <a:srgbClr val="0070C0"/>
                </a:solidFill>
              </a:defRPr>
            </a:lvl1pPr>
            <a:lvl2pPr>
              <a:defRPr>
                <a:solidFill>
                  <a:schemeClr val="lt1"/>
                </a:solidFill>
              </a:defRPr>
            </a:lvl2pPr>
            <a:lvl3pPr>
              <a:defRPr>
                <a:solidFill>
                  <a:schemeClr val="lt1"/>
                </a:solidFill>
              </a:defRPr>
            </a:lvl3pPr>
            <a:lvl4pPr>
              <a:defRPr>
                <a:solidFill>
                  <a:schemeClr val="lt1"/>
                </a:solidFill>
              </a:defRPr>
            </a:lvl4pPr>
            <a:lvl5pPr>
              <a:defRPr>
                <a:solidFill>
                  <a:schemeClr val="lt1"/>
                </a:solidFill>
              </a:defRPr>
            </a:lvl5pPr>
            <a:lvl6pPr>
              <a:defRPr>
                <a:solidFill>
                  <a:schemeClr val="lt1"/>
                </a:solidFill>
              </a:defRPr>
            </a:lvl6pPr>
            <a:lvl7pPr>
              <a:defRPr>
                <a:solidFill>
                  <a:schemeClr val="lt1"/>
                </a:solidFill>
              </a:defRPr>
            </a:lvl7pPr>
            <a:lvl8pPr>
              <a:defRPr>
                <a:solidFill>
                  <a:schemeClr val="lt1"/>
                </a:solidFill>
              </a:defRPr>
            </a:lvl8pPr>
            <a:lvl9pPr>
              <a:defRPr>
                <a:solidFill>
                  <a:schemeClr val="lt1"/>
                </a:solidFill>
              </a:defRPr>
            </a:lvl9pPr>
          </a:lstStyle>
          <a:p>
            <a:pPr algn="just"/>
            <a:r>
              <a:rPr lang="en-US" sz="2000" b="1" u="sng" dirty="0">
                <a:solidFill>
                  <a:srgbClr val="FFFF00"/>
                </a:solidFill>
              </a:rPr>
              <a:t>Proton beam thermal load</a:t>
            </a:r>
            <a:r>
              <a:rPr lang="en-US" sz="2000" dirty="0">
                <a:solidFill>
                  <a:srgbClr val="FFFF00"/>
                </a:solidFill>
              </a:rPr>
              <a:t>: 40 MeV, 0.2 mA (≈ 8 kW) (power density input for the Finite Element model calculated by means of particle physics MonteCarlo codes)</a:t>
            </a:r>
          </a:p>
        </p:txBody>
      </p:sp>
      <p:sp>
        <p:nvSpPr>
          <p:cNvPr id="26" name="Segnaposto piè di pagina 4">
            <a:extLst>
              <a:ext uri="{FF2B5EF4-FFF2-40B4-BE49-F238E27FC236}">
                <a16:creationId xmlns:a16="http://schemas.microsoft.com/office/drawing/2014/main" xmlns="" id="{072828BA-E512-41DF-9FFC-25A031845285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22/46</a:t>
            </a:r>
          </a:p>
        </p:txBody>
      </p:sp>
    </p:spTree>
    <p:extLst>
      <p:ext uri="{BB962C8B-B14F-4D97-AF65-F5344CB8AC3E}">
        <p14:creationId xmlns:p14="http://schemas.microsoft.com/office/powerpoint/2010/main" val="33030503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path" presetSubtype="0" repeatCount="indefinite" fill="hold" grpId="0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Motion origin="layout" path="M -0.01459 -0.01574 C -0.00487 -0.01574 0.00312 -0.00578 0.00312 0.00672 C 0.00312 0.01875 -0.00487 0.02917 -0.01459 0.02917 C -0.02414 0.02917 -0.03178 0.01875 -0.03178 0.00672 C -0.03178 -0.00578 -0.02414 -0.01574 -0.01459 -0.01574 Z " pathEditMode="relative" rAng="0" ptsTypes="AAAAA">
                                      <p:cBhvr>
                                        <p:cTn id="6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" y="224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53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248973" y="33695"/>
            <a:ext cx="821531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it-IT" sz="3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kumimoji="1" lang="en-US" sz="3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27870" y="855664"/>
            <a:ext cx="843291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1- Introduction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2- The SPES target</a:t>
            </a:r>
          </a:p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3- Numerical models</a:t>
            </a:r>
          </a:p>
          <a:p>
            <a:r>
              <a:rPr lang="en-US" sz="2800" b="1" dirty="0"/>
              <a:t>4- </a:t>
            </a:r>
            <a:r>
              <a:rPr lang="en-US" sz="2800" b="1" u="sng" dirty="0"/>
              <a:t>On-line tests</a:t>
            </a:r>
          </a:p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5- Target material characterization @ HT</a:t>
            </a:r>
          </a:p>
          <a:p>
            <a:r>
              <a:rPr lang="it-IT" sz="2800" b="1" dirty="0">
                <a:solidFill>
                  <a:schemeClr val="bg1">
                    <a:lumMod val="65000"/>
                  </a:schemeClr>
                </a:solidFill>
              </a:rPr>
              <a:t>6- 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ISOL targets @ other facilities</a:t>
            </a:r>
            <a:endParaRPr lang="it-IT" sz="2800" b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it-IT" sz="2800" b="1" dirty="0">
                <a:solidFill>
                  <a:schemeClr val="bg1">
                    <a:lumMod val="65000"/>
                  </a:schemeClr>
                </a:solidFill>
              </a:rPr>
              <a:t>7- 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Conclusions and future developments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7" name="Connettore diritto 6"/>
          <p:cNvCxnSpPr/>
          <p:nvPr/>
        </p:nvCxnSpPr>
        <p:spPr>
          <a:xfrm flipV="1">
            <a:off x="227871" y="4267782"/>
            <a:ext cx="86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l="55478" t="18232" r="27940" b="52383"/>
          <a:stretch/>
        </p:blipFill>
        <p:spPr>
          <a:xfrm>
            <a:off x="6763474" y="1294046"/>
            <a:ext cx="1828800" cy="2093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6" descr="C:\Documents and Settings\alberto\Documenti\foto\laboratori\target\H_700+IS_200.JPG">
            <a:extLst>
              <a:ext uri="{FF2B5EF4-FFF2-40B4-BE49-F238E27FC236}">
                <a16:creationId xmlns:a16="http://schemas.microsoft.com/office/drawing/2014/main" xmlns="" id="{6DC4373F-A190-431A-948B-87B5B8CE5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870" t="22854" r="23410" b="17376"/>
          <a:stretch/>
        </p:blipFill>
        <p:spPr bwMode="auto">
          <a:xfrm>
            <a:off x="436447" y="4667387"/>
            <a:ext cx="2420518" cy="129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2" descr="DSCF2073">
            <a:extLst>
              <a:ext uri="{FF2B5EF4-FFF2-40B4-BE49-F238E27FC236}">
                <a16:creationId xmlns:a16="http://schemas.microsoft.com/office/drawing/2014/main" xmlns="" id="{5540897B-CB6A-41EF-B3FC-658CBCD990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9" r="15250" b="29651"/>
          <a:stretch/>
        </p:blipFill>
        <p:spPr bwMode="auto">
          <a:xfrm>
            <a:off x="3077631" y="4667387"/>
            <a:ext cx="2830467" cy="129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E7513672-A7DE-4059-B885-91EE94FDF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592" t="10799" r="2953" b="65405"/>
          <a:stretch/>
        </p:blipFill>
        <p:spPr bwMode="auto">
          <a:xfrm>
            <a:off x="6128240" y="4667387"/>
            <a:ext cx="2508964" cy="129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xmlns="" id="{50EE70C4-86EA-4619-B901-EEFE818DA29D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23/46</a:t>
            </a:r>
          </a:p>
        </p:txBody>
      </p:sp>
    </p:spTree>
    <p:extLst>
      <p:ext uri="{BB962C8B-B14F-4D97-AF65-F5344CB8AC3E}">
        <p14:creationId xmlns:p14="http://schemas.microsoft.com/office/powerpoint/2010/main" val="429111059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532118" y="86447"/>
            <a:ext cx="7932168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4- On-line tests</a:t>
            </a:r>
            <a:r>
              <a:rPr kumimoji="1" lang="en-US" sz="2300" dirty="0"/>
              <a:t>: scaled SiC target prototype tested @ ORNL</a:t>
            </a:r>
            <a:endParaRPr kumimoji="1" lang="en-US" sz="2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-2" y="634894"/>
            <a:ext cx="491287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u="sng" dirty="0">
                <a:latin typeface="+mn-lt"/>
              </a:rPr>
              <a:t>Scaled (d = 13 mm) SiC SPES Target Prototype</a:t>
            </a:r>
          </a:p>
          <a:p>
            <a:pPr algn="ctr"/>
            <a:r>
              <a:rPr lang="en-US" sz="1600" u="sng" dirty="0">
                <a:latin typeface="+mn-lt"/>
              </a:rPr>
              <a:t>tested @ ORNL (2007)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4096768" y="1052792"/>
            <a:ext cx="4356230" cy="3007601"/>
            <a:chOff x="4043927" y="1125339"/>
            <a:chExt cx="4356230" cy="3007601"/>
          </a:xfrm>
        </p:grpSpPr>
        <p:pic>
          <p:nvPicPr>
            <p:cNvPr id="8" name="Picture 37" descr="DSCF2071"/>
            <p:cNvPicPr>
              <a:picLocks noChangeAspect="1" noChangeArrowheads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21" t="11600" r="26767" b="14458"/>
            <a:stretch>
              <a:fillRect/>
            </a:stretch>
          </p:blipFill>
          <p:spPr bwMode="auto">
            <a:xfrm>
              <a:off x="4860032" y="1125339"/>
              <a:ext cx="3540125" cy="2879725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808080"/>
                    </a:outerShdw>
                  </a:effectLst>
                </a14:hiddenEffects>
              </a:ext>
            </a:extLst>
          </p:spPr>
        </p:pic>
        <p:pic>
          <p:nvPicPr>
            <p:cNvPr id="9" name="Picture 41" descr="DSCF2073"/>
            <p:cNvPicPr>
              <a:picLocks noChangeAspect="1" noChangeArrowheads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0337" t="13190" r="32198" b="23212"/>
            <a:stretch>
              <a:fillRect/>
            </a:stretch>
          </p:blipFill>
          <p:spPr bwMode="auto">
            <a:xfrm>
              <a:off x="4043927" y="2848687"/>
              <a:ext cx="1284253" cy="1284253"/>
            </a:xfrm>
            <a:prstGeom prst="rect">
              <a:avLst/>
            </a:prstGeom>
            <a:noFill/>
            <a:ln w="25400">
              <a:solidFill>
                <a:srgbClr val="FF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cxnSp>
          <p:nvCxnSpPr>
            <p:cNvPr id="10" name="Connettore 2 9"/>
            <p:cNvCxnSpPr/>
            <p:nvPr/>
          </p:nvCxnSpPr>
          <p:spPr>
            <a:xfrm flipH="1" flipV="1">
              <a:off x="7596336" y="3032968"/>
              <a:ext cx="360000" cy="108000"/>
            </a:xfrm>
            <a:prstGeom prst="straightConnector1">
              <a:avLst/>
            </a:prstGeom>
            <a:ln w="25400">
              <a:solidFill>
                <a:srgbClr val="FF000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Connettore 1 24"/>
            <p:cNvCxnSpPr/>
            <p:nvPr/>
          </p:nvCxnSpPr>
          <p:spPr>
            <a:xfrm>
              <a:off x="7956336" y="3140968"/>
              <a:ext cx="0" cy="504000"/>
            </a:xfrm>
            <a:prstGeom prst="line">
              <a:avLst/>
            </a:prstGeom>
            <a:ln w="254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1 25"/>
            <p:cNvCxnSpPr/>
            <p:nvPr/>
          </p:nvCxnSpPr>
          <p:spPr>
            <a:xfrm>
              <a:off x="5328180" y="3645024"/>
              <a:ext cx="2628196" cy="0"/>
            </a:xfrm>
            <a:prstGeom prst="line">
              <a:avLst/>
            </a:prstGeom>
            <a:ln w="25400">
              <a:solidFill>
                <a:srgbClr val="FF0000"/>
              </a:solidFill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3" name="Gruppo 12"/>
          <p:cNvGrpSpPr/>
          <p:nvPr/>
        </p:nvGrpSpPr>
        <p:grpSpPr>
          <a:xfrm>
            <a:off x="573839" y="1629451"/>
            <a:ext cx="3270647" cy="2303661"/>
            <a:chOff x="581273" y="1700807"/>
            <a:chExt cx="3270647" cy="2303661"/>
          </a:xfrm>
        </p:grpSpPr>
        <p:pic>
          <p:nvPicPr>
            <p:cNvPr id="14" name="Picture 223" descr="assembly4mm"/>
            <p:cNvPicPr>
              <a:picLocks noChangeAspect="1" noChangeArrowheads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1273" y="1700807"/>
              <a:ext cx="3270647" cy="2303661"/>
            </a:xfrm>
            <a:prstGeom prst="rect">
              <a:avLst/>
            </a:prstGeom>
            <a:noFill/>
            <a:ln w="12700">
              <a:solidFill>
                <a:srgbClr val="000000"/>
              </a:solidFill>
              <a:miter lim="800000"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5" name="Freccia a destra 14"/>
            <p:cNvSpPr/>
            <p:nvPr/>
          </p:nvSpPr>
          <p:spPr>
            <a:xfrm rot="21395121">
              <a:off x="749021" y="2956645"/>
              <a:ext cx="1520335" cy="252016"/>
            </a:xfrm>
            <a:prstGeom prst="rightArrow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CasellaDiTesto 15"/>
            <p:cNvSpPr txBox="1"/>
            <p:nvPr/>
          </p:nvSpPr>
          <p:spPr>
            <a:xfrm>
              <a:off x="581273" y="1819254"/>
              <a:ext cx="3270647" cy="209288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u="sng" dirty="0">
                  <a:latin typeface="+mn-lt"/>
                </a:rPr>
                <a:t>SPES target architecture</a:t>
              </a:r>
            </a:p>
            <a:p>
              <a:pPr algn="ctr"/>
              <a:r>
                <a:rPr lang="en-US" sz="1600" u="sng" dirty="0">
                  <a:latin typeface="+mn-lt"/>
                </a:rPr>
                <a:t>tested successfully with a</a:t>
              </a:r>
            </a:p>
            <a:p>
              <a:pPr algn="ctr"/>
              <a:endParaRPr lang="en-US" sz="800" u="sng" dirty="0">
                <a:latin typeface="+mn-lt"/>
              </a:endParaRPr>
            </a:p>
            <a:p>
              <a:pPr algn="ctr"/>
              <a:endParaRPr lang="en-US" sz="1600" u="sng" dirty="0">
                <a:latin typeface="+mn-lt"/>
              </a:endParaRPr>
            </a:p>
            <a:p>
              <a:pPr algn="ctr"/>
              <a:endParaRPr lang="en-US" sz="1600" u="sng" dirty="0">
                <a:latin typeface="+mn-lt"/>
              </a:endParaRPr>
            </a:p>
            <a:p>
              <a:pPr algn="ctr"/>
              <a:endParaRPr lang="en-US" sz="1600" u="sng" dirty="0">
                <a:latin typeface="+mn-lt"/>
              </a:endParaRPr>
            </a:p>
            <a:p>
              <a:pPr algn="ctr"/>
              <a:endParaRPr lang="en-US" sz="1000" u="sng" dirty="0">
                <a:latin typeface="+mn-lt"/>
              </a:endParaRPr>
            </a:p>
            <a:p>
              <a:pPr algn="ctr"/>
              <a:endParaRPr lang="en-US" sz="1600" u="sng" dirty="0">
                <a:latin typeface="+mn-lt"/>
              </a:endParaRPr>
            </a:p>
            <a:p>
              <a:pPr algn="ctr"/>
              <a:r>
                <a:rPr lang="en-US" sz="1600" u="sng" dirty="0">
                  <a:latin typeface="+mn-lt"/>
                </a:rPr>
                <a:t>42 MeV, 12 µA proton beam</a:t>
              </a:r>
            </a:p>
          </p:txBody>
        </p:sp>
      </p:grpSp>
      <p:pic>
        <p:nvPicPr>
          <p:cNvPr id="18" name="Immagine 17"/>
          <p:cNvPicPr>
            <a:picLocks noChangeAspect="1"/>
          </p:cNvPicPr>
          <p:nvPr/>
        </p:nvPicPr>
        <p:blipFill rotWithShape="1">
          <a:blip r:embed="rId5"/>
          <a:srcRect l="41001" t="34880" r="36500" b="28400"/>
          <a:stretch/>
        </p:blipFill>
        <p:spPr>
          <a:xfrm>
            <a:off x="560513" y="4797208"/>
            <a:ext cx="1411765" cy="1440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</p:pic>
      <p:pic>
        <p:nvPicPr>
          <p:cNvPr id="19" name="Immagine 18"/>
          <p:cNvPicPr>
            <a:picLocks noChangeAspect="1"/>
          </p:cNvPicPr>
          <p:nvPr/>
        </p:nvPicPr>
        <p:blipFill rotWithShape="1">
          <a:blip r:embed="rId6"/>
          <a:srcRect l="32451" t="35600" r="29300" b="40640"/>
          <a:stretch/>
        </p:blipFill>
        <p:spPr>
          <a:xfrm>
            <a:off x="4780590" y="4796695"/>
            <a:ext cx="3709089" cy="1440000"/>
          </a:xfrm>
          <a:prstGeom prst="rect">
            <a:avLst/>
          </a:prstGeom>
          <a:noFill/>
          <a:ln w="12700">
            <a:solidFill>
              <a:srgbClr val="000000"/>
            </a:solidFill>
            <a:miter lim="800000"/>
            <a:headEnd/>
            <a:tailEnd/>
          </a:ln>
          <a:effectLst/>
        </p:spPr>
      </p:pic>
      <p:sp>
        <p:nvSpPr>
          <p:cNvPr id="20" name="Freccia a destra 19"/>
          <p:cNvSpPr/>
          <p:nvPr/>
        </p:nvSpPr>
        <p:spPr>
          <a:xfrm>
            <a:off x="3484446" y="5085240"/>
            <a:ext cx="648072" cy="720080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Freccia a destra 20"/>
          <p:cNvSpPr/>
          <p:nvPr/>
        </p:nvSpPr>
        <p:spPr>
          <a:xfrm>
            <a:off x="2404326" y="5085240"/>
            <a:ext cx="648072" cy="720080"/>
          </a:xfrm>
          <a:prstGeom prst="rightArrow">
            <a:avLst/>
          </a:prstGeom>
          <a:solidFill>
            <a:srgbClr val="FFFF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CasellaDiTesto 21"/>
          <p:cNvSpPr txBox="1"/>
          <p:nvPr/>
        </p:nvSpPr>
        <p:spPr>
          <a:xfrm>
            <a:off x="532118" y="4149136"/>
            <a:ext cx="388843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latin typeface="+mn-lt"/>
              </a:rPr>
              <a:t>Conventional Target Architecture</a:t>
            </a:r>
          </a:p>
          <a:p>
            <a:r>
              <a:rPr lang="en-US" sz="1600" dirty="0">
                <a:latin typeface="+mn-lt"/>
              </a:rPr>
              <a:t>T</a:t>
            </a:r>
            <a:r>
              <a:rPr lang="en-US" sz="1600" baseline="-25000" dirty="0">
                <a:latin typeface="+mn-lt"/>
              </a:rPr>
              <a:t>MAX</a:t>
            </a:r>
            <a:r>
              <a:rPr lang="en-US" sz="1600" dirty="0">
                <a:latin typeface="+mn-lt"/>
              </a:rPr>
              <a:t> ≈ 2200 °C  -  </a:t>
            </a:r>
            <a:r>
              <a:rPr lang="en-US" sz="1600" u="sng" dirty="0">
                <a:latin typeface="+mn-lt"/>
              </a:rPr>
              <a:t>40 MeV, </a:t>
            </a:r>
            <a:r>
              <a:rPr lang="en-US" sz="1600" b="1" u="sng" dirty="0">
                <a:latin typeface="+mn-lt"/>
              </a:rPr>
              <a:t>6 µA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proton beam</a:t>
            </a:r>
          </a:p>
        </p:txBody>
      </p:sp>
      <p:sp>
        <p:nvSpPr>
          <p:cNvPr id="23" name="CasellaDiTesto 22"/>
          <p:cNvSpPr txBox="1"/>
          <p:nvPr/>
        </p:nvSpPr>
        <p:spPr>
          <a:xfrm>
            <a:off x="4708582" y="4149136"/>
            <a:ext cx="40324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u="sng" dirty="0">
                <a:latin typeface="+mn-lt"/>
              </a:rPr>
              <a:t>SPES Target Architecture</a:t>
            </a:r>
          </a:p>
          <a:p>
            <a:r>
              <a:rPr lang="en-US" sz="1600" dirty="0">
                <a:latin typeface="+mn-lt"/>
              </a:rPr>
              <a:t>T</a:t>
            </a:r>
            <a:r>
              <a:rPr lang="en-US" sz="1600" baseline="-25000" dirty="0">
                <a:latin typeface="+mn-lt"/>
              </a:rPr>
              <a:t>MAX</a:t>
            </a:r>
            <a:r>
              <a:rPr lang="en-US" sz="1600" dirty="0">
                <a:latin typeface="+mn-lt"/>
              </a:rPr>
              <a:t> ≈ 2200 °C  -  </a:t>
            </a:r>
            <a:r>
              <a:rPr lang="en-US" sz="1600" u="sng" dirty="0">
                <a:latin typeface="+mn-lt"/>
              </a:rPr>
              <a:t>40 MeV, </a:t>
            </a:r>
            <a:r>
              <a:rPr lang="en-US" sz="1600" b="1" u="sng" dirty="0">
                <a:latin typeface="+mn-lt"/>
              </a:rPr>
              <a:t>18 µA</a:t>
            </a:r>
            <a:r>
              <a:rPr lang="en-US" sz="1600" b="1" dirty="0">
                <a:latin typeface="+mn-lt"/>
              </a:rPr>
              <a:t> </a:t>
            </a:r>
            <a:r>
              <a:rPr lang="en-US" sz="1600" dirty="0">
                <a:latin typeface="+mn-lt"/>
              </a:rPr>
              <a:t>proton beam</a:t>
            </a:r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1C94A78C-E48D-4FB1-A24B-690B8791711A}"/>
              </a:ext>
            </a:extLst>
          </p:cNvPr>
          <p:cNvSpPr txBox="1"/>
          <p:nvPr/>
        </p:nvSpPr>
        <p:spPr>
          <a:xfrm>
            <a:off x="-1" y="1120256"/>
            <a:ext cx="4912873" cy="38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400" b="1" u="sng" dirty="0">
                <a:solidFill>
                  <a:srgbClr val="FF0000"/>
                </a:solidFill>
                <a:latin typeface="+mn-lt"/>
              </a:rPr>
              <a:t>Total Deposited Power / Total Disks Surface = constant</a:t>
            </a:r>
          </a:p>
        </p:txBody>
      </p:sp>
      <p:sp>
        <p:nvSpPr>
          <p:cNvPr id="26" name="Segnaposto piè di pagina 4">
            <a:extLst>
              <a:ext uri="{FF2B5EF4-FFF2-40B4-BE49-F238E27FC236}">
                <a16:creationId xmlns:a16="http://schemas.microsoft.com/office/drawing/2014/main" xmlns="" id="{1261C6BD-E242-4DD0-8E4C-ECE73F4D0E51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24/46</a:t>
            </a:r>
          </a:p>
        </p:txBody>
      </p:sp>
    </p:spTree>
    <p:extLst>
      <p:ext uri="{BB962C8B-B14F-4D97-AF65-F5344CB8AC3E}">
        <p14:creationId xmlns:p14="http://schemas.microsoft.com/office/powerpoint/2010/main" val="381199956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11327" y="2380388"/>
            <a:ext cx="3074241" cy="3737944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011327" y="919619"/>
            <a:ext cx="3074241" cy="1378483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23885" y="919619"/>
            <a:ext cx="3930142" cy="2686501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6125753" y="2361338"/>
            <a:ext cx="2093160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Mechanical Design by Michele Lollo</a:t>
            </a:r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 rotWithShape="1">
          <a:blip r:embed="rId5"/>
          <a:srcRect l="22384" t="20118" r="22908" b="28454"/>
          <a:stretch/>
        </p:blipFill>
        <p:spPr>
          <a:xfrm>
            <a:off x="923884" y="3732176"/>
            <a:ext cx="3930141" cy="2386156"/>
          </a:xfrm>
          <a:prstGeom prst="rect">
            <a:avLst/>
          </a:prstGeom>
        </p:spPr>
      </p:pic>
      <p:sp>
        <p:nvSpPr>
          <p:cNvPr id="13" name="Text Box 13">
            <a:extLst>
              <a:ext uri="{FF2B5EF4-FFF2-40B4-BE49-F238E27FC236}">
                <a16:creationId xmlns:a16="http://schemas.microsoft.com/office/drawing/2014/main" xmlns="" id="{E792B06F-D797-44AB-AEDF-F52727D50AF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118" y="86447"/>
            <a:ext cx="7932168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4- On-line tests</a:t>
            </a:r>
            <a:r>
              <a:rPr kumimoji="1" lang="en-US" sz="2300" dirty="0"/>
              <a:t>: scaled SiC target prototype tested @ ORNL</a:t>
            </a:r>
            <a:endParaRPr kumimoji="1" lang="en-US" sz="2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xmlns="" id="{5A191A72-E9BA-4D96-8A87-5596590E9383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25/46</a:t>
            </a:r>
          </a:p>
        </p:txBody>
      </p:sp>
    </p:spTree>
    <p:extLst>
      <p:ext uri="{BB962C8B-B14F-4D97-AF65-F5344CB8AC3E}">
        <p14:creationId xmlns:p14="http://schemas.microsoft.com/office/powerpoint/2010/main" val="2893690546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77859" y="898035"/>
            <a:ext cx="5881186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50000"/>
              </a:spcBef>
            </a:pPr>
            <a:r>
              <a:rPr kumimoji="1" lang="en-US" sz="2200" b="1" dirty="0"/>
              <a:t>high power tests @ iThemba LABS</a:t>
            </a:r>
            <a:r>
              <a:rPr kumimoji="1" lang="en-US" sz="2200" dirty="0"/>
              <a:t> (A. Monetti)</a:t>
            </a:r>
          </a:p>
          <a:p>
            <a:r>
              <a:rPr kumimoji="1" lang="en-US" sz="2200" dirty="0"/>
              <a:t>Full scale SPES target successfully tested</a:t>
            </a: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68" t="19551" r="24037" b="17450"/>
          <a:stretch/>
        </p:blipFill>
        <p:spPr>
          <a:xfrm>
            <a:off x="6290167" y="795562"/>
            <a:ext cx="2520000" cy="2160000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pic>
        <p:nvPicPr>
          <p:cNvPr id="8" name="Immagine 7" descr="C:\Users\Alberto\Documents\iThemba - test\foto\foto Alberto\DSCN5680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81" r="21319" b="4490"/>
          <a:stretch/>
        </p:blipFill>
        <p:spPr bwMode="auto">
          <a:xfrm>
            <a:off x="6290167" y="3101825"/>
            <a:ext cx="2520000" cy="2795133"/>
          </a:xfrm>
          <a:prstGeom prst="rect">
            <a:avLst/>
          </a:prstGeom>
          <a:noFill/>
          <a:ln>
            <a:solidFill>
              <a:schemeClr val="tx1"/>
            </a:solidFill>
          </a:ln>
        </p:spPr>
      </p:pic>
      <p:sp>
        <p:nvSpPr>
          <p:cNvPr id="9" name="Rettangolo 8"/>
          <p:cNvSpPr/>
          <p:nvPr/>
        </p:nvSpPr>
        <p:spPr>
          <a:xfrm>
            <a:off x="277859" y="1832564"/>
            <a:ext cx="5560233" cy="8771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en-US" sz="1700" b="1" dirty="0"/>
              <a:t>- 66 MeV, 60 µA proton beam </a:t>
            </a:r>
            <a:r>
              <a:rPr lang="en-US" sz="1700" dirty="0"/>
              <a:t>(40 MeV, 200 µA @ SPES)</a:t>
            </a:r>
          </a:p>
          <a:p>
            <a:pPr algn="just"/>
            <a:r>
              <a:rPr lang="en-US" sz="1700" b="1" dirty="0"/>
              <a:t>- SiC disks </a:t>
            </a:r>
            <a:r>
              <a:rPr lang="en-US" sz="1700" dirty="0"/>
              <a:t>(UCx disks @ SPES) → acceptable activation levels</a:t>
            </a:r>
          </a:p>
          <a:p>
            <a:pPr algn="just"/>
            <a:r>
              <a:rPr lang="en-US" sz="1700" b="1" dirty="0"/>
              <a:t>- 13 disks </a:t>
            </a:r>
            <a:r>
              <a:rPr lang="en-US" sz="1700" dirty="0"/>
              <a:t>(7 disks @ SPES)</a:t>
            </a:r>
            <a:endParaRPr lang="en-US" sz="1700" b="1" dirty="0"/>
          </a:p>
        </p:txBody>
      </p:sp>
      <p:sp>
        <p:nvSpPr>
          <p:cNvPr id="26" name="Rettangolo 25"/>
          <p:cNvSpPr/>
          <p:nvPr/>
        </p:nvSpPr>
        <p:spPr>
          <a:xfrm>
            <a:off x="0" y="5999262"/>
            <a:ext cx="9144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spcAft>
                <a:spcPts val="0"/>
              </a:spcAft>
              <a:buSzPts val="1000"/>
            </a:pPr>
            <a:r>
              <a:rPr lang="en-US" sz="1400" b="1" dirty="0">
                <a:latin typeface="Calibri" panose="020F0502020204030204" pitchFamily="34" charset="0"/>
                <a:ea typeface="Times New Roman" panose="02020603050405020304" pitchFamily="18" charset="0"/>
                <a:cs typeface="TimesNewRomanPSMT"/>
              </a:rPr>
              <a:t>Reference:</a:t>
            </a: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  <a:cs typeface="TimesNewRomanPSMT"/>
              </a:rPr>
              <a:t> A. Monetti et al., “On-line test using multi-foil SiC target at iThemba LABS”, Eur. Phys. J. A </a:t>
            </a:r>
            <a:r>
              <a:rPr lang="en-US" sz="1400" b="1" dirty="0">
                <a:latin typeface="Calibri" panose="020F0502020204030204" pitchFamily="34" charset="0"/>
                <a:ea typeface="Times New Roman" panose="02020603050405020304" pitchFamily="18" charset="0"/>
                <a:cs typeface="TimesNewRomanPSMT"/>
              </a:rPr>
              <a:t>52</a:t>
            </a:r>
            <a:r>
              <a:rPr lang="en-US" sz="1400" dirty="0">
                <a:latin typeface="Calibri" panose="020F0502020204030204" pitchFamily="34" charset="0"/>
                <a:ea typeface="Times New Roman" panose="02020603050405020304" pitchFamily="18" charset="0"/>
                <a:cs typeface="TimesNewRomanPSMT"/>
              </a:rPr>
              <a:t>, 168 (2016)</a:t>
            </a:r>
          </a:p>
        </p:txBody>
      </p:sp>
      <p:sp>
        <p:nvSpPr>
          <p:cNvPr id="27" name="Text Box 13">
            <a:extLst>
              <a:ext uri="{FF2B5EF4-FFF2-40B4-BE49-F238E27FC236}">
                <a16:creationId xmlns:a16="http://schemas.microsoft.com/office/drawing/2014/main" xmlns="" id="{1C3D9727-4D31-4CC4-B070-39182805732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118" y="86447"/>
            <a:ext cx="7932168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4- On-line tests</a:t>
            </a:r>
            <a:r>
              <a:rPr kumimoji="1" lang="en-US" sz="2300" dirty="0"/>
              <a:t>: SiC target prototype tested @ iThemba LABS</a:t>
            </a:r>
            <a:endParaRPr kumimoji="1" lang="en-US" sz="2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25" name="Picture 3">
            <a:extLst>
              <a:ext uri="{FF2B5EF4-FFF2-40B4-BE49-F238E27FC236}">
                <a16:creationId xmlns:a16="http://schemas.microsoft.com/office/drawing/2014/main" xmlns="" id="{2FC5A51D-9B34-4C9E-9B0E-4824E1D3C0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345" b="12949"/>
          <a:stretch>
            <a:fillRect/>
          </a:stretch>
        </p:blipFill>
        <p:spPr>
          <a:xfrm>
            <a:off x="277859" y="3101825"/>
            <a:ext cx="5881186" cy="279513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" name="Segnaposto piè di pagina 4">
            <a:extLst>
              <a:ext uri="{FF2B5EF4-FFF2-40B4-BE49-F238E27FC236}">
                <a16:creationId xmlns:a16="http://schemas.microsoft.com/office/drawing/2014/main" xmlns="" id="{0F889019-D4C1-4D58-87D8-AE4F066E047A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26/46</a:t>
            </a:r>
          </a:p>
        </p:txBody>
      </p:sp>
    </p:spTree>
    <p:extLst>
      <p:ext uri="{BB962C8B-B14F-4D97-AF65-F5344CB8AC3E}">
        <p14:creationId xmlns:p14="http://schemas.microsoft.com/office/powerpoint/2010/main" val="3213887079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/>
          <p:cNvSpPr/>
          <p:nvPr/>
        </p:nvSpPr>
        <p:spPr>
          <a:xfrm>
            <a:off x="219808" y="657528"/>
            <a:ext cx="8636640" cy="707886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On-line testing of the SPES target material and architecture @ ORNL</a:t>
            </a:r>
          </a:p>
          <a:p>
            <a:pPr algn="ctr"/>
            <a:r>
              <a:rPr lang="en-US" sz="2000" dirty="0">
                <a:latin typeface="+mn-lt"/>
              </a:rPr>
              <a:t>40 MeV, 50 </a:t>
            </a:r>
            <a:r>
              <a:rPr lang="en-US" sz="2000" dirty="0">
                <a:latin typeface="+mn-lt"/>
                <a:sym typeface="Symbol"/>
              </a:rPr>
              <a:t>n</a:t>
            </a:r>
            <a:r>
              <a:rPr lang="en-US" sz="2000" dirty="0">
                <a:latin typeface="+mn-lt"/>
              </a:rPr>
              <a:t>A proton beam on a UCx target</a:t>
            </a:r>
          </a:p>
        </p:txBody>
      </p:sp>
      <p:pic>
        <p:nvPicPr>
          <p:cNvPr id="6" name="Picture 5" descr="IMG_6650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624" t="14999" b="17999"/>
          <a:stretch>
            <a:fillRect/>
          </a:stretch>
        </p:blipFill>
        <p:spPr bwMode="auto">
          <a:xfrm>
            <a:off x="189127" y="1412776"/>
            <a:ext cx="2547177" cy="135557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4" descr="IMG_6656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50" t="30000" r="7875" b="30000"/>
          <a:stretch>
            <a:fillRect/>
          </a:stretch>
        </p:blipFill>
        <p:spPr bwMode="auto">
          <a:xfrm>
            <a:off x="190301" y="2836403"/>
            <a:ext cx="2546003" cy="102464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Documents and Settings\Unipd\Desktop\Stefano Corradetti 2009-2012\Gamma 2011\Target assembly\DSC07257.JPG"/>
          <p:cNvPicPr>
            <a:picLocks noChangeAspect="1" noChangeArrowheads="1"/>
          </p:cNvPicPr>
          <p:nvPr/>
        </p:nvPicPr>
        <p:blipFill rotWithShape="1">
          <a:blip r:embed="rId4" cstate="print"/>
          <a:srcRect t="22494" b="9772"/>
          <a:stretch/>
        </p:blipFill>
        <p:spPr bwMode="auto">
          <a:xfrm>
            <a:off x="3024336" y="1412776"/>
            <a:ext cx="2624066" cy="1333025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9" name="Picture 2" descr="C:\Documents and Settings\Unipd\Desktop\Stefano Corradetti 2009-2012\Gamma 2011\Target assembly\assembled with targets.JPG"/>
          <p:cNvPicPr>
            <a:picLocks noChangeAspect="1" noChangeArrowheads="1"/>
          </p:cNvPicPr>
          <p:nvPr/>
        </p:nvPicPr>
        <p:blipFill rotWithShape="1">
          <a:blip r:embed="rId5" cstate="print"/>
          <a:srcRect t="27377" b="18735"/>
          <a:stretch/>
        </p:blipFill>
        <p:spPr bwMode="auto">
          <a:xfrm>
            <a:off x="3024336" y="2809874"/>
            <a:ext cx="2624066" cy="1060581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0" name="Picture 7" descr="SEM3.TIF"/>
          <p:cNvPicPr preferRelativeResize="0">
            <a:picLocks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024" y="4005064"/>
            <a:ext cx="2520280" cy="214215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Immagine 10"/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4336" y="4015440"/>
            <a:ext cx="2591435" cy="2131776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graphicFrame>
        <p:nvGraphicFramePr>
          <p:cNvPr id="12" name="Tabella 11"/>
          <p:cNvGraphicFramePr>
            <a:graphicFrameLocks noGrp="1"/>
          </p:cNvGraphicFramePr>
          <p:nvPr>
            <p:extLst/>
          </p:nvPr>
        </p:nvGraphicFramePr>
        <p:xfrm>
          <a:off x="5940152" y="4006296"/>
          <a:ext cx="2952328" cy="2159008"/>
        </p:xfrm>
        <a:graphic>
          <a:graphicData uri="http://schemas.openxmlformats.org/drawingml/2006/table">
            <a:tbl>
              <a:tblPr firstRow="1" firstCol="1" bandRow="1" bandCol="1">
                <a:tableStyleId>{073A0DAA-6AF3-43AB-8588-CEC1D06C72B9}</a:tableStyleId>
              </a:tblPr>
              <a:tblGrid>
                <a:gridCol w="1196539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71679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  <a:gridCol w="984110">
                  <a:extLst>
                    <a:ext uri="{9D8B030D-6E8A-4147-A177-3AD203B41FA5}">
                      <a16:colId xmlns:a16="http://schemas.microsoft.com/office/drawing/2014/main" xmlns="" val="20002"/>
                    </a:ext>
                  </a:extLst>
                </a:gridCol>
              </a:tblGrid>
              <a:tr h="33418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it-IT" sz="1000" dirty="0">
                          <a:effectLst/>
                        </a:rPr>
                        <a:t> </a:t>
                      </a:r>
                      <a:endParaRPr lang="it-IT" sz="10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0" marR="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2010</a:t>
                      </a:r>
                      <a:endParaRPr lang="it-IT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2011</a:t>
                      </a:r>
                      <a:endParaRPr lang="it-IT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3946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Density (g/cm³)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4.25</a:t>
                      </a:r>
                      <a:endParaRPr lang="it-IT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2.59</a:t>
                      </a:r>
                      <a:endParaRPr lang="it-IT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  <a:tr h="419997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Diameter (mm)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12.50</a:t>
                      </a:r>
                      <a:endParaRPr lang="it-IT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13.07</a:t>
                      </a:r>
                      <a:endParaRPr lang="it-IT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2"/>
                  </a:ext>
                </a:extLst>
              </a:tr>
              <a:tr h="394694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Thickness (g/cm²)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0.41</a:t>
                      </a:r>
                      <a:endParaRPr lang="it-IT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0.41 </a:t>
                      </a:r>
                      <a:endParaRPr lang="it-IT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3"/>
                  </a:ext>
                </a:extLst>
              </a:tr>
              <a:tr h="54466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400" dirty="0">
                          <a:effectLst/>
                        </a:rPr>
                        <a:t>Calculated porosity (%)</a:t>
                      </a:r>
                      <a:endParaRPr lang="it-IT" sz="1400" dirty="0">
                        <a:solidFill>
                          <a:schemeClr val="tx1"/>
                        </a:solidFill>
                        <a:effectLst/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58</a:t>
                      </a:r>
                      <a:endParaRPr lang="it-IT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en-US" sz="1600" dirty="0">
                          <a:effectLst/>
                        </a:rPr>
                        <a:t>75</a:t>
                      </a:r>
                      <a:endParaRPr lang="it-IT" sz="1600" dirty="0">
                        <a:solidFill>
                          <a:schemeClr val="tx1"/>
                        </a:solidFill>
                        <a:effectLst/>
                        <a:latin typeface="+mn-lt"/>
                        <a:ea typeface="Times New Roman"/>
                        <a:cs typeface="Times New Roman"/>
                      </a:endParaRPr>
                    </a:p>
                  </a:txBody>
                  <a:tcPr marL="68580" marR="68580" marT="0" marB="0" anchor="ctr">
                    <a:solidFill>
                      <a:schemeClr val="bg2">
                        <a:lumMod val="90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xmlns="" val="10004"/>
                  </a:ext>
                </a:extLst>
              </a:tr>
            </a:tbl>
          </a:graphicData>
        </a:graphic>
      </p:graphicFrame>
      <p:pic>
        <p:nvPicPr>
          <p:cNvPr id="13" name="Picture 2"/>
          <p:cNvPicPr>
            <a:picLocks noChangeAspect="1" noChangeArrowheads="1"/>
          </p:cNvPicPr>
          <p:nvPr/>
        </p:nvPicPr>
        <p:blipFill rotWithShape="1">
          <a:blip r:embed="rId8" cstate="print"/>
          <a:srcRect l="54410" t="1663" r="2153" b="6045"/>
          <a:stretch/>
        </p:blipFill>
        <p:spPr bwMode="auto">
          <a:xfrm>
            <a:off x="5976448" y="1412777"/>
            <a:ext cx="2880000" cy="244827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4" name="Titolo 1"/>
          <p:cNvSpPr txBox="1">
            <a:spLocks/>
          </p:cNvSpPr>
          <p:nvPr/>
        </p:nvSpPr>
        <p:spPr>
          <a:xfrm>
            <a:off x="827584" y="4159456"/>
            <a:ext cx="1440160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>
                <a:latin typeface="+mn-lt"/>
              </a:rPr>
              <a:t>2010 Test</a:t>
            </a:r>
          </a:p>
          <a:p>
            <a:r>
              <a:rPr lang="it-IT" sz="1600" dirty="0">
                <a:latin typeface="+mn-lt"/>
              </a:rPr>
              <a:t>Standard UC</a:t>
            </a:r>
            <a:r>
              <a:rPr lang="it-IT" sz="1600" baseline="-25000" dirty="0">
                <a:latin typeface="+mn-lt"/>
              </a:rPr>
              <a:t>X</a:t>
            </a:r>
          </a:p>
        </p:txBody>
      </p:sp>
      <p:sp>
        <p:nvSpPr>
          <p:cNvPr id="15" name="Titolo 1"/>
          <p:cNvSpPr txBox="1">
            <a:spLocks/>
          </p:cNvSpPr>
          <p:nvPr/>
        </p:nvSpPr>
        <p:spPr>
          <a:xfrm>
            <a:off x="3491880" y="4159456"/>
            <a:ext cx="1584176" cy="584775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1600" dirty="0">
                <a:latin typeface="+mn-lt"/>
              </a:rPr>
              <a:t>2011 Test</a:t>
            </a:r>
          </a:p>
          <a:p>
            <a:r>
              <a:rPr lang="it-IT" sz="1600" dirty="0">
                <a:latin typeface="+mn-lt"/>
              </a:rPr>
              <a:t>Low density UC</a:t>
            </a:r>
            <a:r>
              <a:rPr lang="it-IT" sz="1600" baseline="-25000" dirty="0">
                <a:latin typeface="+mn-lt"/>
              </a:rPr>
              <a:t>X</a:t>
            </a:r>
          </a:p>
        </p:txBody>
      </p:sp>
      <p:sp>
        <p:nvSpPr>
          <p:cNvPr id="16" name="Text Box 13">
            <a:extLst>
              <a:ext uri="{FF2B5EF4-FFF2-40B4-BE49-F238E27FC236}">
                <a16:creationId xmlns:a16="http://schemas.microsoft.com/office/drawing/2014/main" xmlns="" id="{20F93DEA-B893-436B-A9B8-E62FF1AC1F7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118" y="86447"/>
            <a:ext cx="7932168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4- On-line tests</a:t>
            </a:r>
            <a:r>
              <a:rPr kumimoji="1" lang="en-US" sz="2300" dirty="0"/>
              <a:t>: scaled UCx target prototype tested @ ORNL</a:t>
            </a:r>
            <a:endParaRPr kumimoji="1" lang="en-US" sz="2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8" name="Segnaposto piè di pagina 4">
            <a:extLst>
              <a:ext uri="{FF2B5EF4-FFF2-40B4-BE49-F238E27FC236}">
                <a16:creationId xmlns:a16="http://schemas.microsoft.com/office/drawing/2014/main" xmlns="" id="{49D09AAF-5334-4154-86BF-FB80FEE12FC9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27/46</a:t>
            </a:r>
          </a:p>
        </p:txBody>
      </p:sp>
    </p:spTree>
    <p:extLst>
      <p:ext uri="{BB962C8B-B14F-4D97-AF65-F5344CB8AC3E}">
        <p14:creationId xmlns:p14="http://schemas.microsoft.com/office/powerpoint/2010/main" val="27899133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181" y="2193272"/>
            <a:ext cx="7852042" cy="4059952"/>
          </a:xfrm>
          <a:prstGeom prst="rect">
            <a:avLst/>
          </a:prstGeom>
          <a:noFill/>
          <a:ln w="127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144016" y="1422856"/>
            <a:ext cx="8820472" cy="646331"/>
          </a:xfrm>
          <a:prstGeom prst="rect">
            <a:avLst/>
          </a:prstGeom>
          <a:solidFill>
            <a:schemeClr val="bg1"/>
          </a:solidFill>
          <a:ln w="12700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en-US" sz="1800" dirty="0"/>
              <a:t>- 2 target prototypes tested at 3 different temperature levels (2000°C, 1800°C and 1600°C)</a:t>
            </a:r>
          </a:p>
          <a:p>
            <a:pPr algn="l"/>
            <a:r>
              <a:rPr lang="en-US" sz="1800" dirty="0"/>
              <a:t>- approximately 80 isotopes (20 elements) collected</a:t>
            </a:r>
          </a:p>
        </p:txBody>
      </p:sp>
      <p:sp>
        <p:nvSpPr>
          <p:cNvPr id="8" name="Text Box 13">
            <a:extLst>
              <a:ext uri="{FF2B5EF4-FFF2-40B4-BE49-F238E27FC236}">
                <a16:creationId xmlns:a16="http://schemas.microsoft.com/office/drawing/2014/main" xmlns="" id="{C5ABF3F5-75C0-4129-B937-5D6CC2C61E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118" y="86447"/>
            <a:ext cx="7932168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4- On-line tests</a:t>
            </a:r>
            <a:r>
              <a:rPr kumimoji="1" lang="en-US" sz="2300" dirty="0"/>
              <a:t>: scaled UCx target prototype tested @ ORNL</a:t>
            </a:r>
            <a:endParaRPr kumimoji="1" lang="en-US" sz="2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xmlns="" id="{C45E3619-2426-4061-BF5C-F61D5E66CC8D}"/>
              </a:ext>
            </a:extLst>
          </p:cNvPr>
          <p:cNvSpPr/>
          <p:nvPr/>
        </p:nvSpPr>
        <p:spPr>
          <a:xfrm>
            <a:off x="219808" y="657528"/>
            <a:ext cx="8636640" cy="707886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On-line testing of the SPES target material and architecture @ ORNL</a:t>
            </a:r>
          </a:p>
          <a:p>
            <a:pPr algn="ctr"/>
            <a:r>
              <a:rPr lang="en-US" sz="2000" dirty="0">
                <a:latin typeface="+mn-lt"/>
              </a:rPr>
              <a:t>40 MeV, 50 </a:t>
            </a:r>
            <a:r>
              <a:rPr lang="en-US" sz="2000" dirty="0">
                <a:latin typeface="+mn-lt"/>
                <a:sym typeface="Symbol"/>
              </a:rPr>
              <a:t>n</a:t>
            </a:r>
            <a:r>
              <a:rPr lang="en-US" sz="2000" dirty="0">
                <a:latin typeface="+mn-lt"/>
              </a:rPr>
              <a:t>A proton beam on a UCx target</a:t>
            </a:r>
          </a:p>
        </p:txBody>
      </p:sp>
      <p:sp>
        <p:nvSpPr>
          <p:cNvPr id="7" name="Segnaposto piè di pagina 4">
            <a:extLst>
              <a:ext uri="{FF2B5EF4-FFF2-40B4-BE49-F238E27FC236}">
                <a16:creationId xmlns:a16="http://schemas.microsoft.com/office/drawing/2014/main" xmlns="" id="{193173EC-C806-4F08-B98A-4562EF932191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28/46</a:t>
            </a:r>
          </a:p>
        </p:txBody>
      </p:sp>
    </p:spTree>
    <p:extLst>
      <p:ext uri="{BB962C8B-B14F-4D97-AF65-F5344CB8AC3E}">
        <p14:creationId xmlns:p14="http://schemas.microsoft.com/office/powerpoint/2010/main" val="2813995959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Immagine 2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2259"/>
          <a:stretch/>
        </p:blipFill>
        <p:spPr>
          <a:xfrm>
            <a:off x="1128846" y="2373923"/>
            <a:ext cx="6868527" cy="3489594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6" name="Picture 2"/>
          <p:cNvPicPr>
            <a:picLocks noChangeAspect="1" noChangeArrowheads="1"/>
          </p:cNvPicPr>
          <p:nvPr/>
        </p:nvPicPr>
        <p:blipFill rotWithShape="1">
          <a:blip r:embed="rId3" cstate="print"/>
          <a:srcRect l="15647" t="28935" r="15841" b="32911"/>
          <a:stretch/>
        </p:blipFill>
        <p:spPr bwMode="auto">
          <a:xfrm>
            <a:off x="172811" y="796795"/>
            <a:ext cx="4137214" cy="144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27" name="Immagine 26"/>
          <p:cNvPicPr>
            <a:picLocks noChangeAspect="1"/>
          </p:cNvPicPr>
          <p:nvPr/>
        </p:nvPicPr>
        <p:blipFill rotWithShape="1">
          <a:blip r:embed="rId4"/>
          <a:srcRect l="18051" t="22640" r="5900" b="38480"/>
          <a:stretch/>
        </p:blipFill>
        <p:spPr>
          <a:xfrm>
            <a:off x="4449502" y="796795"/>
            <a:ext cx="4506664" cy="14400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7" name="Text Box 13">
            <a:extLst>
              <a:ext uri="{FF2B5EF4-FFF2-40B4-BE49-F238E27FC236}">
                <a16:creationId xmlns:a16="http://schemas.microsoft.com/office/drawing/2014/main" xmlns="" id="{A0D2BDA7-2DC8-41F2-B4BA-273BBD42F6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2118" y="86447"/>
            <a:ext cx="7932168" cy="44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4- On-line tests</a:t>
            </a:r>
            <a:r>
              <a:rPr kumimoji="1" lang="en-US" sz="2300" dirty="0"/>
              <a:t>: scaled UCx target prototype tested @ ORNL</a:t>
            </a:r>
            <a:endParaRPr kumimoji="1" lang="en-US" sz="2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BE2C65A2-4B76-4C37-B508-0C26979740C2}"/>
              </a:ext>
            </a:extLst>
          </p:cNvPr>
          <p:cNvSpPr/>
          <p:nvPr/>
        </p:nvSpPr>
        <p:spPr>
          <a:xfrm>
            <a:off x="1128845" y="5920473"/>
            <a:ext cx="6868527" cy="40011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2000" dirty="0">
                <a:latin typeface="+mn-lt"/>
              </a:rPr>
              <a:t>Special Thanks to Dr. Daniel Stracener (ORNL)</a:t>
            </a:r>
          </a:p>
        </p:txBody>
      </p:sp>
      <p:sp>
        <p:nvSpPr>
          <p:cNvPr id="9" name="Segnaposto piè di pagina 4">
            <a:extLst>
              <a:ext uri="{FF2B5EF4-FFF2-40B4-BE49-F238E27FC236}">
                <a16:creationId xmlns:a16="http://schemas.microsoft.com/office/drawing/2014/main" xmlns="" id="{AA42D87A-E77D-4524-8192-8CE82D6BFC8A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29/46</a:t>
            </a:r>
          </a:p>
        </p:txBody>
      </p:sp>
    </p:spTree>
    <p:extLst>
      <p:ext uri="{BB962C8B-B14F-4D97-AF65-F5344CB8AC3E}">
        <p14:creationId xmlns:p14="http://schemas.microsoft.com/office/powerpoint/2010/main" val="265285942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248973" y="33695"/>
            <a:ext cx="821531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it-IT" sz="3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kumimoji="1" lang="en-US" sz="3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27870" y="855664"/>
            <a:ext cx="843291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/>
              <a:t>1- </a:t>
            </a:r>
            <a:r>
              <a:rPr lang="en-US" sz="2800" b="1" u="sng" dirty="0"/>
              <a:t>Introduction</a:t>
            </a:r>
          </a:p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2- The SPES target</a:t>
            </a:r>
          </a:p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3- Numerical models</a:t>
            </a:r>
          </a:p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4- On-line tests</a:t>
            </a:r>
          </a:p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5- Target material characterization @ HT</a:t>
            </a:r>
          </a:p>
          <a:p>
            <a:r>
              <a:rPr lang="it-IT" sz="2800" b="1" dirty="0">
                <a:solidFill>
                  <a:schemeClr val="bg1">
                    <a:lumMod val="65000"/>
                  </a:schemeClr>
                </a:solidFill>
              </a:rPr>
              <a:t>6- 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ISOL targets @ other facilities</a:t>
            </a:r>
            <a:endParaRPr lang="it-IT" sz="2800" b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it-IT" sz="2800" b="1" dirty="0">
                <a:solidFill>
                  <a:schemeClr val="bg1">
                    <a:lumMod val="65000"/>
                  </a:schemeClr>
                </a:solidFill>
              </a:rPr>
              <a:t>7- 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Conclusions and future developments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7" name="Connettore diritto 6"/>
          <p:cNvCxnSpPr/>
          <p:nvPr/>
        </p:nvCxnSpPr>
        <p:spPr>
          <a:xfrm flipV="1">
            <a:off x="227871" y="4267782"/>
            <a:ext cx="86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l="55478" t="18232" r="27940" b="52383"/>
          <a:stretch/>
        </p:blipFill>
        <p:spPr>
          <a:xfrm>
            <a:off x="6763474" y="1294046"/>
            <a:ext cx="1828800" cy="2093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6" descr="C:\Documents and Settings\alberto\Documenti\foto\laboratori\target\H_700+IS_200.JPG">
            <a:extLst>
              <a:ext uri="{FF2B5EF4-FFF2-40B4-BE49-F238E27FC236}">
                <a16:creationId xmlns:a16="http://schemas.microsoft.com/office/drawing/2014/main" xmlns="" id="{6DC4373F-A190-431A-948B-87B5B8CE5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870" t="22854" r="23410" b="17376"/>
          <a:stretch/>
        </p:blipFill>
        <p:spPr bwMode="auto">
          <a:xfrm>
            <a:off x="436447" y="4667387"/>
            <a:ext cx="2420518" cy="129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2" descr="DSCF2073">
            <a:extLst>
              <a:ext uri="{FF2B5EF4-FFF2-40B4-BE49-F238E27FC236}">
                <a16:creationId xmlns:a16="http://schemas.microsoft.com/office/drawing/2014/main" xmlns="" id="{5540897B-CB6A-41EF-B3FC-658CBCD990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9" r="15250" b="29651"/>
          <a:stretch/>
        </p:blipFill>
        <p:spPr bwMode="auto">
          <a:xfrm>
            <a:off x="3077631" y="4667387"/>
            <a:ext cx="2830467" cy="129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E7513672-A7DE-4059-B885-91EE94FDF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592" t="10799" r="2953" b="65405"/>
          <a:stretch/>
        </p:blipFill>
        <p:spPr bwMode="auto">
          <a:xfrm>
            <a:off x="6128240" y="4667387"/>
            <a:ext cx="2508964" cy="129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xmlns="" id="{EED20002-876C-45E1-86E4-2F4C9B8C08EA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3/46</a:t>
            </a:r>
          </a:p>
        </p:txBody>
      </p:sp>
    </p:spTree>
    <p:extLst>
      <p:ext uri="{BB962C8B-B14F-4D97-AF65-F5344CB8AC3E}">
        <p14:creationId xmlns:p14="http://schemas.microsoft.com/office/powerpoint/2010/main" val="18706641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248973" y="35053"/>
            <a:ext cx="8215313" cy="52322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4- On-line tests</a:t>
            </a:r>
            <a:r>
              <a:rPr kumimoji="1" lang="en-US" sz="2800" dirty="0"/>
              <a:t>: commissioning plan @ SPES</a:t>
            </a:r>
            <a:endParaRPr kumimoji="1" lang="en-US" sz="28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6063697" y="1406769"/>
            <a:ext cx="2982351" cy="4845662"/>
          </a:xfrm>
          <a:prstGeom prst="rect">
            <a:avLst/>
          </a:prstGeom>
          <a:solidFill>
            <a:srgbClr val="FF0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Rettangolo 5"/>
          <p:cNvSpPr/>
          <p:nvPr/>
        </p:nvSpPr>
        <p:spPr>
          <a:xfrm>
            <a:off x="2968282" y="1406769"/>
            <a:ext cx="2982351" cy="4845662"/>
          </a:xfrm>
          <a:prstGeom prst="rect">
            <a:avLst/>
          </a:prstGeom>
          <a:solidFill>
            <a:srgbClr val="FFC000"/>
          </a:solidFill>
          <a:ln w="63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ttangolo 6"/>
          <p:cNvSpPr/>
          <p:nvPr/>
        </p:nvSpPr>
        <p:spPr>
          <a:xfrm>
            <a:off x="98472" y="740588"/>
            <a:ext cx="2616591" cy="5511843"/>
          </a:xfrm>
          <a:prstGeom prst="rect">
            <a:avLst/>
          </a:prstGeom>
          <a:solidFill>
            <a:srgbClr val="92D050"/>
          </a:solidFill>
          <a:ln w="952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l="1783" t="2401" r="1539" b="2005"/>
          <a:stretch/>
        </p:blipFill>
        <p:spPr>
          <a:xfrm>
            <a:off x="216543" y="3895460"/>
            <a:ext cx="2334759" cy="1927944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6543" y="1898992"/>
            <a:ext cx="2334759" cy="1886485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807" y="1214689"/>
            <a:ext cx="1424699" cy="584775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98472" y="5844570"/>
            <a:ext cx="26165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u="sng" dirty="0"/>
              <a:t>First SPES RIB (</a:t>
            </a:r>
            <a:r>
              <a:rPr lang="it-IT" u="sng" baseline="30000" dirty="0"/>
              <a:t>26</a:t>
            </a:r>
            <a:r>
              <a:rPr lang="it-IT" u="sng" dirty="0"/>
              <a:t>Al)</a:t>
            </a:r>
          </a:p>
        </p:txBody>
      </p:sp>
      <p:sp>
        <p:nvSpPr>
          <p:cNvPr id="12" name="CasellaDiTesto 11"/>
          <p:cNvSpPr txBox="1"/>
          <p:nvPr/>
        </p:nvSpPr>
        <p:spPr>
          <a:xfrm>
            <a:off x="98473" y="762569"/>
            <a:ext cx="2616590" cy="4154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100" b="1" dirty="0"/>
              <a:t>2020: </a:t>
            </a:r>
            <a:r>
              <a:rPr lang="it-IT" sz="2100" b="1" u="sng" dirty="0">
                <a:solidFill>
                  <a:srgbClr val="C00000"/>
                </a:solidFill>
              </a:rPr>
              <a:t>40 MeV, 20 µA </a:t>
            </a:r>
          </a:p>
        </p:txBody>
      </p:sp>
      <p:sp>
        <p:nvSpPr>
          <p:cNvPr id="13" name="CasellaDiTesto 12"/>
          <p:cNvSpPr txBox="1"/>
          <p:nvPr/>
        </p:nvSpPr>
        <p:spPr>
          <a:xfrm>
            <a:off x="216543" y="1214689"/>
            <a:ext cx="820253" cy="584775"/>
          </a:xfrm>
          <a:prstGeom prst="rect">
            <a:avLst/>
          </a:prstGeom>
          <a:solidFill>
            <a:schemeClr val="bg1">
              <a:lumMod val="65000"/>
            </a:schemeClr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SiC target</a:t>
            </a:r>
          </a:p>
        </p:txBody>
      </p:sp>
      <p:grpSp>
        <p:nvGrpSpPr>
          <p:cNvPr id="14" name="Gruppo 13"/>
          <p:cNvGrpSpPr/>
          <p:nvPr/>
        </p:nvGrpSpPr>
        <p:grpSpPr>
          <a:xfrm>
            <a:off x="5804148" y="932684"/>
            <a:ext cx="3147593" cy="5321799"/>
            <a:chOff x="5867454" y="1045228"/>
            <a:chExt cx="3147593" cy="5321799"/>
          </a:xfrm>
        </p:grpSpPr>
        <p:grpSp>
          <p:nvGrpSpPr>
            <p:cNvPr id="15" name="Gruppo 14"/>
            <p:cNvGrpSpPr/>
            <p:nvPr/>
          </p:nvGrpSpPr>
          <p:grpSpPr>
            <a:xfrm>
              <a:off x="6239908" y="1681682"/>
              <a:ext cx="2768105" cy="4142349"/>
              <a:chOff x="2987675" y="950117"/>
              <a:chExt cx="3240088" cy="3927616"/>
            </a:xfrm>
          </p:grpSpPr>
          <p:grpSp>
            <p:nvGrpSpPr>
              <p:cNvPr id="22" name="Group 25"/>
              <p:cNvGrpSpPr>
                <a:grpSpLocks/>
              </p:cNvGrpSpPr>
              <p:nvPr/>
            </p:nvGrpSpPr>
            <p:grpSpPr bwMode="auto">
              <a:xfrm>
                <a:off x="2987675" y="950117"/>
                <a:ext cx="3240088" cy="3927616"/>
                <a:chOff x="3184525" y="1021418"/>
                <a:chExt cx="2678305" cy="3927616"/>
              </a:xfrm>
            </p:grpSpPr>
            <p:sp>
              <p:nvSpPr>
                <p:cNvPr id="24" name="Rectangle 24"/>
                <p:cNvSpPr>
                  <a:spLocks noChangeArrowheads="1"/>
                </p:cNvSpPr>
                <p:nvPr/>
              </p:nvSpPr>
              <p:spPr bwMode="auto">
                <a:xfrm>
                  <a:off x="3184525" y="1052030"/>
                  <a:ext cx="2678305" cy="3897004"/>
                </a:xfrm>
                <a:prstGeom prst="rect">
                  <a:avLst/>
                </a:prstGeom>
                <a:solidFill>
                  <a:schemeClr val="bg1">
                    <a:lumMod val="85000"/>
                  </a:schemeClr>
                </a:solidFill>
                <a:ln w="9525" algn="ctr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it-IT"/>
                </a:p>
              </p:txBody>
            </p:sp>
            <p:sp>
              <p:nvSpPr>
                <p:cNvPr id="25" name="Text Box 13"/>
                <p:cNvSpPr txBox="1">
                  <a:spLocks noChangeArrowheads="1"/>
                </p:cNvSpPr>
                <p:nvPr/>
              </p:nvSpPr>
              <p:spPr bwMode="auto">
                <a:xfrm>
                  <a:off x="3978168" y="1021418"/>
                  <a:ext cx="1618170" cy="656599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  <a:effectLst/>
              </p:spPr>
              <p:txBody>
                <a:bodyPr wrap="square">
                  <a:spAutoFit/>
                </a:bodyPr>
                <a:lstStyle/>
                <a:p>
                  <a:pPr algn="ctr">
                    <a:spcBef>
                      <a:spcPct val="50000"/>
                    </a:spcBef>
                    <a:defRPr/>
                  </a:pPr>
                  <a:r>
                    <a:rPr lang="en-US" sz="1300" b="1" u="sng" dirty="0"/>
                    <a:t>the full-scale SPES target </a:t>
                  </a:r>
                  <a:r>
                    <a:rPr kumimoji="1" lang="en-US" sz="1300" b="1" u="sng" dirty="0"/>
                    <a:t>for high intensity RIBs</a:t>
                  </a:r>
                </a:p>
              </p:txBody>
            </p:sp>
          </p:grpSp>
          <p:pic>
            <p:nvPicPr>
              <p:cNvPr id="23" name="Picture 11" descr="C:\Users\alberto\Desktop\SAM_2652.JPG"/>
              <p:cNvPicPr>
                <a:picLocks noChangeAspect="1" noChangeArrowheads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3114000" y="1830921"/>
                <a:ext cx="2988000" cy="1923416"/>
              </a:xfrm>
              <a:prstGeom prst="rect">
                <a:avLst/>
              </a:prstGeom>
              <a:noFill/>
              <a:ln w="9525">
                <a:solidFill>
                  <a:schemeClr val="tx1"/>
                </a:solidFill>
                <a:miter lim="800000"/>
                <a:headEnd/>
                <a:tailEnd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16" name="CasellaDiTesto 15"/>
            <p:cNvSpPr txBox="1"/>
            <p:nvPr/>
          </p:nvSpPr>
          <p:spPr>
            <a:xfrm>
              <a:off x="6359741" y="4729760"/>
              <a:ext cx="2540828" cy="992579"/>
            </a:xfrm>
            <a:prstGeom prst="rect">
              <a:avLst/>
            </a:prstGeom>
            <a:solidFill>
              <a:schemeClr val="bg1">
                <a:alpha val="61000"/>
              </a:schemeClr>
            </a:solidFill>
          </p:spPr>
          <p:txBody>
            <a:bodyPr wrap="square" rtlCol="0">
              <a:spAutoFit/>
            </a:bodyPr>
            <a:lstStyle/>
            <a:p>
              <a:pPr>
                <a:spcAft>
                  <a:spcPts val="300"/>
                </a:spcAft>
                <a:defRPr/>
              </a:pPr>
              <a:r>
                <a:rPr lang="it-IT" sz="1100" b="1" u="sng" dirty="0">
                  <a:latin typeface="Calibri"/>
                </a:rPr>
                <a:t>Nominal parameters</a:t>
              </a:r>
            </a:p>
            <a:p>
              <a:pPr>
                <a:defRPr/>
              </a:pPr>
              <a:r>
                <a:rPr lang="it-IT" sz="900" b="1" dirty="0">
                  <a:latin typeface="Calibri"/>
                </a:rPr>
                <a:t>- Target material: UCx (SiC as an alternative)</a:t>
              </a:r>
            </a:p>
            <a:p>
              <a:pPr>
                <a:defRPr/>
              </a:pPr>
              <a:r>
                <a:rPr lang="it-IT" sz="900" b="1" dirty="0">
                  <a:latin typeface="Calibri"/>
                </a:rPr>
                <a:t>- Proton beam energy: 40 MeV</a:t>
              </a:r>
            </a:p>
            <a:p>
              <a:pPr>
                <a:defRPr/>
              </a:pPr>
              <a:r>
                <a:rPr lang="it-IT" sz="900" b="1" dirty="0">
                  <a:latin typeface="Calibri"/>
                </a:rPr>
                <a:t>- Proton beam intensity: 200 µA</a:t>
              </a:r>
            </a:p>
            <a:p>
              <a:pPr>
                <a:defRPr/>
              </a:pPr>
              <a:r>
                <a:rPr lang="it-IT" sz="900" b="1" dirty="0">
                  <a:latin typeface="Calibri"/>
                </a:rPr>
                <a:t>- Proton beam sigma: 7 mm </a:t>
              </a:r>
            </a:p>
            <a:p>
              <a:pPr>
                <a:defRPr/>
              </a:pPr>
              <a:r>
                <a:rPr lang="it-IT" sz="900" b="1" dirty="0">
                  <a:latin typeface="Calibri"/>
                </a:rPr>
                <a:t>- Wobbling radius : 11 mm</a:t>
              </a:r>
            </a:p>
          </p:txBody>
        </p:sp>
        <p:sp>
          <p:nvSpPr>
            <p:cNvPr id="18" name="CasellaDiTesto 17"/>
            <p:cNvSpPr txBox="1"/>
            <p:nvPr/>
          </p:nvSpPr>
          <p:spPr>
            <a:xfrm>
              <a:off x="6228345" y="5843807"/>
              <a:ext cx="278670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400" dirty="0"/>
                <a:t>to high proton beam intensities</a:t>
              </a:r>
            </a:p>
            <a:p>
              <a:pPr algn="ctr"/>
              <a:r>
                <a:rPr lang="it-IT" sz="1400" dirty="0"/>
                <a:t>(increase by a factor of 10)</a:t>
              </a:r>
            </a:p>
          </p:txBody>
        </p:sp>
        <p:sp>
          <p:nvSpPr>
            <p:cNvPr id="19" name="Freccia a destra 18"/>
            <p:cNvSpPr/>
            <p:nvPr/>
          </p:nvSpPr>
          <p:spPr>
            <a:xfrm>
              <a:off x="5867454" y="1092751"/>
              <a:ext cx="421829" cy="276999"/>
            </a:xfrm>
            <a:prstGeom prst="rightArrow">
              <a:avLst/>
            </a:prstGeom>
            <a:solidFill>
              <a:srgbClr val="FFC000"/>
            </a:solidFill>
            <a:ln w="127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20" name="CasellaDiTesto 19"/>
            <p:cNvSpPr txBox="1"/>
            <p:nvPr/>
          </p:nvSpPr>
          <p:spPr>
            <a:xfrm>
              <a:off x="6228345" y="1045228"/>
              <a:ext cx="277966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b="1" u="sng" dirty="0">
                  <a:solidFill>
                    <a:srgbClr val="C00000"/>
                  </a:solidFill>
                </a:rPr>
                <a:t>40 MeV, 200 µA, 10</a:t>
              </a:r>
              <a:r>
                <a:rPr lang="it-IT" b="1" u="sng" baseline="30000" dirty="0">
                  <a:solidFill>
                    <a:srgbClr val="C00000"/>
                  </a:solidFill>
                </a:rPr>
                <a:t>13</a:t>
              </a:r>
              <a:r>
                <a:rPr lang="it-IT" b="1" u="sng" dirty="0">
                  <a:solidFill>
                    <a:srgbClr val="C00000"/>
                  </a:solidFill>
                </a:rPr>
                <a:t> f/s</a:t>
              </a:r>
            </a:p>
          </p:txBody>
        </p:sp>
        <p:sp>
          <p:nvSpPr>
            <p:cNvPr id="21" name="CasellaDiTesto 20"/>
            <p:cNvSpPr txBox="1"/>
            <p:nvPr/>
          </p:nvSpPr>
          <p:spPr>
            <a:xfrm>
              <a:off x="6279612" y="1764906"/>
              <a:ext cx="820253" cy="584775"/>
            </a:xfrm>
            <a:prstGeom prst="rect">
              <a:avLst/>
            </a:prstGeom>
            <a:solidFill>
              <a:srgbClr val="00B05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b="1" dirty="0"/>
                <a:t>UCx target</a:t>
              </a:r>
            </a:p>
          </p:txBody>
        </p:sp>
      </p:grpSp>
      <p:pic>
        <p:nvPicPr>
          <p:cNvPr id="26" name="Immagine 2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38337" y="1569137"/>
            <a:ext cx="2651742" cy="4361144"/>
          </a:xfrm>
          <a:prstGeom prst="rect">
            <a:avLst/>
          </a:prstGeom>
        </p:spPr>
      </p:pic>
      <p:sp>
        <p:nvSpPr>
          <p:cNvPr id="27" name="CasellaDiTesto 26"/>
          <p:cNvSpPr txBox="1"/>
          <p:nvPr/>
        </p:nvSpPr>
        <p:spPr>
          <a:xfrm>
            <a:off x="3138338" y="927005"/>
            <a:ext cx="2651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b="1" u="sng" dirty="0">
                <a:solidFill>
                  <a:srgbClr val="C00000"/>
                </a:solidFill>
              </a:rPr>
              <a:t>40 MeV, 20 µA, 10</a:t>
            </a:r>
            <a:r>
              <a:rPr lang="it-IT" b="1" u="sng" baseline="30000" dirty="0">
                <a:solidFill>
                  <a:srgbClr val="C00000"/>
                </a:solidFill>
              </a:rPr>
              <a:t>12</a:t>
            </a:r>
            <a:r>
              <a:rPr lang="it-IT" b="1" u="sng" dirty="0">
                <a:solidFill>
                  <a:srgbClr val="C00000"/>
                </a:solidFill>
              </a:rPr>
              <a:t> f/s</a:t>
            </a:r>
          </a:p>
        </p:txBody>
      </p:sp>
      <p:sp>
        <p:nvSpPr>
          <p:cNvPr id="28" name="CasellaDiTesto 27"/>
          <p:cNvSpPr txBox="1"/>
          <p:nvPr/>
        </p:nvSpPr>
        <p:spPr>
          <a:xfrm>
            <a:off x="3138337" y="5938478"/>
            <a:ext cx="2644707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/>
              <a:t>first n-</a:t>
            </a:r>
            <a:r>
              <a:rPr lang="it-IT" sz="1400" dirty="0" err="1"/>
              <a:t>rich</a:t>
            </a:r>
            <a:r>
              <a:rPr lang="it-IT" sz="1400" dirty="0"/>
              <a:t> </a:t>
            </a:r>
            <a:r>
              <a:rPr lang="it-IT" sz="1400" dirty="0" err="1"/>
              <a:t>fission</a:t>
            </a:r>
            <a:r>
              <a:rPr lang="it-IT" sz="1400" dirty="0"/>
              <a:t> </a:t>
            </a:r>
            <a:r>
              <a:rPr lang="it-IT" sz="1400" dirty="0" err="1"/>
              <a:t>isotopes</a:t>
            </a:r>
            <a:endParaRPr lang="it-IT" sz="1400" dirty="0"/>
          </a:p>
        </p:txBody>
      </p:sp>
      <p:sp>
        <p:nvSpPr>
          <p:cNvPr id="29" name="CasellaDiTesto 28"/>
          <p:cNvSpPr txBox="1"/>
          <p:nvPr/>
        </p:nvSpPr>
        <p:spPr>
          <a:xfrm>
            <a:off x="3178387" y="1614017"/>
            <a:ext cx="820253" cy="584775"/>
          </a:xfrm>
          <a:prstGeom prst="rect">
            <a:avLst/>
          </a:prstGeom>
          <a:solidFill>
            <a:srgbClr val="00B05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/>
              <a:t>UCx target</a:t>
            </a:r>
          </a:p>
        </p:txBody>
      </p:sp>
      <p:sp>
        <p:nvSpPr>
          <p:cNvPr id="30" name="Freccia a destra 29"/>
          <p:cNvSpPr/>
          <p:nvPr/>
        </p:nvSpPr>
        <p:spPr>
          <a:xfrm>
            <a:off x="2832433" y="987317"/>
            <a:ext cx="421829" cy="276999"/>
          </a:xfrm>
          <a:prstGeom prst="rightArrow">
            <a:avLst/>
          </a:prstGeom>
          <a:solidFill>
            <a:srgbClr val="FFC00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/>
          <p:cNvSpPr/>
          <p:nvPr/>
        </p:nvSpPr>
        <p:spPr>
          <a:xfrm>
            <a:off x="3075032" y="580130"/>
            <a:ext cx="5820437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sz="2000" b="1" u="sng" dirty="0">
                <a:solidFill>
                  <a:prstClr val="black"/>
                </a:solidFill>
              </a:rPr>
              <a:t>the next two steps of the commissioning phase</a:t>
            </a:r>
          </a:p>
        </p:txBody>
      </p:sp>
      <p:sp>
        <p:nvSpPr>
          <p:cNvPr id="32" name="Segnaposto piè di pagina 4">
            <a:extLst>
              <a:ext uri="{FF2B5EF4-FFF2-40B4-BE49-F238E27FC236}">
                <a16:creationId xmlns:a16="http://schemas.microsoft.com/office/drawing/2014/main" xmlns="" id="{C11DF246-F372-4465-BB1F-1ABDC92C54FC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30/46</a:t>
            </a:r>
          </a:p>
        </p:txBody>
      </p:sp>
    </p:spTree>
    <p:extLst>
      <p:ext uri="{BB962C8B-B14F-4D97-AF65-F5344CB8AC3E}">
        <p14:creationId xmlns:p14="http://schemas.microsoft.com/office/powerpoint/2010/main" val="1350253011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248973" y="33695"/>
            <a:ext cx="821531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it-IT" sz="3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kumimoji="1" lang="en-US" sz="3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27870" y="855664"/>
            <a:ext cx="843291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1- Introduction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2- The SPES target</a:t>
            </a:r>
          </a:p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3- Numerical models</a:t>
            </a:r>
          </a:p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4- On-line tests</a:t>
            </a:r>
          </a:p>
          <a:p>
            <a:r>
              <a:rPr lang="en-US" sz="2800" b="1" dirty="0"/>
              <a:t>5- </a:t>
            </a:r>
            <a:r>
              <a:rPr lang="en-US" sz="2800" b="1" u="sng" dirty="0"/>
              <a:t>Target material characterization @ HT</a:t>
            </a:r>
          </a:p>
          <a:p>
            <a:r>
              <a:rPr lang="it-IT" sz="2800" b="1" dirty="0">
                <a:solidFill>
                  <a:schemeClr val="bg1">
                    <a:lumMod val="65000"/>
                  </a:schemeClr>
                </a:solidFill>
              </a:rPr>
              <a:t>6- 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ISOL targets @ other facilities</a:t>
            </a:r>
            <a:endParaRPr lang="it-IT" sz="2800" b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it-IT" sz="2800" b="1" dirty="0">
                <a:solidFill>
                  <a:schemeClr val="bg1">
                    <a:lumMod val="65000"/>
                  </a:schemeClr>
                </a:solidFill>
              </a:rPr>
              <a:t>7- 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Conclusions and future developments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7" name="Connettore diritto 6"/>
          <p:cNvCxnSpPr/>
          <p:nvPr/>
        </p:nvCxnSpPr>
        <p:spPr>
          <a:xfrm flipV="1">
            <a:off x="227871" y="4267782"/>
            <a:ext cx="86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l="55478" t="18232" r="27940" b="52383"/>
          <a:stretch/>
        </p:blipFill>
        <p:spPr>
          <a:xfrm>
            <a:off x="6763474" y="1294046"/>
            <a:ext cx="1828800" cy="2093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6" descr="C:\Documents and Settings\alberto\Documenti\foto\laboratori\target\H_700+IS_200.JPG">
            <a:extLst>
              <a:ext uri="{FF2B5EF4-FFF2-40B4-BE49-F238E27FC236}">
                <a16:creationId xmlns:a16="http://schemas.microsoft.com/office/drawing/2014/main" xmlns="" id="{6DC4373F-A190-431A-948B-87B5B8CE5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870" t="22854" r="23410" b="17376"/>
          <a:stretch/>
        </p:blipFill>
        <p:spPr bwMode="auto">
          <a:xfrm>
            <a:off x="436447" y="4667387"/>
            <a:ext cx="2420518" cy="129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2" descr="DSCF2073">
            <a:extLst>
              <a:ext uri="{FF2B5EF4-FFF2-40B4-BE49-F238E27FC236}">
                <a16:creationId xmlns:a16="http://schemas.microsoft.com/office/drawing/2014/main" xmlns="" id="{5540897B-CB6A-41EF-B3FC-658CBCD990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9" r="15250" b="29651"/>
          <a:stretch/>
        </p:blipFill>
        <p:spPr bwMode="auto">
          <a:xfrm>
            <a:off x="3077631" y="4667387"/>
            <a:ext cx="2830467" cy="129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E7513672-A7DE-4059-B885-91EE94FDF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592" t="10799" r="2953" b="65405"/>
          <a:stretch/>
        </p:blipFill>
        <p:spPr bwMode="auto">
          <a:xfrm>
            <a:off x="6128240" y="4667387"/>
            <a:ext cx="2508964" cy="129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xmlns="" id="{015B07B0-9D00-4295-B0A5-249E90D157CA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31/46</a:t>
            </a:r>
          </a:p>
        </p:txBody>
      </p:sp>
    </p:spTree>
    <p:extLst>
      <p:ext uri="{BB962C8B-B14F-4D97-AF65-F5344CB8AC3E}">
        <p14:creationId xmlns:p14="http://schemas.microsoft.com/office/powerpoint/2010/main" val="1738901682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02" y="1042924"/>
            <a:ext cx="8656784" cy="5322485"/>
          </a:xfrm>
          <a:prstGeom prst="rect">
            <a:avLst/>
          </a:prstGeom>
        </p:spPr>
      </p:pic>
      <p:sp>
        <p:nvSpPr>
          <p:cNvPr id="7" name="Text Box 13">
            <a:extLst>
              <a:ext uri="{FF2B5EF4-FFF2-40B4-BE49-F238E27FC236}">
                <a16:creationId xmlns:a16="http://schemas.microsoft.com/office/drawing/2014/main" xmlns="" id="{7C3C3E36-AF65-4331-8CF4-CDFE5C44756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38" y="33695"/>
            <a:ext cx="793674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5- Target material characterization @ HT</a:t>
            </a:r>
          </a:p>
        </p:txBody>
      </p:sp>
      <p:sp>
        <p:nvSpPr>
          <p:cNvPr id="8" name="Text Box 13">
            <a:extLst>
              <a:ext uri="{FF2B5EF4-FFF2-40B4-BE49-F238E27FC236}">
                <a16:creationId xmlns:a16="http://schemas.microsoft.com/office/drawing/2014/main" xmlns="" id="{7807434F-7B8E-4876-BB3F-1B0021C7B99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68662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000" u="sng" dirty="0"/>
              <a:t>homemade materials for the target disks (strong R&amp;D activity required)</a:t>
            </a:r>
            <a:endParaRPr kumimoji="1" 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xmlns="" id="{25B421FE-3B49-41F9-A921-ABABF6274702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32/46</a:t>
            </a:r>
          </a:p>
        </p:txBody>
      </p:sp>
    </p:spTree>
    <p:extLst>
      <p:ext uri="{BB962C8B-B14F-4D97-AF65-F5344CB8AC3E}">
        <p14:creationId xmlns:p14="http://schemas.microsoft.com/office/powerpoint/2010/main" val="2782178169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23463" y="3771900"/>
            <a:ext cx="3875622" cy="2515233"/>
          </a:xfrm>
          <a:prstGeom prst="rect">
            <a:avLst/>
          </a:prstGeom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4396" y="1091149"/>
            <a:ext cx="5000903" cy="2609505"/>
          </a:xfrm>
          <a:prstGeom prst="rect">
            <a:avLst/>
          </a:prstGeom>
        </p:spPr>
      </p:pic>
      <p:sp>
        <p:nvSpPr>
          <p:cNvPr id="48" name="Text Box 13">
            <a:extLst>
              <a:ext uri="{FF2B5EF4-FFF2-40B4-BE49-F238E27FC236}">
                <a16:creationId xmlns:a16="http://schemas.microsoft.com/office/drawing/2014/main" xmlns="" id="{6B671178-C436-4A2E-A7E5-263BB865B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0087"/>
            <a:ext cx="9144000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000" u="sng" dirty="0"/>
              <a:t>homemade materials for the target disks (strong R&amp;D activity required)</a:t>
            </a:r>
            <a:endParaRPr kumimoji="1" lang="en-US" sz="2000" b="1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9" name="Text Box 13">
            <a:extLst>
              <a:ext uri="{FF2B5EF4-FFF2-40B4-BE49-F238E27FC236}">
                <a16:creationId xmlns:a16="http://schemas.microsoft.com/office/drawing/2014/main" xmlns="" id="{6B671178-C436-4A2E-A7E5-263BB865B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7922" y="1092322"/>
            <a:ext cx="3897017" cy="2600712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kumimoji="1" lang="en-US" sz="2000" b="1" u="sng" dirty="0"/>
              <a:t>main requirements for ISOL target materials @ high temperatures</a:t>
            </a:r>
          </a:p>
          <a:p>
            <a:pPr algn="just">
              <a:spcBef>
                <a:spcPct val="50000"/>
              </a:spcBef>
            </a:pPr>
            <a:r>
              <a:rPr kumimoji="1" lang="en-US" sz="1200" dirty="0"/>
              <a:t>- </a:t>
            </a:r>
            <a:r>
              <a:rPr kumimoji="1" lang="en-US" sz="1300" b="1" dirty="0"/>
              <a:t>open porosity and reduced grain size</a:t>
            </a:r>
            <a:r>
              <a:rPr kumimoji="1" lang="en-US" sz="1200" dirty="0">
                <a:solidFill>
                  <a:srgbClr val="FF0000"/>
                </a:solidFill>
              </a:rPr>
              <a:t> </a:t>
            </a:r>
            <a:r>
              <a:rPr kumimoji="1" lang="en-US" sz="1200" dirty="0"/>
              <a:t>(diffusion &amp; effusion)</a:t>
            </a:r>
          </a:p>
          <a:p>
            <a:pPr algn="just">
              <a:spcBef>
                <a:spcPct val="50000"/>
              </a:spcBef>
            </a:pPr>
            <a:r>
              <a:rPr kumimoji="1" lang="en-US" sz="1200" dirty="0"/>
              <a:t>- </a:t>
            </a:r>
            <a:r>
              <a:rPr kumimoji="1" lang="en-US" sz="1300" b="1" dirty="0"/>
              <a:t>low vapor pressure</a:t>
            </a:r>
            <a:r>
              <a:rPr kumimoji="1" lang="en-US" sz="1400" b="1" dirty="0"/>
              <a:t> </a:t>
            </a:r>
            <a:r>
              <a:rPr kumimoji="1" lang="en-US" sz="1200" dirty="0"/>
              <a:t>(low gas load in the ion source and long term stability at high temperature)</a:t>
            </a:r>
          </a:p>
          <a:p>
            <a:pPr algn="just">
              <a:spcBef>
                <a:spcPct val="50000"/>
              </a:spcBef>
            </a:pPr>
            <a:r>
              <a:rPr kumimoji="1" lang="en-US" sz="1200" dirty="0"/>
              <a:t>- </a:t>
            </a:r>
            <a:r>
              <a:rPr kumimoji="1" lang="en-US" sz="1300" b="1" dirty="0"/>
              <a:t>high emissivity</a:t>
            </a:r>
          </a:p>
          <a:p>
            <a:pPr algn="just">
              <a:spcBef>
                <a:spcPct val="50000"/>
              </a:spcBef>
            </a:pPr>
            <a:r>
              <a:rPr kumimoji="1" lang="en-US" sz="1200" dirty="0"/>
              <a:t>- </a:t>
            </a:r>
            <a:r>
              <a:rPr kumimoji="1" lang="en-US" sz="1300" b="1" dirty="0"/>
              <a:t>high thermal conductivity</a:t>
            </a:r>
          </a:p>
          <a:p>
            <a:pPr algn="just">
              <a:spcBef>
                <a:spcPct val="50000"/>
              </a:spcBef>
            </a:pPr>
            <a:r>
              <a:rPr kumimoji="1" lang="en-US" sz="1200" dirty="0"/>
              <a:t>- </a:t>
            </a:r>
            <a:r>
              <a:rPr kumimoji="1" lang="en-US" sz="1300" b="1" dirty="0"/>
              <a:t>good mechanical properties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l="27171" t="8960" r="24673" b="12190"/>
          <a:stretch/>
        </p:blipFill>
        <p:spPr>
          <a:xfrm>
            <a:off x="116379" y="3812540"/>
            <a:ext cx="1925810" cy="2221027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76" name="Immagine 7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19605" y="4817426"/>
            <a:ext cx="2232735" cy="1152525"/>
          </a:xfrm>
          <a:prstGeom prst="rect">
            <a:avLst/>
          </a:prstGeom>
        </p:spPr>
      </p:pic>
      <p:sp>
        <p:nvSpPr>
          <p:cNvPr id="77" name="Text Box 13">
            <a:extLst>
              <a:ext uri="{FF2B5EF4-FFF2-40B4-BE49-F238E27FC236}">
                <a16:creationId xmlns:a16="http://schemas.microsoft.com/office/drawing/2014/main" xmlns="" id="{6B671178-C436-4A2E-A7E5-263BB865B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21170" y="3803015"/>
            <a:ext cx="2383546" cy="738664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>
              <a:spcBef>
                <a:spcPct val="50000"/>
              </a:spcBef>
            </a:pPr>
            <a:r>
              <a:rPr kumimoji="1" lang="en-US" sz="1400" b="1" dirty="0"/>
              <a:t>total isotope yield</a:t>
            </a:r>
            <a:r>
              <a:rPr kumimoji="1" lang="en-US" sz="1400" dirty="0"/>
              <a:t> deeply affected by </a:t>
            </a:r>
            <a:r>
              <a:rPr kumimoji="1" lang="en-US" sz="1400" b="1" u="sng" dirty="0">
                <a:solidFill>
                  <a:srgbClr val="FF0000"/>
                </a:solidFill>
              </a:rPr>
              <a:t>open porosity </a:t>
            </a:r>
            <a:r>
              <a:rPr kumimoji="1" lang="en-US" sz="1400" dirty="0"/>
              <a:t>(diffusion/effusion processes)</a:t>
            </a:r>
          </a:p>
        </p:txBody>
      </p:sp>
      <p:sp>
        <p:nvSpPr>
          <p:cNvPr id="11" name="Text Box 13">
            <a:extLst>
              <a:ext uri="{FF2B5EF4-FFF2-40B4-BE49-F238E27FC236}">
                <a16:creationId xmlns:a16="http://schemas.microsoft.com/office/drawing/2014/main" xmlns="" id="{3BBBACDB-13C5-4D8E-ADB2-7C738D2DBD5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38" y="33695"/>
            <a:ext cx="793674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5- Target material characterization @ HT</a:t>
            </a:r>
          </a:p>
        </p:txBody>
      </p:sp>
      <p:cxnSp>
        <p:nvCxnSpPr>
          <p:cNvPr id="6" name="Connettore 2 5"/>
          <p:cNvCxnSpPr/>
          <p:nvPr/>
        </p:nvCxnSpPr>
        <p:spPr>
          <a:xfrm flipH="1" flipV="1">
            <a:off x="6486831" y="2943225"/>
            <a:ext cx="657224" cy="0"/>
          </a:xfrm>
          <a:prstGeom prst="straightConnector1">
            <a:avLst/>
          </a:prstGeom>
          <a:ln w="25400">
            <a:solidFill>
              <a:srgbClr val="00B0F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 flipH="1" flipV="1">
            <a:off x="7220255" y="3238500"/>
            <a:ext cx="657224" cy="0"/>
          </a:xfrm>
          <a:prstGeom prst="straightConnector1">
            <a:avLst/>
          </a:prstGeom>
          <a:ln w="254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H="1" flipV="1">
            <a:off x="7344385" y="3533775"/>
            <a:ext cx="657224" cy="0"/>
          </a:xfrm>
          <a:prstGeom prst="straightConnector1">
            <a:avLst/>
          </a:prstGeom>
          <a:ln w="254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piè di pagina 4">
            <a:extLst>
              <a:ext uri="{FF2B5EF4-FFF2-40B4-BE49-F238E27FC236}">
                <a16:creationId xmlns:a16="http://schemas.microsoft.com/office/drawing/2014/main" xmlns="" id="{260198E4-A4DF-4B07-8AF9-917F75C8AABC}"/>
              </a:ext>
            </a:extLst>
          </p:cNvPr>
          <p:cNvSpPr txBox="1">
            <a:spLocks/>
          </p:cNvSpPr>
          <p:nvPr/>
        </p:nvSpPr>
        <p:spPr>
          <a:xfrm>
            <a:off x="52202" y="6082913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u="sng" dirty="0">
                <a:solidFill>
                  <a:prstClr val="black"/>
                </a:solidFill>
                <a:latin typeface="Calibri"/>
              </a:rPr>
              <a:t>Courtesy of Stefano Corradetti</a:t>
            </a:r>
          </a:p>
        </p:txBody>
      </p:sp>
      <p:sp>
        <p:nvSpPr>
          <p:cNvPr id="18" name="Segnaposto piè di pagina 4">
            <a:extLst>
              <a:ext uri="{FF2B5EF4-FFF2-40B4-BE49-F238E27FC236}">
                <a16:creationId xmlns:a16="http://schemas.microsoft.com/office/drawing/2014/main" xmlns="" id="{D052BB11-9A04-4268-BE37-83903EBF5FC1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33/46</a:t>
            </a:r>
          </a:p>
        </p:txBody>
      </p:sp>
    </p:spTree>
    <p:extLst>
      <p:ext uri="{BB962C8B-B14F-4D97-AF65-F5344CB8AC3E}">
        <p14:creationId xmlns:p14="http://schemas.microsoft.com/office/powerpoint/2010/main" val="41812453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CasellaDiTesto 10">
            <a:extLst>
              <a:ext uri="{FF2B5EF4-FFF2-40B4-BE49-F238E27FC236}">
                <a16:creationId xmlns:a16="http://schemas.microsoft.com/office/drawing/2014/main" xmlns="" id="{28E2017B-0A0B-45C2-B19C-30EB352B5FCF}"/>
              </a:ext>
            </a:extLst>
          </p:cNvPr>
          <p:cNvSpPr txBox="1"/>
          <p:nvPr/>
        </p:nvSpPr>
        <p:spPr>
          <a:xfrm>
            <a:off x="0" y="626259"/>
            <a:ext cx="91440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1600" u="sng" dirty="0">
                <a:latin typeface="+mn-lt"/>
              </a:rPr>
              <a:t>Emissivity </a:t>
            </a:r>
            <a:r>
              <a:rPr lang="en-US" b="1" u="sng" dirty="0">
                <a:latin typeface="Symbol" panose="05050102010706020507" pitchFamily="18" charset="2"/>
              </a:rPr>
              <a:t>e</a:t>
            </a:r>
            <a:r>
              <a:rPr lang="en-US" sz="1600" u="sng" dirty="0">
                <a:latin typeface="+mn-lt"/>
              </a:rPr>
              <a:t> (th. radiation) and thermal conductivity </a:t>
            </a:r>
            <a:r>
              <a:rPr lang="en-US" b="1" u="sng" dirty="0">
                <a:latin typeface="Symbol" panose="05050102010706020507" pitchFamily="18" charset="2"/>
              </a:rPr>
              <a:t>l</a:t>
            </a:r>
            <a:r>
              <a:rPr lang="en-US" sz="1600" u="sng" dirty="0">
                <a:latin typeface="+mn-lt"/>
              </a:rPr>
              <a:t> (th. conduction) control the target temperature field</a:t>
            </a:r>
          </a:p>
          <a:p>
            <a:pPr algn="ctr">
              <a:lnSpc>
                <a:spcPct val="150000"/>
              </a:lnSpc>
            </a:pPr>
            <a:r>
              <a:rPr lang="en-US" sz="1600" u="sng" dirty="0"/>
              <a:t>Temperature gradients generate stress states and a good tensile/compressive strength </a:t>
            </a:r>
            <a:r>
              <a:rPr lang="el-GR" b="1" u="sng" dirty="0"/>
              <a:t>σ</a:t>
            </a:r>
            <a:r>
              <a:rPr lang="it-IT" b="1" u="sng" baseline="-25000" dirty="0"/>
              <a:t>TS</a:t>
            </a:r>
            <a:r>
              <a:rPr lang="en-US" sz="1600" u="sng" dirty="0"/>
              <a:t> is required</a:t>
            </a:r>
            <a:endParaRPr lang="en-US" sz="1600" u="sng" dirty="0">
              <a:latin typeface="+mn-lt"/>
            </a:endParaRPr>
          </a:p>
        </p:txBody>
      </p:sp>
      <p:sp>
        <p:nvSpPr>
          <p:cNvPr id="13" name="Text Box 13">
            <a:extLst>
              <a:ext uri="{FF2B5EF4-FFF2-40B4-BE49-F238E27FC236}">
                <a16:creationId xmlns:a16="http://schemas.microsoft.com/office/drawing/2014/main" xmlns="" id="{0FE2028E-9220-4A30-BE3D-4E64450A9C0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38" y="33695"/>
            <a:ext cx="793674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5- Target material characterization @ HT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BF562E6E-AD08-423B-ABB7-ED70D0C868C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161" y="1644435"/>
            <a:ext cx="7749677" cy="4523867"/>
          </a:xfrm>
          <a:prstGeom prst="rect">
            <a:avLst/>
          </a:prstGeom>
        </p:spPr>
      </p:pic>
      <p:grpSp>
        <p:nvGrpSpPr>
          <p:cNvPr id="3" name="Gruppo 2"/>
          <p:cNvGrpSpPr/>
          <p:nvPr/>
        </p:nvGrpSpPr>
        <p:grpSpPr>
          <a:xfrm>
            <a:off x="946852" y="776750"/>
            <a:ext cx="3032571" cy="3144486"/>
            <a:chOff x="946852" y="776750"/>
            <a:chExt cx="3032571" cy="3144486"/>
          </a:xfrm>
        </p:grpSpPr>
        <p:cxnSp>
          <p:nvCxnSpPr>
            <p:cNvPr id="4" name="Connettore 2 3">
              <a:extLst>
                <a:ext uri="{FF2B5EF4-FFF2-40B4-BE49-F238E27FC236}">
                  <a16:creationId xmlns:a16="http://schemas.microsoft.com/office/drawing/2014/main" xmlns="" id="{29155299-FAC4-4387-958C-626B01531BD2}"/>
                </a:ext>
              </a:extLst>
            </p:cNvPr>
            <p:cNvCxnSpPr/>
            <p:nvPr/>
          </p:nvCxnSpPr>
          <p:spPr>
            <a:xfrm>
              <a:off x="1406984" y="2236034"/>
              <a:ext cx="0" cy="360000"/>
            </a:xfrm>
            <a:prstGeom prst="straightConnector1">
              <a:avLst/>
            </a:prstGeom>
            <a:ln w="2222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Ovale 21">
              <a:extLst>
                <a:ext uri="{FF2B5EF4-FFF2-40B4-BE49-F238E27FC236}">
                  <a16:creationId xmlns:a16="http://schemas.microsoft.com/office/drawing/2014/main" xmlns="" id="{7D433F54-CE8B-4DCE-BC24-DEFAFC137E19}"/>
                </a:ext>
              </a:extLst>
            </p:cNvPr>
            <p:cNvSpPr/>
            <p:nvPr/>
          </p:nvSpPr>
          <p:spPr>
            <a:xfrm>
              <a:off x="946852" y="776750"/>
              <a:ext cx="288000" cy="288000"/>
            </a:xfrm>
            <a:prstGeom prst="ellipse">
              <a:avLst/>
            </a:prstGeom>
            <a:noFill/>
            <a:ln w="25400">
              <a:solidFill>
                <a:srgbClr val="00B0F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12" name="Connettore 2 11">
              <a:extLst>
                <a:ext uri="{FF2B5EF4-FFF2-40B4-BE49-F238E27FC236}">
                  <a16:creationId xmlns:a16="http://schemas.microsoft.com/office/drawing/2014/main" xmlns="" id="{29155299-FAC4-4387-958C-626B01531BD2}"/>
                </a:ext>
              </a:extLst>
            </p:cNvPr>
            <p:cNvCxnSpPr/>
            <p:nvPr/>
          </p:nvCxnSpPr>
          <p:spPr>
            <a:xfrm>
              <a:off x="1834671" y="2295508"/>
              <a:ext cx="0" cy="360000"/>
            </a:xfrm>
            <a:prstGeom prst="straightConnector1">
              <a:avLst/>
            </a:prstGeom>
            <a:ln w="2222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xmlns="" id="{29155299-FAC4-4387-958C-626B01531BD2}"/>
                </a:ext>
              </a:extLst>
            </p:cNvPr>
            <p:cNvCxnSpPr/>
            <p:nvPr/>
          </p:nvCxnSpPr>
          <p:spPr>
            <a:xfrm>
              <a:off x="2254701" y="2416034"/>
              <a:ext cx="0" cy="360000"/>
            </a:xfrm>
            <a:prstGeom prst="straightConnector1">
              <a:avLst/>
            </a:prstGeom>
            <a:ln w="2222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xmlns="" id="{29155299-FAC4-4387-958C-626B01531BD2}"/>
                </a:ext>
              </a:extLst>
            </p:cNvPr>
            <p:cNvCxnSpPr/>
            <p:nvPr/>
          </p:nvCxnSpPr>
          <p:spPr>
            <a:xfrm>
              <a:off x="2689599" y="2565122"/>
              <a:ext cx="0" cy="360000"/>
            </a:xfrm>
            <a:prstGeom prst="straightConnector1">
              <a:avLst/>
            </a:prstGeom>
            <a:ln w="2222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xmlns="" id="{29155299-FAC4-4387-958C-626B01531BD2}"/>
                </a:ext>
              </a:extLst>
            </p:cNvPr>
            <p:cNvCxnSpPr/>
            <p:nvPr/>
          </p:nvCxnSpPr>
          <p:spPr>
            <a:xfrm>
              <a:off x="3117062" y="2813204"/>
              <a:ext cx="0" cy="360000"/>
            </a:xfrm>
            <a:prstGeom prst="straightConnector1">
              <a:avLst/>
            </a:prstGeom>
            <a:ln w="2222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xmlns="" id="{29155299-FAC4-4387-958C-626B01531BD2}"/>
                </a:ext>
              </a:extLst>
            </p:cNvPr>
            <p:cNvCxnSpPr/>
            <p:nvPr/>
          </p:nvCxnSpPr>
          <p:spPr>
            <a:xfrm>
              <a:off x="3544525" y="3143468"/>
              <a:ext cx="0" cy="360000"/>
            </a:xfrm>
            <a:prstGeom prst="straightConnector1">
              <a:avLst/>
            </a:prstGeom>
            <a:ln w="2222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Connettore 2 18">
              <a:extLst>
                <a:ext uri="{FF2B5EF4-FFF2-40B4-BE49-F238E27FC236}">
                  <a16:creationId xmlns:a16="http://schemas.microsoft.com/office/drawing/2014/main" xmlns="" id="{29155299-FAC4-4387-958C-626B01531BD2}"/>
                </a:ext>
              </a:extLst>
            </p:cNvPr>
            <p:cNvCxnSpPr/>
            <p:nvPr/>
          </p:nvCxnSpPr>
          <p:spPr>
            <a:xfrm>
              <a:off x="3979423" y="3561236"/>
              <a:ext cx="0" cy="360000"/>
            </a:xfrm>
            <a:prstGeom prst="straightConnector1">
              <a:avLst/>
            </a:prstGeom>
            <a:ln w="22225">
              <a:solidFill>
                <a:srgbClr val="00B0F0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9" name="Gruppo 8"/>
          <p:cNvGrpSpPr/>
          <p:nvPr/>
        </p:nvGrpSpPr>
        <p:grpSpPr>
          <a:xfrm>
            <a:off x="5263231" y="1167798"/>
            <a:ext cx="2880000" cy="793744"/>
            <a:chOff x="5263231" y="1167798"/>
            <a:chExt cx="2880000" cy="793744"/>
          </a:xfrm>
        </p:grpSpPr>
        <p:cxnSp>
          <p:nvCxnSpPr>
            <p:cNvPr id="29" name="Connettore 2 28">
              <a:extLst>
                <a:ext uri="{FF2B5EF4-FFF2-40B4-BE49-F238E27FC236}">
                  <a16:creationId xmlns:a16="http://schemas.microsoft.com/office/drawing/2014/main" xmlns="" id="{FC11F647-0F1F-4819-951A-9C0C1D3EE2CE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5263231" y="1961542"/>
              <a:ext cx="2880000" cy="0"/>
            </a:xfrm>
            <a:prstGeom prst="straightConnector1">
              <a:avLst/>
            </a:prstGeom>
            <a:ln w="41275" cmpd="sng">
              <a:solidFill>
                <a:srgbClr val="FFC000"/>
              </a:solidFill>
              <a:prstDash val="sysDash"/>
              <a:tailEnd type="non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Ovale 20">
              <a:extLst>
                <a:ext uri="{FF2B5EF4-FFF2-40B4-BE49-F238E27FC236}">
                  <a16:creationId xmlns:a16="http://schemas.microsoft.com/office/drawing/2014/main" xmlns="" id="{7D433F54-CE8B-4DCE-BC24-DEFAFC137E19}"/>
                </a:ext>
              </a:extLst>
            </p:cNvPr>
            <p:cNvSpPr/>
            <p:nvPr/>
          </p:nvSpPr>
          <p:spPr>
            <a:xfrm>
              <a:off x="7485399" y="1167798"/>
              <a:ext cx="396000" cy="360000"/>
            </a:xfrm>
            <a:prstGeom prst="ellipse">
              <a:avLst/>
            </a:prstGeom>
            <a:noFill/>
            <a:ln w="25400">
              <a:solidFill>
                <a:srgbClr val="FFC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8" name="Gruppo 7"/>
          <p:cNvGrpSpPr/>
          <p:nvPr/>
        </p:nvGrpSpPr>
        <p:grpSpPr>
          <a:xfrm>
            <a:off x="1406984" y="770229"/>
            <a:ext cx="3270098" cy="3154724"/>
            <a:chOff x="1406984" y="770229"/>
            <a:chExt cx="3270098" cy="3154724"/>
          </a:xfrm>
        </p:grpSpPr>
        <p:cxnSp>
          <p:nvCxnSpPr>
            <p:cNvPr id="25" name="Connettore 2 24">
              <a:extLst>
                <a:ext uri="{FF2B5EF4-FFF2-40B4-BE49-F238E27FC236}">
                  <a16:creationId xmlns:a16="http://schemas.microsoft.com/office/drawing/2014/main" xmlns="" id="{393AEA56-4CAA-448F-982A-BF341601A017}"/>
                </a:ext>
              </a:extLst>
            </p:cNvPr>
            <p:cNvCxnSpPr>
              <a:cxnSpLocks/>
            </p:cNvCxnSpPr>
            <p:nvPr/>
          </p:nvCxnSpPr>
          <p:spPr>
            <a:xfrm>
              <a:off x="4389082" y="2174980"/>
              <a:ext cx="0" cy="1723954"/>
            </a:xfrm>
            <a:prstGeom prst="straightConnector1">
              <a:avLst/>
            </a:prstGeom>
            <a:ln w="22225">
              <a:solidFill>
                <a:srgbClr val="FF0000"/>
              </a:solidFill>
              <a:headEnd type="arrow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0" name="Ovale 19">
              <a:extLst>
                <a:ext uri="{FF2B5EF4-FFF2-40B4-BE49-F238E27FC236}">
                  <a16:creationId xmlns:a16="http://schemas.microsoft.com/office/drawing/2014/main" xmlns="" id="{7D433F54-CE8B-4DCE-BC24-DEFAFC137E19}"/>
                </a:ext>
              </a:extLst>
            </p:cNvPr>
            <p:cNvSpPr/>
            <p:nvPr/>
          </p:nvSpPr>
          <p:spPr>
            <a:xfrm>
              <a:off x="4389082" y="770229"/>
              <a:ext cx="288000" cy="288000"/>
            </a:xfrm>
            <a:prstGeom prst="ellipse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cxnSp>
          <p:nvCxnSpPr>
            <p:cNvPr id="6" name="Connettore diritto 5"/>
            <p:cNvCxnSpPr/>
            <p:nvPr/>
          </p:nvCxnSpPr>
          <p:spPr>
            <a:xfrm>
              <a:off x="1406984" y="2155902"/>
              <a:ext cx="302400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Connettore diritto 25"/>
            <p:cNvCxnSpPr/>
            <p:nvPr/>
          </p:nvCxnSpPr>
          <p:spPr>
            <a:xfrm>
              <a:off x="1406984" y="3924953"/>
              <a:ext cx="3024000" cy="0"/>
            </a:xfrm>
            <a:prstGeom prst="line">
              <a:avLst/>
            </a:prstGeom>
            <a:ln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3" name="Segnaposto piè di pagina 4">
            <a:extLst>
              <a:ext uri="{FF2B5EF4-FFF2-40B4-BE49-F238E27FC236}">
                <a16:creationId xmlns:a16="http://schemas.microsoft.com/office/drawing/2014/main" xmlns="" id="{8293F827-4543-4CF4-B5F2-FF93342F9498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34/46</a:t>
            </a:r>
          </a:p>
        </p:txBody>
      </p:sp>
    </p:spTree>
    <p:extLst>
      <p:ext uri="{BB962C8B-B14F-4D97-AF65-F5344CB8AC3E}">
        <p14:creationId xmlns:p14="http://schemas.microsoft.com/office/powerpoint/2010/main" val="20645494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Ovale 15">
            <a:extLst>
              <a:ext uri="{FF2B5EF4-FFF2-40B4-BE49-F238E27FC236}">
                <a16:creationId xmlns:a16="http://schemas.microsoft.com/office/drawing/2014/main" xmlns="" id="{7D433F54-CE8B-4DCE-BC24-DEFAFC137E19}"/>
              </a:ext>
            </a:extLst>
          </p:cNvPr>
          <p:cNvSpPr/>
          <p:nvPr/>
        </p:nvSpPr>
        <p:spPr>
          <a:xfrm>
            <a:off x="1690671" y="5420242"/>
            <a:ext cx="288000" cy="288000"/>
          </a:xfrm>
          <a:prstGeom prst="ellipse">
            <a:avLst/>
          </a:prstGeom>
          <a:noFill/>
          <a:ln w="25400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Ovale 17">
            <a:extLst>
              <a:ext uri="{FF2B5EF4-FFF2-40B4-BE49-F238E27FC236}">
                <a16:creationId xmlns:a16="http://schemas.microsoft.com/office/drawing/2014/main" xmlns="" id="{7D433F54-CE8B-4DCE-BC24-DEFAFC137E19}"/>
              </a:ext>
            </a:extLst>
          </p:cNvPr>
          <p:cNvSpPr/>
          <p:nvPr/>
        </p:nvSpPr>
        <p:spPr>
          <a:xfrm>
            <a:off x="1674425" y="5782111"/>
            <a:ext cx="288000" cy="288000"/>
          </a:xfrm>
          <a:prstGeom prst="ellipse">
            <a:avLst/>
          </a:prstGeom>
          <a:noFill/>
          <a:ln w="254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8682438D-55F9-4E7A-A360-925AB73726F9}"/>
              </a:ext>
            </a:extLst>
          </p:cNvPr>
          <p:cNvSpPr/>
          <p:nvPr/>
        </p:nvSpPr>
        <p:spPr>
          <a:xfrm>
            <a:off x="3131841" y="5793112"/>
            <a:ext cx="5904655" cy="276999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M. Manzolaro, S. Corradetti, A. Andrighetto, L. Ferrari, Rev. Sci. Instrum. 84, (2013) 054902</a:t>
            </a:r>
            <a:endParaRPr lang="en-US" dirty="0"/>
          </a:p>
        </p:txBody>
      </p:sp>
      <p:sp>
        <p:nvSpPr>
          <p:cNvPr id="6" name="Rettangolo 5">
            <a:extLst>
              <a:ext uri="{FF2B5EF4-FFF2-40B4-BE49-F238E27FC236}">
                <a16:creationId xmlns:a16="http://schemas.microsoft.com/office/drawing/2014/main" xmlns="" id="{A7B3D420-D210-4E6A-BD2F-6AD657E4AB7A}"/>
              </a:ext>
            </a:extLst>
          </p:cNvPr>
          <p:cNvSpPr/>
          <p:nvPr/>
        </p:nvSpPr>
        <p:spPr>
          <a:xfrm>
            <a:off x="3128847" y="5422039"/>
            <a:ext cx="4971546" cy="276999"/>
          </a:xfrm>
          <a:prstGeom prst="rect">
            <a:avLst/>
          </a:prstGeom>
          <a:ln>
            <a:solidFill>
              <a:srgbClr val="00B0F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L. Biasetto, M. Manzolaro, A. Andrighetto, Eur. Phys. J. A 38 (2008) 167</a:t>
            </a:r>
            <a:r>
              <a:rPr lang="it-IT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-</a:t>
            </a:r>
            <a:r>
              <a:rPr lang="en-US" sz="1200" dirty="0">
                <a:latin typeface="Times New Roman" panose="02020603050405020304" pitchFamily="18" charset="0"/>
                <a:ea typeface="Times New Roman" panose="02020603050405020304" pitchFamily="18" charset="0"/>
              </a:rPr>
              <a:t>171</a:t>
            </a:r>
            <a:endParaRPr lang="en-US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E3E8B011-D38C-4CD9-9414-5F54D87A9526}"/>
              </a:ext>
            </a:extLst>
          </p:cNvPr>
          <p:cNvSpPr txBox="1"/>
          <p:nvPr/>
        </p:nvSpPr>
        <p:spPr>
          <a:xfrm>
            <a:off x="936105" y="5402294"/>
            <a:ext cx="219573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latin typeface="+mn-lt"/>
              </a:rPr>
              <a:t>Emissivity </a:t>
            </a:r>
            <a:r>
              <a:rPr lang="en-US" sz="1400" b="1" u="sng" dirty="0">
                <a:latin typeface="Symbol" panose="05050102010706020507" pitchFamily="18" charset="2"/>
              </a:rPr>
              <a:t>e</a:t>
            </a:r>
            <a:r>
              <a:rPr lang="en-US" sz="1400" u="sng" dirty="0">
                <a:latin typeface="+mn-lt"/>
              </a:rPr>
              <a:t> meas. method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xmlns="" id="{B955CCBF-3E02-4EE4-BF76-1B1305BA0927}"/>
              </a:ext>
            </a:extLst>
          </p:cNvPr>
          <p:cNvSpPr txBox="1"/>
          <p:nvPr/>
        </p:nvSpPr>
        <p:spPr>
          <a:xfrm>
            <a:off x="107505" y="5762334"/>
            <a:ext cx="295232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u="sng" dirty="0">
                <a:latin typeface="+mn-lt"/>
              </a:rPr>
              <a:t>Thermal conductivity </a:t>
            </a:r>
            <a:r>
              <a:rPr lang="en-US" sz="1400" b="1" u="sng" dirty="0">
                <a:latin typeface="Symbol" panose="05050102010706020507" pitchFamily="18" charset="2"/>
              </a:rPr>
              <a:t>l</a:t>
            </a:r>
            <a:r>
              <a:rPr lang="en-US" sz="1400" u="sng" dirty="0">
                <a:latin typeface="+mn-lt"/>
              </a:rPr>
              <a:t> meas. method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xmlns="" id="{A9783A02-FA52-4E63-9F3D-4468C60BDE8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6105" y="931905"/>
            <a:ext cx="6364856" cy="4225287"/>
          </a:xfrm>
          <a:prstGeom prst="rect">
            <a:avLst/>
          </a:prstGeom>
        </p:spPr>
      </p:pic>
      <p:sp>
        <p:nvSpPr>
          <p:cNvPr id="15" name="Text Box 13">
            <a:extLst>
              <a:ext uri="{FF2B5EF4-FFF2-40B4-BE49-F238E27FC236}">
                <a16:creationId xmlns:a16="http://schemas.microsoft.com/office/drawing/2014/main" xmlns="" id="{F896D495-56C4-4315-AC95-C9BE4AB382E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38" y="33695"/>
            <a:ext cx="793674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5- Target material characterization @ HT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7277" y="848864"/>
            <a:ext cx="4426080" cy="3767655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24240" y="848864"/>
            <a:ext cx="4377307" cy="3767655"/>
          </a:xfrm>
          <a:prstGeom prst="rect">
            <a:avLst/>
          </a:prstGeom>
          <a:ln w="19050">
            <a:solidFill>
              <a:srgbClr val="00B0F0"/>
            </a:solidFill>
          </a:ln>
        </p:spPr>
      </p:pic>
      <p:pic>
        <p:nvPicPr>
          <p:cNvPr id="4" name="Immagin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202" y="1781143"/>
            <a:ext cx="4950381" cy="434072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7" name="Immagine 2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5319" y="1782511"/>
            <a:ext cx="4633362" cy="434072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pic>
        <p:nvPicPr>
          <p:cNvPr id="29" name="Immagine 2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118533" y="1781143"/>
            <a:ext cx="4962574" cy="4340728"/>
          </a:xfrm>
          <a:prstGeom prst="rect">
            <a:avLst/>
          </a:prstGeom>
          <a:ln w="19050">
            <a:solidFill>
              <a:srgbClr val="FF0000"/>
            </a:solidFill>
          </a:ln>
        </p:spPr>
      </p:pic>
      <p:sp>
        <p:nvSpPr>
          <p:cNvPr id="19" name="Segnaposto piè di pagina 4">
            <a:extLst>
              <a:ext uri="{FF2B5EF4-FFF2-40B4-BE49-F238E27FC236}">
                <a16:creationId xmlns:a16="http://schemas.microsoft.com/office/drawing/2014/main" xmlns="" id="{1031705A-EFA7-4169-B234-BC76B58E23A2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35/46</a:t>
            </a:r>
          </a:p>
        </p:txBody>
      </p:sp>
    </p:spTree>
    <p:extLst>
      <p:ext uri="{BB962C8B-B14F-4D97-AF65-F5344CB8AC3E}">
        <p14:creationId xmlns:p14="http://schemas.microsoft.com/office/powerpoint/2010/main" val="39896291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>
            <a:extLst>
              <a:ext uri="{FF2B5EF4-FFF2-40B4-BE49-F238E27FC236}">
                <a16:creationId xmlns:a16="http://schemas.microsoft.com/office/drawing/2014/main" xmlns="" id="{66D90543-25EE-47FA-A161-6EF909F878B9}"/>
              </a:ext>
            </a:extLst>
          </p:cNvPr>
          <p:cNvSpPr txBox="1"/>
          <p:nvPr/>
        </p:nvSpPr>
        <p:spPr>
          <a:xfrm>
            <a:off x="260194" y="698798"/>
            <a:ext cx="8556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00B0F0"/>
                </a:solidFill>
              </a:rPr>
              <a:t>Emissivity measurements for different Uranium Carbides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xmlns="" id="{EC9CB817-12F5-4C52-8B6C-CCAFBD39B87B}"/>
              </a:ext>
            </a:extLst>
          </p:cNvPr>
          <p:cNvSpPr txBox="1"/>
          <p:nvPr/>
        </p:nvSpPr>
        <p:spPr>
          <a:xfrm>
            <a:off x="4526278" y="1176041"/>
            <a:ext cx="3869477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- Direct </a:t>
            </a:r>
            <a:r>
              <a:rPr lang="en-US" sz="1600" b="1" dirty="0"/>
              <a:t>emissivity measurements </a:t>
            </a:r>
            <a:r>
              <a:rPr lang="en-US" sz="1600" dirty="0"/>
              <a:t>on heated </a:t>
            </a:r>
            <a:r>
              <a:rPr lang="en-US" sz="1600" b="1" dirty="0"/>
              <a:t>UC</a:t>
            </a:r>
            <a:r>
              <a:rPr lang="en-US" sz="1600" b="1" baseline="-25000" dirty="0"/>
              <a:t>x</a:t>
            </a:r>
            <a:r>
              <a:rPr lang="en-US" sz="1600" dirty="0"/>
              <a:t> discs using a dual frequency pyrometer</a:t>
            </a:r>
          </a:p>
          <a:p>
            <a:pPr algn="just"/>
            <a:endParaRPr lang="en-US" sz="1600" dirty="0"/>
          </a:p>
          <a:p>
            <a:pPr algn="just"/>
            <a:r>
              <a:rPr lang="en-US" sz="1600" dirty="0"/>
              <a:t>- </a:t>
            </a:r>
            <a:r>
              <a:rPr lang="en-US" sz="1600" b="1" dirty="0"/>
              <a:t>UC</a:t>
            </a:r>
            <a:r>
              <a:rPr lang="en-US" sz="1600" b="1" baseline="-25000" dirty="0"/>
              <a:t>x</a:t>
            </a:r>
            <a:r>
              <a:rPr lang="en-US" sz="1600" dirty="0"/>
              <a:t> samples of different composition and synthesis routes produced in different laboratories participating to </a:t>
            </a:r>
            <a:r>
              <a:rPr lang="en-US" sz="1600" b="1" dirty="0"/>
              <a:t>ActiLab</a:t>
            </a:r>
            <a:endParaRPr lang="en-US" sz="1600" b="1" baseline="30000" dirty="0"/>
          </a:p>
        </p:txBody>
      </p:sp>
      <p:sp>
        <p:nvSpPr>
          <p:cNvPr id="20" name="Text Box 13">
            <a:extLst>
              <a:ext uri="{FF2B5EF4-FFF2-40B4-BE49-F238E27FC236}">
                <a16:creationId xmlns:a16="http://schemas.microsoft.com/office/drawing/2014/main" xmlns="" id="{876649B5-D42A-403E-AEE7-ADC341FBBB6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38" y="33695"/>
            <a:ext cx="793674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5- Target material characterization @ HT</a:t>
            </a: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00354" y="1176044"/>
            <a:ext cx="3554473" cy="2005178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xmlns="" id="{66D90543-25EE-47FA-A161-6EF909F878B9}"/>
              </a:ext>
            </a:extLst>
          </p:cNvPr>
          <p:cNvSpPr txBox="1"/>
          <p:nvPr/>
        </p:nvSpPr>
        <p:spPr>
          <a:xfrm>
            <a:off x="260194" y="3317173"/>
            <a:ext cx="855670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u="sng" dirty="0">
                <a:solidFill>
                  <a:srgbClr val="FF0000"/>
                </a:solidFill>
              </a:rPr>
              <a:t>Thermal Conductivity estimations for the SPES Uranium Carbide</a:t>
            </a: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 rotWithShape="1">
          <a:blip r:embed="rId3"/>
          <a:srcRect l="46044" t="35477" r="22052" b="27294"/>
          <a:stretch/>
        </p:blipFill>
        <p:spPr>
          <a:xfrm>
            <a:off x="794239" y="3786462"/>
            <a:ext cx="2543321" cy="1917780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xmlns="" id="{EC9CB817-12F5-4C52-8B6C-CCAFBD39B87B}"/>
              </a:ext>
            </a:extLst>
          </p:cNvPr>
          <p:cNvSpPr txBox="1"/>
          <p:nvPr/>
        </p:nvSpPr>
        <p:spPr>
          <a:xfrm>
            <a:off x="3505200" y="3958582"/>
            <a:ext cx="490727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1600" dirty="0"/>
              <a:t>- Creation of </a:t>
            </a:r>
            <a:r>
              <a:rPr lang="en-US" sz="1600" b="1" dirty="0"/>
              <a:t>thermal gradients</a:t>
            </a:r>
            <a:r>
              <a:rPr lang="en-US" sz="1600" dirty="0"/>
              <a:t> on </a:t>
            </a:r>
            <a:r>
              <a:rPr lang="en-US" sz="1600" b="1" dirty="0"/>
              <a:t>UC</a:t>
            </a:r>
            <a:r>
              <a:rPr lang="en-US" sz="1600" b="1" baseline="-25000" dirty="0"/>
              <a:t>x</a:t>
            </a:r>
            <a:r>
              <a:rPr lang="en-US" sz="1600" dirty="0"/>
              <a:t> disks </a:t>
            </a:r>
            <a:r>
              <a:rPr lang="en-US" sz="1600" dirty="0">
                <a:cs typeface="Arial" panose="020B0604020202020204" pitchFamily="34" charset="0"/>
              </a:rPr>
              <a:t>→ thermal conductivity obtained by inverse analysis using Ansys® </a:t>
            </a:r>
            <a:endParaRPr lang="en-US" sz="1600" dirty="0"/>
          </a:p>
          <a:p>
            <a:pPr algn="just"/>
            <a:endParaRPr lang="en-US" sz="1600" dirty="0"/>
          </a:p>
          <a:p>
            <a:pPr algn="just"/>
            <a:r>
              <a:rPr lang="en-US" sz="1600" dirty="0"/>
              <a:t>- Activity performed in the context of </a:t>
            </a:r>
            <a:r>
              <a:rPr lang="en-US" sz="1600" b="1" dirty="0"/>
              <a:t>ActiLab</a:t>
            </a:r>
            <a:r>
              <a:rPr lang="en-US" sz="1600" dirty="0"/>
              <a:t> Work </a:t>
            </a:r>
          </a:p>
          <a:p>
            <a:pPr algn="just"/>
            <a:r>
              <a:rPr lang="en-US" sz="1600" dirty="0"/>
              <a:t>Package in </a:t>
            </a:r>
            <a:r>
              <a:rPr lang="en-US" sz="1600" b="1" dirty="0"/>
              <a:t>ENSAR</a:t>
            </a:r>
            <a:r>
              <a:rPr lang="en-US" sz="1600" dirty="0"/>
              <a:t> (7th Framework Program) </a:t>
            </a: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 rotWithShape="1">
          <a:blip r:embed="rId4"/>
          <a:srcRect l="18397" t="39332" r="29640" b="51824"/>
          <a:stretch/>
        </p:blipFill>
        <p:spPr>
          <a:xfrm>
            <a:off x="4070840" y="5786285"/>
            <a:ext cx="4255333" cy="468000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33" name="Immagine 32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</a:extLst>
          </a:blip>
          <a:srcRect l="35158" t="17375" r="38066" b="78858"/>
          <a:stretch/>
        </p:blipFill>
        <p:spPr>
          <a:xfrm>
            <a:off x="794238" y="5976101"/>
            <a:ext cx="3060000" cy="278184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2" name="Segnaposto piè di pagina 4">
            <a:extLst>
              <a:ext uri="{FF2B5EF4-FFF2-40B4-BE49-F238E27FC236}">
                <a16:creationId xmlns:a16="http://schemas.microsoft.com/office/drawing/2014/main" xmlns="" id="{E2DFAFD4-FBED-4488-8D8D-195970F57B60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36/46</a:t>
            </a:r>
          </a:p>
        </p:txBody>
      </p:sp>
    </p:spTree>
    <p:extLst>
      <p:ext uri="{BB962C8B-B14F-4D97-AF65-F5344CB8AC3E}">
        <p14:creationId xmlns:p14="http://schemas.microsoft.com/office/powerpoint/2010/main" val="1709582761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3">
            <a:extLst>
              <a:ext uri="{FF2B5EF4-FFF2-40B4-BE49-F238E27FC236}">
                <a16:creationId xmlns:a16="http://schemas.microsoft.com/office/drawing/2014/main" xmlns="" id="{F230CBBC-44A1-4814-BFE3-1DF14939171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7538" y="33695"/>
            <a:ext cx="7936748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5- Target material characterization @ HT</a:t>
            </a:r>
          </a:p>
        </p:txBody>
      </p:sp>
      <p:pic>
        <p:nvPicPr>
          <p:cNvPr id="8" name="Immagine 11">
            <a:extLst>
              <a:ext uri="{FF2B5EF4-FFF2-40B4-BE49-F238E27FC236}">
                <a16:creationId xmlns:a16="http://schemas.microsoft.com/office/drawing/2014/main" xmlns="" id="{FFF53384-D001-4F18-91AE-9AABE75090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17403" y="832961"/>
            <a:ext cx="3240000" cy="324578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3" name="Gruppo 2"/>
          <p:cNvGrpSpPr>
            <a:grpSpLocks noChangeAspect="1"/>
          </p:cNvGrpSpPr>
          <p:nvPr/>
        </p:nvGrpSpPr>
        <p:grpSpPr>
          <a:xfrm>
            <a:off x="248590" y="1639326"/>
            <a:ext cx="5263998" cy="2447487"/>
            <a:chOff x="191835" y="4006538"/>
            <a:chExt cx="4936783" cy="2295349"/>
          </a:xfrm>
        </p:grpSpPr>
        <p:pic>
          <p:nvPicPr>
            <p:cNvPr id="10" name="Immagine 9">
              <a:extLst>
                <a:ext uri="{FF2B5EF4-FFF2-40B4-BE49-F238E27FC236}">
                  <a16:creationId xmlns:a16="http://schemas.microsoft.com/office/drawing/2014/main" xmlns="" id="{424EA344-112B-4AD2-ACA8-764C8273A5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91835" y="4006538"/>
              <a:ext cx="4936783" cy="2295349"/>
            </a:xfrm>
            <a:prstGeom prst="rect">
              <a:avLst/>
            </a:prstGeom>
          </p:spPr>
        </p:pic>
        <p:cxnSp>
          <p:nvCxnSpPr>
            <p:cNvPr id="12" name="Connettore diritto 11">
              <a:extLst>
                <a:ext uri="{FF2B5EF4-FFF2-40B4-BE49-F238E27FC236}">
                  <a16:creationId xmlns:a16="http://schemas.microsoft.com/office/drawing/2014/main" xmlns="" id="{AB767765-9CE9-4C36-BB10-088CCA1EE23D}"/>
                </a:ext>
              </a:extLst>
            </p:cNvPr>
            <p:cNvCxnSpPr/>
            <p:nvPr/>
          </p:nvCxnSpPr>
          <p:spPr>
            <a:xfrm flipV="1">
              <a:off x="737984" y="5667768"/>
              <a:ext cx="4140000" cy="0"/>
            </a:xfrm>
            <a:prstGeom prst="line">
              <a:avLst/>
            </a:prstGeom>
            <a:ln w="15875">
              <a:solidFill>
                <a:srgbClr val="00B05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xmlns="" id="{298513C1-22F0-4E00-8B4C-957A29BC8E10}"/>
                </a:ext>
              </a:extLst>
            </p:cNvPr>
            <p:cNvSpPr txBox="1"/>
            <p:nvPr/>
          </p:nvSpPr>
          <p:spPr>
            <a:xfrm>
              <a:off x="805998" y="5418010"/>
              <a:ext cx="4139999" cy="2923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300" dirty="0">
                  <a:solidFill>
                    <a:srgbClr val="00B050"/>
                  </a:solidFill>
                </a:rPr>
                <a:t>average stress level during operation with primary beam</a:t>
              </a:r>
            </a:p>
          </p:txBody>
        </p: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xmlns="" id="{959B8A61-9851-426E-9B48-9030D198AB86}"/>
                </a:ext>
              </a:extLst>
            </p:cNvPr>
            <p:cNvCxnSpPr/>
            <p:nvPr/>
          </p:nvCxnSpPr>
          <p:spPr>
            <a:xfrm flipH="1">
              <a:off x="2166259" y="5138777"/>
              <a:ext cx="0" cy="32400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nettore 2 14">
              <a:extLst>
                <a:ext uri="{FF2B5EF4-FFF2-40B4-BE49-F238E27FC236}">
                  <a16:creationId xmlns:a16="http://schemas.microsoft.com/office/drawing/2014/main" xmlns="" id="{7C27E1C6-EFBB-4B50-8B9B-8C56AEFEE7A0}"/>
                </a:ext>
              </a:extLst>
            </p:cNvPr>
            <p:cNvCxnSpPr/>
            <p:nvPr/>
          </p:nvCxnSpPr>
          <p:spPr>
            <a:xfrm flipH="1">
              <a:off x="2753192" y="5101567"/>
              <a:ext cx="0" cy="36000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xmlns="" id="{A43D0BB9-B02A-4DF6-AD19-0BD6C75F2B12}"/>
                </a:ext>
              </a:extLst>
            </p:cNvPr>
            <p:cNvCxnSpPr/>
            <p:nvPr/>
          </p:nvCxnSpPr>
          <p:spPr>
            <a:xfrm flipH="1">
              <a:off x="3340124" y="5046466"/>
              <a:ext cx="0" cy="396000"/>
            </a:xfrm>
            <a:prstGeom prst="straightConnector1">
              <a:avLst/>
            </a:prstGeom>
            <a:ln>
              <a:solidFill>
                <a:srgbClr val="00B050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" name="CasellaDiTesto 17"/>
          <p:cNvSpPr txBox="1"/>
          <p:nvPr/>
        </p:nvSpPr>
        <p:spPr>
          <a:xfrm>
            <a:off x="258921" y="817087"/>
            <a:ext cx="5253668" cy="669414"/>
          </a:xfrm>
          <a:prstGeom prst="rect">
            <a:avLst/>
          </a:prstGeom>
          <a:solidFill>
            <a:schemeClr val="bg1">
              <a:lumMod val="65000"/>
            </a:schemeClr>
          </a:solidFill>
          <a:ln w="1270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sz="1350" b="1" dirty="0">
                <a:solidFill>
                  <a:srgbClr val="FFC000"/>
                </a:solidFill>
              </a:rPr>
              <a:t>A new method to estimate the Tensile Strength @ HT (Silicon Carbide)</a:t>
            </a:r>
          </a:p>
          <a:p>
            <a:r>
              <a:rPr lang="en-US" sz="1200" dirty="0"/>
              <a:t>SiC disk (Hexoloy SA) – Matteo Sturaro master’s thesis, University of Padova</a:t>
            </a:r>
          </a:p>
          <a:p>
            <a:r>
              <a:rPr lang="en-US" sz="1200" dirty="0"/>
              <a:t>Supervisors: G. Meneghetti, A. Andrighetto, M. Manzolaro, M. Ballan</a:t>
            </a:r>
          </a:p>
        </p:txBody>
      </p:sp>
      <p:pic>
        <p:nvPicPr>
          <p:cNvPr id="19" name="Immagine 41" descr="image001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8921" y="4331912"/>
            <a:ext cx="2401628" cy="180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" name="Immagine 42" descr="image00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977" y="4331912"/>
            <a:ext cx="2413081" cy="1800000"/>
          </a:xfrm>
          <a:prstGeom prst="rect">
            <a:avLst/>
          </a:prstGeom>
          <a:noFill/>
          <a:ln w="190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Ovale 20"/>
          <p:cNvSpPr/>
          <p:nvPr/>
        </p:nvSpPr>
        <p:spPr>
          <a:xfrm>
            <a:off x="560936" y="4956701"/>
            <a:ext cx="289560" cy="25908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2" name="Connettore 2 21"/>
          <p:cNvCxnSpPr/>
          <p:nvPr/>
        </p:nvCxnSpPr>
        <p:spPr>
          <a:xfrm>
            <a:off x="961924" y="5116721"/>
            <a:ext cx="2083132" cy="99060"/>
          </a:xfrm>
          <a:prstGeom prst="straightConnector1">
            <a:avLst/>
          </a:prstGeom>
          <a:ln w="22225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" name="Immagine 5"/>
          <p:cNvPicPr>
            <a:picLocks noChangeAspect="1"/>
          </p:cNvPicPr>
          <p:nvPr/>
        </p:nvPicPr>
        <p:blipFill rotWithShape="1">
          <a:blip r:embed="rId6"/>
          <a:srcRect t="2245" b="5359"/>
          <a:stretch/>
        </p:blipFill>
        <p:spPr>
          <a:xfrm>
            <a:off x="5482336" y="4311804"/>
            <a:ext cx="3496291" cy="1843669"/>
          </a:xfrm>
          <a:prstGeom prst="rect">
            <a:avLst/>
          </a:prstGeom>
        </p:spPr>
      </p:pic>
      <p:sp>
        <p:nvSpPr>
          <p:cNvPr id="23" name="Segnaposto piè di pagina 4">
            <a:extLst>
              <a:ext uri="{FF2B5EF4-FFF2-40B4-BE49-F238E27FC236}">
                <a16:creationId xmlns:a16="http://schemas.microsoft.com/office/drawing/2014/main" xmlns="" id="{7AC1DD14-CE05-481B-BC3C-478ACCBF9E97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37/46</a:t>
            </a:r>
          </a:p>
        </p:txBody>
      </p:sp>
    </p:spTree>
    <p:extLst>
      <p:ext uri="{BB962C8B-B14F-4D97-AF65-F5344CB8AC3E}">
        <p14:creationId xmlns:p14="http://schemas.microsoft.com/office/powerpoint/2010/main" val="9191474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248973" y="33695"/>
            <a:ext cx="821531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it-IT" sz="3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kumimoji="1" lang="en-US" sz="3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27870" y="855664"/>
            <a:ext cx="843291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1- Introduction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2- The SPES target</a:t>
            </a:r>
          </a:p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3- Numerical models</a:t>
            </a:r>
          </a:p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4- On-line tests</a:t>
            </a:r>
          </a:p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5- Target material characterization @ HT</a:t>
            </a:r>
          </a:p>
          <a:p>
            <a:r>
              <a:rPr lang="it-IT" sz="2800" b="1" dirty="0"/>
              <a:t>6- </a:t>
            </a:r>
            <a:r>
              <a:rPr lang="en-US" sz="2800" b="1" u="sng" dirty="0"/>
              <a:t>ISOL targets @ other facilities</a:t>
            </a:r>
            <a:endParaRPr lang="it-IT" sz="2800" b="1" u="sng" dirty="0"/>
          </a:p>
          <a:p>
            <a:r>
              <a:rPr lang="it-IT" sz="2800" b="1" dirty="0">
                <a:solidFill>
                  <a:schemeClr val="bg1">
                    <a:lumMod val="65000"/>
                  </a:schemeClr>
                </a:solidFill>
              </a:rPr>
              <a:t>7- 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Conclusions and future developments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7" name="Connettore diritto 6"/>
          <p:cNvCxnSpPr/>
          <p:nvPr/>
        </p:nvCxnSpPr>
        <p:spPr>
          <a:xfrm flipV="1">
            <a:off x="227871" y="4267782"/>
            <a:ext cx="86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l="55478" t="18232" r="27940" b="52383"/>
          <a:stretch/>
        </p:blipFill>
        <p:spPr>
          <a:xfrm>
            <a:off x="6763474" y="1294046"/>
            <a:ext cx="1828800" cy="2093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6" descr="C:\Documents and Settings\alberto\Documenti\foto\laboratori\target\H_700+IS_200.JPG">
            <a:extLst>
              <a:ext uri="{FF2B5EF4-FFF2-40B4-BE49-F238E27FC236}">
                <a16:creationId xmlns:a16="http://schemas.microsoft.com/office/drawing/2014/main" xmlns="" id="{6DC4373F-A190-431A-948B-87B5B8CE5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870" t="22854" r="23410" b="17376"/>
          <a:stretch/>
        </p:blipFill>
        <p:spPr bwMode="auto">
          <a:xfrm>
            <a:off x="436447" y="4667387"/>
            <a:ext cx="2420518" cy="129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2" descr="DSCF2073">
            <a:extLst>
              <a:ext uri="{FF2B5EF4-FFF2-40B4-BE49-F238E27FC236}">
                <a16:creationId xmlns:a16="http://schemas.microsoft.com/office/drawing/2014/main" xmlns="" id="{5540897B-CB6A-41EF-B3FC-658CBCD990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9" r="15250" b="29651"/>
          <a:stretch/>
        </p:blipFill>
        <p:spPr bwMode="auto">
          <a:xfrm>
            <a:off x="3077631" y="4667387"/>
            <a:ext cx="2830467" cy="129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E7513672-A7DE-4059-B885-91EE94FDF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592" t="10799" r="2953" b="65405"/>
          <a:stretch/>
        </p:blipFill>
        <p:spPr bwMode="auto">
          <a:xfrm>
            <a:off x="6128240" y="4667387"/>
            <a:ext cx="2508964" cy="129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xmlns="" id="{D102B286-1C1F-4B9B-894F-A2444A203751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38/46</a:t>
            </a:r>
          </a:p>
        </p:txBody>
      </p:sp>
    </p:spTree>
    <p:extLst>
      <p:ext uri="{BB962C8B-B14F-4D97-AF65-F5344CB8AC3E}">
        <p14:creationId xmlns:p14="http://schemas.microsoft.com/office/powerpoint/2010/main" val="2785631676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248973" y="42487"/>
            <a:ext cx="821531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6- ISOL targets @ other facilities</a:t>
            </a:r>
          </a:p>
        </p:txBody>
      </p:sp>
      <p:pic>
        <p:nvPicPr>
          <p:cNvPr id="2" name="Immagine 1">
            <a:extLst>
              <a:ext uri="{FF2B5EF4-FFF2-40B4-BE49-F238E27FC236}">
                <a16:creationId xmlns:a16="http://schemas.microsoft.com/office/drawing/2014/main" xmlns="" id="{05796922-5B8E-498B-AB49-C371C2A30C0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61872" y="733259"/>
            <a:ext cx="7474084" cy="5229392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xmlns="" id="{BE2C65A2-4B76-4C37-B508-0C26979740C2}"/>
              </a:ext>
            </a:extLst>
          </p:cNvPr>
          <p:cNvSpPr/>
          <p:nvPr/>
        </p:nvSpPr>
        <p:spPr>
          <a:xfrm>
            <a:off x="0" y="5996673"/>
            <a:ext cx="9143999" cy="338554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ctr"/>
            <a:r>
              <a:rPr lang="en-US" sz="1600" u="sng" dirty="0">
                <a:latin typeface="+mn-lt"/>
              </a:rPr>
              <a:t>courtesy of Dr. </a:t>
            </a:r>
            <a:r>
              <a:rPr lang="en-US" sz="1600" u="sng" dirty="0"/>
              <a:t>W. Hwang </a:t>
            </a:r>
            <a:r>
              <a:rPr lang="en-US" sz="1600" u="sng" dirty="0">
                <a:latin typeface="+mn-lt"/>
              </a:rPr>
              <a:t>(RISP)</a:t>
            </a:r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xmlns="" id="{B3AA2DA7-07E9-46E9-BCD2-74E6CC094427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39/46</a:t>
            </a:r>
          </a:p>
        </p:txBody>
      </p:sp>
    </p:spTree>
    <p:extLst>
      <p:ext uri="{BB962C8B-B14F-4D97-AF65-F5344CB8AC3E}">
        <p14:creationId xmlns:p14="http://schemas.microsoft.com/office/powerpoint/2010/main" val="24904751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416021" y="104031"/>
            <a:ext cx="821531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 Introduction</a:t>
            </a:r>
            <a:r>
              <a:rPr kumimoji="1" lang="en-US" sz="2100" dirty="0"/>
              <a:t>: the ISOL (Isotope Separation On Line) technique</a:t>
            </a:r>
            <a:endParaRPr kumimoji="1" lang="en-US" sz="2100" b="1" dirty="0"/>
          </a:p>
        </p:txBody>
      </p:sp>
      <p:grpSp>
        <p:nvGrpSpPr>
          <p:cNvPr id="40" name="Gruppo 39">
            <a:extLst>
              <a:ext uri="{FF2B5EF4-FFF2-40B4-BE49-F238E27FC236}">
                <a16:creationId xmlns:a16="http://schemas.microsoft.com/office/drawing/2014/main" xmlns="" id="{CD550E46-6E7A-44D9-8DA3-4D3E56307FD1}"/>
              </a:ext>
            </a:extLst>
          </p:cNvPr>
          <p:cNvGrpSpPr/>
          <p:nvPr/>
        </p:nvGrpSpPr>
        <p:grpSpPr>
          <a:xfrm>
            <a:off x="195776" y="889641"/>
            <a:ext cx="8693246" cy="5053962"/>
            <a:chOff x="195776" y="889641"/>
            <a:chExt cx="8693246" cy="5053962"/>
          </a:xfrm>
        </p:grpSpPr>
        <p:sp>
          <p:nvSpPr>
            <p:cNvPr id="10" name="Cilindro 9">
              <a:extLst>
                <a:ext uri="{FF2B5EF4-FFF2-40B4-BE49-F238E27FC236}">
                  <a16:creationId xmlns:a16="http://schemas.microsoft.com/office/drawing/2014/main" xmlns="" id="{2257939C-6194-4A1A-B955-DE01B4E8B5BB}"/>
                </a:ext>
              </a:extLst>
            </p:cNvPr>
            <p:cNvSpPr/>
            <p:nvPr/>
          </p:nvSpPr>
          <p:spPr>
            <a:xfrm>
              <a:off x="4182957" y="2908964"/>
              <a:ext cx="448408" cy="673097"/>
            </a:xfrm>
            <a:prstGeom prst="can">
              <a:avLst/>
            </a:prstGeom>
            <a:solidFill>
              <a:srgbClr val="FF0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2" name="Cilindro 11">
              <a:extLst>
                <a:ext uri="{FF2B5EF4-FFF2-40B4-BE49-F238E27FC236}">
                  <a16:creationId xmlns:a16="http://schemas.microsoft.com/office/drawing/2014/main" xmlns="" id="{28CD5384-F52F-4529-9370-3CA3E7A99B94}"/>
                </a:ext>
              </a:extLst>
            </p:cNvPr>
            <p:cNvSpPr/>
            <p:nvPr/>
          </p:nvSpPr>
          <p:spPr>
            <a:xfrm>
              <a:off x="4321455" y="2224455"/>
              <a:ext cx="171412" cy="750543"/>
            </a:xfrm>
            <a:prstGeom prst="can">
              <a:avLst/>
            </a:prstGeom>
            <a:solidFill>
              <a:schemeClr val="tx2">
                <a:lumMod val="60000"/>
                <a:lumOff val="40000"/>
              </a:schemeClr>
            </a:solidFill>
            <a:ln>
              <a:solidFill>
                <a:schemeClr val="tx2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13" name="Cilindro 12">
              <a:extLst>
                <a:ext uri="{FF2B5EF4-FFF2-40B4-BE49-F238E27FC236}">
                  <a16:creationId xmlns:a16="http://schemas.microsoft.com/office/drawing/2014/main" xmlns="" id="{2B4AE32F-A592-4F4B-B09C-4F79735D9999}"/>
                </a:ext>
              </a:extLst>
            </p:cNvPr>
            <p:cNvSpPr/>
            <p:nvPr/>
          </p:nvSpPr>
          <p:spPr>
            <a:xfrm rot="16200000">
              <a:off x="3916972" y="948675"/>
              <a:ext cx="984737" cy="1742664"/>
            </a:xfrm>
            <a:prstGeom prst="can">
              <a:avLst>
                <a:gd name="adj" fmla="val 31356"/>
              </a:avLst>
            </a:prstGeom>
            <a:solidFill>
              <a:schemeClr val="tx1">
                <a:lumMod val="75000"/>
                <a:lumOff val="25000"/>
              </a:schemeClr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8" name="Arco a tutto sesto 7">
              <a:extLst>
                <a:ext uri="{FF2B5EF4-FFF2-40B4-BE49-F238E27FC236}">
                  <a16:creationId xmlns:a16="http://schemas.microsoft.com/office/drawing/2014/main" xmlns="" id="{F74DED41-71B0-4EA5-9851-D4BAC3C86E4E}"/>
                </a:ext>
              </a:extLst>
            </p:cNvPr>
            <p:cNvSpPr/>
            <p:nvPr/>
          </p:nvSpPr>
          <p:spPr>
            <a:xfrm rot="10800000">
              <a:off x="4093797" y="3224894"/>
              <a:ext cx="2520000" cy="2520000"/>
            </a:xfrm>
            <a:prstGeom prst="blockArc">
              <a:avLst>
                <a:gd name="adj1" fmla="val 16198386"/>
                <a:gd name="adj2" fmla="val 0"/>
                <a:gd name="adj3" fmla="val 25000"/>
              </a:avLst>
            </a:prstGeom>
            <a:solidFill>
              <a:srgbClr val="0070C0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 dirty="0">
                <a:solidFill>
                  <a:schemeClr val="tx1"/>
                </a:solidFill>
              </a:endParaRPr>
            </a:p>
          </p:txBody>
        </p:sp>
        <p:cxnSp>
          <p:nvCxnSpPr>
            <p:cNvPr id="21" name="Connettore diritto 20">
              <a:extLst>
                <a:ext uri="{FF2B5EF4-FFF2-40B4-BE49-F238E27FC236}">
                  <a16:creationId xmlns:a16="http://schemas.microsoft.com/office/drawing/2014/main" xmlns="" id="{51050AA1-26A9-484A-B8EA-46A5042C604B}"/>
                </a:ext>
              </a:extLst>
            </p:cNvPr>
            <p:cNvCxnSpPr>
              <a:cxnSpLocks/>
            </p:cNvCxnSpPr>
            <p:nvPr/>
          </p:nvCxnSpPr>
          <p:spPr>
            <a:xfrm>
              <a:off x="4415953" y="1237978"/>
              <a:ext cx="0" cy="4705625"/>
            </a:xfrm>
            <a:prstGeom prst="line">
              <a:avLst/>
            </a:prstGeom>
            <a:ln w="1270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Freccia a gallone 23">
              <a:extLst>
                <a:ext uri="{FF2B5EF4-FFF2-40B4-BE49-F238E27FC236}">
                  <a16:creationId xmlns:a16="http://schemas.microsoft.com/office/drawing/2014/main" xmlns="" id="{E7BADF43-2CDB-40F5-B038-91A4B9AA7F74}"/>
                </a:ext>
              </a:extLst>
            </p:cNvPr>
            <p:cNvSpPr/>
            <p:nvPr/>
          </p:nvSpPr>
          <p:spPr>
            <a:xfrm>
              <a:off x="6255509" y="4973513"/>
              <a:ext cx="518746" cy="838199"/>
            </a:xfrm>
            <a:prstGeom prst="chevron">
              <a:avLst/>
            </a:prstGeom>
            <a:solidFill>
              <a:schemeClr val="bg1">
                <a:lumMod val="50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25" name="Freccia a gallone 24">
              <a:extLst>
                <a:ext uri="{FF2B5EF4-FFF2-40B4-BE49-F238E27FC236}">
                  <a16:creationId xmlns:a16="http://schemas.microsoft.com/office/drawing/2014/main" xmlns="" id="{E368CFCF-BB94-4EAF-8E40-1CDC204685B5}"/>
                </a:ext>
              </a:extLst>
            </p:cNvPr>
            <p:cNvSpPr/>
            <p:nvPr/>
          </p:nvSpPr>
          <p:spPr>
            <a:xfrm>
              <a:off x="6692691" y="4972514"/>
              <a:ext cx="518746" cy="838199"/>
            </a:xfrm>
            <a:prstGeom prst="chevron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sp>
          <p:nvSpPr>
            <p:cNvPr id="26" name="Freccia a gallone 25">
              <a:extLst>
                <a:ext uri="{FF2B5EF4-FFF2-40B4-BE49-F238E27FC236}">
                  <a16:creationId xmlns:a16="http://schemas.microsoft.com/office/drawing/2014/main" xmlns="" id="{1062C4A7-AA14-41F6-A5F5-262ABC0F08CE}"/>
                </a:ext>
              </a:extLst>
            </p:cNvPr>
            <p:cNvSpPr/>
            <p:nvPr/>
          </p:nvSpPr>
          <p:spPr>
            <a:xfrm>
              <a:off x="7129873" y="4972514"/>
              <a:ext cx="518746" cy="838199"/>
            </a:xfrm>
            <a:prstGeom prst="chevron">
              <a:avLst/>
            </a:prstGeom>
            <a:solidFill>
              <a:schemeClr val="bg1">
                <a:lumMod val="75000"/>
              </a:schemeClr>
            </a:solidFill>
            <a:ln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>
                <a:solidFill>
                  <a:schemeClr val="tx1"/>
                </a:solidFill>
              </a:endParaRPr>
            </a:p>
          </p:txBody>
        </p:sp>
        <p:cxnSp>
          <p:nvCxnSpPr>
            <p:cNvPr id="27" name="Connettore diritto 26">
              <a:extLst>
                <a:ext uri="{FF2B5EF4-FFF2-40B4-BE49-F238E27FC236}">
                  <a16:creationId xmlns:a16="http://schemas.microsoft.com/office/drawing/2014/main" xmlns="" id="{63EE9944-1A03-4E24-A6C6-D63AB8A0EBF3}"/>
                </a:ext>
              </a:extLst>
            </p:cNvPr>
            <p:cNvCxnSpPr>
              <a:cxnSpLocks/>
            </p:cNvCxnSpPr>
            <p:nvPr/>
          </p:nvCxnSpPr>
          <p:spPr>
            <a:xfrm>
              <a:off x="3842237" y="5392615"/>
              <a:ext cx="5046785" cy="0"/>
            </a:xfrm>
            <a:prstGeom prst="line">
              <a:avLst/>
            </a:prstGeom>
            <a:ln w="12700">
              <a:solidFill>
                <a:schemeClr val="tx1"/>
              </a:solidFill>
              <a:prstDash val="dashDot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CasellaDiTesto 28">
              <a:extLst>
                <a:ext uri="{FF2B5EF4-FFF2-40B4-BE49-F238E27FC236}">
                  <a16:creationId xmlns:a16="http://schemas.microsoft.com/office/drawing/2014/main" xmlns="" id="{40DD7CAF-89F0-4616-8732-02A6752F2386}"/>
                </a:ext>
              </a:extLst>
            </p:cNvPr>
            <p:cNvSpPr txBox="1"/>
            <p:nvPr/>
          </p:nvSpPr>
          <p:spPr>
            <a:xfrm>
              <a:off x="3576288" y="889641"/>
              <a:ext cx="167933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production target</a:t>
              </a:r>
            </a:p>
          </p:txBody>
        </p:sp>
        <p:sp>
          <p:nvSpPr>
            <p:cNvPr id="30" name="CasellaDiTesto 29">
              <a:extLst>
                <a:ext uri="{FF2B5EF4-FFF2-40B4-BE49-F238E27FC236}">
                  <a16:creationId xmlns:a16="http://schemas.microsoft.com/office/drawing/2014/main" xmlns="" id="{5755F9D3-B377-4A0A-BA86-E96BC570598B}"/>
                </a:ext>
              </a:extLst>
            </p:cNvPr>
            <p:cNvSpPr txBox="1"/>
            <p:nvPr/>
          </p:nvSpPr>
          <p:spPr>
            <a:xfrm>
              <a:off x="4594014" y="2441041"/>
              <a:ext cx="1283002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transfer line</a:t>
              </a:r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xmlns="" id="{F70B7ED3-1054-486C-9D69-0841FE7EE60C}"/>
                </a:ext>
              </a:extLst>
            </p:cNvPr>
            <p:cNvSpPr txBox="1"/>
            <p:nvPr/>
          </p:nvSpPr>
          <p:spPr>
            <a:xfrm>
              <a:off x="4737849" y="3078938"/>
              <a:ext cx="1091449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ion source</a:t>
              </a:r>
            </a:p>
          </p:txBody>
        </p:sp>
        <p:sp>
          <p:nvSpPr>
            <p:cNvPr id="32" name="CasellaDiTesto 31">
              <a:extLst>
                <a:ext uri="{FF2B5EF4-FFF2-40B4-BE49-F238E27FC236}">
                  <a16:creationId xmlns:a16="http://schemas.microsoft.com/office/drawing/2014/main" xmlns="" id="{0A030F36-FE9D-4E19-96D4-64529956DC95}"/>
                </a:ext>
              </a:extLst>
            </p:cNvPr>
            <p:cNvSpPr txBox="1"/>
            <p:nvPr/>
          </p:nvSpPr>
          <p:spPr>
            <a:xfrm>
              <a:off x="2638425" y="4918194"/>
              <a:ext cx="1499490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mass separator</a:t>
              </a:r>
            </a:p>
          </p:txBody>
        </p:sp>
        <p:sp>
          <p:nvSpPr>
            <p:cNvPr id="33" name="CasellaDiTesto 32">
              <a:extLst>
                <a:ext uri="{FF2B5EF4-FFF2-40B4-BE49-F238E27FC236}">
                  <a16:creationId xmlns:a16="http://schemas.microsoft.com/office/drawing/2014/main" xmlns="" id="{A2FD9DEB-5761-4F77-97B4-8D5504DAED22}"/>
                </a:ext>
              </a:extLst>
            </p:cNvPr>
            <p:cNvSpPr txBox="1"/>
            <p:nvPr/>
          </p:nvSpPr>
          <p:spPr>
            <a:xfrm>
              <a:off x="5538278" y="4333419"/>
              <a:ext cx="2654155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/>
                <a:t>charge breeder (</a:t>
              </a:r>
              <a:r>
                <a:rPr lang="it-IT" sz="1600" b="1" dirty="0"/>
                <a:t>1+</a:t>
              </a:r>
              <a:r>
                <a:rPr lang="it-IT" sz="1600" dirty="0"/>
                <a:t> → </a:t>
              </a:r>
              <a:r>
                <a:rPr lang="it-IT" sz="1600" b="1" dirty="0"/>
                <a:t>n+</a:t>
              </a:r>
              <a:r>
                <a:rPr lang="it-IT" sz="1600" dirty="0"/>
                <a:t>)</a:t>
              </a:r>
            </a:p>
            <a:p>
              <a:pPr algn="ctr"/>
              <a:r>
                <a:rPr lang="it-IT" sz="1600" dirty="0"/>
                <a:t>&amp; post accelerator</a:t>
              </a:r>
            </a:p>
          </p:txBody>
        </p:sp>
        <p:sp>
          <p:nvSpPr>
            <p:cNvPr id="39" name="CasellaDiTesto 38">
              <a:extLst>
                <a:ext uri="{FF2B5EF4-FFF2-40B4-BE49-F238E27FC236}">
                  <a16:creationId xmlns:a16="http://schemas.microsoft.com/office/drawing/2014/main" xmlns="" id="{EC2E6E4F-CD15-4BE0-8FBA-CBBE00F9B886}"/>
                </a:ext>
              </a:extLst>
            </p:cNvPr>
            <p:cNvSpPr txBox="1"/>
            <p:nvPr/>
          </p:nvSpPr>
          <p:spPr>
            <a:xfrm>
              <a:off x="195776" y="1009472"/>
              <a:ext cx="1942247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it-IT" sz="1600" dirty="0"/>
                <a:t>primary beam driver</a:t>
              </a:r>
            </a:p>
          </p:txBody>
        </p:sp>
      </p:grpSp>
      <p:sp>
        <p:nvSpPr>
          <p:cNvPr id="41" name="Ovale 40">
            <a:extLst>
              <a:ext uri="{FF2B5EF4-FFF2-40B4-BE49-F238E27FC236}">
                <a16:creationId xmlns:a16="http://schemas.microsoft.com/office/drawing/2014/main" xmlns="" id="{8B7E2D81-6F55-42C4-8C3D-4F1E1F5D19C9}"/>
              </a:ext>
            </a:extLst>
          </p:cNvPr>
          <p:cNvSpPr/>
          <p:nvPr/>
        </p:nvSpPr>
        <p:spPr>
          <a:xfrm>
            <a:off x="1128139" y="1771808"/>
            <a:ext cx="108000" cy="108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2" name="Ovale 61">
            <a:extLst>
              <a:ext uri="{FF2B5EF4-FFF2-40B4-BE49-F238E27FC236}">
                <a16:creationId xmlns:a16="http://schemas.microsoft.com/office/drawing/2014/main" xmlns="" id="{CF54C8CD-6E3E-47FA-B8E0-882AC47B152F}"/>
              </a:ext>
            </a:extLst>
          </p:cNvPr>
          <p:cNvSpPr/>
          <p:nvPr/>
        </p:nvSpPr>
        <p:spPr>
          <a:xfrm>
            <a:off x="1280539" y="1924208"/>
            <a:ext cx="108000" cy="108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5" name="Ovale 64">
            <a:extLst>
              <a:ext uri="{FF2B5EF4-FFF2-40B4-BE49-F238E27FC236}">
                <a16:creationId xmlns:a16="http://schemas.microsoft.com/office/drawing/2014/main" xmlns="" id="{331B520F-03C8-4587-A88F-9DAF0CF9ED3C}"/>
              </a:ext>
            </a:extLst>
          </p:cNvPr>
          <p:cNvSpPr/>
          <p:nvPr/>
        </p:nvSpPr>
        <p:spPr>
          <a:xfrm>
            <a:off x="1282898" y="1604542"/>
            <a:ext cx="108000" cy="108000"/>
          </a:xfrm>
          <a:prstGeom prst="ellipse">
            <a:avLst/>
          </a:prstGeom>
          <a:solidFill>
            <a:schemeClr val="accent1">
              <a:lumMod val="40000"/>
              <a:lumOff val="60000"/>
            </a:schemeClr>
          </a:solidFill>
          <a:ln w="127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6" name="Freccia a pentagono 65">
            <a:extLst>
              <a:ext uri="{FF2B5EF4-FFF2-40B4-BE49-F238E27FC236}">
                <a16:creationId xmlns:a16="http://schemas.microsoft.com/office/drawing/2014/main" xmlns="" id="{6F25D0FD-0D67-42BB-ACE4-19D0D6C1321A}"/>
              </a:ext>
            </a:extLst>
          </p:cNvPr>
          <p:cNvSpPr/>
          <p:nvPr/>
        </p:nvSpPr>
        <p:spPr>
          <a:xfrm>
            <a:off x="432271" y="1438883"/>
            <a:ext cx="1533690" cy="750526"/>
          </a:xfrm>
          <a:prstGeom prst="homePlate">
            <a:avLst/>
          </a:prstGeom>
          <a:solidFill>
            <a:schemeClr val="bg1">
              <a:lumMod val="8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67" name="Connettore diritto 66">
            <a:extLst>
              <a:ext uri="{FF2B5EF4-FFF2-40B4-BE49-F238E27FC236}">
                <a16:creationId xmlns:a16="http://schemas.microsoft.com/office/drawing/2014/main" xmlns="" id="{B15A3BB0-8F6F-44A1-90E3-8758FB7D2967}"/>
              </a:ext>
            </a:extLst>
          </p:cNvPr>
          <p:cNvCxnSpPr>
            <a:cxnSpLocks/>
          </p:cNvCxnSpPr>
          <p:nvPr/>
        </p:nvCxnSpPr>
        <p:spPr>
          <a:xfrm>
            <a:off x="246184" y="1812387"/>
            <a:ext cx="5442437" cy="0"/>
          </a:xfrm>
          <a:prstGeom prst="line">
            <a:avLst/>
          </a:prstGeom>
          <a:ln w="12700">
            <a:solidFill>
              <a:schemeClr val="tx1"/>
            </a:solidFill>
            <a:prstDash val="dashDot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Ovale 67">
            <a:extLst>
              <a:ext uri="{FF2B5EF4-FFF2-40B4-BE49-F238E27FC236}">
                <a16:creationId xmlns:a16="http://schemas.microsoft.com/office/drawing/2014/main" xmlns="" id="{9631DAA8-7742-4EFB-861A-15D253B9C2FB}"/>
              </a:ext>
            </a:extLst>
          </p:cNvPr>
          <p:cNvSpPr/>
          <p:nvPr/>
        </p:nvSpPr>
        <p:spPr>
          <a:xfrm>
            <a:off x="4215927" y="1602419"/>
            <a:ext cx="108000" cy="108000"/>
          </a:xfrm>
          <a:prstGeom prst="ellipse">
            <a:avLst/>
          </a:prstGeom>
          <a:solidFill>
            <a:srgbClr val="92D050"/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9" name="Ovale 68">
            <a:extLst>
              <a:ext uri="{FF2B5EF4-FFF2-40B4-BE49-F238E27FC236}">
                <a16:creationId xmlns:a16="http://schemas.microsoft.com/office/drawing/2014/main" xmlns="" id="{AC561A13-49C3-47CC-AE02-9B87382F600A}"/>
              </a:ext>
            </a:extLst>
          </p:cNvPr>
          <p:cNvSpPr/>
          <p:nvPr/>
        </p:nvSpPr>
        <p:spPr>
          <a:xfrm>
            <a:off x="4503006" y="1601435"/>
            <a:ext cx="108000" cy="108000"/>
          </a:xfrm>
          <a:prstGeom prst="ellipse">
            <a:avLst/>
          </a:prstGeom>
          <a:solidFill>
            <a:srgbClr val="0070C0"/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" name="Ovale 70">
            <a:extLst>
              <a:ext uri="{FF2B5EF4-FFF2-40B4-BE49-F238E27FC236}">
                <a16:creationId xmlns:a16="http://schemas.microsoft.com/office/drawing/2014/main" xmlns="" id="{BC7449DD-3F08-433D-A177-37639FB22311}"/>
              </a:ext>
            </a:extLst>
          </p:cNvPr>
          <p:cNvSpPr/>
          <p:nvPr/>
        </p:nvSpPr>
        <p:spPr>
          <a:xfrm>
            <a:off x="4362465" y="1758187"/>
            <a:ext cx="108000" cy="108000"/>
          </a:xfrm>
          <a:prstGeom prst="ellipse">
            <a:avLst/>
          </a:prstGeom>
          <a:solidFill>
            <a:srgbClr val="FF5050"/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2" name="Ovale 71">
            <a:extLst>
              <a:ext uri="{FF2B5EF4-FFF2-40B4-BE49-F238E27FC236}">
                <a16:creationId xmlns:a16="http://schemas.microsoft.com/office/drawing/2014/main" xmlns="" id="{99EF3BA3-67C6-433D-9FA9-273B44B98BAF}"/>
              </a:ext>
            </a:extLst>
          </p:cNvPr>
          <p:cNvSpPr/>
          <p:nvPr/>
        </p:nvSpPr>
        <p:spPr>
          <a:xfrm>
            <a:off x="4633837" y="1754663"/>
            <a:ext cx="108000" cy="108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3" name="Ovale 72">
            <a:extLst>
              <a:ext uri="{FF2B5EF4-FFF2-40B4-BE49-F238E27FC236}">
                <a16:creationId xmlns:a16="http://schemas.microsoft.com/office/drawing/2014/main" xmlns="" id="{0D65C189-AF4B-4B54-BA3A-747BD533328F}"/>
              </a:ext>
            </a:extLst>
          </p:cNvPr>
          <p:cNvSpPr/>
          <p:nvPr/>
        </p:nvSpPr>
        <p:spPr>
          <a:xfrm>
            <a:off x="4215927" y="1898612"/>
            <a:ext cx="108000" cy="108000"/>
          </a:xfrm>
          <a:prstGeom prst="ellipse">
            <a:avLst/>
          </a:prstGeom>
          <a:solidFill>
            <a:srgbClr val="FFC000"/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4" name="Ovale 73">
            <a:extLst>
              <a:ext uri="{FF2B5EF4-FFF2-40B4-BE49-F238E27FC236}">
                <a16:creationId xmlns:a16="http://schemas.microsoft.com/office/drawing/2014/main" xmlns="" id="{FDD776EC-5923-4DBA-A73D-60BE9C2901E1}"/>
              </a:ext>
            </a:extLst>
          </p:cNvPr>
          <p:cNvSpPr/>
          <p:nvPr/>
        </p:nvSpPr>
        <p:spPr>
          <a:xfrm>
            <a:off x="4503006" y="1897628"/>
            <a:ext cx="108000" cy="108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7" name="Ovale 76">
            <a:extLst>
              <a:ext uri="{FF2B5EF4-FFF2-40B4-BE49-F238E27FC236}">
                <a16:creationId xmlns:a16="http://schemas.microsoft.com/office/drawing/2014/main" xmlns="" id="{61E53D98-06E0-48D0-994F-ACD6AAFAAE79}"/>
              </a:ext>
            </a:extLst>
          </p:cNvPr>
          <p:cNvSpPr/>
          <p:nvPr/>
        </p:nvSpPr>
        <p:spPr>
          <a:xfrm>
            <a:off x="4066663" y="1754663"/>
            <a:ext cx="108000" cy="108000"/>
          </a:xfrm>
          <a:prstGeom prst="ellipse">
            <a:avLst/>
          </a:prstGeom>
          <a:solidFill>
            <a:srgbClr val="00B0F0"/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xmlns="" id="{36D1AFCD-6AAC-4D96-BC8D-AF7B8A0EABBF}"/>
              </a:ext>
            </a:extLst>
          </p:cNvPr>
          <p:cNvGrpSpPr/>
          <p:nvPr/>
        </p:nvGrpSpPr>
        <p:grpSpPr>
          <a:xfrm>
            <a:off x="3436620" y="1174631"/>
            <a:ext cx="4782957" cy="1232398"/>
            <a:chOff x="3436620" y="1174631"/>
            <a:chExt cx="4782957" cy="1232398"/>
          </a:xfrm>
        </p:grpSpPr>
        <p:sp>
          <p:nvSpPr>
            <p:cNvPr id="2" name="Rettangolo 1">
              <a:extLst>
                <a:ext uri="{FF2B5EF4-FFF2-40B4-BE49-F238E27FC236}">
                  <a16:creationId xmlns:a16="http://schemas.microsoft.com/office/drawing/2014/main" xmlns="" id="{89E97125-A7B6-4069-871A-8E249DB0A1CB}"/>
                </a:ext>
              </a:extLst>
            </p:cNvPr>
            <p:cNvSpPr/>
            <p:nvPr/>
          </p:nvSpPr>
          <p:spPr>
            <a:xfrm>
              <a:off x="3436620" y="1237978"/>
              <a:ext cx="1942247" cy="1169051"/>
            </a:xfrm>
            <a:prstGeom prst="rect">
              <a:avLst/>
            </a:prstGeom>
            <a:noFill/>
            <a:ln w="31750">
              <a:solidFill>
                <a:srgbClr val="FFFF00"/>
              </a:solidFill>
              <a:prstDash val="sysDot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  <p:sp>
          <p:nvSpPr>
            <p:cNvPr id="3" name="CasellaDiTesto 2">
              <a:extLst>
                <a:ext uri="{FF2B5EF4-FFF2-40B4-BE49-F238E27FC236}">
                  <a16:creationId xmlns:a16="http://schemas.microsoft.com/office/drawing/2014/main" xmlns="" id="{8194C390-1325-49F9-90F8-48591582A1F3}"/>
                </a:ext>
              </a:extLst>
            </p:cNvPr>
            <p:cNvSpPr txBox="1"/>
            <p:nvPr/>
          </p:nvSpPr>
          <p:spPr>
            <a:xfrm>
              <a:off x="6543558" y="1174631"/>
              <a:ext cx="1676019" cy="830997"/>
            </a:xfrm>
            <a:prstGeom prst="rect">
              <a:avLst/>
            </a:prstGeom>
            <a:solidFill>
              <a:srgbClr val="FFFF00"/>
            </a:solidFill>
            <a:ln>
              <a:solidFill>
                <a:schemeClr val="tx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u="sng" dirty="0"/>
                <a:t>high temperature</a:t>
              </a:r>
            </a:p>
            <a:p>
              <a:pPr algn="ctr"/>
              <a:r>
                <a:rPr lang="it-IT" sz="1600" b="1" dirty="0"/>
                <a:t>diffusion</a:t>
              </a:r>
            </a:p>
            <a:p>
              <a:pPr algn="ctr"/>
              <a:r>
                <a:rPr lang="it-IT" sz="1600" b="1" dirty="0"/>
                <a:t>effusion</a:t>
              </a:r>
            </a:p>
          </p:txBody>
        </p:sp>
        <p:cxnSp>
          <p:nvCxnSpPr>
            <p:cNvPr id="6" name="Connettore 2 5">
              <a:extLst>
                <a:ext uri="{FF2B5EF4-FFF2-40B4-BE49-F238E27FC236}">
                  <a16:creationId xmlns:a16="http://schemas.microsoft.com/office/drawing/2014/main" xmlns="" id="{2D093735-77EC-4A12-9A6E-26BFC6FB6B88}"/>
                </a:ext>
              </a:extLst>
            </p:cNvPr>
            <p:cNvCxnSpPr/>
            <p:nvPr/>
          </p:nvCxnSpPr>
          <p:spPr>
            <a:xfrm flipH="1">
              <a:off x="5484938" y="1378506"/>
              <a:ext cx="976604" cy="242103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9" name="Ovale 48">
            <a:extLst>
              <a:ext uri="{FF2B5EF4-FFF2-40B4-BE49-F238E27FC236}">
                <a16:creationId xmlns:a16="http://schemas.microsoft.com/office/drawing/2014/main" xmlns="" id="{05F3A6EB-5FBF-4BBB-879E-B4BE8AE799E1}"/>
              </a:ext>
            </a:extLst>
          </p:cNvPr>
          <p:cNvSpPr/>
          <p:nvPr/>
        </p:nvSpPr>
        <p:spPr>
          <a:xfrm>
            <a:off x="4361953" y="3468814"/>
            <a:ext cx="108000" cy="108000"/>
          </a:xfrm>
          <a:prstGeom prst="ellipse">
            <a:avLst/>
          </a:prstGeom>
          <a:solidFill>
            <a:srgbClr val="FF5050"/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dirty="0"/>
              <a:t>+</a:t>
            </a:r>
          </a:p>
        </p:txBody>
      </p:sp>
      <p:sp>
        <p:nvSpPr>
          <p:cNvPr id="51" name="Ovale 50">
            <a:extLst>
              <a:ext uri="{FF2B5EF4-FFF2-40B4-BE49-F238E27FC236}">
                <a16:creationId xmlns:a16="http://schemas.microsoft.com/office/drawing/2014/main" xmlns="" id="{1F8038B6-2A3C-4DF1-85FE-9C72FF7B4053}"/>
              </a:ext>
            </a:extLst>
          </p:cNvPr>
          <p:cNvSpPr/>
          <p:nvPr/>
        </p:nvSpPr>
        <p:spPr>
          <a:xfrm>
            <a:off x="4267774" y="3468411"/>
            <a:ext cx="108000" cy="108000"/>
          </a:xfrm>
          <a:prstGeom prst="ellipse">
            <a:avLst/>
          </a:prstGeom>
          <a:solidFill>
            <a:srgbClr val="FFC000"/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dirty="0"/>
              <a:t>+</a:t>
            </a:r>
          </a:p>
        </p:txBody>
      </p:sp>
      <p:sp>
        <p:nvSpPr>
          <p:cNvPr id="52" name="Ovale 51">
            <a:extLst>
              <a:ext uri="{FF2B5EF4-FFF2-40B4-BE49-F238E27FC236}">
                <a16:creationId xmlns:a16="http://schemas.microsoft.com/office/drawing/2014/main" xmlns="" id="{6210BC8D-9934-4B0B-B276-0C78B39D0070}"/>
              </a:ext>
            </a:extLst>
          </p:cNvPr>
          <p:cNvSpPr/>
          <p:nvPr/>
        </p:nvSpPr>
        <p:spPr>
          <a:xfrm>
            <a:off x="4457972" y="3470371"/>
            <a:ext cx="108000" cy="108000"/>
          </a:xfrm>
          <a:prstGeom prst="ellipse">
            <a:avLst/>
          </a:prstGeom>
          <a:solidFill>
            <a:schemeClr val="bg1">
              <a:lumMod val="65000"/>
            </a:schemeClr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dirty="0"/>
              <a:t>+</a:t>
            </a:r>
          </a:p>
        </p:txBody>
      </p:sp>
      <p:sp>
        <p:nvSpPr>
          <p:cNvPr id="53" name="Ovale 52">
            <a:extLst>
              <a:ext uri="{FF2B5EF4-FFF2-40B4-BE49-F238E27FC236}">
                <a16:creationId xmlns:a16="http://schemas.microsoft.com/office/drawing/2014/main" xmlns="" id="{10B0D040-702F-414A-BBE3-3134A1963E2D}"/>
              </a:ext>
            </a:extLst>
          </p:cNvPr>
          <p:cNvSpPr/>
          <p:nvPr/>
        </p:nvSpPr>
        <p:spPr>
          <a:xfrm>
            <a:off x="4180785" y="3468411"/>
            <a:ext cx="108000" cy="108000"/>
          </a:xfrm>
          <a:prstGeom prst="ellipse">
            <a:avLst/>
          </a:prstGeom>
          <a:solidFill>
            <a:srgbClr val="00B0F0"/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00" dirty="0"/>
              <a:t>+</a:t>
            </a:r>
          </a:p>
        </p:txBody>
      </p:sp>
      <p:sp>
        <p:nvSpPr>
          <p:cNvPr id="59" name="Ovale 58">
            <a:extLst>
              <a:ext uri="{FF2B5EF4-FFF2-40B4-BE49-F238E27FC236}">
                <a16:creationId xmlns:a16="http://schemas.microsoft.com/office/drawing/2014/main" xmlns="" id="{3844DC0B-AAC3-479A-A4DE-4598C6B1D571}"/>
              </a:ext>
            </a:extLst>
          </p:cNvPr>
          <p:cNvSpPr/>
          <p:nvPr/>
        </p:nvSpPr>
        <p:spPr>
          <a:xfrm>
            <a:off x="4543907" y="3470806"/>
            <a:ext cx="108000" cy="108000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"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sz="1050" dirty="0"/>
              <a:t>+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xmlns="" id="{25E77D97-7A26-4FAB-A85A-B694811E638C}"/>
              </a:ext>
            </a:extLst>
          </p:cNvPr>
          <p:cNvSpPr/>
          <p:nvPr/>
        </p:nvSpPr>
        <p:spPr>
          <a:xfrm>
            <a:off x="5437639" y="5115908"/>
            <a:ext cx="100639" cy="189594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3" name="Rettangolo 62">
            <a:extLst>
              <a:ext uri="{FF2B5EF4-FFF2-40B4-BE49-F238E27FC236}">
                <a16:creationId xmlns:a16="http://schemas.microsoft.com/office/drawing/2014/main" xmlns="" id="{BD5BE243-8A86-4720-A212-F8CC74071888}"/>
              </a:ext>
            </a:extLst>
          </p:cNvPr>
          <p:cNvSpPr/>
          <p:nvPr/>
        </p:nvSpPr>
        <p:spPr>
          <a:xfrm>
            <a:off x="5437639" y="5479495"/>
            <a:ext cx="100639" cy="262274"/>
          </a:xfrm>
          <a:prstGeom prst="rect">
            <a:avLst/>
          </a:prstGeom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grpSp>
        <p:nvGrpSpPr>
          <p:cNvPr id="36" name="Gruppo 35">
            <a:extLst>
              <a:ext uri="{FF2B5EF4-FFF2-40B4-BE49-F238E27FC236}">
                <a16:creationId xmlns:a16="http://schemas.microsoft.com/office/drawing/2014/main" xmlns="" id="{27085790-9E9E-41B1-90F6-4FA4C1DD8791}"/>
              </a:ext>
            </a:extLst>
          </p:cNvPr>
          <p:cNvGrpSpPr/>
          <p:nvPr/>
        </p:nvGrpSpPr>
        <p:grpSpPr>
          <a:xfrm>
            <a:off x="460091" y="1330247"/>
            <a:ext cx="4823586" cy="3154647"/>
            <a:chOff x="460091" y="1330247"/>
            <a:chExt cx="4823586" cy="3154647"/>
          </a:xfrm>
        </p:grpSpPr>
        <p:grpSp>
          <p:nvGrpSpPr>
            <p:cNvPr id="34" name="Gruppo 33">
              <a:extLst>
                <a:ext uri="{FF2B5EF4-FFF2-40B4-BE49-F238E27FC236}">
                  <a16:creationId xmlns:a16="http://schemas.microsoft.com/office/drawing/2014/main" xmlns="" id="{EF8D9B99-DE3A-4D46-A45C-95FBF1C36578}"/>
                </a:ext>
              </a:extLst>
            </p:cNvPr>
            <p:cNvGrpSpPr/>
            <p:nvPr/>
          </p:nvGrpSpPr>
          <p:grpSpPr>
            <a:xfrm>
              <a:off x="460091" y="1330247"/>
              <a:ext cx="4823586" cy="3154647"/>
              <a:chOff x="460091" y="1330247"/>
              <a:chExt cx="4823586" cy="3154647"/>
            </a:xfrm>
          </p:grpSpPr>
          <p:grpSp>
            <p:nvGrpSpPr>
              <p:cNvPr id="28" name="Gruppo 27">
                <a:extLst>
                  <a:ext uri="{FF2B5EF4-FFF2-40B4-BE49-F238E27FC236}">
                    <a16:creationId xmlns:a16="http://schemas.microsoft.com/office/drawing/2014/main" xmlns="" id="{A4B15BEE-E1D2-4BFC-A149-D853C0716376}"/>
                  </a:ext>
                </a:extLst>
              </p:cNvPr>
              <p:cNvGrpSpPr/>
              <p:nvPr/>
            </p:nvGrpSpPr>
            <p:grpSpPr>
              <a:xfrm>
                <a:off x="460091" y="2224457"/>
                <a:ext cx="2852517" cy="2260437"/>
                <a:chOff x="460091" y="2224457"/>
                <a:chExt cx="2852517" cy="2260437"/>
              </a:xfrm>
            </p:grpSpPr>
            <p:cxnSp>
              <p:nvCxnSpPr>
                <p:cNvPr id="38" name="Connettore 2 37">
                  <a:extLst>
                    <a:ext uri="{FF2B5EF4-FFF2-40B4-BE49-F238E27FC236}">
                      <a16:creationId xmlns:a16="http://schemas.microsoft.com/office/drawing/2014/main" xmlns="" id="{2BBF5CD2-1851-4CDC-A3F8-ED54DB4E3321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729846" y="2224457"/>
                  <a:ext cx="582762" cy="512804"/>
                </a:xfrm>
                <a:prstGeom prst="straightConnector1">
                  <a:avLst/>
                </a:prstGeom>
                <a:ln>
                  <a:solidFill>
                    <a:schemeClr val="tx1"/>
                  </a:solidFill>
                  <a:tailEnd type="triangle"/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grpSp>
              <p:nvGrpSpPr>
                <p:cNvPr id="19" name="Gruppo 18">
                  <a:extLst>
                    <a:ext uri="{FF2B5EF4-FFF2-40B4-BE49-F238E27FC236}">
                      <a16:creationId xmlns:a16="http://schemas.microsoft.com/office/drawing/2014/main" xmlns="" id="{A543256A-0558-4757-970F-715002D14201}"/>
                    </a:ext>
                  </a:extLst>
                </p:cNvPr>
                <p:cNvGrpSpPr/>
                <p:nvPr/>
              </p:nvGrpSpPr>
              <p:grpSpPr>
                <a:xfrm>
                  <a:off x="460091" y="2853678"/>
                  <a:ext cx="2520001" cy="1631216"/>
                  <a:chOff x="436280" y="2873120"/>
                  <a:chExt cx="2520001" cy="1631216"/>
                </a:xfrm>
              </p:grpSpPr>
              <p:sp>
                <p:nvSpPr>
                  <p:cNvPr id="37" name="CasellaDiTesto 36">
                    <a:extLst>
                      <a:ext uri="{FF2B5EF4-FFF2-40B4-BE49-F238E27FC236}">
                        <a16:creationId xmlns:a16="http://schemas.microsoft.com/office/drawing/2014/main" xmlns="" id="{4F55CEB0-25FF-408C-9E0D-58E472C18D92}"/>
                      </a:ext>
                    </a:extLst>
                  </p:cNvPr>
                  <p:cNvSpPr txBox="1"/>
                  <p:nvPr/>
                </p:nvSpPr>
                <p:spPr>
                  <a:xfrm>
                    <a:off x="436280" y="2873120"/>
                    <a:ext cx="2520001" cy="1631216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solidFill>
                      <a:schemeClr val="tx1"/>
                    </a:solidFill>
                  </a:ln>
                </p:spPr>
                <p:txBody>
                  <a:bodyPr wrap="square" rtlCol="0">
                    <a:spAutoFit/>
                  </a:bodyPr>
                  <a:lstStyle/>
                  <a:p>
                    <a:pPr algn="ctr"/>
                    <a:r>
                      <a:rPr lang="it-IT" sz="1600" u="sng" dirty="0"/>
                      <a:t>high temperature</a:t>
                    </a:r>
                  </a:p>
                  <a:p>
                    <a:pPr algn="ctr"/>
                    <a:r>
                      <a:rPr lang="it-IT" sz="1600" b="1" dirty="0"/>
                      <a:t>radiative heat transfer</a:t>
                    </a:r>
                  </a:p>
                  <a:p>
                    <a:pPr algn="ctr"/>
                    <a:endParaRPr lang="it-IT" sz="1600" b="1" dirty="0"/>
                  </a:p>
                  <a:p>
                    <a:pPr algn="ctr"/>
                    <a:endParaRPr lang="it-IT" sz="1600" b="1" dirty="0"/>
                  </a:p>
                  <a:p>
                    <a:pPr algn="ctr"/>
                    <a:endParaRPr lang="it-IT" sz="1600" b="1" dirty="0"/>
                  </a:p>
                  <a:p>
                    <a:pPr algn="ctr"/>
                    <a:endParaRPr lang="it-IT" sz="1600" b="1" dirty="0"/>
                  </a:p>
                  <a:p>
                    <a:pPr algn="ctr"/>
                    <a:endParaRPr lang="it-IT" sz="400" b="1" dirty="0"/>
                  </a:p>
                </p:txBody>
              </p:sp>
              <p:pic>
                <p:nvPicPr>
                  <p:cNvPr id="18" name="Immagine 17">
                    <a:extLst>
                      <a:ext uri="{FF2B5EF4-FFF2-40B4-BE49-F238E27FC236}">
                        <a16:creationId xmlns:a16="http://schemas.microsoft.com/office/drawing/2014/main" xmlns="" id="{61877118-B979-4674-A5A3-D99A724FDCD2}"/>
                      </a:ext>
                    </a:extLst>
                  </p:cNvPr>
                  <p:cNvPicPr>
                    <a:picLocks noChangeAspect="1"/>
                  </p:cNvPicPr>
                  <p:nvPr/>
                </p:nvPicPr>
                <p:blipFill>
                  <a:blip r:embed="rId3"/>
                  <a:stretch>
                    <a:fillRect/>
                  </a:stretch>
                </p:blipFill>
                <p:spPr>
                  <a:xfrm>
                    <a:off x="630135" y="3505688"/>
                    <a:ext cx="2075900" cy="882231"/>
                  </a:xfrm>
                  <a:prstGeom prst="rect">
                    <a:avLst/>
                  </a:prstGeom>
                </p:spPr>
              </p:pic>
            </p:grpSp>
          </p:grpSp>
          <p:sp>
            <p:nvSpPr>
              <p:cNvPr id="64" name="Cilindro 63">
                <a:extLst>
                  <a:ext uri="{FF2B5EF4-FFF2-40B4-BE49-F238E27FC236}">
                    <a16:creationId xmlns:a16="http://schemas.microsoft.com/office/drawing/2014/main" xmlns="" id="{AB91748F-0EB9-49A4-945C-D01DFC14ED68}"/>
                  </a:ext>
                </a:extLst>
              </p:cNvPr>
              <p:cNvSpPr/>
              <p:nvPr/>
            </p:nvSpPr>
            <p:spPr>
              <a:xfrm rot="16200000">
                <a:off x="3919976" y="951284"/>
                <a:ext cx="984737" cy="1742664"/>
              </a:xfrm>
              <a:prstGeom prst="can">
                <a:avLst>
                  <a:gd name="adj" fmla="val 31356"/>
                </a:avLst>
              </a:prstGeom>
              <a:solidFill>
                <a:srgbClr val="FFC000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/>
              </a:p>
            </p:txBody>
          </p:sp>
        </p:grpSp>
        <p:sp>
          <p:nvSpPr>
            <p:cNvPr id="35" name="Freccia a destra 34">
              <a:extLst>
                <a:ext uri="{FF2B5EF4-FFF2-40B4-BE49-F238E27FC236}">
                  <a16:creationId xmlns:a16="http://schemas.microsoft.com/office/drawing/2014/main" xmlns="" id="{6DFEE827-AE43-43F6-BD9F-985CAE500F25}"/>
                </a:ext>
              </a:extLst>
            </p:cNvPr>
            <p:cNvSpPr/>
            <p:nvPr/>
          </p:nvSpPr>
          <p:spPr>
            <a:xfrm>
              <a:off x="2706798" y="1461264"/>
              <a:ext cx="983105" cy="694798"/>
            </a:xfrm>
            <a:prstGeom prst="rightArrow">
              <a:avLst/>
            </a:prstGeom>
            <a:solidFill>
              <a:srgbClr val="FFC000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it-IT" dirty="0">
                  <a:solidFill>
                    <a:schemeClr val="tx1"/>
                  </a:solidFill>
                </a:rPr>
                <a:t>P</a:t>
              </a:r>
            </a:p>
          </p:txBody>
        </p:sp>
      </p:grpSp>
      <p:sp>
        <p:nvSpPr>
          <p:cNvPr id="54" name="Segnaposto piè di pagina 4">
            <a:extLst>
              <a:ext uri="{FF2B5EF4-FFF2-40B4-BE49-F238E27FC236}">
                <a16:creationId xmlns:a16="http://schemas.microsoft.com/office/drawing/2014/main" xmlns="" id="{4168B4AC-7C5D-4738-8C7B-379AB3AFAC7E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4/46</a:t>
            </a:r>
          </a:p>
        </p:txBody>
      </p:sp>
    </p:spTree>
    <p:extLst>
      <p:ext uri="{BB962C8B-B14F-4D97-AF65-F5344CB8AC3E}">
        <p14:creationId xmlns:p14="http://schemas.microsoft.com/office/powerpoint/2010/main" val="41645780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repeatCount="400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6 L 0.37708 -0.00092 " pathEditMode="fixed" rAng="0" ptsTypes="AA">
                                      <p:cBhvr>
                                        <p:cTn id="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54" y="-4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5"/>
                                            </p:cond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repeatCount="400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7 -3.7037E-6 L 0.37708 -0.00092 " pathEditMode="fixed" rAng="0" ptsTypes="AA">
                                      <p:cBhvr>
                                        <p:cTn id="9" dur="5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54" y="-46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8"/>
                                            </p:cond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4000"/>
                            </p:stCondLst>
                            <p:childTnLst>
                              <p:par>
                                <p:cTn id="11" presetID="42" presetClass="path" presetSubtype="0" repeatCount="400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55556E-7 1.85185E-6 L 0.37795 1.85185E-6 " pathEditMode="fixed" rAng="0" ptsTypes="AA">
                                      <p:cBhvr>
                                        <p:cTn id="12" dur="5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8889" y="0"/>
                                    </p:animMotion>
                                  </p:childTnLst>
                                  <p:subTnLst>
                                    <p:set>
                                      <p:cBhvr override="childStyle">
                                        <p:cTn dur="1" fill="hold" display="0" masterRel="sameClick" afterEffect="1">
                                          <p:stCondLst>
                                            <p:cond evt="end" delay="0">
                                              <p:tn val="11"/>
                                            </p:cond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0044 L -0.00729 0.01551 L 0.01198 0.01551 L -0.00295 0.0294 L 0.01129 0.02916 L 0.00209 0.03981 L 0.01893 0.03842 L 0.004 0.05023 L 0.02431 0.04884 L 0.00712 0.05879 L 0.02587 0.0581 L 0.01198 0.06504 L 0.02917 0.0669 L 0.02119 0.07361 L 0.03924 0.10162 L 0.02257 0.12847 L 0.03959 0.16504 L 0.0132 0.24815 " pathEditMode="relative" rAng="0" ptsTypes="AAAAAAAAAAAAAAAAAA">
                                      <p:cBhvr>
                                        <p:cTn id="54" dur="2000" fill="hold"/>
                                        <p:tgtEl>
                                          <p:spTgt spid="7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32" y="12176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8889E-6 0.00047 L 0.00921 0.0088 L -0.00625 0.01158 L 0.01511 0.01366 L -0.00017 0.02037 L 0.02205 0.02176 L 0.00539 0.02824 L 0.00782 0.02732 L 0.0224 0.03102 L 0.00487 0.03287 L 0.02483 0.03959 L 0.00573 0.04514 L 0.02552 0.05 L 0.00816 0.08287 L 0.02205 0.10996 L 0.00539 0.22824 " pathEditMode="relative" ptsTypes="AAAAAAAAAAAAAAAA">
                                      <p:cBhvr>
                                        <p:cTn id="56" dur="20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7 0.00162 L -0.0125 0.01111 L 0.0092 0.01227 L -0.01059 0.02361 L 0.00746 0.03449 L -0.00955 0.04954 L 0.00711 0.05972 L -0.00868 0.07269 L 0.00833 0.07176 L -0.01007 0.11181 L 0.00694 0.14514 L -0.00122 0.24815 " pathEditMode="relative" ptsTypes="AAAAAAAAAAAA">
                                      <p:cBhvr>
                                        <p:cTn id="58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59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116 L 0.00677 0.0088 L -0.00556 0.00949 L 0.00607 0.01574 L -0.00573 0.01991 L 0.0026 0.02824 L -0.00886 0.03009 L 0.00034 0.03796 L -0.01163 0.0412 L -0.00747 0.04838 L -0.02153 0.05463 L -0.0099 0.08912 L -0.02483 0.14005 L -0.00712 0.22801 " pathEditMode="relative" ptsTypes="AAAAAAAAAAAAAA">
                                      <p:cBhvr>
                                        <p:cTn id="60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61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39 0.00231 L 0.00764 0.01551 L -0.00746 0.0199 L 0.00677 0.03009 L -0.01024 0.03287 L 0.00035 0.04861 L -0.02274 0.03935 L -0.01284 0.06041 L -0.0309 0.05231 L -0.0217 0.06528 L -0.03802 0.07291 L -0.02395 0.1081 L -0.03802 0.1456 L -0.01198 0.24606 " pathEditMode="relative" ptsTypes="AAAAAAAAAAAAAA">
                                      <p:cBhvr>
                                        <p:cTn id="62" dur="2000" fill="hold"/>
                                        <p:tgtEl>
                                          <p:spTgt spid="7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0" presetClass="exit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4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8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1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44444E-6 2.59259E-6 L -0.00017 0.13958 " pathEditMode="relative" rAng="0" ptsTypes="AA">
                                      <p:cBhvr>
                                        <p:cTn id="98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6968"/>
                                    </p:animMotion>
                                  </p:childTnLst>
                                </p:cTn>
                              </p:par>
                              <p:par>
                                <p:cTn id="9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59259E-6 L 3.88889E-6 0.13958 " pathEditMode="relative" rAng="0" ptsTypes="AA">
                                      <p:cBhvr>
                                        <p:cTn id="10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6968"/>
                                    </p:animMotion>
                                  </p:childTnLst>
                                </p:cTn>
                              </p:par>
                              <p:par>
                                <p:cTn id="10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2.59259E-6 L -0.00017 0.13958 " pathEditMode="relative" rAng="0" ptsTypes="AA">
                                      <p:cBhvr>
                                        <p:cTn id="102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6968"/>
                                    </p:animMotion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1.11111E-6 L -0.00017 0.13935 " pathEditMode="relative" rAng="0" ptsTypes="AA">
                                      <p:cBhvr>
                                        <p:cTn id="104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6968"/>
                                    </p:animMotion>
                                  </p:childTnLst>
                                </p:cTn>
                              </p:par>
                              <p:par>
                                <p:cTn id="10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1.11111E-6 L -0.00035 0.13935 " pathEditMode="relative" rAng="0" ptsTypes="AA">
                                      <p:cBhvr>
                                        <p:cTn id="106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" y="69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7" fill="hold">
                      <p:stCondLst>
                        <p:cond delay="indefinite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0" presetClass="path" presetSubtype="0" accel="50000" decel="5000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7 0.13958 L -0.00017 0.1537 L 0.00105 0.16898 L 0.00417 0.18518 L 0.00816 0.20578 L 0.01563 0.22546 L 0.02101 0.24259 L 0.03334 0.26389 L 0.05712 0.2919 L 0.0849 0.31041 L 0.10174 0.31875 L 0.12292 0.32083 " pathEditMode="relative" rAng="0" ptsTypes="AAAAAAAAAAAA">
                                      <p:cBhvr>
                                        <p:cTn id="110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6146" y="9051"/>
                                    </p:animMotion>
                                  </p:childTnLst>
                                </p:cTn>
                              </p:par>
                              <p:par>
                                <p:cTn id="111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7778E-6 0.14074 L 0.00261 0.16505 L 0.00695 0.1831 L 0.01216 0.19606 L 0.02205 0.21528 L 0.03507 0.23241 L 0.05382 0.24606 L 0.06823 0.25023 L 0.08646 0.2537 L 0.09271 0.2537 " pathEditMode="relative" ptsTypes="AAAAAAAAAA">
                                      <p:cBhvr>
                                        <p:cTn id="112" dur="10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3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35 0.13912 L 0.00382 0.16389 L 0.00764 0.18194 L 0.01423 0.1963 L 0.01962 0.20486 L 0.02413 0.21204 L 0.02708 0.21667 L 0.03177 0.22153 L 0.03663 0.22685 L 0.04305 0.23009 L 0.05052 0.23449 L 0.05885 0.23704 L 0.06719 0.23935 L 0.07725 0.23981 L 0.08368 0.23981 " pathEditMode="relative" ptsTypes="AAAAAAAAAAAAAAA">
                                      <p:cBhvr>
                                        <p:cTn id="11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15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0.13958 L 0.00034 0.15602 L 0.00312 0.17801 L 0.00816 0.20139 L 0.01319 0.21666 L 0.02204 0.23657 L 0.03559 0.25115 L 0.04965 0.26065 L 0.06632 0.26967 L 0.08055 0.27407 L 0.09809 0.27268 L 0.1026 0.27407 " pathEditMode="relative" rAng="0" ptsTypes="AAAAAAAAAAAA">
                                      <p:cBhvr>
                                        <p:cTn id="116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122" y="6713"/>
                                    </p:animMotion>
                                  </p:childTnLst>
                                </p:cTn>
                              </p:par>
                              <p:par>
                                <p:cTn id="117" presetID="0" presetClass="path" presetSubtype="0" accel="50000" decel="5000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.55556E-7 0.13958 L 0.00104 0.15578 L 0.00295 0.17754 L 0.00799 0.20023 L 0.0125 0.21875 L 0.01823 0.23356 L 0.02917 0.25069 L 0.04097 0.26551 L 0.05625 0.27778 L 0.08125 0.2919 L 0.09687 0.29629 L 0.10937 0.29884 L 0.11389 0.29977 " pathEditMode="relative" ptsTypes="AAAAAAAAAAAAA">
                                      <p:cBhvr>
                                        <p:cTn id="118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0" presetClass="exit" presetSubtype="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2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7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8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0" presetID="10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10208 0.27361 L 0.53819 0.27268 " pathEditMode="relative" rAng="0" ptsTypes="AA">
                                      <p:cBhvr>
                                        <p:cTn id="136" dur="5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806" y="-4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7" fill="hold">
                      <p:stCondLst>
                        <p:cond delay="indefinite"/>
                      </p:stCondLst>
                      <p:childTnLst>
                        <p:par>
                          <p:cTn id="138" fill="hold">
                            <p:stCondLst>
                              <p:cond delay="0"/>
                            </p:stCondLst>
                            <p:childTnLst>
                              <p:par>
                                <p:cTn id="13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 animBg="1"/>
      <p:bldP spid="62" grpId="0" animBg="1"/>
      <p:bldP spid="65" grpId="0" animBg="1"/>
      <p:bldP spid="68" grpId="0" animBg="1"/>
      <p:bldP spid="68" grpId="1" animBg="1"/>
      <p:bldP spid="69" grpId="0" animBg="1"/>
      <p:bldP spid="69" grpId="1" animBg="1"/>
      <p:bldP spid="71" grpId="0" animBg="1"/>
      <p:bldP spid="71" grpId="1" animBg="1"/>
      <p:bldP spid="71" grpId="2" animBg="1"/>
      <p:bldP spid="72" grpId="0" animBg="1"/>
      <p:bldP spid="72" grpId="1" animBg="1"/>
      <p:bldP spid="72" grpId="2" animBg="1"/>
      <p:bldP spid="73" grpId="0" animBg="1"/>
      <p:bldP spid="73" grpId="1" animBg="1"/>
      <p:bldP spid="73" grpId="2" animBg="1"/>
      <p:bldP spid="74" grpId="0" animBg="1"/>
      <p:bldP spid="74" grpId="1" animBg="1"/>
      <p:bldP spid="74" grpId="2" animBg="1"/>
      <p:bldP spid="77" grpId="0" animBg="1"/>
      <p:bldP spid="77" grpId="1" animBg="1"/>
      <p:bldP spid="77" grpId="2" animBg="1"/>
      <p:bldP spid="49" grpId="0" animBg="1"/>
      <p:bldP spid="49" grpId="1" animBg="1"/>
      <p:bldP spid="49" grpId="2" animBg="1"/>
      <p:bldP spid="49" grpId="3" animBg="1"/>
      <p:bldP spid="51" grpId="0" animBg="1"/>
      <p:bldP spid="51" grpId="1" animBg="1"/>
      <p:bldP spid="51" grpId="2" animBg="1"/>
      <p:bldP spid="51" grpId="3" animBg="1"/>
      <p:bldP spid="52" grpId="0" animBg="1"/>
      <p:bldP spid="52" grpId="1" animBg="1"/>
      <p:bldP spid="52" grpId="2" animBg="1"/>
      <p:bldP spid="52" grpId="3" animBg="1"/>
      <p:bldP spid="53" grpId="0" animBg="1"/>
      <p:bldP spid="53" grpId="1" animBg="1"/>
      <p:bldP spid="53" grpId="2" animBg="1"/>
      <p:bldP spid="53" grpId="3" animBg="1"/>
      <p:bldP spid="59" grpId="0" animBg="1"/>
      <p:bldP spid="59" grpId="1" animBg="1"/>
      <p:bldP spid="59" grpId="2" animBg="1"/>
      <p:bldP spid="59" grpId="3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248973" y="42487"/>
            <a:ext cx="821531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6- ISOL targets @ other facilities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xmlns="" id="{36536492-706C-4921-836B-02B5FE055D4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116" t="20995" r="2211" b="6165"/>
          <a:stretch/>
        </p:blipFill>
        <p:spPr>
          <a:xfrm>
            <a:off x="251999" y="816203"/>
            <a:ext cx="8640000" cy="4852452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493AB63D-743F-406C-BE23-5FB6B9826581}"/>
              </a:ext>
            </a:extLst>
          </p:cNvPr>
          <p:cNvSpPr/>
          <p:nvPr/>
        </p:nvSpPr>
        <p:spPr>
          <a:xfrm>
            <a:off x="325315" y="5761843"/>
            <a:ext cx="2690448" cy="52322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1400" u="sng" dirty="0"/>
              <a:t>courtesy of Dr. João Pedro Ramos (ISOLDE-CERN)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7B9D801B-88AF-49FE-BB63-5CE03948CD01}"/>
              </a:ext>
            </a:extLst>
          </p:cNvPr>
          <p:cNvSpPr/>
          <p:nvPr/>
        </p:nvSpPr>
        <p:spPr>
          <a:xfrm>
            <a:off x="3138000" y="5761843"/>
            <a:ext cx="5735324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ID35-A first integrated CERN-ISOLDE spallation source operated at 2000°C with GW instantaneous beam power for isotope production-Dr. RAMOS, </a:t>
            </a:r>
            <a:r>
              <a:rPr lang="en-US" sz="1400" dirty="0" err="1"/>
              <a:t>J.p.</a:t>
            </a:r>
            <a:r>
              <a:rPr lang="en-US" sz="1400" dirty="0"/>
              <a:t> </a:t>
            </a:r>
          </a:p>
        </p:txBody>
      </p:sp>
      <p:sp>
        <p:nvSpPr>
          <p:cNvPr id="9" name="Segnaposto piè di pagina 4">
            <a:extLst>
              <a:ext uri="{FF2B5EF4-FFF2-40B4-BE49-F238E27FC236}">
                <a16:creationId xmlns:a16="http://schemas.microsoft.com/office/drawing/2014/main" xmlns="" id="{300DF8C2-017B-4C35-9D28-61325A265D66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40/46</a:t>
            </a:r>
          </a:p>
        </p:txBody>
      </p:sp>
    </p:spTree>
    <p:extLst>
      <p:ext uri="{BB962C8B-B14F-4D97-AF65-F5344CB8AC3E}">
        <p14:creationId xmlns:p14="http://schemas.microsoft.com/office/powerpoint/2010/main" val="2013726918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248973" y="42487"/>
            <a:ext cx="821531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6- ISOL targets @ other facilities</a:t>
            </a:r>
          </a:p>
        </p:txBody>
      </p:sp>
      <p:pic>
        <p:nvPicPr>
          <p:cNvPr id="38" name="Immagine 37">
            <a:extLst>
              <a:ext uri="{FF2B5EF4-FFF2-40B4-BE49-F238E27FC236}">
                <a16:creationId xmlns:a16="http://schemas.microsoft.com/office/drawing/2014/main" xmlns="" id="{80C1F7B4-63E5-406E-9AC9-94B489693CE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8973" y="812300"/>
            <a:ext cx="8638781" cy="4804064"/>
          </a:xfrm>
          <a:prstGeom prst="rect">
            <a:avLst/>
          </a:prstGeom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9E0F54C8-8EA2-469F-84C2-851B8D244F1A}"/>
              </a:ext>
            </a:extLst>
          </p:cNvPr>
          <p:cNvSpPr/>
          <p:nvPr/>
        </p:nvSpPr>
        <p:spPr>
          <a:xfrm>
            <a:off x="325315" y="5761843"/>
            <a:ext cx="2690448" cy="523220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1400" u="sng" dirty="0"/>
              <a:t>courtesy of Dr. João Pedro Ramos (ISOLDE-CERN)</a:t>
            </a:r>
          </a:p>
        </p:txBody>
      </p:sp>
      <p:sp>
        <p:nvSpPr>
          <p:cNvPr id="8" name="Rettangolo 7">
            <a:extLst>
              <a:ext uri="{FF2B5EF4-FFF2-40B4-BE49-F238E27FC236}">
                <a16:creationId xmlns:a16="http://schemas.microsoft.com/office/drawing/2014/main" xmlns="" id="{B04DE8C6-E1B7-485F-BBB2-AD2FCB4C3843}"/>
              </a:ext>
            </a:extLst>
          </p:cNvPr>
          <p:cNvSpPr/>
          <p:nvPr/>
        </p:nvSpPr>
        <p:spPr>
          <a:xfrm>
            <a:off x="3146792" y="5761843"/>
            <a:ext cx="5735324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ID35-A first integrated CERN-ISOLDE spallation source operated at 2000°C with GW instantaneous beam power for isotope production-Dr. RAMOS, </a:t>
            </a:r>
            <a:r>
              <a:rPr lang="en-US" sz="1400" dirty="0" err="1"/>
              <a:t>J.p.</a:t>
            </a:r>
            <a:r>
              <a:rPr lang="en-US" sz="1400" dirty="0"/>
              <a:t> </a:t>
            </a:r>
          </a:p>
        </p:txBody>
      </p:sp>
      <p:sp>
        <p:nvSpPr>
          <p:cNvPr id="9" name="Segnaposto piè di pagina 4">
            <a:extLst>
              <a:ext uri="{FF2B5EF4-FFF2-40B4-BE49-F238E27FC236}">
                <a16:creationId xmlns:a16="http://schemas.microsoft.com/office/drawing/2014/main" xmlns="" id="{D13E6453-C83F-4540-BBC4-AB6A5EE81481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41/46</a:t>
            </a:r>
          </a:p>
        </p:txBody>
      </p:sp>
    </p:spTree>
    <p:extLst>
      <p:ext uri="{BB962C8B-B14F-4D97-AF65-F5344CB8AC3E}">
        <p14:creationId xmlns:p14="http://schemas.microsoft.com/office/powerpoint/2010/main" val="3734988234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248973" y="42487"/>
            <a:ext cx="821531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6- ISOL targets @ other facilities</a:t>
            </a: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1348" y="716890"/>
            <a:ext cx="8772904" cy="4925995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xmlns="" id="{BE2C65A2-4B76-4C37-B508-0C26979740C2}"/>
              </a:ext>
            </a:extLst>
          </p:cNvPr>
          <p:cNvSpPr/>
          <p:nvPr/>
        </p:nvSpPr>
        <p:spPr>
          <a:xfrm>
            <a:off x="535454" y="5866255"/>
            <a:ext cx="3473835" cy="307777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r>
              <a:rPr lang="en-US" sz="1400" u="sng" dirty="0">
                <a:latin typeface="+mn-lt"/>
              </a:rPr>
              <a:t>courtesy of </a:t>
            </a:r>
            <a:r>
              <a:rPr lang="en-US" sz="1400" u="sng" dirty="0"/>
              <a:t>Dr. Alexander Gottberg </a:t>
            </a:r>
            <a:r>
              <a:rPr lang="en-US" sz="1400" u="sng" dirty="0">
                <a:latin typeface="+mn-lt"/>
              </a:rPr>
              <a:t>(TRIUMF)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xmlns="" id="{4D1C50E5-9085-4B8B-AE04-0D1DAA7A62A6}"/>
              </a:ext>
            </a:extLst>
          </p:cNvPr>
          <p:cNvSpPr txBox="1"/>
          <p:nvPr/>
        </p:nvSpPr>
        <p:spPr>
          <a:xfrm>
            <a:off x="4299435" y="5746714"/>
            <a:ext cx="4317022" cy="523220"/>
          </a:xfrm>
          <a:prstGeom prst="rect">
            <a:avLst/>
          </a:prstGeom>
          <a:solidFill>
            <a:srgbClr val="FFC000"/>
          </a:solidFill>
          <a:ln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en-US" sz="1400" dirty="0"/>
              <a:t>ABSTRACT 71: A. </a:t>
            </a:r>
            <a:r>
              <a:rPr lang="en-US" sz="1400" dirty="0" err="1"/>
              <a:t>Gottberg</a:t>
            </a:r>
            <a:r>
              <a:rPr lang="en-US" sz="1400" dirty="0"/>
              <a:t> – </a:t>
            </a:r>
            <a:r>
              <a:rPr lang="it-IT" sz="1400" dirty="0"/>
              <a:t>TRIUMF High-Power Targets – </a:t>
            </a:r>
            <a:r>
              <a:rPr lang="it-IT" sz="1400" dirty="0" err="1"/>
              <a:t>Novel</a:t>
            </a:r>
            <a:r>
              <a:rPr lang="it-IT" sz="1400" dirty="0"/>
              <a:t> </a:t>
            </a:r>
            <a:r>
              <a:rPr lang="it-IT" sz="1400" dirty="0" err="1"/>
              <a:t>Concepts</a:t>
            </a:r>
            <a:r>
              <a:rPr lang="it-IT" sz="1400" dirty="0"/>
              <a:t> and </a:t>
            </a:r>
            <a:r>
              <a:rPr lang="it-IT" sz="1400" dirty="0" err="1"/>
              <a:t>Operational</a:t>
            </a:r>
            <a:r>
              <a:rPr lang="it-IT" sz="1400" dirty="0"/>
              <a:t> Experience</a:t>
            </a:r>
            <a:endParaRPr lang="en-US" sz="1400" dirty="0"/>
          </a:p>
        </p:txBody>
      </p: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xmlns="" id="{02B3152D-F9CB-41CB-B103-9CF66556F063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42/46</a:t>
            </a:r>
          </a:p>
        </p:txBody>
      </p:sp>
    </p:spTree>
    <p:extLst>
      <p:ext uri="{BB962C8B-B14F-4D97-AF65-F5344CB8AC3E}">
        <p14:creationId xmlns:p14="http://schemas.microsoft.com/office/powerpoint/2010/main" val="2654312664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13"/>
          <p:cNvSpPr txBox="1">
            <a:spLocks noChangeArrowheads="1"/>
          </p:cNvSpPr>
          <p:nvPr/>
        </p:nvSpPr>
        <p:spPr bwMode="auto">
          <a:xfrm>
            <a:off x="248973" y="42487"/>
            <a:ext cx="821531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6- ISOL targets @ other facilities</a:t>
            </a:r>
          </a:p>
        </p:txBody>
      </p:sp>
      <p:pic>
        <p:nvPicPr>
          <p:cNvPr id="53" name="Immagine 52">
            <a:extLst>
              <a:ext uri="{FF2B5EF4-FFF2-40B4-BE49-F238E27FC236}">
                <a16:creationId xmlns:a16="http://schemas.microsoft.com/office/drawing/2014/main" xmlns="" id="{E6CAFCD7-D5A2-421F-A5B7-8A4EA20E3A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63274" y="768918"/>
            <a:ext cx="8390202" cy="4857264"/>
          </a:xfrm>
          <a:prstGeom prst="rect">
            <a:avLst/>
          </a:prstGeom>
          <a:solidFill>
            <a:schemeClr val="bg1"/>
          </a:solidFill>
        </p:spPr>
      </p:pic>
      <p:sp>
        <p:nvSpPr>
          <p:cNvPr id="7" name="Rettangolo 6">
            <a:extLst>
              <a:ext uri="{FF2B5EF4-FFF2-40B4-BE49-F238E27FC236}">
                <a16:creationId xmlns:a16="http://schemas.microsoft.com/office/drawing/2014/main" xmlns="" id="{BE2C65A2-4B76-4C37-B508-0C26979740C2}"/>
              </a:ext>
            </a:extLst>
          </p:cNvPr>
          <p:cNvSpPr/>
          <p:nvPr/>
        </p:nvSpPr>
        <p:spPr>
          <a:xfrm>
            <a:off x="451195" y="5860021"/>
            <a:ext cx="3564938" cy="307777"/>
          </a:xfrm>
          <a:prstGeom prst="rect">
            <a:avLst/>
          </a:prstGeom>
          <a:noFill/>
          <a:ln w="12700">
            <a:noFill/>
          </a:ln>
        </p:spPr>
        <p:txBody>
          <a:bodyPr wrap="square">
            <a:spAutoFit/>
          </a:bodyPr>
          <a:lstStyle/>
          <a:p>
            <a:pPr algn="just"/>
            <a:r>
              <a:rPr lang="en-US" sz="1400" u="sng" dirty="0"/>
              <a:t>courtesy of </a:t>
            </a:r>
            <a:r>
              <a:rPr lang="en-US" sz="1400" u="sng" dirty="0" err="1"/>
              <a:t>Ferran</a:t>
            </a:r>
            <a:r>
              <a:rPr lang="en-US" sz="1400" u="sng" dirty="0"/>
              <a:t> </a:t>
            </a:r>
            <a:r>
              <a:rPr lang="en-US" sz="1400" u="sng" dirty="0" err="1"/>
              <a:t>Boix</a:t>
            </a:r>
            <a:r>
              <a:rPr lang="en-US" sz="1400" u="sng" dirty="0"/>
              <a:t> </a:t>
            </a:r>
            <a:r>
              <a:rPr lang="en-US" sz="1400" u="sng" dirty="0" err="1"/>
              <a:t>Pamies</a:t>
            </a:r>
            <a:r>
              <a:rPr lang="en-US" sz="1400" u="sng" dirty="0"/>
              <a:t> (ISOLDE-CERN)</a:t>
            </a:r>
          </a:p>
        </p:txBody>
      </p:sp>
      <p:sp>
        <p:nvSpPr>
          <p:cNvPr id="8" name="Rettangolo 7"/>
          <p:cNvSpPr/>
          <p:nvPr/>
        </p:nvSpPr>
        <p:spPr>
          <a:xfrm>
            <a:off x="4229100" y="5762576"/>
            <a:ext cx="4524376" cy="523220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just"/>
            <a:r>
              <a:rPr lang="en-US" sz="1400" dirty="0"/>
              <a:t>ID60-The LIEBE high-power target: Offline commissioning results-Mr. BOIX PAMIES, </a:t>
            </a:r>
            <a:r>
              <a:rPr lang="en-US" sz="1400" dirty="0" err="1"/>
              <a:t>Ferran</a:t>
            </a:r>
            <a:endParaRPr lang="en-US" sz="1400" dirty="0"/>
          </a:p>
        </p:txBody>
      </p:sp>
      <p:sp>
        <p:nvSpPr>
          <p:cNvPr id="9" name="Segnaposto piè di pagina 4">
            <a:extLst>
              <a:ext uri="{FF2B5EF4-FFF2-40B4-BE49-F238E27FC236}">
                <a16:creationId xmlns:a16="http://schemas.microsoft.com/office/drawing/2014/main" xmlns="" id="{741F1C7D-3B66-466B-8434-EA2A64ACCCBF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43/46</a:t>
            </a:r>
          </a:p>
        </p:txBody>
      </p:sp>
    </p:spTree>
    <p:extLst>
      <p:ext uri="{BB962C8B-B14F-4D97-AF65-F5344CB8AC3E}">
        <p14:creationId xmlns:p14="http://schemas.microsoft.com/office/powerpoint/2010/main" val="174214285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248973" y="33695"/>
            <a:ext cx="821531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it-IT" sz="3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kumimoji="1" lang="en-US" sz="3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27870" y="855664"/>
            <a:ext cx="843291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1- Introduction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2- The SPES target</a:t>
            </a:r>
          </a:p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3- Numerical models</a:t>
            </a:r>
          </a:p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4- On-line tests</a:t>
            </a:r>
          </a:p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5- Target material characterization @ HT</a:t>
            </a:r>
          </a:p>
          <a:p>
            <a:r>
              <a:rPr lang="it-IT" sz="2800" b="1" dirty="0">
                <a:solidFill>
                  <a:schemeClr val="bg1">
                    <a:lumMod val="65000"/>
                  </a:schemeClr>
                </a:solidFill>
              </a:rPr>
              <a:t>6- 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ISOL targets @ other facilities</a:t>
            </a:r>
            <a:endParaRPr lang="it-IT" sz="2800" b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it-IT" sz="2800" b="1" dirty="0"/>
              <a:t>7- </a:t>
            </a:r>
            <a:r>
              <a:rPr lang="en-US" sz="2800" b="1" u="sng" dirty="0"/>
              <a:t>Conclusions and future developments</a:t>
            </a:r>
            <a:endParaRPr lang="en-US" sz="2800" u="sng" dirty="0"/>
          </a:p>
        </p:txBody>
      </p:sp>
      <p:cxnSp>
        <p:nvCxnSpPr>
          <p:cNvPr id="7" name="Connettore diritto 6"/>
          <p:cNvCxnSpPr/>
          <p:nvPr/>
        </p:nvCxnSpPr>
        <p:spPr>
          <a:xfrm flipV="1">
            <a:off x="227871" y="4267782"/>
            <a:ext cx="86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l="55478" t="18232" r="27940" b="52383"/>
          <a:stretch/>
        </p:blipFill>
        <p:spPr>
          <a:xfrm>
            <a:off x="6763474" y="1294046"/>
            <a:ext cx="1828800" cy="2093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6" descr="C:\Documents and Settings\alberto\Documenti\foto\laboratori\target\H_700+IS_200.JPG">
            <a:extLst>
              <a:ext uri="{FF2B5EF4-FFF2-40B4-BE49-F238E27FC236}">
                <a16:creationId xmlns:a16="http://schemas.microsoft.com/office/drawing/2014/main" xmlns="" id="{6DC4373F-A190-431A-948B-87B5B8CE5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870" t="22854" r="23410" b="17376"/>
          <a:stretch/>
        </p:blipFill>
        <p:spPr bwMode="auto">
          <a:xfrm>
            <a:off x="436447" y="4667387"/>
            <a:ext cx="2420518" cy="129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2" descr="DSCF2073">
            <a:extLst>
              <a:ext uri="{FF2B5EF4-FFF2-40B4-BE49-F238E27FC236}">
                <a16:creationId xmlns:a16="http://schemas.microsoft.com/office/drawing/2014/main" xmlns="" id="{5540897B-CB6A-41EF-B3FC-658CBCD990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9" r="15250" b="29651"/>
          <a:stretch/>
        </p:blipFill>
        <p:spPr bwMode="auto">
          <a:xfrm>
            <a:off x="3077631" y="4667387"/>
            <a:ext cx="2830467" cy="129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E7513672-A7DE-4059-B885-91EE94FDF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592" t="10799" r="2953" b="65405"/>
          <a:stretch/>
        </p:blipFill>
        <p:spPr bwMode="auto">
          <a:xfrm>
            <a:off x="6128240" y="4667387"/>
            <a:ext cx="2508964" cy="129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xmlns="" id="{C83F3C06-5120-40B0-85C5-D998494820D9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44/46</a:t>
            </a:r>
          </a:p>
        </p:txBody>
      </p:sp>
    </p:spTree>
    <p:extLst>
      <p:ext uri="{BB962C8B-B14F-4D97-AF65-F5344CB8AC3E}">
        <p14:creationId xmlns:p14="http://schemas.microsoft.com/office/powerpoint/2010/main" val="2473807894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248973" y="42487"/>
            <a:ext cx="821531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7- Conclusions and future developments</a:t>
            </a:r>
          </a:p>
        </p:txBody>
      </p:sp>
      <p:sp>
        <p:nvSpPr>
          <p:cNvPr id="5" name="CasellaDiTesto 4"/>
          <p:cNvSpPr txBox="1"/>
          <p:nvPr/>
        </p:nvSpPr>
        <p:spPr>
          <a:xfrm>
            <a:off x="242702" y="935930"/>
            <a:ext cx="8415523" cy="440120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Numerical models and simulation activities are fundamental for the design of High Temperature ISOL Targets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goal is to design a target system that can be used for the highest RIB production (and so for the highest primary beam intensity) without exceeding the material limiting temperature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Validation of numerical models by means of dedicated experimental tests (both off-line and on-line) is extremely important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Numerical models and simulation activities can be extremely useful for Safety and Machine Protection Systems</a:t>
            </a:r>
          </a:p>
          <a:p>
            <a:pPr marL="342900" indent="-342900" algn="just">
              <a:spcAft>
                <a:spcPts val="1200"/>
              </a:spcAft>
              <a:buFont typeface="Arial" panose="020B0604020202020204" pitchFamily="34" charset="0"/>
              <a:buChar char="•"/>
            </a:pPr>
            <a:r>
              <a:rPr lang="en-US" sz="2000" dirty="0"/>
              <a:t>The aforementioned </a:t>
            </a:r>
            <a:r>
              <a:rPr kumimoji="1" lang="en-US" sz="2000" dirty="0"/>
              <a:t>multiphysics approach could be improved introducing CFD (water cooling, …) and diffusion/effusion analysis (GEANT4 custom routines)</a:t>
            </a:r>
          </a:p>
        </p:txBody>
      </p:sp>
      <p:grpSp>
        <p:nvGrpSpPr>
          <p:cNvPr id="7" name="Gruppo 6"/>
          <p:cNvGrpSpPr/>
          <p:nvPr/>
        </p:nvGrpSpPr>
        <p:grpSpPr>
          <a:xfrm>
            <a:off x="238125" y="4994031"/>
            <a:ext cx="8610600" cy="1214382"/>
            <a:chOff x="238125" y="4994031"/>
            <a:chExt cx="8610600" cy="1214382"/>
          </a:xfrm>
        </p:grpSpPr>
        <p:sp>
          <p:nvSpPr>
            <p:cNvPr id="2" name="CasellaDiTesto 1"/>
            <p:cNvSpPr txBox="1"/>
            <p:nvPr/>
          </p:nvSpPr>
          <p:spPr>
            <a:xfrm>
              <a:off x="238125" y="5562082"/>
              <a:ext cx="8610600" cy="646331"/>
            </a:xfrm>
            <a:prstGeom prst="rect">
              <a:avLst/>
            </a:prstGeom>
            <a:solidFill>
              <a:srgbClr val="FFC000"/>
            </a:solidFill>
            <a:ln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en-US" b="1" dirty="0"/>
                <a:t>ABSTRACT 71</a:t>
              </a:r>
              <a:r>
                <a:rPr lang="en-US" dirty="0"/>
                <a:t> (poster session): </a:t>
              </a:r>
              <a:r>
                <a:rPr lang="en-US" b="1" dirty="0"/>
                <a:t>M. Ballan</a:t>
              </a:r>
              <a:r>
                <a:rPr lang="en-US" dirty="0"/>
                <a:t> - </a:t>
              </a:r>
              <a:r>
                <a:rPr lang="it-IT" i="1" dirty="0"/>
                <a:t>Targets for the SPES project and its applications: material selection and release simulations</a:t>
              </a:r>
              <a:r>
                <a:rPr lang="en-US" i="1" dirty="0"/>
                <a:t> </a:t>
              </a:r>
            </a:p>
          </p:txBody>
        </p:sp>
        <p:cxnSp>
          <p:nvCxnSpPr>
            <p:cNvPr id="6" name="Connettore 2 5"/>
            <p:cNvCxnSpPr>
              <a:cxnSpLocks/>
            </p:cNvCxnSpPr>
            <p:nvPr/>
          </p:nvCxnSpPr>
          <p:spPr>
            <a:xfrm flipH="1">
              <a:off x="7038977" y="4994031"/>
              <a:ext cx="135546" cy="482844"/>
            </a:xfrm>
            <a:prstGeom prst="straightConnector1">
              <a:avLst/>
            </a:prstGeom>
            <a:ln w="31750"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Segnaposto piè di pagina 4">
            <a:extLst>
              <a:ext uri="{FF2B5EF4-FFF2-40B4-BE49-F238E27FC236}">
                <a16:creationId xmlns:a16="http://schemas.microsoft.com/office/drawing/2014/main" xmlns="" id="{449A3200-D833-4964-BAC2-2FDD2D2729EF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45/46</a:t>
            </a:r>
          </a:p>
        </p:txBody>
      </p:sp>
    </p:spTree>
    <p:extLst>
      <p:ext uri="{BB962C8B-B14F-4D97-AF65-F5344CB8AC3E}">
        <p14:creationId xmlns:p14="http://schemas.microsoft.com/office/powerpoint/2010/main" val="38809531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248973" y="42487"/>
            <a:ext cx="821531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MANY THANKS FOR YOUR ATTENTION!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xmlns="" id="{0B301E2A-079B-4E6A-997D-8E1E4F2C458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97286" y="1463597"/>
            <a:ext cx="7549428" cy="4745970"/>
          </a:xfrm>
          <a:prstGeom prst="rect">
            <a:avLst/>
          </a:prstGeom>
        </p:spPr>
      </p:pic>
      <p:sp>
        <p:nvSpPr>
          <p:cNvPr id="25" name="CasellaDiTesto 24">
            <a:extLst>
              <a:ext uri="{FF2B5EF4-FFF2-40B4-BE49-F238E27FC236}">
                <a16:creationId xmlns:a16="http://schemas.microsoft.com/office/drawing/2014/main" xmlns="" id="{3FDD9C37-9AA2-47C2-8893-E3FDCDB0990E}"/>
              </a:ext>
            </a:extLst>
          </p:cNvPr>
          <p:cNvSpPr txBox="1"/>
          <p:nvPr/>
        </p:nvSpPr>
        <p:spPr>
          <a:xfrm>
            <a:off x="256371" y="761127"/>
            <a:ext cx="8631258" cy="584775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dirty="0" err="1"/>
              <a:t>Acknowlegments</a:t>
            </a:r>
            <a:r>
              <a:rPr lang="it-IT" sz="1600" dirty="0"/>
              <a:t>: Prof. G. Meneghetti and Prof. P. Colombo (UNIPD-DII), Prof. L. Biasetto (UNIPD-DTG), Dr. D.W. Stracener (ORNL), the ENSAR-</a:t>
            </a:r>
            <a:r>
              <a:rPr lang="it-IT" sz="1600" dirty="0" err="1"/>
              <a:t>ActiLab</a:t>
            </a:r>
            <a:r>
              <a:rPr lang="it-IT" sz="1600" dirty="0"/>
              <a:t> </a:t>
            </a:r>
            <a:r>
              <a:rPr lang="it-IT" sz="1600" dirty="0" err="1"/>
              <a:t>collaboration</a:t>
            </a:r>
            <a:r>
              <a:rPr lang="it-IT" sz="1600" dirty="0"/>
              <a:t> (2010-2014, CERN, PSI, IPNO, GANIL)</a:t>
            </a:r>
          </a:p>
        </p:txBody>
      </p:sp>
      <p:sp>
        <p:nvSpPr>
          <p:cNvPr id="6" name="Segnaposto piè di pagina 4">
            <a:extLst>
              <a:ext uri="{FF2B5EF4-FFF2-40B4-BE49-F238E27FC236}">
                <a16:creationId xmlns:a16="http://schemas.microsoft.com/office/drawing/2014/main" xmlns="" id="{D0211BBC-4076-41EE-8118-AE302A819941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46/46</a:t>
            </a:r>
          </a:p>
        </p:txBody>
      </p:sp>
    </p:spTree>
    <p:extLst>
      <p:ext uri="{BB962C8B-B14F-4D97-AF65-F5344CB8AC3E}">
        <p14:creationId xmlns:p14="http://schemas.microsoft.com/office/powerpoint/2010/main" val="14893171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Box 13"/>
          <p:cNvSpPr txBox="1">
            <a:spLocks noChangeArrowheads="1"/>
          </p:cNvSpPr>
          <p:nvPr/>
        </p:nvSpPr>
        <p:spPr bwMode="auto">
          <a:xfrm>
            <a:off x="248973" y="42487"/>
            <a:ext cx="821531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30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 Introduction</a:t>
            </a:r>
            <a:r>
              <a:rPr kumimoji="1" lang="en-US" sz="3000" dirty="0"/>
              <a:t>: the SPES facility @ LNL</a:t>
            </a:r>
            <a:endParaRPr kumimoji="1" lang="en-US" sz="3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311"/>
          <a:stretch/>
        </p:blipFill>
        <p:spPr>
          <a:xfrm rot="5400000">
            <a:off x="4452293" y="1787853"/>
            <a:ext cx="4801535" cy="406752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sp>
        <p:nvSpPr>
          <p:cNvPr id="6" name="TextBox 2"/>
          <p:cNvSpPr txBox="1"/>
          <p:nvPr/>
        </p:nvSpPr>
        <p:spPr>
          <a:xfrm>
            <a:off x="2489200" y="1412176"/>
            <a:ext cx="2238597" cy="13080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Aft>
                <a:spcPts val="600"/>
              </a:spcAft>
              <a:defRPr/>
            </a:pPr>
            <a:r>
              <a:rPr lang="it-IT" sz="1600" b="1" u="sng" dirty="0"/>
              <a:t>New infrastructure for</a:t>
            </a:r>
            <a:r>
              <a:rPr lang="it-IT" sz="1600" b="1" dirty="0"/>
              <a:t>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it-IT" sz="1600" b="1" dirty="0">
                <a:solidFill>
                  <a:srgbClr val="00B050"/>
                </a:solidFill>
              </a:rPr>
              <a:t>Cyclotron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it-IT" sz="1600" b="1" dirty="0">
                <a:solidFill>
                  <a:srgbClr val="00B0F0"/>
                </a:solidFill>
              </a:rPr>
              <a:t>ISOL RIB Facility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r>
              <a:rPr lang="it-IT" sz="1600" b="1" dirty="0">
                <a:solidFill>
                  <a:srgbClr val="FF0000"/>
                </a:solidFill>
              </a:rPr>
              <a:t>Application Facility</a:t>
            </a:r>
          </a:p>
        </p:txBody>
      </p:sp>
      <p:sp>
        <p:nvSpPr>
          <p:cNvPr id="7" name="Rettangolo 6"/>
          <p:cNvSpPr/>
          <p:nvPr/>
        </p:nvSpPr>
        <p:spPr>
          <a:xfrm>
            <a:off x="4820930" y="2214275"/>
            <a:ext cx="1083796" cy="452308"/>
          </a:xfrm>
          <a:prstGeom prst="rect">
            <a:avLst/>
          </a:prstGeom>
          <a:solidFill>
            <a:srgbClr val="FF0000">
              <a:alpha val="7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Rettangolo 7"/>
          <p:cNvSpPr/>
          <p:nvPr/>
        </p:nvSpPr>
        <p:spPr>
          <a:xfrm>
            <a:off x="4820930" y="2961962"/>
            <a:ext cx="1083796" cy="443349"/>
          </a:xfrm>
          <a:prstGeom prst="rect">
            <a:avLst/>
          </a:prstGeom>
          <a:solidFill>
            <a:srgbClr val="00B0F0">
              <a:alpha val="7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Ovale 8"/>
          <p:cNvSpPr/>
          <p:nvPr/>
        </p:nvSpPr>
        <p:spPr>
          <a:xfrm>
            <a:off x="5166461" y="2620114"/>
            <a:ext cx="392734" cy="388318"/>
          </a:xfrm>
          <a:prstGeom prst="ellipse">
            <a:avLst/>
          </a:prstGeom>
          <a:solidFill>
            <a:srgbClr val="00B050">
              <a:alpha val="70000"/>
            </a:srgb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883"/>
          <a:stretch/>
        </p:blipFill>
        <p:spPr>
          <a:xfrm>
            <a:off x="233973" y="3205309"/>
            <a:ext cx="4291199" cy="300220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pic>
        <p:nvPicPr>
          <p:cNvPr id="11" name="Immagine 10" descr="Ciclotrone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3" y="1460133"/>
            <a:ext cx="2160852" cy="1595653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pic>
      <p:cxnSp>
        <p:nvCxnSpPr>
          <p:cNvPr id="12" name="Connettore 4 11"/>
          <p:cNvCxnSpPr/>
          <p:nvPr/>
        </p:nvCxnSpPr>
        <p:spPr>
          <a:xfrm rot="10800000" flipV="1">
            <a:off x="3010829" y="2817541"/>
            <a:ext cx="1704270" cy="1494264"/>
          </a:xfrm>
          <a:prstGeom prst="bentConnector3">
            <a:avLst/>
          </a:prstGeom>
          <a:ln w="19050">
            <a:solidFill>
              <a:schemeClr val="tx1"/>
            </a:solidFill>
            <a:tailEnd type="arrow" w="lg" len="lg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Rectangle 1"/>
          <p:cNvSpPr>
            <a:spLocks noChangeArrowheads="1"/>
          </p:cNvSpPr>
          <p:nvPr/>
        </p:nvSpPr>
        <p:spPr bwMode="auto">
          <a:xfrm>
            <a:off x="233972" y="730050"/>
            <a:ext cx="7436828" cy="521106"/>
          </a:xfrm>
          <a:prstGeom prst="rect">
            <a:avLst/>
          </a:prstGeom>
          <a:solidFill>
            <a:srgbClr val="D0CFCE">
              <a:alpha val="72156"/>
            </a:srgbClr>
          </a:solidFill>
          <a:ln w="9525">
            <a:noFill/>
            <a:miter lim="800000"/>
            <a:headEnd/>
            <a:tailEnd/>
          </a:ln>
        </p:spPr>
        <p:txBody>
          <a:bodyPr wrap="square" lIns="20766" tIns="10383" rIns="20766" bIns="10383" anchor="ctr">
            <a:spAutoFit/>
          </a:bodyPr>
          <a:lstStyle/>
          <a:p>
            <a:pPr>
              <a:spcAft>
                <a:spcPts val="300"/>
              </a:spcAft>
            </a:pPr>
            <a:r>
              <a:rPr lang="en-US" sz="1500" b="1" dirty="0">
                <a:ea typeface="ＭＳ Ｐゴシック" pitchFamily="34" charset="-128"/>
                <a:cs typeface="Verdana-Bold"/>
              </a:rPr>
              <a:t>SPES is:   </a:t>
            </a:r>
            <a:r>
              <a:rPr lang="en-US" sz="1500" dirty="0">
                <a:ea typeface="ＭＳ Ｐゴシック" pitchFamily="34" charset="-128"/>
                <a:cs typeface="Verdana-Bold"/>
              </a:rPr>
              <a:t>1)  A second generation </a:t>
            </a:r>
            <a:r>
              <a:rPr lang="en-US" sz="1500" b="1" dirty="0">
                <a:solidFill>
                  <a:srgbClr val="00B0F0"/>
                </a:solidFill>
                <a:ea typeface="ＭＳ Ｐゴシック" pitchFamily="34" charset="-128"/>
                <a:cs typeface="Verdana-Bold"/>
              </a:rPr>
              <a:t>ISOL </a:t>
            </a:r>
            <a:r>
              <a:rPr lang="it-IT" sz="1500" b="1" dirty="0">
                <a:solidFill>
                  <a:srgbClr val="00B0F0"/>
                </a:solidFill>
              </a:rPr>
              <a:t>RIB Facility</a:t>
            </a:r>
            <a:r>
              <a:rPr lang="en-US" sz="1500" dirty="0">
                <a:ea typeface="ＭＳ Ｐゴシック" pitchFamily="34" charset="-128"/>
                <a:cs typeface="Verdana-Bold"/>
              </a:rPr>
              <a:t> (for neutron-rich radioactive ion beams)</a:t>
            </a:r>
          </a:p>
          <a:p>
            <a:r>
              <a:rPr lang="en-US" sz="1500" dirty="0">
                <a:solidFill>
                  <a:srgbClr val="C00000"/>
                </a:solidFill>
                <a:ea typeface="ＭＳ Ｐゴシック" pitchFamily="34" charset="-128"/>
                <a:cs typeface="Verdana-Bold"/>
              </a:rPr>
              <a:t>                 </a:t>
            </a:r>
            <a:r>
              <a:rPr lang="en-US" sz="1500" dirty="0">
                <a:ea typeface="ＭＳ Ｐゴシック" pitchFamily="34" charset="-128"/>
                <a:cs typeface="Verdana-Bold"/>
              </a:rPr>
              <a:t>2)  An interdisciplinary </a:t>
            </a:r>
            <a:r>
              <a:rPr lang="it-IT" sz="1500" b="1" dirty="0">
                <a:solidFill>
                  <a:srgbClr val="FF0000"/>
                </a:solidFill>
              </a:rPr>
              <a:t>Application Facility</a:t>
            </a:r>
            <a:r>
              <a:rPr lang="en-US" sz="1500" dirty="0">
                <a:ea typeface="ＭＳ Ｐゴシック" pitchFamily="34" charset="-128"/>
                <a:cs typeface="Verdana-Bold"/>
              </a:rPr>
              <a:t> (for p,n applications)</a:t>
            </a:r>
          </a:p>
        </p:txBody>
      </p:sp>
      <p:cxnSp>
        <p:nvCxnSpPr>
          <p:cNvPr id="3" name="Connettore diritto 2">
            <a:extLst>
              <a:ext uri="{FF2B5EF4-FFF2-40B4-BE49-F238E27FC236}">
                <a16:creationId xmlns:a16="http://schemas.microsoft.com/office/drawing/2014/main" xmlns="" id="{15ED6841-47EF-4111-A590-060F57FF25DE}"/>
              </a:ext>
            </a:extLst>
          </p:cNvPr>
          <p:cNvCxnSpPr/>
          <p:nvPr/>
        </p:nvCxnSpPr>
        <p:spPr>
          <a:xfrm>
            <a:off x="2796989" y="977154"/>
            <a:ext cx="1317811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>
            <a:extLst>
              <a:ext uri="{FF2B5EF4-FFF2-40B4-BE49-F238E27FC236}">
                <a16:creationId xmlns:a16="http://schemas.microsoft.com/office/drawing/2014/main" xmlns="" id="{6BB94150-8170-43BF-8AA2-7E14A287713A}"/>
              </a:ext>
            </a:extLst>
          </p:cNvPr>
          <p:cNvCxnSpPr/>
          <p:nvPr/>
        </p:nvCxnSpPr>
        <p:spPr>
          <a:xfrm>
            <a:off x="2832846" y="2348754"/>
            <a:ext cx="1404000" cy="0"/>
          </a:xfrm>
          <a:prstGeom prst="line">
            <a:avLst/>
          </a:prstGeom>
          <a:ln w="381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Segnaposto piè di pagina 4">
            <a:extLst>
              <a:ext uri="{FF2B5EF4-FFF2-40B4-BE49-F238E27FC236}">
                <a16:creationId xmlns:a16="http://schemas.microsoft.com/office/drawing/2014/main" xmlns="" id="{ED30C377-4317-44A9-8951-10B282BF1272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5/46</a:t>
            </a:r>
          </a:p>
        </p:txBody>
      </p:sp>
    </p:spTree>
    <p:extLst>
      <p:ext uri="{BB962C8B-B14F-4D97-AF65-F5344CB8AC3E}">
        <p14:creationId xmlns:p14="http://schemas.microsoft.com/office/powerpoint/2010/main" val="449111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9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" name="Immagine 40">
            <a:extLst>
              <a:ext uri="{FF2B5EF4-FFF2-40B4-BE49-F238E27FC236}">
                <a16:creationId xmlns:a16="http://schemas.microsoft.com/office/drawing/2014/main" xmlns="" id="{BCF72425-D966-427F-9C1F-64280DB597EB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9558" t="3739" r="1555"/>
          <a:stretch/>
        </p:blipFill>
        <p:spPr>
          <a:xfrm>
            <a:off x="2277203" y="890232"/>
            <a:ext cx="6638192" cy="5242758"/>
          </a:xfrm>
          <a:prstGeom prst="rect">
            <a:avLst/>
          </a:prstGeom>
          <a:ln w="31750">
            <a:solidFill>
              <a:srgbClr val="00B0F0"/>
            </a:solidFill>
          </a:ln>
        </p:spPr>
      </p:pic>
      <p:sp>
        <p:nvSpPr>
          <p:cNvPr id="36" name="Text Box 13">
            <a:extLst>
              <a:ext uri="{FF2B5EF4-FFF2-40B4-BE49-F238E27FC236}">
                <a16:creationId xmlns:a16="http://schemas.microsoft.com/office/drawing/2014/main" xmlns="" id="{0C763CE6-09A5-488D-9B31-B1079790F42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404" y="68865"/>
            <a:ext cx="8215313" cy="4616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3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 Introduction</a:t>
            </a:r>
            <a:r>
              <a:rPr kumimoji="1" lang="en-US" sz="2300" dirty="0"/>
              <a:t>: the ISOL RIB (Radioactive Ion Beam) facility</a:t>
            </a:r>
            <a:endParaRPr kumimoji="1" lang="en-US" sz="23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12" name="Gruppo 11">
            <a:extLst>
              <a:ext uri="{FF2B5EF4-FFF2-40B4-BE49-F238E27FC236}">
                <a16:creationId xmlns:a16="http://schemas.microsoft.com/office/drawing/2014/main" xmlns="" id="{E70F8E5B-A60A-4327-A04C-C0B00223DC2B}"/>
              </a:ext>
            </a:extLst>
          </p:cNvPr>
          <p:cNvGrpSpPr/>
          <p:nvPr/>
        </p:nvGrpSpPr>
        <p:grpSpPr>
          <a:xfrm>
            <a:off x="532330" y="1162795"/>
            <a:ext cx="4964790" cy="1373467"/>
            <a:chOff x="532330" y="1162795"/>
            <a:chExt cx="4964790" cy="1373467"/>
          </a:xfrm>
        </p:grpSpPr>
        <p:sp>
          <p:nvSpPr>
            <p:cNvPr id="61" name="CasellaDiTesto 60">
              <a:extLst>
                <a:ext uri="{FF2B5EF4-FFF2-40B4-BE49-F238E27FC236}">
                  <a16:creationId xmlns:a16="http://schemas.microsoft.com/office/drawing/2014/main" xmlns="" id="{D30417A1-AE03-434F-B0BE-0E242A5A7656}"/>
                </a:ext>
              </a:extLst>
            </p:cNvPr>
            <p:cNvSpPr txBox="1"/>
            <p:nvPr/>
          </p:nvSpPr>
          <p:spPr>
            <a:xfrm>
              <a:off x="532330" y="1162795"/>
              <a:ext cx="1126224" cy="400110"/>
            </a:xfrm>
            <a:prstGeom prst="rect">
              <a:avLst/>
            </a:prstGeom>
            <a:noFill/>
            <a:ln w="28575">
              <a:solidFill>
                <a:srgbClr val="0070C0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b="1" dirty="0"/>
                <a:t>ISOL hall</a:t>
              </a:r>
            </a:p>
          </p:txBody>
        </p:sp>
        <p:cxnSp>
          <p:nvCxnSpPr>
            <p:cNvPr id="65" name="Connettore 2 64">
              <a:extLst>
                <a:ext uri="{FF2B5EF4-FFF2-40B4-BE49-F238E27FC236}">
                  <a16:creationId xmlns:a16="http://schemas.microsoft.com/office/drawing/2014/main" xmlns="" id="{7FBBC146-FE89-4707-85D4-55A384004A79}"/>
                </a:ext>
              </a:extLst>
            </p:cNvPr>
            <p:cNvCxnSpPr>
              <a:cxnSpLocks/>
              <a:stCxn id="61" idx="3"/>
            </p:cNvCxnSpPr>
            <p:nvPr/>
          </p:nvCxnSpPr>
          <p:spPr>
            <a:xfrm>
              <a:off x="1658554" y="1362850"/>
              <a:ext cx="3231420" cy="924874"/>
            </a:xfrm>
            <a:prstGeom prst="straightConnector1">
              <a:avLst/>
            </a:prstGeom>
            <a:ln w="28575">
              <a:solidFill>
                <a:srgbClr val="0070C0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5" name="Parallelogramma 14">
              <a:extLst>
                <a:ext uri="{FF2B5EF4-FFF2-40B4-BE49-F238E27FC236}">
                  <a16:creationId xmlns:a16="http://schemas.microsoft.com/office/drawing/2014/main" xmlns="" id="{1B2B4580-01D2-4C63-B0CF-08AB836C4CD0}"/>
                </a:ext>
              </a:extLst>
            </p:cNvPr>
            <p:cNvSpPr/>
            <p:nvPr/>
          </p:nvSpPr>
          <p:spPr>
            <a:xfrm rot="13856736">
              <a:off x="4532802" y="1571945"/>
              <a:ext cx="1021767" cy="906868"/>
            </a:xfrm>
            <a:prstGeom prst="parallelogram">
              <a:avLst>
                <a:gd name="adj" fmla="val 28063"/>
              </a:avLst>
            </a:prstGeom>
            <a:solidFill>
              <a:srgbClr val="00B0F0">
                <a:alpha val="30196"/>
              </a:srgbClr>
            </a:solidFill>
            <a:ln w="57150">
              <a:solidFill>
                <a:srgbClr val="0070C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IT"/>
            </a:p>
          </p:txBody>
        </p:sp>
      </p:grpSp>
      <p:grpSp>
        <p:nvGrpSpPr>
          <p:cNvPr id="13" name="Gruppo 12">
            <a:extLst>
              <a:ext uri="{FF2B5EF4-FFF2-40B4-BE49-F238E27FC236}">
                <a16:creationId xmlns:a16="http://schemas.microsoft.com/office/drawing/2014/main" xmlns="" id="{79F58D04-4DF6-4587-AC14-6214FE48C2FF}"/>
              </a:ext>
            </a:extLst>
          </p:cNvPr>
          <p:cNvGrpSpPr/>
          <p:nvPr/>
        </p:nvGrpSpPr>
        <p:grpSpPr>
          <a:xfrm>
            <a:off x="0" y="1510650"/>
            <a:ext cx="7460343" cy="1350547"/>
            <a:chOff x="0" y="1510650"/>
            <a:chExt cx="7460343" cy="1350547"/>
          </a:xfrm>
        </p:grpSpPr>
        <p:grpSp>
          <p:nvGrpSpPr>
            <p:cNvPr id="25" name="Gruppo 24">
              <a:extLst>
                <a:ext uri="{FF2B5EF4-FFF2-40B4-BE49-F238E27FC236}">
                  <a16:creationId xmlns:a16="http://schemas.microsoft.com/office/drawing/2014/main" xmlns="" id="{7D8357FE-677C-4194-ABD6-2F1B353A5D1E}"/>
                </a:ext>
              </a:extLst>
            </p:cNvPr>
            <p:cNvGrpSpPr/>
            <p:nvPr/>
          </p:nvGrpSpPr>
          <p:grpSpPr>
            <a:xfrm>
              <a:off x="5074591" y="1510650"/>
              <a:ext cx="2385752" cy="365760"/>
              <a:chOff x="5021839" y="1510650"/>
              <a:chExt cx="2385752" cy="365760"/>
            </a:xfrm>
          </p:grpSpPr>
          <p:cxnSp>
            <p:nvCxnSpPr>
              <p:cNvPr id="42" name="Connettore diritto 41">
                <a:extLst>
                  <a:ext uri="{FF2B5EF4-FFF2-40B4-BE49-F238E27FC236}">
                    <a16:creationId xmlns:a16="http://schemas.microsoft.com/office/drawing/2014/main" xmlns="" id="{C683F23E-C46D-4A22-8ED6-C17B2EF64486}"/>
                  </a:ext>
                </a:extLst>
              </p:cNvPr>
              <p:cNvCxnSpPr/>
              <p:nvPr/>
            </p:nvCxnSpPr>
            <p:spPr>
              <a:xfrm flipH="1" flipV="1">
                <a:off x="7249650" y="1668592"/>
                <a:ext cx="157941" cy="149629"/>
              </a:xfrm>
              <a:prstGeom prst="line">
                <a:avLst/>
              </a:prstGeom>
              <a:ln w="76200" cap="rnd">
                <a:solidFill>
                  <a:srgbClr val="FFFF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3" name="Connettore diritto 42">
                <a:extLst>
                  <a:ext uri="{FF2B5EF4-FFF2-40B4-BE49-F238E27FC236}">
                    <a16:creationId xmlns:a16="http://schemas.microsoft.com/office/drawing/2014/main" xmlns="" id="{AD3F0859-BC32-4D1A-BECA-0D2F2FC7CB05}"/>
                  </a:ext>
                </a:extLst>
              </p:cNvPr>
              <p:cNvCxnSpPr/>
              <p:nvPr/>
            </p:nvCxnSpPr>
            <p:spPr>
              <a:xfrm>
                <a:off x="5944551" y="1510650"/>
                <a:ext cx="1305099" cy="157942"/>
              </a:xfrm>
              <a:prstGeom prst="line">
                <a:avLst/>
              </a:prstGeom>
              <a:ln w="76200" cap="rnd">
                <a:solidFill>
                  <a:srgbClr val="FFFF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1" name="Connettore diritto 70">
                <a:extLst>
                  <a:ext uri="{FF2B5EF4-FFF2-40B4-BE49-F238E27FC236}">
                    <a16:creationId xmlns:a16="http://schemas.microsoft.com/office/drawing/2014/main" xmlns="" id="{4F96B35E-D7DA-4C42-9D28-5C916621ABAF}"/>
                  </a:ext>
                </a:extLst>
              </p:cNvPr>
              <p:cNvCxnSpPr/>
              <p:nvPr/>
            </p:nvCxnSpPr>
            <p:spPr>
              <a:xfrm flipH="1">
                <a:off x="5021839" y="1510650"/>
                <a:ext cx="922712" cy="365760"/>
              </a:xfrm>
              <a:prstGeom prst="line">
                <a:avLst/>
              </a:prstGeom>
              <a:ln w="76200" cap="rnd">
                <a:solidFill>
                  <a:srgbClr val="FFFF00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9" name="Gruppo 8">
              <a:extLst>
                <a:ext uri="{FF2B5EF4-FFF2-40B4-BE49-F238E27FC236}">
                  <a16:creationId xmlns:a16="http://schemas.microsoft.com/office/drawing/2014/main" xmlns="" id="{9CFDA34F-CD65-48C9-AE8B-510BB6AB2E53}"/>
                </a:ext>
              </a:extLst>
            </p:cNvPr>
            <p:cNvGrpSpPr/>
            <p:nvPr/>
          </p:nvGrpSpPr>
          <p:grpSpPr>
            <a:xfrm>
              <a:off x="0" y="2232205"/>
              <a:ext cx="2261993" cy="628992"/>
              <a:chOff x="0" y="2038778"/>
              <a:chExt cx="2261993" cy="628992"/>
            </a:xfrm>
          </p:grpSpPr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xmlns="" id="{D5247B3C-302F-4E4F-A511-28ED8C541A24}"/>
                  </a:ext>
                </a:extLst>
              </p:cNvPr>
              <p:cNvSpPr txBox="1"/>
              <p:nvPr/>
            </p:nvSpPr>
            <p:spPr>
              <a:xfrm>
                <a:off x="0" y="2038778"/>
                <a:ext cx="2261993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40 MeV 200 µA primary proton beam</a:t>
                </a:r>
              </a:p>
            </p:txBody>
          </p:sp>
          <p:cxnSp>
            <p:nvCxnSpPr>
              <p:cNvPr id="22" name="Connettore diritto 21">
                <a:extLst>
                  <a:ext uri="{FF2B5EF4-FFF2-40B4-BE49-F238E27FC236}">
                    <a16:creationId xmlns:a16="http://schemas.microsoft.com/office/drawing/2014/main" xmlns="" id="{6651B83D-AE51-43E7-A189-182DFFE8ADC5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092" y="2667770"/>
                <a:ext cx="2071939" cy="0"/>
              </a:xfrm>
              <a:prstGeom prst="line">
                <a:avLst/>
              </a:prstGeom>
              <a:ln w="76200" cap="rnd">
                <a:solidFill>
                  <a:srgbClr val="FFFF00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4" name="Gruppo 13">
            <a:extLst>
              <a:ext uri="{FF2B5EF4-FFF2-40B4-BE49-F238E27FC236}">
                <a16:creationId xmlns:a16="http://schemas.microsoft.com/office/drawing/2014/main" xmlns="" id="{E86BED5B-A1F5-4DCC-AA9C-C3FDD67551DF}"/>
              </a:ext>
            </a:extLst>
          </p:cNvPr>
          <p:cNvGrpSpPr/>
          <p:nvPr/>
        </p:nvGrpSpPr>
        <p:grpSpPr>
          <a:xfrm>
            <a:off x="1" y="1942912"/>
            <a:ext cx="5864299" cy="2963196"/>
            <a:chOff x="1" y="1942912"/>
            <a:chExt cx="5864299" cy="2963196"/>
          </a:xfrm>
        </p:grpSpPr>
        <p:grpSp>
          <p:nvGrpSpPr>
            <p:cNvPr id="26" name="Gruppo 25">
              <a:extLst>
                <a:ext uri="{FF2B5EF4-FFF2-40B4-BE49-F238E27FC236}">
                  <a16:creationId xmlns:a16="http://schemas.microsoft.com/office/drawing/2014/main" xmlns="" id="{6183823A-1A06-40CD-87E6-4B1637177B4D}"/>
                </a:ext>
              </a:extLst>
            </p:cNvPr>
            <p:cNvGrpSpPr/>
            <p:nvPr/>
          </p:nvGrpSpPr>
          <p:grpSpPr>
            <a:xfrm>
              <a:off x="3754314" y="1942912"/>
              <a:ext cx="2109986" cy="2963196"/>
              <a:chOff x="3701562" y="1942912"/>
              <a:chExt cx="2109986" cy="2963196"/>
            </a:xfrm>
          </p:grpSpPr>
          <p:cxnSp>
            <p:nvCxnSpPr>
              <p:cNvPr id="45" name="Connettore diritto 44">
                <a:extLst>
                  <a:ext uri="{FF2B5EF4-FFF2-40B4-BE49-F238E27FC236}">
                    <a16:creationId xmlns:a16="http://schemas.microsoft.com/office/drawing/2014/main" xmlns="" id="{2C988A3D-FFEF-4C01-AA0F-E515938F1EF1}"/>
                  </a:ext>
                </a:extLst>
              </p:cNvPr>
              <p:cNvCxnSpPr>
                <a:cxnSpLocks/>
              </p:cNvCxnSpPr>
              <p:nvPr/>
            </p:nvCxnSpPr>
            <p:spPr>
              <a:xfrm flipV="1">
                <a:off x="3701562" y="2878856"/>
                <a:ext cx="2109986" cy="1042513"/>
              </a:xfrm>
              <a:prstGeom prst="line">
                <a:avLst/>
              </a:prstGeom>
              <a:ln w="76200" cap="rnd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47" name="Connettore diritto 46">
                <a:extLst>
                  <a:ext uri="{FF2B5EF4-FFF2-40B4-BE49-F238E27FC236}">
                    <a16:creationId xmlns:a16="http://schemas.microsoft.com/office/drawing/2014/main" xmlns="" id="{0FC2B355-E5A0-460D-95E7-07A3CA788FF0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3701562" y="3935852"/>
                <a:ext cx="615371" cy="970256"/>
              </a:xfrm>
              <a:prstGeom prst="line">
                <a:avLst/>
              </a:prstGeom>
              <a:ln w="76200" cap="rnd">
                <a:solidFill>
                  <a:srgbClr val="FF0000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70" name="Connettore diritto 69">
                <a:extLst>
                  <a:ext uri="{FF2B5EF4-FFF2-40B4-BE49-F238E27FC236}">
                    <a16:creationId xmlns:a16="http://schemas.microsoft.com/office/drawing/2014/main" xmlns="" id="{E4DA2AE1-5A02-49C4-8DDD-6F620D031569}"/>
                  </a:ext>
                </a:extLst>
              </p:cNvPr>
              <p:cNvCxnSpPr/>
              <p:nvPr/>
            </p:nvCxnSpPr>
            <p:spPr>
              <a:xfrm>
                <a:off x="5021839" y="1942912"/>
                <a:ext cx="789709" cy="921461"/>
              </a:xfrm>
              <a:prstGeom prst="line">
                <a:avLst/>
              </a:prstGeom>
              <a:ln w="76200" cap="rnd">
                <a:solidFill>
                  <a:srgbClr val="FF0000"/>
                </a:solidFill>
                <a:prstDash val="soli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xmlns="" id="{102D87CC-41C7-4FF5-B59A-AEECEA7A168B}"/>
                </a:ext>
              </a:extLst>
            </p:cNvPr>
            <p:cNvGrpSpPr/>
            <p:nvPr/>
          </p:nvGrpSpPr>
          <p:grpSpPr>
            <a:xfrm>
              <a:off x="1" y="3514606"/>
              <a:ext cx="2261992" cy="371037"/>
              <a:chOff x="1" y="3198086"/>
              <a:chExt cx="2261992" cy="371037"/>
            </a:xfrm>
          </p:grpSpPr>
          <p:sp>
            <p:nvSpPr>
              <p:cNvPr id="64" name="CasellaDiTesto 63">
                <a:extLst>
                  <a:ext uri="{FF2B5EF4-FFF2-40B4-BE49-F238E27FC236}">
                    <a16:creationId xmlns:a16="http://schemas.microsoft.com/office/drawing/2014/main" xmlns="" id="{8A8F482D-7329-4183-96C8-2BF10AACDEC9}"/>
                  </a:ext>
                </a:extLst>
              </p:cNvPr>
              <p:cNvSpPr txBox="1"/>
              <p:nvPr/>
            </p:nvSpPr>
            <p:spPr>
              <a:xfrm>
                <a:off x="1" y="3198086"/>
                <a:ext cx="2261992" cy="338554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1</a:t>
                </a:r>
                <a:r>
                  <a:rPr lang="en-US" sz="1600" b="1" baseline="30000" dirty="0"/>
                  <a:t>+</a:t>
                </a:r>
                <a:r>
                  <a:rPr lang="en-US" sz="1600" b="1" dirty="0"/>
                  <a:t> RIB @ LE</a:t>
                </a:r>
              </a:p>
            </p:txBody>
          </p:sp>
          <p:cxnSp>
            <p:nvCxnSpPr>
              <p:cNvPr id="27" name="Connettore diritto 26">
                <a:extLst>
                  <a:ext uri="{FF2B5EF4-FFF2-40B4-BE49-F238E27FC236}">
                    <a16:creationId xmlns:a16="http://schemas.microsoft.com/office/drawing/2014/main" xmlns="" id="{EE552C48-B1B1-4B31-B006-630361F777FA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092" y="3569123"/>
                <a:ext cx="2071939" cy="0"/>
              </a:xfrm>
              <a:prstGeom prst="line">
                <a:avLst/>
              </a:prstGeom>
              <a:ln w="76200" cap="rnd">
                <a:solidFill>
                  <a:srgbClr val="FF0000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grpSp>
        <p:nvGrpSpPr>
          <p:cNvPr id="16" name="Gruppo 15">
            <a:extLst>
              <a:ext uri="{FF2B5EF4-FFF2-40B4-BE49-F238E27FC236}">
                <a16:creationId xmlns:a16="http://schemas.microsoft.com/office/drawing/2014/main" xmlns="" id="{93382086-4EB3-45B5-BB3C-D19F4AE8261C}"/>
              </a:ext>
            </a:extLst>
          </p:cNvPr>
          <p:cNvGrpSpPr/>
          <p:nvPr/>
        </p:nvGrpSpPr>
        <p:grpSpPr>
          <a:xfrm>
            <a:off x="0" y="2590062"/>
            <a:ext cx="4090068" cy="2618750"/>
            <a:chOff x="0" y="2590062"/>
            <a:chExt cx="4090068" cy="2618750"/>
          </a:xfrm>
        </p:grpSpPr>
        <p:cxnSp>
          <p:nvCxnSpPr>
            <p:cNvPr id="72" name="Connettore diritto 71">
              <a:extLst>
                <a:ext uri="{FF2B5EF4-FFF2-40B4-BE49-F238E27FC236}">
                  <a16:creationId xmlns:a16="http://schemas.microsoft.com/office/drawing/2014/main" xmlns="" id="{13CACEB8-7606-46D8-B15A-F27EDEC3E407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3465720" y="2590062"/>
              <a:ext cx="624348" cy="961477"/>
            </a:xfrm>
            <a:prstGeom prst="line">
              <a:avLst/>
            </a:prstGeom>
            <a:ln w="76200" cap="rnd">
              <a:solidFill>
                <a:srgbClr val="00B050"/>
              </a:solidFill>
              <a:prstDash val="solid"/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1" name="Gruppo 10">
              <a:extLst>
                <a:ext uri="{FF2B5EF4-FFF2-40B4-BE49-F238E27FC236}">
                  <a16:creationId xmlns:a16="http://schemas.microsoft.com/office/drawing/2014/main" xmlns="" id="{181B1AB6-317E-4FF9-9D71-24B790535275}"/>
                </a:ext>
              </a:extLst>
            </p:cNvPr>
            <p:cNvGrpSpPr/>
            <p:nvPr/>
          </p:nvGrpSpPr>
          <p:grpSpPr>
            <a:xfrm>
              <a:off x="0" y="4539629"/>
              <a:ext cx="2195031" cy="669183"/>
              <a:chOff x="0" y="4284651"/>
              <a:chExt cx="2195031" cy="669183"/>
            </a:xfrm>
          </p:grpSpPr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xmlns="" id="{B9FE5152-1077-41BD-B713-6C3A23366F86}"/>
                  </a:ext>
                </a:extLst>
              </p:cNvPr>
              <p:cNvSpPr txBox="1"/>
              <p:nvPr/>
            </p:nvSpPr>
            <p:spPr>
              <a:xfrm>
                <a:off x="0" y="4284651"/>
                <a:ext cx="2071939" cy="58477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600" b="1" dirty="0"/>
                  <a:t>to MRMS/HRMS</a:t>
                </a:r>
              </a:p>
              <a:p>
                <a:pPr algn="ctr"/>
                <a:r>
                  <a:rPr lang="en-US" sz="1600" b="1" dirty="0"/>
                  <a:t>and n</a:t>
                </a:r>
                <a:r>
                  <a:rPr lang="en-US" sz="1600" b="1" baseline="30000" dirty="0"/>
                  <a:t>+</a:t>
                </a:r>
                <a:r>
                  <a:rPr lang="en-US" sz="1600" b="1" dirty="0"/>
                  <a:t> RIB @ HE</a:t>
                </a:r>
              </a:p>
            </p:txBody>
          </p:sp>
          <p:cxnSp>
            <p:nvCxnSpPr>
              <p:cNvPr id="28" name="Connettore diritto 27">
                <a:extLst>
                  <a:ext uri="{FF2B5EF4-FFF2-40B4-BE49-F238E27FC236}">
                    <a16:creationId xmlns:a16="http://schemas.microsoft.com/office/drawing/2014/main" xmlns="" id="{8583698A-765B-4860-8B87-E991D1DDC6F8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123092" y="4953834"/>
                <a:ext cx="2071939" cy="0"/>
              </a:xfrm>
              <a:prstGeom prst="line">
                <a:avLst/>
              </a:prstGeom>
              <a:ln w="76200" cap="rnd">
                <a:solidFill>
                  <a:srgbClr val="00B050"/>
                </a:solidFill>
                <a:prstDash val="solid"/>
                <a:tailEnd type="arrow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30" name="Segnaposto piè di pagina 4">
            <a:extLst>
              <a:ext uri="{FF2B5EF4-FFF2-40B4-BE49-F238E27FC236}">
                <a16:creationId xmlns:a16="http://schemas.microsoft.com/office/drawing/2014/main" xmlns="" id="{617E9BFF-DD6D-4FC5-A31F-47FB40062476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6/46</a:t>
            </a:r>
          </a:p>
        </p:txBody>
      </p:sp>
    </p:spTree>
    <p:extLst>
      <p:ext uri="{BB962C8B-B14F-4D97-AF65-F5344CB8AC3E}">
        <p14:creationId xmlns:p14="http://schemas.microsoft.com/office/powerpoint/2010/main" val="3335279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uppo 4"/>
          <p:cNvGrpSpPr/>
          <p:nvPr/>
        </p:nvGrpSpPr>
        <p:grpSpPr>
          <a:xfrm>
            <a:off x="521334" y="1250830"/>
            <a:ext cx="8136904" cy="4536504"/>
            <a:chOff x="467544" y="1196752"/>
            <a:chExt cx="8136904" cy="4536504"/>
          </a:xfrm>
        </p:grpSpPr>
        <p:pic>
          <p:nvPicPr>
            <p:cNvPr id="6" name="Picture 2" descr="C:\Documents and Settings\Mattia\Desktop\2011_paper_SIS_ionization_efficiency\SUPPORT_MATERIAL\MASSIMO\st_gsis.jpg"/>
            <p:cNvPicPr>
              <a:picLocks noChangeAspect="1" noChangeArrowheads="1"/>
            </p:cNvPicPr>
            <p:nvPr/>
          </p:nvPicPr>
          <p:blipFill>
            <a:blip r:embed="rId2" cstate="print"/>
            <a:srcRect l="23689" t="38125" r="7671" b="7755"/>
            <a:stretch>
              <a:fillRect/>
            </a:stretch>
          </p:blipFill>
          <p:spPr bwMode="auto">
            <a:xfrm>
              <a:off x="467544" y="1196752"/>
              <a:ext cx="8136904" cy="4536504"/>
            </a:xfrm>
            <a:prstGeom prst="rect">
              <a:avLst/>
            </a:prstGeom>
            <a:noFill/>
            <a:ln w="12700">
              <a:solidFill>
                <a:schemeClr val="tx1"/>
              </a:solidFill>
            </a:ln>
          </p:spPr>
        </p:pic>
        <p:cxnSp>
          <p:nvCxnSpPr>
            <p:cNvPr id="7" name="Connettore 2 6"/>
            <p:cNvCxnSpPr/>
            <p:nvPr/>
          </p:nvCxnSpPr>
          <p:spPr>
            <a:xfrm rot="16200000" flipH="1">
              <a:off x="2051760" y="1844864"/>
              <a:ext cx="396000" cy="32400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CasellaDiTesto 7"/>
            <p:cNvSpPr txBox="1"/>
            <p:nvPr/>
          </p:nvSpPr>
          <p:spPr>
            <a:xfrm>
              <a:off x="876124" y="1262899"/>
              <a:ext cx="14287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u="sng" dirty="0">
                  <a:latin typeface="Arial" pitchFamily="34" charset="0"/>
                  <a:cs typeface="Arial" pitchFamily="34" charset="0"/>
                </a:rPr>
                <a:t>surface</a:t>
              </a:r>
            </a:p>
            <a:p>
              <a:pPr algn="ctr"/>
              <a:r>
                <a:rPr lang="en-US" sz="1600" u="sng" dirty="0">
                  <a:latin typeface="Arial" pitchFamily="34" charset="0"/>
                  <a:cs typeface="Arial" pitchFamily="34" charset="0"/>
                </a:rPr>
                <a:t>ion source</a:t>
              </a:r>
            </a:p>
          </p:txBody>
        </p:sp>
        <p:sp>
          <p:nvSpPr>
            <p:cNvPr id="9" name="CasellaDiTesto 8"/>
            <p:cNvSpPr txBox="1"/>
            <p:nvPr/>
          </p:nvSpPr>
          <p:spPr>
            <a:xfrm>
              <a:off x="4644008" y="4578279"/>
              <a:ext cx="1428760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u="sng" dirty="0">
                  <a:latin typeface="Arial" pitchFamily="34" charset="0"/>
                  <a:cs typeface="Arial" pitchFamily="34" charset="0"/>
                </a:rPr>
                <a:t>SPES</a:t>
              </a:r>
            </a:p>
            <a:p>
              <a:pPr algn="ctr"/>
              <a:r>
                <a:rPr lang="en-US" sz="1600" u="sng" dirty="0">
                  <a:latin typeface="Arial" pitchFamily="34" charset="0"/>
                  <a:cs typeface="Arial" pitchFamily="34" charset="0"/>
                </a:rPr>
                <a:t>production target</a:t>
              </a:r>
            </a:p>
          </p:txBody>
        </p:sp>
        <p:sp>
          <p:nvSpPr>
            <p:cNvPr id="10" name="CasellaDiTesto 9"/>
            <p:cNvSpPr txBox="1"/>
            <p:nvPr/>
          </p:nvSpPr>
          <p:spPr>
            <a:xfrm>
              <a:off x="4139952" y="1858158"/>
              <a:ext cx="1857388" cy="33855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u="sng" dirty="0">
                  <a:latin typeface="Arial" pitchFamily="34" charset="0"/>
                  <a:cs typeface="Arial" pitchFamily="34" charset="0"/>
                </a:rPr>
                <a:t>transfer line</a:t>
              </a:r>
            </a:p>
          </p:txBody>
        </p:sp>
        <p:cxnSp>
          <p:nvCxnSpPr>
            <p:cNvPr id="11" name="Connettore 2 10"/>
            <p:cNvCxnSpPr/>
            <p:nvPr/>
          </p:nvCxnSpPr>
          <p:spPr>
            <a:xfrm rot="5400000">
              <a:off x="4098162" y="2309940"/>
              <a:ext cx="512208" cy="285752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Connettore 2 11"/>
            <p:cNvCxnSpPr/>
            <p:nvPr/>
          </p:nvCxnSpPr>
          <p:spPr>
            <a:xfrm rot="16200000" flipV="1">
              <a:off x="4894041" y="4328246"/>
              <a:ext cx="357190" cy="142876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CasellaDiTesto 12"/>
            <p:cNvSpPr txBox="1"/>
            <p:nvPr/>
          </p:nvSpPr>
          <p:spPr>
            <a:xfrm>
              <a:off x="7214066" y="1701217"/>
              <a:ext cx="857256" cy="584775"/>
            </a:xfrm>
            <a:prstGeom prst="rect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prstDash val="dash"/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b="1" dirty="0">
                  <a:latin typeface="Arial" pitchFamily="34" charset="0"/>
                  <a:cs typeface="Arial" pitchFamily="34" charset="0"/>
                </a:rPr>
                <a:t>proton</a:t>
              </a:r>
            </a:p>
            <a:p>
              <a:pPr algn="ctr"/>
              <a:r>
                <a:rPr lang="en-US" sz="1600" b="1" dirty="0">
                  <a:latin typeface="Arial" pitchFamily="34" charset="0"/>
                  <a:cs typeface="Arial" pitchFamily="34" charset="0"/>
                </a:rPr>
                <a:t>beam</a:t>
              </a:r>
            </a:p>
          </p:txBody>
        </p:sp>
        <p:sp>
          <p:nvSpPr>
            <p:cNvPr id="14" name="Freccia a destra 13"/>
            <p:cNvSpPr/>
            <p:nvPr/>
          </p:nvSpPr>
          <p:spPr>
            <a:xfrm rot="8638613">
              <a:off x="6031572" y="2455871"/>
              <a:ext cx="1225041" cy="496561"/>
            </a:xfrm>
            <a:prstGeom prst="rightArrow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Ovale 14"/>
            <p:cNvSpPr/>
            <p:nvPr/>
          </p:nvSpPr>
          <p:spPr>
            <a:xfrm>
              <a:off x="4928050" y="3362692"/>
              <a:ext cx="142876" cy="142876"/>
            </a:xfrm>
            <a:prstGeom prst="ellipse">
              <a:avLst/>
            </a:prstGeom>
            <a:solidFill>
              <a:srgbClr val="FF5050"/>
            </a:solidFill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Ovale 15"/>
            <p:cNvSpPr/>
            <p:nvPr/>
          </p:nvSpPr>
          <p:spPr>
            <a:xfrm>
              <a:off x="4856612" y="3648444"/>
              <a:ext cx="142876" cy="142876"/>
            </a:xfrm>
            <a:prstGeom prst="ellipse">
              <a:avLst/>
            </a:prstGeom>
            <a:solidFill>
              <a:srgbClr val="DEDEDE"/>
            </a:solidFill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Ovale 17"/>
            <p:cNvSpPr/>
            <p:nvPr/>
          </p:nvSpPr>
          <p:spPr>
            <a:xfrm>
              <a:off x="5213802" y="3219816"/>
              <a:ext cx="142876" cy="142876"/>
            </a:xfrm>
            <a:prstGeom prst="ellipse">
              <a:avLst/>
            </a:prstGeom>
            <a:solidFill>
              <a:schemeClr val="bg1">
                <a:lumMod val="65000"/>
              </a:schemeClr>
            </a:solidFill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Ovale 18"/>
            <p:cNvSpPr/>
            <p:nvPr/>
          </p:nvSpPr>
          <p:spPr>
            <a:xfrm>
              <a:off x="5285240" y="3789040"/>
              <a:ext cx="142876" cy="142876"/>
            </a:xfrm>
            <a:prstGeom prst="ellipse">
              <a:avLst/>
            </a:prstGeom>
            <a:solidFill>
              <a:srgbClr val="3399FF"/>
            </a:solidFill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Ovale 19"/>
            <p:cNvSpPr/>
            <p:nvPr/>
          </p:nvSpPr>
          <p:spPr>
            <a:xfrm>
              <a:off x="5148064" y="3574156"/>
              <a:ext cx="142876" cy="142876"/>
            </a:xfrm>
            <a:prstGeom prst="ellipse">
              <a:avLst/>
            </a:prstGeom>
            <a:solidFill>
              <a:srgbClr val="00B0F0"/>
            </a:solidFill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Ovale 20"/>
            <p:cNvSpPr/>
            <p:nvPr/>
          </p:nvSpPr>
          <p:spPr>
            <a:xfrm>
              <a:off x="5436096" y="3358132"/>
              <a:ext cx="142876" cy="142876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Ovale 21"/>
            <p:cNvSpPr/>
            <p:nvPr/>
          </p:nvSpPr>
          <p:spPr>
            <a:xfrm>
              <a:off x="5499554" y="3648444"/>
              <a:ext cx="142876" cy="142876"/>
            </a:xfrm>
            <a:prstGeom prst="ellipse">
              <a:avLst/>
            </a:prstGeom>
            <a:solidFill>
              <a:srgbClr val="00B050"/>
            </a:solidFill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Ovale 22"/>
            <p:cNvSpPr/>
            <p:nvPr/>
          </p:nvSpPr>
          <p:spPr>
            <a:xfrm>
              <a:off x="4999488" y="3934196"/>
              <a:ext cx="142876" cy="142876"/>
            </a:xfrm>
            <a:prstGeom prst="ellipse">
              <a:avLst/>
            </a:prstGeom>
            <a:solidFill>
              <a:srgbClr val="92D050"/>
            </a:solidFill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4" name="Ovale 23"/>
            <p:cNvSpPr/>
            <p:nvPr/>
          </p:nvSpPr>
          <p:spPr>
            <a:xfrm>
              <a:off x="4680000" y="2928934"/>
              <a:ext cx="142876" cy="142876"/>
            </a:xfrm>
            <a:prstGeom prst="ellipse">
              <a:avLst/>
            </a:prstGeom>
            <a:solidFill>
              <a:schemeClr val="accent6">
                <a:lumMod val="40000"/>
                <a:lumOff val="60000"/>
              </a:schemeClr>
            </a:solidFill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Ovale 24"/>
            <p:cNvSpPr/>
            <p:nvPr/>
          </p:nvSpPr>
          <p:spPr>
            <a:xfrm>
              <a:off x="4285108" y="2786058"/>
              <a:ext cx="142876" cy="142876"/>
            </a:xfrm>
            <a:prstGeom prst="ellipse">
              <a:avLst/>
            </a:prstGeom>
            <a:solidFill>
              <a:srgbClr val="C0C0C0"/>
            </a:solidFill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Ovale 25"/>
            <p:cNvSpPr/>
            <p:nvPr/>
          </p:nvSpPr>
          <p:spPr>
            <a:xfrm>
              <a:off x="3785042" y="2664000"/>
              <a:ext cx="142876" cy="142876"/>
            </a:xfrm>
            <a:prstGeom prst="ellipse">
              <a:avLst/>
            </a:prstGeom>
            <a:solidFill>
              <a:srgbClr val="FF0000"/>
            </a:solidFill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Ovale 26"/>
            <p:cNvSpPr/>
            <p:nvPr/>
          </p:nvSpPr>
          <p:spPr>
            <a:xfrm>
              <a:off x="3356414" y="2635200"/>
              <a:ext cx="142876" cy="142876"/>
            </a:xfrm>
            <a:prstGeom prst="ellipse">
              <a:avLst/>
            </a:prstGeom>
            <a:solidFill>
              <a:srgbClr val="00B0F0"/>
            </a:solidFill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28" name="Connettore 2 27"/>
            <p:cNvCxnSpPr/>
            <p:nvPr/>
          </p:nvCxnSpPr>
          <p:spPr>
            <a:xfrm rot="10800000">
              <a:off x="1339051" y="2348880"/>
              <a:ext cx="720000" cy="126000"/>
            </a:xfrm>
            <a:prstGeom prst="straightConnector1">
              <a:avLst/>
            </a:prstGeom>
            <a:ln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9" name="Ovale 28"/>
            <p:cNvSpPr/>
            <p:nvPr/>
          </p:nvSpPr>
          <p:spPr>
            <a:xfrm>
              <a:off x="1981992" y="2412000"/>
              <a:ext cx="142876" cy="142876"/>
            </a:xfrm>
            <a:prstGeom prst="ellipse">
              <a:avLst/>
            </a:prstGeom>
            <a:solidFill>
              <a:srgbClr val="FFC000"/>
            </a:solidFill>
            <a:ln w="1905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CasellaDiTesto 29"/>
            <p:cNvSpPr txBox="1"/>
            <p:nvPr/>
          </p:nvSpPr>
          <p:spPr>
            <a:xfrm>
              <a:off x="1763688" y="2466000"/>
              <a:ext cx="572644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/>
                <a:t>1+</a:t>
              </a:r>
            </a:p>
          </p:txBody>
        </p:sp>
        <p:sp>
          <p:nvSpPr>
            <p:cNvPr id="31" name="CasellaDiTesto 30"/>
            <p:cNvSpPr txBox="1"/>
            <p:nvPr/>
          </p:nvSpPr>
          <p:spPr>
            <a:xfrm>
              <a:off x="755576" y="2852936"/>
              <a:ext cx="1428760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600" u="sng" dirty="0">
                  <a:latin typeface="Arial" pitchFamily="34" charset="0"/>
                  <a:cs typeface="Arial" pitchFamily="34" charset="0"/>
                </a:rPr>
                <a:t>extraction electrode</a:t>
              </a:r>
            </a:p>
          </p:txBody>
        </p:sp>
        <p:cxnSp>
          <p:nvCxnSpPr>
            <p:cNvPr id="32" name="Connettore 2 31"/>
            <p:cNvCxnSpPr/>
            <p:nvPr/>
          </p:nvCxnSpPr>
          <p:spPr>
            <a:xfrm flipH="1" flipV="1">
              <a:off x="766800" y="2564904"/>
              <a:ext cx="252000" cy="360040"/>
            </a:xfrm>
            <a:prstGeom prst="straightConnector1">
              <a:avLst/>
            </a:prstGeom>
            <a:ln w="12700" cmpd="sng"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3" name="Gruppo 32"/>
          <p:cNvGrpSpPr/>
          <p:nvPr/>
        </p:nvGrpSpPr>
        <p:grpSpPr>
          <a:xfrm>
            <a:off x="244726" y="1034806"/>
            <a:ext cx="8610667" cy="5040560"/>
            <a:chOff x="251519" y="1052736"/>
            <a:chExt cx="8610667" cy="5040560"/>
          </a:xfrm>
        </p:grpSpPr>
        <p:pic>
          <p:nvPicPr>
            <p:cNvPr id="34" name="Picture 6" descr="C:\Documents and Settings\alberto\Documenti\foto\laboratori\target\H_700+IS_200.JPG"/>
            <p:cNvPicPr>
              <a:picLocks noChangeAspect="1" noChangeArrowheads="1"/>
            </p:cNvPicPr>
            <p:nvPr/>
          </p:nvPicPr>
          <p:blipFill>
            <a:blip r:embed="rId3" cstate="print"/>
            <a:srcRect t="9589" b="4109"/>
            <a:stretch>
              <a:fillRect/>
            </a:stretch>
          </p:blipFill>
          <p:spPr bwMode="auto">
            <a:xfrm>
              <a:off x="251519" y="1052736"/>
              <a:ext cx="8610667" cy="504056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sp>
          <p:nvSpPr>
            <p:cNvPr id="35" name="CasellaDiTesto 34"/>
            <p:cNvSpPr txBox="1"/>
            <p:nvPr/>
          </p:nvSpPr>
          <p:spPr>
            <a:xfrm>
              <a:off x="7308304" y="4941168"/>
              <a:ext cx="129614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dirty="0"/>
                <a:t>I</a:t>
              </a:r>
              <a:r>
                <a:rPr lang="it-IT" baseline="-25000" dirty="0"/>
                <a:t>T</a:t>
              </a:r>
              <a:r>
                <a:rPr lang="it-IT" dirty="0"/>
                <a:t> = 700 A</a:t>
              </a:r>
            </a:p>
          </p:txBody>
        </p:sp>
        <p:sp>
          <p:nvSpPr>
            <p:cNvPr id="36" name="CasellaDiTesto 35"/>
            <p:cNvSpPr txBox="1"/>
            <p:nvPr/>
          </p:nvSpPr>
          <p:spPr>
            <a:xfrm>
              <a:off x="7308304" y="5445224"/>
              <a:ext cx="1296144" cy="369332"/>
            </a:xfrm>
            <a:prstGeom prst="rect">
              <a:avLst/>
            </a:prstGeom>
            <a:solidFill>
              <a:schemeClr val="bg1"/>
            </a:solidFill>
            <a:ln>
              <a:solidFill>
                <a:srgbClr val="FF0000"/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it-IT" dirty="0"/>
                <a:t>I</a:t>
              </a:r>
              <a:r>
                <a:rPr lang="it-IT" baseline="-25000" dirty="0"/>
                <a:t>IS</a:t>
              </a:r>
              <a:r>
                <a:rPr lang="it-IT" dirty="0"/>
                <a:t> = 200 A</a:t>
              </a:r>
            </a:p>
          </p:txBody>
        </p:sp>
        <p:cxnSp>
          <p:nvCxnSpPr>
            <p:cNvPr id="37" name="Connettore 1 33"/>
            <p:cNvCxnSpPr/>
            <p:nvPr/>
          </p:nvCxnSpPr>
          <p:spPr>
            <a:xfrm>
              <a:off x="6588224" y="5112408"/>
              <a:ext cx="576000" cy="0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Connettore 1 34"/>
            <p:cNvCxnSpPr/>
            <p:nvPr/>
          </p:nvCxnSpPr>
          <p:spPr>
            <a:xfrm>
              <a:off x="6588224" y="5616408"/>
              <a:ext cx="576000" cy="0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Connettore 1 35"/>
            <p:cNvCxnSpPr/>
            <p:nvPr/>
          </p:nvCxnSpPr>
          <p:spPr>
            <a:xfrm>
              <a:off x="6156176" y="1124744"/>
              <a:ext cx="0" cy="2376264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Connettore 1 36"/>
            <p:cNvCxnSpPr/>
            <p:nvPr/>
          </p:nvCxnSpPr>
          <p:spPr>
            <a:xfrm>
              <a:off x="4788024" y="3212976"/>
              <a:ext cx="1368152" cy="28803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Connettore 1 37"/>
            <p:cNvCxnSpPr/>
            <p:nvPr/>
          </p:nvCxnSpPr>
          <p:spPr>
            <a:xfrm>
              <a:off x="3995936" y="1124744"/>
              <a:ext cx="0" cy="1584176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2" name="Connettore 1 38"/>
            <p:cNvCxnSpPr/>
            <p:nvPr/>
          </p:nvCxnSpPr>
          <p:spPr>
            <a:xfrm flipV="1">
              <a:off x="3203848" y="3429000"/>
              <a:ext cx="864096" cy="576064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Connettore 1 39"/>
            <p:cNvCxnSpPr/>
            <p:nvPr/>
          </p:nvCxnSpPr>
          <p:spPr>
            <a:xfrm>
              <a:off x="4427984" y="2924944"/>
              <a:ext cx="144016" cy="288032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Connettore 1 40"/>
            <p:cNvCxnSpPr/>
            <p:nvPr/>
          </p:nvCxnSpPr>
          <p:spPr>
            <a:xfrm flipV="1">
              <a:off x="1763688" y="2924944"/>
              <a:ext cx="2628000" cy="72008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Connettore 1 41"/>
            <p:cNvCxnSpPr/>
            <p:nvPr/>
          </p:nvCxnSpPr>
          <p:spPr>
            <a:xfrm>
              <a:off x="323528" y="2996952"/>
              <a:ext cx="720080" cy="0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Connettore 1 42"/>
            <p:cNvCxnSpPr/>
            <p:nvPr/>
          </p:nvCxnSpPr>
          <p:spPr>
            <a:xfrm flipV="1">
              <a:off x="4067944" y="3212976"/>
              <a:ext cx="468144" cy="216024"/>
            </a:xfrm>
            <a:prstGeom prst="line">
              <a:avLst/>
            </a:prstGeom>
            <a:ln w="25400">
              <a:solidFill>
                <a:srgbClr val="FF0000"/>
              </a:solidFill>
              <a:prstDash val="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47" name="Text Box 13">
            <a:extLst>
              <a:ext uri="{FF2B5EF4-FFF2-40B4-BE49-F238E27FC236}">
                <a16:creationId xmlns:a16="http://schemas.microsoft.com/office/drawing/2014/main" xmlns="" id="{6B671178-C436-4A2E-A7E5-263BB865B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404" y="112825"/>
            <a:ext cx="8215313" cy="3924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19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1- Introduction</a:t>
            </a:r>
            <a:r>
              <a:rPr kumimoji="1" lang="en-US" sz="1950" dirty="0"/>
              <a:t>: the RIB bunker and the TIS (Target – Ion Source) system</a:t>
            </a:r>
            <a:endParaRPr kumimoji="1" lang="en-US" sz="19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8" name="Segnaposto piè di pagina 4">
            <a:extLst>
              <a:ext uri="{FF2B5EF4-FFF2-40B4-BE49-F238E27FC236}">
                <a16:creationId xmlns:a16="http://schemas.microsoft.com/office/drawing/2014/main" xmlns="" id="{3E5D4B08-DBA8-4852-9E25-4D910B6374D4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7/46</a:t>
            </a:r>
          </a:p>
        </p:txBody>
      </p:sp>
    </p:spTree>
    <p:extLst>
      <p:ext uri="{BB962C8B-B14F-4D97-AF65-F5344CB8AC3E}">
        <p14:creationId xmlns:p14="http://schemas.microsoft.com/office/powerpoint/2010/main" val="4271360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Box 13"/>
          <p:cNvSpPr txBox="1">
            <a:spLocks noChangeArrowheads="1"/>
          </p:cNvSpPr>
          <p:nvPr/>
        </p:nvSpPr>
        <p:spPr bwMode="auto">
          <a:xfrm>
            <a:off x="248973" y="33695"/>
            <a:ext cx="8215313" cy="5539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it-IT" sz="3000" b="1" dirty="0">
                <a:solidFill>
                  <a:schemeClr val="bg1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SUMMARY</a:t>
            </a:r>
            <a:endParaRPr kumimoji="1" lang="en-US" sz="3000" dirty="0"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27870" y="855664"/>
            <a:ext cx="8432910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1- Introduction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en-US" sz="2800" b="1" dirty="0"/>
              <a:t>2- </a:t>
            </a:r>
            <a:r>
              <a:rPr lang="en-US" sz="2800" b="1" u="sng" dirty="0"/>
              <a:t>The SPES target</a:t>
            </a:r>
          </a:p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3- Numerical models</a:t>
            </a:r>
          </a:p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4- On-line tests</a:t>
            </a:r>
          </a:p>
          <a:p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5- Target material characterization @ HT</a:t>
            </a:r>
          </a:p>
          <a:p>
            <a:r>
              <a:rPr lang="it-IT" sz="2800" b="1" dirty="0">
                <a:solidFill>
                  <a:schemeClr val="bg1">
                    <a:lumMod val="65000"/>
                  </a:schemeClr>
                </a:solidFill>
              </a:rPr>
              <a:t>6- 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ISOL targets @ other facilities</a:t>
            </a:r>
            <a:endParaRPr lang="it-IT" sz="2800" b="1" dirty="0">
              <a:solidFill>
                <a:schemeClr val="bg1">
                  <a:lumMod val="65000"/>
                </a:schemeClr>
              </a:solidFill>
            </a:endParaRPr>
          </a:p>
          <a:p>
            <a:r>
              <a:rPr lang="it-IT" sz="2800" b="1" dirty="0">
                <a:solidFill>
                  <a:schemeClr val="bg1">
                    <a:lumMod val="65000"/>
                  </a:schemeClr>
                </a:solidFill>
              </a:rPr>
              <a:t>7- </a:t>
            </a:r>
            <a:r>
              <a:rPr lang="en-US" sz="2800" b="1" dirty="0">
                <a:solidFill>
                  <a:schemeClr val="bg1">
                    <a:lumMod val="65000"/>
                  </a:schemeClr>
                </a:solidFill>
              </a:rPr>
              <a:t>Conclusions and future developments</a:t>
            </a:r>
            <a:endParaRPr lang="en-US" sz="2800" dirty="0">
              <a:solidFill>
                <a:schemeClr val="bg1">
                  <a:lumMod val="65000"/>
                </a:schemeClr>
              </a:solidFill>
            </a:endParaRPr>
          </a:p>
        </p:txBody>
      </p:sp>
      <p:cxnSp>
        <p:nvCxnSpPr>
          <p:cNvPr id="7" name="Connettore diritto 6"/>
          <p:cNvCxnSpPr/>
          <p:nvPr/>
        </p:nvCxnSpPr>
        <p:spPr>
          <a:xfrm flipV="1">
            <a:off x="227871" y="4267782"/>
            <a:ext cx="8640000" cy="0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8" name="Immagine 7"/>
          <p:cNvPicPr>
            <a:picLocks noChangeAspect="1"/>
          </p:cNvPicPr>
          <p:nvPr/>
        </p:nvPicPr>
        <p:blipFill rotWithShape="1">
          <a:blip r:embed="rId2"/>
          <a:srcRect l="55478" t="18232" r="27940" b="52383"/>
          <a:stretch/>
        </p:blipFill>
        <p:spPr>
          <a:xfrm>
            <a:off x="6763474" y="1294046"/>
            <a:ext cx="1828800" cy="2093119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0" name="Picture 6" descr="C:\Documents and Settings\alberto\Documenti\foto\laboratori\target\H_700+IS_200.JPG">
            <a:extLst>
              <a:ext uri="{FF2B5EF4-FFF2-40B4-BE49-F238E27FC236}">
                <a16:creationId xmlns:a16="http://schemas.microsoft.com/office/drawing/2014/main" xmlns="" id="{6DC4373F-A190-431A-948B-87B5B8CE5E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/>
          <a:srcRect l="870" t="22854" r="23410" b="17376"/>
          <a:stretch/>
        </p:blipFill>
        <p:spPr bwMode="auto">
          <a:xfrm>
            <a:off x="436447" y="4667387"/>
            <a:ext cx="2420518" cy="129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pic>
        <p:nvPicPr>
          <p:cNvPr id="11" name="Picture 2" descr="DSCF2073">
            <a:extLst>
              <a:ext uri="{FF2B5EF4-FFF2-40B4-BE49-F238E27FC236}">
                <a16:creationId xmlns:a16="http://schemas.microsoft.com/office/drawing/2014/main" xmlns="" id="{5540897B-CB6A-41EF-B3FC-658CBCD990F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439" r="15250" b="29651"/>
          <a:stretch/>
        </p:blipFill>
        <p:spPr bwMode="auto">
          <a:xfrm>
            <a:off x="3077631" y="4667387"/>
            <a:ext cx="2830467" cy="129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5">
            <a:extLst>
              <a:ext uri="{FF2B5EF4-FFF2-40B4-BE49-F238E27FC236}">
                <a16:creationId xmlns:a16="http://schemas.microsoft.com/office/drawing/2014/main" xmlns="" id="{E7513672-A7DE-4059-B885-91EE94FDFFC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/>
          <a:srcRect l="592" t="10799" r="2953" b="65405"/>
          <a:stretch/>
        </p:blipFill>
        <p:spPr bwMode="auto">
          <a:xfrm>
            <a:off x="6128240" y="4667387"/>
            <a:ext cx="2508964" cy="1296000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3" name="Segnaposto piè di pagina 4">
            <a:extLst>
              <a:ext uri="{FF2B5EF4-FFF2-40B4-BE49-F238E27FC236}">
                <a16:creationId xmlns:a16="http://schemas.microsoft.com/office/drawing/2014/main" xmlns="" id="{9BEF757B-70CE-44BB-9728-D246E4D5C971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8/46</a:t>
            </a:r>
          </a:p>
        </p:txBody>
      </p:sp>
    </p:spTree>
    <p:extLst>
      <p:ext uri="{BB962C8B-B14F-4D97-AF65-F5344CB8AC3E}">
        <p14:creationId xmlns:p14="http://schemas.microsoft.com/office/powerpoint/2010/main" val="2700031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magine 4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40" t="8151" r="6208" b="3250"/>
          <a:stretch/>
        </p:blipFill>
        <p:spPr>
          <a:xfrm flipH="1">
            <a:off x="1331640" y="1316385"/>
            <a:ext cx="6324950" cy="4675272"/>
          </a:xfrm>
          <a:prstGeom prst="rect">
            <a:avLst/>
          </a:prstGeom>
          <a:noFill/>
          <a:ln w="15875">
            <a:solidFill>
              <a:schemeClr val="tx1"/>
            </a:solidFill>
            <a:miter lim="800000"/>
            <a:headEnd/>
            <a:tailEnd/>
          </a:ln>
        </p:spPr>
      </p:pic>
      <p:grpSp>
        <p:nvGrpSpPr>
          <p:cNvPr id="6" name="Gruppo 5"/>
          <p:cNvGrpSpPr/>
          <p:nvPr/>
        </p:nvGrpSpPr>
        <p:grpSpPr>
          <a:xfrm>
            <a:off x="1433414" y="3440104"/>
            <a:ext cx="2071934" cy="1469602"/>
            <a:chOff x="1454344" y="3425137"/>
            <a:chExt cx="2071934" cy="1469602"/>
          </a:xfrm>
        </p:grpSpPr>
        <p:sp>
          <p:nvSpPr>
            <p:cNvPr id="7" name="Freccia a destra 6"/>
            <p:cNvSpPr/>
            <p:nvPr/>
          </p:nvSpPr>
          <p:spPr>
            <a:xfrm rot="20940000">
              <a:off x="1454344" y="4631134"/>
              <a:ext cx="1304288" cy="263605"/>
            </a:xfrm>
            <a:prstGeom prst="rightArrow">
              <a:avLst/>
            </a:prstGeom>
            <a:solidFill>
              <a:srgbClr val="FFFF00"/>
            </a:solidFill>
            <a:ln w="12700">
              <a:solidFill>
                <a:schemeClr val="tx1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" name="CasellaDiTesto 7"/>
            <p:cNvSpPr txBox="1"/>
            <p:nvPr/>
          </p:nvSpPr>
          <p:spPr>
            <a:xfrm rot="20929776">
              <a:off x="2146297" y="3425137"/>
              <a:ext cx="137998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b="1" u="sng" dirty="0">
                  <a:solidFill>
                    <a:srgbClr val="FFFF00"/>
                  </a:solidFill>
                  <a:latin typeface="+mn-lt"/>
                </a:rPr>
                <a:t>40 MeV, 200 µA</a:t>
              </a:r>
            </a:p>
            <a:p>
              <a:r>
                <a:rPr lang="en-US" sz="1400" b="1" u="sng" dirty="0">
                  <a:solidFill>
                    <a:srgbClr val="FFFF00"/>
                  </a:solidFill>
                  <a:latin typeface="+mn-lt"/>
                </a:rPr>
                <a:t>proton beam</a:t>
              </a:r>
            </a:p>
          </p:txBody>
        </p:sp>
      </p:grpSp>
      <p:grpSp>
        <p:nvGrpSpPr>
          <p:cNvPr id="9" name="Gruppo 8"/>
          <p:cNvGrpSpPr/>
          <p:nvPr/>
        </p:nvGrpSpPr>
        <p:grpSpPr>
          <a:xfrm>
            <a:off x="2843808" y="4880865"/>
            <a:ext cx="1152128" cy="1063777"/>
            <a:chOff x="2843808" y="4833240"/>
            <a:chExt cx="1152128" cy="1063777"/>
          </a:xfrm>
        </p:grpSpPr>
        <p:sp>
          <p:nvSpPr>
            <p:cNvPr id="10" name="CasellaDiTesto 9"/>
            <p:cNvSpPr txBox="1"/>
            <p:nvPr/>
          </p:nvSpPr>
          <p:spPr>
            <a:xfrm>
              <a:off x="2843808" y="5589240"/>
              <a:ext cx="11521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u="sng" dirty="0">
                  <a:latin typeface="+mn-lt"/>
                </a:rPr>
                <a:t>window (C)</a:t>
              </a:r>
            </a:p>
          </p:txBody>
        </p:sp>
        <p:cxnSp>
          <p:nvCxnSpPr>
            <p:cNvPr id="11" name="Connettore 2 10"/>
            <p:cNvCxnSpPr/>
            <p:nvPr/>
          </p:nvCxnSpPr>
          <p:spPr>
            <a:xfrm flipH="1" flipV="1">
              <a:off x="3024000" y="4833240"/>
              <a:ext cx="251856" cy="75600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2" name="Gruppo 11"/>
          <p:cNvGrpSpPr/>
          <p:nvPr/>
        </p:nvGrpSpPr>
        <p:grpSpPr>
          <a:xfrm>
            <a:off x="4283968" y="4628753"/>
            <a:ext cx="1152128" cy="1315889"/>
            <a:chOff x="4283968" y="4581128"/>
            <a:chExt cx="1152128" cy="1315889"/>
          </a:xfrm>
        </p:grpSpPr>
        <p:sp>
          <p:nvSpPr>
            <p:cNvPr id="13" name="CasellaDiTesto 12"/>
            <p:cNvSpPr txBox="1"/>
            <p:nvPr/>
          </p:nvSpPr>
          <p:spPr>
            <a:xfrm>
              <a:off x="4427984" y="5589240"/>
              <a:ext cx="10081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u="sng" dirty="0">
                  <a:latin typeface="+mn-lt"/>
                </a:rPr>
                <a:t>disc (UC</a:t>
              </a:r>
              <a:r>
                <a:rPr lang="en-US" sz="1100" u="sng" dirty="0">
                  <a:latin typeface="+mn-lt"/>
                </a:rPr>
                <a:t>x</a:t>
              </a:r>
              <a:r>
                <a:rPr lang="en-US" sz="1400" u="sng" dirty="0">
                  <a:latin typeface="+mn-lt"/>
                </a:rPr>
                <a:t>)</a:t>
              </a:r>
            </a:p>
          </p:txBody>
        </p:sp>
        <p:cxnSp>
          <p:nvCxnSpPr>
            <p:cNvPr id="14" name="Connettore 2 13"/>
            <p:cNvCxnSpPr/>
            <p:nvPr/>
          </p:nvCxnSpPr>
          <p:spPr>
            <a:xfrm flipH="1" flipV="1">
              <a:off x="4283968" y="4581128"/>
              <a:ext cx="411124" cy="984403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5" name="Gruppo 14"/>
          <p:cNvGrpSpPr/>
          <p:nvPr/>
        </p:nvGrpSpPr>
        <p:grpSpPr>
          <a:xfrm>
            <a:off x="6228184" y="4142865"/>
            <a:ext cx="1368152" cy="1801777"/>
            <a:chOff x="6228184" y="4095240"/>
            <a:chExt cx="1368152" cy="1801777"/>
          </a:xfrm>
        </p:grpSpPr>
        <p:sp>
          <p:nvSpPr>
            <p:cNvPr id="16" name="CasellaDiTesto 15"/>
            <p:cNvSpPr txBox="1"/>
            <p:nvPr/>
          </p:nvSpPr>
          <p:spPr>
            <a:xfrm>
              <a:off x="6588224" y="5589240"/>
              <a:ext cx="1008112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u="sng" dirty="0">
                  <a:latin typeface="+mn-lt"/>
                </a:rPr>
                <a:t>dumper (C)</a:t>
              </a:r>
            </a:p>
          </p:txBody>
        </p:sp>
        <p:cxnSp>
          <p:nvCxnSpPr>
            <p:cNvPr id="18" name="Connettore 2 17"/>
            <p:cNvCxnSpPr/>
            <p:nvPr/>
          </p:nvCxnSpPr>
          <p:spPr>
            <a:xfrm flipH="1" flipV="1">
              <a:off x="6228184" y="4095240"/>
              <a:ext cx="648072" cy="149400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9" name="Gruppo 18"/>
          <p:cNvGrpSpPr/>
          <p:nvPr/>
        </p:nvGrpSpPr>
        <p:grpSpPr>
          <a:xfrm>
            <a:off x="4788000" y="4628752"/>
            <a:ext cx="1152128" cy="694650"/>
            <a:chOff x="2771776" y="4833239"/>
            <a:chExt cx="1152128" cy="694650"/>
          </a:xfrm>
        </p:grpSpPr>
        <p:sp>
          <p:nvSpPr>
            <p:cNvPr id="20" name="CasellaDiTesto 19"/>
            <p:cNvSpPr txBox="1"/>
            <p:nvPr/>
          </p:nvSpPr>
          <p:spPr>
            <a:xfrm>
              <a:off x="2771776" y="5220112"/>
              <a:ext cx="1152128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400" u="sng" dirty="0">
                  <a:latin typeface="+mn-lt"/>
                </a:rPr>
                <a:t>box (C)</a:t>
              </a:r>
            </a:p>
          </p:txBody>
        </p:sp>
        <p:cxnSp>
          <p:nvCxnSpPr>
            <p:cNvPr id="21" name="Connettore 2 20"/>
            <p:cNvCxnSpPr/>
            <p:nvPr/>
          </p:nvCxnSpPr>
          <p:spPr>
            <a:xfrm flipH="1" flipV="1">
              <a:off x="3024000" y="4833239"/>
              <a:ext cx="180000" cy="396000"/>
            </a:xfrm>
            <a:prstGeom prst="straightConnector1">
              <a:avLst/>
            </a:prstGeom>
            <a:ln>
              <a:solidFill>
                <a:schemeClr val="tx1"/>
              </a:solidFill>
              <a:tailEnd type="oval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2" name="Gruppo 21"/>
          <p:cNvGrpSpPr/>
          <p:nvPr/>
        </p:nvGrpSpPr>
        <p:grpSpPr>
          <a:xfrm>
            <a:off x="1341270" y="1316385"/>
            <a:ext cx="6336706" cy="4675272"/>
            <a:chOff x="9925014" y="3117460"/>
            <a:chExt cx="6336706" cy="4675272"/>
          </a:xfrm>
        </p:grpSpPr>
        <p:pic>
          <p:nvPicPr>
            <p:cNvPr id="23" name="Immagine 22"/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3831" t="7516" r="4852" b="7626"/>
            <a:stretch/>
          </p:blipFill>
          <p:spPr>
            <a:xfrm flipH="1">
              <a:off x="9925014" y="3117460"/>
              <a:ext cx="6336706" cy="4675272"/>
            </a:xfrm>
            <a:prstGeom prst="rect">
              <a:avLst/>
            </a:prstGeom>
            <a:noFill/>
            <a:ln w="15875">
              <a:solidFill>
                <a:schemeClr val="tx1"/>
              </a:solidFill>
            </a:ln>
          </p:spPr>
        </p:pic>
        <p:grpSp>
          <p:nvGrpSpPr>
            <p:cNvPr id="24" name="Gruppo 23"/>
            <p:cNvGrpSpPr/>
            <p:nvPr/>
          </p:nvGrpSpPr>
          <p:grpSpPr>
            <a:xfrm>
              <a:off x="13428984" y="6381328"/>
              <a:ext cx="1152128" cy="1055689"/>
              <a:chOff x="4283968" y="4581129"/>
              <a:chExt cx="1152128" cy="1055689"/>
            </a:xfrm>
          </p:grpSpPr>
          <p:sp>
            <p:nvSpPr>
              <p:cNvPr id="25" name="CasellaDiTesto 24"/>
              <p:cNvSpPr txBox="1"/>
              <p:nvPr/>
            </p:nvSpPr>
            <p:spPr>
              <a:xfrm>
                <a:off x="4283968" y="5329041"/>
                <a:ext cx="1152128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US" sz="1400" u="sng" dirty="0">
                    <a:latin typeface="+mn-lt"/>
                  </a:rPr>
                  <a:t>heater (Ta)</a:t>
                </a:r>
              </a:p>
            </p:txBody>
          </p:sp>
          <p:cxnSp>
            <p:nvCxnSpPr>
              <p:cNvPr id="26" name="Connettore 2 25"/>
              <p:cNvCxnSpPr/>
              <p:nvPr/>
            </p:nvCxnSpPr>
            <p:spPr>
              <a:xfrm flipH="1" flipV="1">
                <a:off x="4283968" y="4581129"/>
                <a:ext cx="323712" cy="722481"/>
              </a:xfrm>
              <a:prstGeom prst="straightConnector1">
                <a:avLst/>
              </a:prstGeom>
              <a:ln>
                <a:solidFill>
                  <a:schemeClr val="tx1"/>
                </a:solidFill>
                <a:tailEnd type="oval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</p:grpSp>
      <p:sp>
        <p:nvSpPr>
          <p:cNvPr id="28" name="Text Box 13">
            <a:extLst>
              <a:ext uri="{FF2B5EF4-FFF2-40B4-BE49-F238E27FC236}">
                <a16:creationId xmlns:a16="http://schemas.microsoft.com/office/drawing/2014/main" xmlns="" id="{6B671178-C436-4A2E-A7E5-263BB865B01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42404" y="112825"/>
            <a:ext cx="8215313" cy="4154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kumimoji="1" lang="en-US" sz="21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2- The SPES target</a:t>
            </a:r>
            <a:r>
              <a:rPr kumimoji="1" lang="en-US" sz="2100" dirty="0"/>
              <a:t>: general architecture and main characteristics</a:t>
            </a:r>
            <a:endParaRPr kumimoji="1" lang="en-US" sz="21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grpSp>
        <p:nvGrpSpPr>
          <p:cNvPr id="33" name="Gruppo 32"/>
          <p:cNvGrpSpPr/>
          <p:nvPr/>
        </p:nvGrpSpPr>
        <p:grpSpPr>
          <a:xfrm>
            <a:off x="825665" y="1248121"/>
            <a:ext cx="7367916" cy="5065442"/>
            <a:chOff x="9404204" y="-1568725"/>
            <a:chExt cx="7367916" cy="5065442"/>
          </a:xfrm>
        </p:grpSpPr>
        <p:pic>
          <p:nvPicPr>
            <p:cNvPr id="27" name="Picture 2" descr="H:\LAVORO_STORICO\TESI_DI_DOTTORATO\CHAPTER_3\FIG_4.emf"/>
            <p:cNvPicPr>
              <a:picLocks noChangeAspect="1" noChangeArrowheads="1"/>
            </p:cNvPicPr>
            <p:nvPr/>
          </p:nvPicPr>
          <p:blipFill>
            <a:blip r:embed="rId4" cstate="print"/>
            <a:srcRect b="6150"/>
            <a:stretch>
              <a:fillRect/>
            </a:stretch>
          </p:blipFill>
          <p:spPr bwMode="auto">
            <a:xfrm>
              <a:off x="9404204" y="-1568725"/>
              <a:ext cx="7367916" cy="5065442"/>
            </a:xfrm>
            <a:prstGeom prst="rect">
              <a:avLst/>
            </a:prstGeom>
            <a:noFill/>
          </p:spPr>
        </p:pic>
        <p:pic>
          <p:nvPicPr>
            <p:cNvPr id="31" name="Immagine 30"/>
            <p:cNvPicPr>
              <a:picLocks noChangeAspect="1"/>
            </p:cNvPicPr>
            <p:nvPr/>
          </p:nvPicPr>
          <p:blipFill rotWithShape="1">
            <a:blip r:embed="rId5"/>
            <a:srcRect l="12451" t="42711" r="44974" b="25455"/>
            <a:stretch/>
          </p:blipFill>
          <p:spPr>
            <a:xfrm>
              <a:off x="10188956" y="-1074038"/>
              <a:ext cx="2898394" cy="1354462"/>
            </a:xfrm>
            <a:prstGeom prst="rect">
              <a:avLst/>
            </a:prstGeom>
            <a:ln>
              <a:solidFill>
                <a:schemeClr val="tx1"/>
              </a:solidFill>
              <a:prstDash val="sysDash"/>
            </a:ln>
          </p:spPr>
        </p:pic>
        <p:sp>
          <p:nvSpPr>
            <p:cNvPr id="32" name="CasellaDiTesto 31"/>
            <p:cNvSpPr txBox="1"/>
            <p:nvPr/>
          </p:nvSpPr>
          <p:spPr>
            <a:xfrm>
              <a:off x="11306175" y="-214221"/>
              <a:ext cx="1809751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sz="1400" b="1" dirty="0"/>
                <a:t>p energy: 40 MeV</a:t>
              </a:r>
            </a:p>
            <a:p>
              <a:pPr algn="r"/>
              <a:r>
                <a:rPr lang="en-US" sz="1400" b="1" dirty="0"/>
                <a:t>p intensity: 200 µA</a:t>
              </a:r>
            </a:p>
          </p:txBody>
        </p:sp>
      </p:grpSp>
      <p:sp>
        <p:nvSpPr>
          <p:cNvPr id="34" name="CasellaDiTesto 33"/>
          <p:cNvSpPr txBox="1"/>
          <p:nvPr/>
        </p:nvSpPr>
        <p:spPr>
          <a:xfrm>
            <a:off x="142875" y="766394"/>
            <a:ext cx="8839200" cy="369332"/>
          </a:xfrm>
          <a:prstGeom prst="rect">
            <a:avLst/>
          </a:prstGeom>
          <a:solidFill>
            <a:srgbClr val="FFFF00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the whole target system must be operated at extremely high temperature (2000°C and more) </a:t>
            </a:r>
          </a:p>
        </p:txBody>
      </p:sp>
      <p:sp>
        <p:nvSpPr>
          <p:cNvPr id="30" name="Segnaposto piè di pagina 4">
            <a:extLst>
              <a:ext uri="{FF2B5EF4-FFF2-40B4-BE49-F238E27FC236}">
                <a16:creationId xmlns:a16="http://schemas.microsoft.com/office/drawing/2014/main" xmlns="" id="{4BB3E9CC-A311-4BC8-879F-04EA3C8E0FE5}"/>
              </a:ext>
            </a:extLst>
          </p:cNvPr>
          <p:cNvSpPr txBox="1">
            <a:spLocks/>
          </p:cNvSpPr>
          <p:nvPr/>
        </p:nvSpPr>
        <p:spPr>
          <a:xfrm>
            <a:off x="219253" y="6486071"/>
            <a:ext cx="3564938" cy="270000"/>
          </a:xfrm>
          <a:prstGeom prst="rect">
            <a:avLst/>
          </a:prstGeom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r>
              <a:rPr lang="it-IT" sz="1200" b="1" dirty="0">
                <a:solidFill>
                  <a:prstClr val="black"/>
                </a:solidFill>
                <a:latin typeface="Calibri"/>
              </a:rPr>
              <a:t>Mattia Manzolaro</a:t>
            </a:r>
            <a:r>
              <a:rPr lang="it-IT" sz="1200" dirty="0">
                <a:solidFill>
                  <a:prstClr val="black"/>
                </a:solidFill>
                <a:latin typeface="Calibri"/>
              </a:rPr>
              <a:t>                     slide 9/46</a:t>
            </a:r>
          </a:p>
        </p:txBody>
      </p:sp>
    </p:spTree>
    <p:extLst>
      <p:ext uri="{BB962C8B-B14F-4D97-AF65-F5344CB8AC3E}">
        <p14:creationId xmlns:p14="http://schemas.microsoft.com/office/powerpoint/2010/main" val="37320053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" grpId="0" animBg="1"/>
    </p:bldLst>
  </p:timing>
</p:sld>
</file>

<file path=ppt/theme/theme1.xml><?xml version="1.0" encoding="utf-8"?>
<a:theme xmlns:a="http://schemas.openxmlformats.org/drawingml/2006/main" name="4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2542</Words>
  <Application>Microsoft Office PowerPoint</Application>
  <PresentationFormat>On-screen Show (4:3)</PresentationFormat>
  <Paragraphs>414</Paragraphs>
  <Slides>46</Slides>
  <Notes>4</Notes>
  <HiddenSlides>0</HiddenSlides>
  <MMClips>0</MMClips>
  <ScaleCrop>false</ScaleCrop>
  <HeadingPairs>
    <vt:vector size="8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46</vt:i4>
      </vt:variant>
    </vt:vector>
  </HeadingPairs>
  <TitlesOfParts>
    <vt:vector size="55" baseType="lpstr">
      <vt:lpstr>MS PGothic</vt:lpstr>
      <vt:lpstr>Arial</vt:lpstr>
      <vt:lpstr>Calibri</vt:lpstr>
      <vt:lpstr>Symbol</vt:lpstr>
      <vt:lpstr>Times New Roman</vt:lpstr>
      <vt:lpstr>TimesNewRomanPSMT</vt:lpstr>
      <vt:lpstr>Verdana-Bold</vt:lpstr>
      <vt:lpstr>4_Tema di Office</vt:lpstr>
      <vt:lpstr>Microsoft Equation 3.0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Mattia Manzolaro</dc:creator>
  <cp:lastModifiedBy>Pellemoine, Frederique</cp:lastModifiedBy>
  <cp:revision>192</cp:revision>
  <dcterms:modified xsi:type="dcterms:W3CDTF">2018-06-19T11:30:44Z</dcterms:modified>
</cp:coreProperties>
</file>