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4"/>
  </p:sldMasterIdLst>
  <p:notesMasterIdLst>
    <p:notesMasterId r:id="rId27"/>
  </p:notesMasterIdLst>
  <p:handoutMasterIdLst>
    <p:handoutMasterId r:id="rId28"/>
  </p:handoutMasterIdLst>
  <p:sldIdLst>
    <p:sldId id="256" r:id="rId5"/>
    <p:sldId id="316" r:id="rId6"/>
    <p:sldId id="317" r:id="rId7"/>
    <p:sldId id="310" r:id="rId8"/>
    <p:sldId id="309" r:id="rId9"/>
    <p:sldId id="305" r:id="rId10"/>
    <p:sldId id="311" r:id="rId11"/>
    <p:sldId id="286" r:id="rId12"/>
    <p:sldId id="299" r:id="rId13"/>
    <p:sldId id="302" r:id="rId14"/>
    <p:sldId id="307" r:id="rId15"/>
    <p:sldId id="308" r:id="rId16"/>
    <p:sldId id="275" r:id="rId17"/>
    <p:sldId id="290" r:id="rId18"/>
    <p:sldId id="293" r:id="rId19"/>
    <p:sldId id="279" r:id="rId20"/>
    <p:sldId id="280" r:id="rId21"/>
    <p:sldId id="281" r:id="rId22"/>
    <p:sldId id="312" r:id="rId23"/>
    <p:sldId id="313" r:id="rId24"/>
    <p:sldId id="314" r:id="rId25"/>
    <p:sldId id="285" r:id="rId26"/>
  </p:sldIdLst>
  <p:sldSz cx="9144000" cy="6858000" type="letter"/>
  <p:notesSz cx="7019925" cy="9305925"/>
  <p:defaultTextStyle>
    <a:defPPr>
      <a:defRPr lang="en-US"/>
    </a:defPPr>
    <a:lvl1pPr algn="l" rtl="0" eaLnBrk="0" fontAlgn="base" hangingPunct="0">
      <a:spcBef>
        <a:spcPct val="0"/>
      </a:spcBef>
      <a:spcAft>
        <a:spcPct val="0"/>
      </a:spcAft>
      <a:defRPr sz="2800" u="sng" kern="1200">
        <a:solidFill>
          <a:schemeClr val="tx1"/>
        </a:solidFill>
        <a:latin typeface="Arial" charset="0"/>
        <a:ea typeface="+mn-ea"/>
        <a:cs typeface="+mn-cs"/>
      </a:defRPr>
    </a:lvl1pPr>
    <a:lvl2pPr marL="457200" algn="l" rtl="0" eaLnBrk="0" fontAlgn="base" hangingPunct="0">
      <a:spcBef>
        <a:spcPct val="0"/>
      </a:spcBef>
      <a:spcAft>
        <a:spcPct val="0"/>
      </a:spcAft>
      <a:defRPr sz="2800" u="sng" kern="1200">
        <a:solidFill>
          <a:schemeClr val="tx1"/>
        </a:solidFill>
        <a:latin typeface="Arial" charset="0"/>
        <a:ea typeface="+mn-ea"/>
        <a:cs typeface="+mn-cs"/>
      </a:defRPr>
    </a:lvl2pPr>
    <a:lvl3pPr marL="914400" algn="l" rtl="0" eaLnBrk="0" fontAlgn="base" hangingPunct="0">
      <a:spcBef>
        <a:spcPct val="0"/>
      </a:spcBef>
      <a:spcAft>
        <a:spcPct val="0"/>
      </a:spcAft>
      <a:defRPr sz="2800" u="sng" kern="1200">
        <a:solidFill>
          <a:schemeClr val="tx1"/>
        </a:solidFill>
        <a:latin typeface="Arial" charset="0"/>
        <a:ea typeface="+mn-ea"/>
        <a:cs typeface="+mn-cs"/>
      </a:defRPr>
    </a:lvl3pPr>
    <a:lvl4pPr marL="1371600" algn="l" rtl="0" eaLnBrk="0" fontAlgn="base" hangingPunct="0">
      <a:spcBef>
        <a:spcPct val="0"/>
      </a:spcBef>
      <a:spcAft>
        <a:spcPct val="0"/>
      </a:spcAft>
      <a:defRPr sz="2800" u="sng" kern="1200">
        <a:solidFill>
          <a:schemeClr val="tx1"/>
        </a:solidFill>
        <a:latin typeface="Arial" charset="0"/>
        <a:ea typeface="+mn-ea"/>
        <a:cs typeface="+mn-cs"/>
      </a:defRPr>
    </a:lvl4pPr>
    <a:lvl5pPr marL="1828800" algn="l" rtl="0" eaLnBrk="0" fontAlgn="base" hangingPunct="0">
      <a:spcBef>
        <a:spcPct val="0"/>
      </a:spcBef>
      <a:spcAft>
        <a:spcPct val="0"/>
      </a:spcAft>
      <a:defRPr sz="2800" u="sng" kern="1200">
        <a:solidFill>
          <a:schemeClr val="tx1"/>
        </a:solidFill>
        <a:latin typeface="Arial" charset="0"/>
        <a:ea typeface="+mn-ea"/>
        <a:cs typeface="+mn-cs"/>
      </a:defRPr>
    </a:lvl5pPr>
    <a:lvl6pPr marL="2286000" algn="l" defTabSz="914400" rtl="0" eaLnBrk="1" latinLnBrk="0" hangingPunct="1">
      <a:defRPr sz="2800" u="sng" kern="1200">
        <a:solidFill>
          <a:schemeClr val="tx1"/>
        </a:solidFill>
        <a:latin typeface="Arial" charset="0"/>
        <a:ea typeface="+mn-ea"/>
        <a:cs typeface="+mn-cs"/>
      </a:defRPr>
    </a:lvl6pPr>
    <a:lvl7pPr marL="2743200" algn="l" defTabSz="914400" rtl="0" eaLnBrk="1" latinLnBrk="0" hangingPunct="1">
      <a:defRPr sz="2800" u="sng" kern="1200">
        <a:solidFill>
          <a:schemeClr val="tx1"/>
        </a:solidFill>
        <a:latin typeface="Arial" charset="0"/>
        <a:ea typeface="+mn-ea"/>
        <a:cs typeface="+mn-cs"/>
      </a:defRPr>
    </a:lvl7pPr>
    <a:lvl8pPr marL="3200400" algn="l" defTabSz="914400" rtl="0" eaLnBrk="1" latinLnBrk="0" hangingPunct="1">
      <a:defRPr sz="2800" u="sng" kern="1200">
        <a:solidFill>
          <a:schemeClr val="tx1"/>
        </a:solidFill>
        <a:latin typeface="Arial" charset="0"/>
        <a:ea typeface="+mn-ea"/>
        <a:cs typeface="+mn-cs"/>
      </a:defRPr>
    </a:lvl8pPr>
    <a:lvl9pPr marL="3657600" algn="l" defTabSz="914400" rtl="0" eaLnBrk="1" latinLnBrk="0" hangingPunct="1">
      <a:defRPr sz="2800" u="sng"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7075"/>
    <a:srgbClr val="B8C092"/>
    <a:srgbClr val="9EB4B2"/>
    <a:srgbClr val="FFFF00"/>
    <a:srgbClr val="FFF0D5"/>
    <a:srgbClr val="FFD98D"/>
    <a:srgbClr val="BACAC8"/>
    <a:srgbClr val="FFFFFF"/>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950" autoAdjust="0"/>
    <p:restoredTop sz="94677" autoAdjust="0"/>
  </p:normalViewPr>
  <p:slideViewPr>
    <p:cSldViewPr snapToGrid="0">
      <p:cViewPr varScale="1">
        <p:scale>
          <a:sx n="118" d="100"/>
          <a:sy n="118" d="100"/>
        </p:scale>
        <p:origin x="-738" y="-90"/>
      </p:cViewPr>
      <p:guideLst>
        <p:guide orient="horz"/>
        <p:guide pos="168"/>
        <p:guide pos="5616"/>
      </p:guideLst>
    </p:cSldViewPr>
  </p:slideViewPr>
  <p:outlineViewPr>
    <p:cViewPr>
      <p:scale>
        <a:sx n="33" d="100"/>
        <a:sy n="33" d="100"/>
      </p:scale>
      <p:origin x="48" y="5400"/>
    </p:cViewPr>
  </p:outlineViewPr>
  <p:notesTextViewPr>
    <p:cViewPr>
      <p:scale>
        <a:sx n="100" d="100"/>
        <a:sy n="100" d="100"/>
      </p:scale>
      <p:origin x="0" y="0"/>
    </p:cViewPr>
  </p:notesTextViewPr>
  <p:sorterViewPr>
    <p:cViewPr>
      <p:scale>
        <a:sx n="75" d="100"/>
        <a:sy n="75" d="100"/>
      </p:scale>
      <p:origin x="0" y="0"/>
    </p:cViewPr>
  </p:sorterViewPr>
  <p:notesViewPr>
    <p:cSldViewPr snapToGrid="0">
      <p:cViewPr varScale="1">
        <p:scale>
          <a:sx n="92" d="100"/>
          <a:sy n="92" d="100"/>
        </p:scale>
        <p:origin x="-2628" y="-114"/>
      </p:cViewPr>
      <p:guideLst>
        <p:guide orient="horz" pos="2931"/>
        <p:guide pos="2211"/>
      </p:guideLst>
    </p:cSldViewPr>
  </p:notesViewPr>
  <p:gridSpacing cx="58989913" cy="58989913"/>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1E3A5F-8F7A-4C2F-B29E-5820C2A99E87}"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7A6E4B00-36C5-47CC-92D3-B4469F631AFA}">
      <dgm:prSet/>
      <dgm:spPr/>
      <dgm:t>
        <a:bodyPr/>
        <a:lstStyle/>
        <a:p>
          <a:pPr algn="ctr" rtl="0"/>
          <a:r>
            <a:rPr lang="en-US" b="1" dirty="0" smtClean="0"/>
            <a:t>While maintaining a consistent or reduced cost profile</a:t>
          </a:r>
          <a:endParaRPr lang="en-US" b="1" dirty="0"/>
        </a:p>
      </dgm:t>
    </dgm:pt>
    <dgm:pt modelId="{382471A3-E215-4D06-9421-4614A5FC2658}" type="parTrans" cxnId="{0E103758-EA21-4E7B-ACB4-A3C79B36E789}">
      <dgm:prSet/>
      <dgm:spPr/>
      <dgm:t>
        <a:bodyPr/>
        <a:lstStyle/>
        <a:p>
          <a:pPr algn="ctr"/>
          <a:endParaRPr lang="en-US"/>
        </a:p>
      </dgm:t>
    </dgm:pt>
    <dgm:pt modelId="{6A8E55F1-0136-47BA-A4F5-985055065945}" type="sibTrans" cxnId="{0E103758-EA21-4E7B-ACB4-A3C79B36E789}">
      <dgm:prSet/>
      <dgm:spPr/>
      <dgm:t>
        <a:bodyPr/>
        <a:lstStyle/>
        <a:p>
          <a:pPr algn="ctr"/>
          <a:endParaRPr lang="en-US"/>
        </a:p>
      </dgm:t>
    </dgm:pt>
    <dgm:pt modelId="{697B16CE-7C17-4E21-AA8E-EB29C63A761A}" type="pres">
      <dgm:prSet presAssocID="{E91E3A5F-8F7A-4C2F-B29E-5820C2A99E87}" presName="linear" presStyleCnt="0">
        <dgm:presLayoutVars>
          <dgm:animLvl val="lvl"/>
          <dgm:resizeHandles val="exact"/>
        </dgm:presLayoutVars>
      </dgm:prSet>
      <dgm:spPr/>
      <dgm:t>
        <a:bodyPr/>
        <a:lstStyle/>
        <a:p>
          <a:endParaRPr lang="en-US"/>
        </a:p>
      </dgm:t>
    </dgm:pt>
    <dgm:pt modelId="{8ECA3830-7D90-4AD7-855F-33FB497C3B04}" type="pres">
      <dgm:prSet presAssocID="{7A6E4B00-36C5-47CC-92D3-B4469F631AFA}" presName="parentText" presStyleLbl="node1" presStyleIdx="0" presStyleCnt="1" custScaleX="83171" custLinFactY="24054" custLinFactNeighborX="91474" custLinFactNeighborY="100000">
        <dgm:presLayoutVars>
          <dgm:chMax val="0"/>
          <dgm:bulletEnabled val="1"/>
        </dgm:presLayoutVars>
      </dgm:prSet>
      <dgm:spPr/>
      <dgm:t>
        <a:bodyPr/>
        <a:lstStyle/>
        <a:p>
          <a:endParaRPr lang="en-US"/>
        </a:p>
      </dgm:t>
    </dgm:pt>
  </dgm:ptLst>
  <dgm:cxnLst>
    <dgm:cxn modelId="{C9A2D3CE-5003-408C-909A-17BDE06C9BF2}" type="presOf" srcId="{7A6E4B00-36C5-47CC-92D3-B4469F631AFA}" destId="{8ECA3830-7D90-4AD7-855F-33FB497C3B04}" srcOrd="0" destOrd="0" presId="urn:microsoft.com/office/officeart/2005/8/layout/vList2"/>
    <dgm:cxn modelId="{CB5A2FC3-0BEB-45C7-A87D-1E8F9F7399A8}" type="presOf" srcId="{E91E3A5F-8F7A-4C2F-B29E-5820C2A99E87}" destId="{697B16CE-7C17-4E21-AA8E-EB29C63A761A}" srcOrd="0" destOrd="0" presId="urn:microsoft.com/office/officeart/2005/8/layout/vList2"/>
    <dgm:cxn modelId="{0E103758-EA21-4E7B-ACB4-A3C79B36E789}" srcId="{E91E3A5F-8F7A-4C2F-B29E-5820C2A99E87}" destId="{7A6E4B00-36C5-47CC-92D3-B4469F631AFA}" srcOrd="0" destOrd="0" parTransId="{382471A3-E215-4D06-9421-4614A5FC2658}" sibTransId="{6A8E55F1-0136-47BA-A4F5-985055065945}"/>
    <dgm:cxn modelId="{F66784B5-EC20-4061-935B-79508B988401}" type="presParOf" srcId="{697B16CE-7C17-4E21-AA8E-EB29C63A761A}" destId="{8ECA3830-7D90-4AD7-855F-33FB497C3B04}" srcOrd="0"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4"/>
          <p:cNvSpPr>
            <a:spLocks noGrp="1" noRot="1" noChangeAspect="1" noChangeArrowheads="1" noTextEdit="1"/>
          </p:cNvSpPr>
          <p:nvPr>
            <p:ph type="sldImg" idx="2"/>
          </p:nvPr>
        </p:nvSpPr>
        <p:spPr bwMode="auto">
          <a:xfrm>
            <a:off x="1184275" y="698500"/>
            <a:ext cx="4652963" cy="348932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6309" y="4420951"/>
            <a:ext cx="5147309" cy="4185759"/>
          </a:xfrm>
          <a:prstGeom prst="rect">
            <a:avLst/>
          </a:prstGeom>
          <a:noFill/>
          <a:ln w="9525">
            <a:noFill/>
            <a:miter lim="800000"/>
            <a:headEnd/>
            <a:tailEnd/>
          </a:ln>
          <a:effectLst/>
        </p:spPr>
        <p:txBody>
          <a:bodyPr vert="horz" wrap="square" lIns="92800" tIns="46401" rIns="92800" bIns="4640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3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3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3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3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1182688" y="696913"/>
            <a:ext cx="4654550" cy="3490912"/>
          </a:xfrm>
          <a:ln/>
        </p:spPr>
      </p:sp>
      <p:sp>
        <p:nvSpPr>
          <p:cNvPr id="26627" name="Rectangle 3"/>
          <p:cNvSpPr>
            <a:spLocks noGrp="1" noChangeArrowheads="1"/>
          </p:cNvSpPr>
          <p:nvPr>
            <p:ph type="body" idx="1"/>
          </p:nvPr>
        </p:nvSpPr>
        <p:spPr>
          <a:xfrm>
            <a:off x="701040" y="4420950"/>
            <a:ext cx="5617848" cy="4187349"/>
          </a:xfrm>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0991" name="Rectangle 223"/>
          <p:cNvSpPr>
            <a:spLocks noGrp="1" noChangeArrowheads="1"/>
          </p:cNvSpPr>
          <p:nvPr>
            <p:ph type="subTitle" idx="1"/>
          </p:nvPr>
        </p:nvSpPr>
        <p:spPr>
          <a:xfrm>
            <a:off x="5257800" y="2247900"/>
            <a:ext cx="3733800" cy="1485900"/>
          </a:xfrm>
        </p:spPr>
        <p:txBody>
          <a:bodyPr/>
          <a:lstStyle>
            <a:lvl1pPr marL="0" indent="0" algn="r">
              <a:buFont typeface="Symbol" pitchFamily="18" charset="2"/>
              <a:buNone/>
              <a:defRPr sz="2400"/>
            </a:lvl1pPr>
          </a:lstStyle>
          <a:p>
            <a:r>
              <a:rPr lang="en-US" smtClean="0"/>
              <a:t>Click to edit Master subtitle style</a:t>
            </a:r>
            <a:endParaRPr lang="en-US"/>
          </a:p>
        </p:txBody>
      </p:sp>
      <p:sp>
        <p:nvSpPr>
          <p:cNvPr id="160992" name="Rectangle 224"/>
          <p:cNvSpPr>
            <a:spLocks noGrp="1" noChangeArrowheads="1"/>
          </p:cNvSpPr>
          <p:nvPr>
            <p:ph type="ctrTitle"/>
          </p:nvPr>
        </p:nvSpPr>
        <p:spPr>
          <a:xfrm>
            <a:off x="800100" y="157163"/>
            <a:ext cx="8229600" cy="461962"/>
          </a:xfrm>
        </p:spPr>
        <p:txBody>
          <a:bodyPr/>
          <a:lstStyle>
            <a:lvl1pPr algn="r">
              <a:defRPr/>
            </a:lvl1pPr>
          </a:lstStyle>
          <a:p>
            <a:r>
              <a:rPr lang="en-US" smtClean="0"/>
              <a:t>Click to edit Master title style</a:t>
            </a:r>
            <a:endParaRPr lang="en-US"/>
          </a:p>
        </p:txBody>
      </p:sp>
      <p:sp>
        <p:nvSpPr>
          <p:cNvPr id="161013" name="Rectangle 245"/>
          <p:cNvSpPr>
            <a:spLocks noChangeArrowheads="1"/>
          </p:cNvSpPr>
          <p:nvPr/>
        </p:nvSpPr>
        <p:spPr bwMode="auto">
          <a:xfrm>
            <a:off x="127000" y="6496050"/>
            <a:ext cx="3278188" cy="274638"/>
          </a:xfrm>
          <a:prstGeom prst="rect">
            <a:avLst/>
          </a:prstGeom>
          <a:noFill/>
          <a:ln w="9525" algn="ctr">
            <a:noFill/>
            <a:miter lim="800000"/>
            <a:headEnd/>
            <a:tailEnd/>
          </a:ln>
          <a:effectLst/>
        </p:spPr>
        <p:txBody>
          <a:bodyPr/>
          <a:lstStyle/>
          <a:p>
            <a:pPr>
              <a:lnSpc>
                <a:spcPct val="90000"/>
              </a:lnSpc>
            </a:pPr>
            <a:r>
              <a:rPr lang="en-US" sz="900" b="1" dirty="0">
                <a:solidFill>
                  <a:schemeClr val="tx2"/>
                </a:solidFill>
                <a:latin typeface="Times New Roman" pitchFamily="18" charset="0"/>
                <a:cs typeface="Times New Roman" pitchFamily="18" charset="0"/>
              </a:rPr>
              <a:t>Managed by UT-Battelle</a:t>
            </a:r>
            <a:br>
              <a:rPr lang="en-US" sz="900" b="1" dirty="0">
                <a:solidFill>
                  <a:schemeClr val="tx2"/>
                </a:solidFill>
                <a:latin typeface="Times New Roman" pitchFamily="18" charset="0"/>
                <a:cs typeface="Times New Roman" pitchFamily="18" charset="0"/>
              </a:rPr>
            </a:br>
            <a:r>
              <a:rPr lang="en-US" sz="900" b="1" dirty="0">
                <a:solidFill>
                  <a:schemeClr val="tx2"/>
                </a:solidFill>
                <a:latin typeface="Times New Roman" pitchFamily="18" charset="0"/>
                <a:cs typeface="Times New Roman" pitchFamily="18" charset="0"/>
              </a:rPr>
              <a:t>for the Department of Energy</a:t>
            </a:r>
          </a:p>
        </p:txBody>
      </p:sp>
      <p:sp>
        <p:nvSpPr>
          <p:cNvPr id="161025" name="Freeform 257"/>
          <p:cNvSpPr>
            <a:spLocks/>
          </p:cNvSpPr>
          <p:nvPr/>
        </p:nvSpPr>
        <p:spPr bwMode="auto">
          <a:xfrm>
            <a:off x="7075488" y="3624263"/>
            <a:ext cx="2071687" cy="3251200"/>
          </a:xfrm>
          <a:custGeom>
            <a:avLst/>
            <a:gdLst/>
            <a:ahLst/>
            <a:cxnLst>
              <a:cxn ang="0">
                <a:pos x="0" y="2336"/>
              </a:cxn>
              <a:cxn ang="0">
                <a:pos x="1486" y="2336"/>
              </a:cxn>
              <a:cxn ang="0">
                <a:pos x="1488" y="0"/>
              </a:cxn>
              <a:cxn ang="0">
                <a:pos x="0" y="2336"/>
              </a:cxn>
            </a:cxnLst>
            <a:rect l="0" t="0" r="r" b="b"/>
            <a:pathLst>
              <a:path w="1488" h="2336">
                <a:moveTo>
                  <a:pt x="0" y="2336"/>
                </a:moveTo>
                <a:lnTo>
                  <a:pt x="1486" y="2336"/>
                </a:lnTo>
                <a:lnTo>
                  <a:pt x="1488" y="0"/>
                </a:lnTo>
                <a:cubicBezTo>
                  <a:pt x="1485" y="1230"/>
                  <a:pt x="879" y="2128"/>
                  <a:pt x="0" y="2336"/>
                </a:cubicBezTo>
                <a:close/>
              </a:path>
            </a:pathLst>
          </a:custGeom>
          <a:gradFill rotWithShape="1">
            <a:gsLst>
              <a:gs pos="0">
                <a:schemeClr val="bg1">
                  <a:alpha val="0"/>
                </a:schemeClr>
              </a:gs>
              <a:gs pos="100000">
                <a:schemeClr val="tx2">
                  <a:alpha val="84000"/>
                </a:schemeClr>
              </a:gs>
            </a:gsLst>
            <a:lin ang="5400000" scaled="1"/>
          </a:gradFill>
          <a:ln w="9525">
            <a:noFill/>
            <a:round/>
            <a:headEnd/>
            <a:tailEnd/>
          </a:ln>
          <a:effectLst/>
        </p:spPr>
        <p:txBody>
          <a:bodyPr/>
          <a:lstStyle/>
          <a:p>
            <a:endParaRPr lang="en-US" dirty="0"/>
          </a:p>
        </p:txBody>
      </p:sp>
      <p:pic>
        <p:nvPicPr>
          <p:cNvPr id="161026" name="Picture 258" descr="ORNL_leaf white"/>
          <p:cNvPicPr>
            <a:picLocks noChangeAspect="1" noChangeArrowheads="1"/>
          </p:cNvPicPr>
          <p:nvPr/>
        </p:nvPicPr>
        <p:blipFill>
          <a:blip r:embed="rId2" cstate="print"/>
          <a:srcRect/>
          <a:stretch>
            <a:fillRect/>
          </a:stretch>
        </p:blipFill>
        <p:spPr bwMode="auto">
          <a:xfrm>
            <a:off x="8037513" y="6264275"/>
            <a:ext cx="1074737" cy="557213"/>
          </a:xfrm>
          <a:prstGeom prst="rect">
            <a:avLst/>
          </a:prstGeom>
          <a:noFill/>
          <a:effectLst>
            <a:outerShdw algn="ctr" rotWithShape="0">
              <a:schemeClr val="bg2"/>
            </a:outerShdw>
          </a:effectLst>
        </p:spPr>
      </p:pic>
      <p:pic>
        <p:nvPicPr>
          <p:cNvPr id="161030" name="Picture 262" descr="ORNL cover graphic"/>
          <p:cNvPicPr>
            <a:picLocks noChangeAspect="1" noChangeArrowheads="1"/>
          </p:cNvPicPr>
          <p:nvPr/>
        </p:nvPicPr>
        <p:blipFill>
          <a:blip r:embed="rId3"/>
          <a:srcRect/>
          <a:stretch>
            <a:fillRect/>
          </a:stretch>
        </p:blipFill>
        <p:spPr bwMode="auto">
          <a:xfrm>
            <a:off x="0" y="1147763"/>
            <a:ext cx="4591050" cy="456247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dirty="0" smtClean="0"/>
              <a:t> </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2425" y="153988"/>
            <a:ext cx="2193925" cy="57340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0650" y="153988"/>
            <a:ext cx="6429375" cy="57340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dirty="0" smtClean="0"/>
              <a:t> </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dirty="0" smtClean="0"/>
              <a:t> </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pPr>
              <a:defRPr/>
            </a:pPr>
            <a:r>
              <a:rPr lang="en-US" dirty="0" smtClean="0"/>
              <a:t> </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0650" y="1354138"/>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11650" y="1354138"/>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n-US" dirty="0" smtClean="0"/>
              <a:t> </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pPr>
              <a:defRPr/>
            </a:pPr>
            <a:r>
              <a:rPr lang="en-US" dirty="0" smtClean="0"/>
              <a:t> </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dirty="0" smtClean="0"/>
              <a:t> </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r>
              <a:rPr lang="en-US" dirty="0" smtClean="0"/>
              <a:t> </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dirty="0" smtClean="0"/>
              <a:t> </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dirty="0" smtClean="0"/>
              <a:t> </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966" name="Rectangle 222"/>
          <p:cNvSpPr>
            <a:spLocks noGrp="1" noChangeArrowheads="1"/>
          </p:cNvSpPr>
          <p:nvPr>
            <p:ph type="body" idx="1"/>
          </p:nvPr>
        </p:nvSpPr>
        <p:spPr bwMode="auto">
          <a:xfrm>
            <a:off x="120650" y="1354138"/>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9969" name="Rectangle 225"/>
          <p:cNvSpPr>
            <a:spLocks noGrp="1" noChangeArrowheads="1"/>
          </p:cNvSpPr>
          <p:nvPr>
            <p:ph type="title"/>
          </p:nvPr>
        </p:nvSpPr>
        <p:spPr bwMode="auto">
          <a:xfrm>
            <a:off x="120650" y="153988"/>
            <a:ext cx="8775700" cy="504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59979" name="Rectangle 235"/>
          <p:cNvSpPr>
            <a:spLocks noChangeArrowheads="1"/>
          </p:cNvSpPr>
          <p:nvPr/>
        </p:nvSpPr>
        <p:spPr bwMode="auto">
          <a:xfrm>
            <a:off x="95250" y="6492875"/>
            <a:ext cx="1754188" cy="274638"/>
          </a:xfrm>
          <a:prstGeom prst="rect">
            <a:avLst/>
          </a:prstGeom>
          <a:noFill/>
          <a:ln w="9525" algn="ctr">
            <a:noFill/>
            <a:miter lim="800000"/>
            <a:headEnd/>
            <a:tailEnd/>
          </a:ln>
          <a:effectLst/>
        </p:spPr>
        <p:txBody>
          <a:bodyPr/>
          <a:lstStyle/>
          <a:p>
            <a:pPr marL="171450" indent="-171450">
              <a:lnSpc>
                <a:spcPct val="90000"/>
              </a:lnSpc>
            </a:pPr>
            <a:fld id="{6C921789-F912-4880-A264-116B9D315CEE}" type="slidenum">
              <a:rPr lang="en-US" sz="900">
                <a:solidFill>
                  <a:schemeClr val="tx2"/>
                </a:solidFill>
                <a:latin typeface="Times New Roman" pitchFamily="18" charset="0"/>
                <a:cs typeface="Times New Roman" pitchFamily="18" charset="0"/>
              </a:rPr>
              <a:pPr marL="171450" indent="-171450">
                <a:lnSpc>
                  <a:spcPct val="90000"/>
                </a:lnSpc>
              </a:pPr>
              <a:t>‹#›</a:t>
            </a:fld>
            <a:r>
              <a:rPr lang="en-US" sz="900" dirty="0">
                <a:solidFill>
                  <a:schemeClr val="tx2"/>
                </a:solidFill>
                <a:latin typeface="Times New Roman" pitchFamily="18" charset="0"/>
                <a:cs typeface="Times New Roman" pitchFamily="18" charset="0"/>
              </a:rPr>
              <a:t>	Managed by UT-Battelle</a:t>
            </a:r>
            <a:br>
              <a:rPr lang="en-US" sz="900" dirty="0">
                <a:solidFill>
                  <a:schemeClr val="tx2"/>
                </a:solidFill>
                <a:latin typeface="Times New Roman" pitchFamily="18" charset="0"/>
                <a:cs typeface="Times New Roman" pitchFamily="18" charset="0"/>
              </a:rPr>
            </a:br>
            <a:r>
              <a:rPr lang="en-US" sz="900" dirty="0">
                <a:solidFill>
                  <a:schemeClr val="tx2"/>
                </a:solidFill>
                <a:latin typeface="Times New Roman" pitchFamily="18" charset="0"/>
                <a:cs typeface="Times New Roman" pitchFamily="18" charset="0"/>
              </a:rPr>
              <a:t>for the Department of Energy</a:t>
            </a:r>
          </a:p>
        </p:txBody>
      </p:sp>
      <p:sp>
        <p:nvSpPr>
          <p:cNvPr id="160000" name="Rectangle 256"/>
          <p:cNvSpPr>
            <a:spLocks noGrp="1" noChangeArrowheads="1"/>
          </p:cNvSpPr>
          <p:nvPr>
            <p:ph type="ftr" sz="quarter" idx="3"/>
          </p:nvPr>
        </p:nvSpPr>
        <p:spPr bwMode="auto">
          <a:xfrm>
            <a:off x="3124200" y="6662738"/>
            <a:ext cx="2895600" cy="18256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marL="171450" indent="-171450" algn="ctr">
              <a:lnSpc>
                <a:spcPct val="90000"/>
              </a:lnSpc>
              <a:defRPr sz="500">
                <a:solidFill>
                  <a:schemeClr val="tx2"/>
                </a:solidFill>
                <a:latin typeface="Times New Roman" pitchFamily="18" charset="0"/>
                <a:cs typeface="Times New Roman" pitchFamily="18" charset="0"/>
              </a:defRPr>
            </a:lvl1pPr>
          </a:lstStyle>
          <a:p>
            <a:pPr>
              <a:defRPr/>
            </a:pPr>
            <a:r>
              <a:rPr lang="en-US" dirty="0" smtClean="0"/>
              <a:t> </a:t>
            </a:r>
            <a:endParaRPr lang="en-US" dirty="0"/>
          </a:p>
        </p:txBody>
      </p:sp>
      <p:sp>
        <p:nvSpPr>
          <p:cNvPr id="160005" name="Freeform 261"/>
          <p:cNvSpPr>
            <a:spLocks/>
          </p:cNvSpPr>
          <p:nvPr/>
        </p:nvSpPr>
        <p:spPr bwMode="auto">
          <a:xfrm>
            <a:off x="7075488" y="3624263"/>
            <a:ext cx="2071687" cy="3251200"/>
          </a:xfrm>
          <a:custGeom>
            <a:avLst/>
            <a:gdLst/>
            <a:ahLst/>
            <a:cxnLst>
              <a:cxn ang="0">
                <a:pos x="0" y="2336"/>
              </a:cxn>
              <a:cxn ang="0">
                <a:pos x="1486" y="2336"/>
              </a:cxn>
              <a:cxn ang="0">
                <a:pos x="1488" y="0"/>
              </a:cxn>
              <a:cxn ang="0">
                <a:pos x="0" y="2336"/>
              </a:cxn>
            </a:cxnLst>
            <a:rect l="0" t="0" r="r" b="b"/>
            <a:pathLst>
              <a:path w="1488" h="2336">
                <a:moveTo>
                  <a:pt x="0" y="2336"/>
                </a:moveTo>
                <a:lnTo>
                  <a:pt x="1486" y="2336"/>
                </a:lnTo>
                <a:lnTo>
                  <a:pt x="1488" y="0"/>
                </a:lnTo>
                <a:cubicBezTo>
                  <a:pt x="1485" y="1230"/>
                  <a:pt x="879" y="2128"/>
                  <a:pt x="0" y="2336"/>
                </a:cubicBezTo>
                <a:close/>
              </a:path>
            </a:pathLst>
          </a:custGeom>
          <a:gradFill rotWithShape="1">
            <a:gsLst>
              <a:gs pos="0">
                <a:schemeClr val="bg1">
                  <a:alpha val="0"/>
                </a:schemeClr>
              </a:gs>
              <a:gs pos="100000">
                <a:schemeClr val="tx2">
                  <a:alpha val="84000"/>
                </a:schemeClr>
              </a:gs>
            </a:gsLst>
            <a:lin ang="5400000" scaled="1"/>
          </a:gradFill>
          <a:ln w="9525">
            <a:noFill/>
            <a:round/>
            <a:headEnd/>
            <a:tailEnd/>
          </a:ln>
          <a:effectLst/>
        </p:spPr>
        <p:txBody>
          <a:bodyPr/>
          <a:lstStyle/>
          <a:p>
            <a:endParaRPr lang="en-US" dirty="0"/>
          </a:p>
        </p:txBody>
      </p:sp>
      <p:pic>
        <p:nvPicPr>
          <p:cNvPr id="160006" name="Picture 262" descr="ORNL_leaf white"/>
          <p:cNvPicPr>
            <a:picLocks noChangeAspect="1" noChangeArrowheads="1"/>
          </p:cNvPicPr>
          <p:nvPr/>
        </p:nvPicPr>
        <p:blipFill>
          <a:blip r:embed="rId13" cstate="print"/>
          <a:srcRect/>
          <a:stretch>
            <a:fillRect/>
          </a:stretch>
        </p:blipFill>
        <p:spPr bwMode="auto">
          <a:xfrm>
            <a:off x="8037513" y="6264275"/>
            <a:ext cx="1074737" cy="557213"/>
          </a:xfrm>
          <a:prstGeom prst="rect">
            <a:avLst/>
          </a:prstGeom>
          <a:noFill/>
          <a:effectLst>
            <a:outerShdw algn="ctr" rotWithShape="0">
              <a:schemeClr val="bg2"/>
            </a:outerShdw>
          </a:effectLst>
        </p:spPr>
      </p:pic>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hf hdr="0" dt="0"/>
  <p:txStyles>
    <p:titleStyle>
      <a:lvl1pPr algn="l" rtl="0" eaLnBrk="1" fontAlgn="base" hangingPunct="1">
        <a:lnSpc>
          <a:spcPct val="85000"/>
        </a:lnSpc>
        <a:spcBef>
          <a:spcPct val="0"/>
        </a:spcBef>
        <a:spcAft>
          <a:spcPct val="0"/>
        </a:spcAft>
        <a:defRPr sz="3000">
          <a:solidFill>
            <a:srgbClr val="00673E"/>
          </a:solidFill>
          <a:latin typeface="+mj-lt"/>
          <a:ea typeface="+mj-ea"/>
          <a:cs typeface="+mj-cs"/>
        </a:defRPr>
      </a:lvl1pPr>
      <a:lvl2pPr algn="l" rtl="0" eaLnBrk="1" fontAlgn="base" hangingPunct="1">
        <a:lnSpc>
          <a:spcPct val="85000"/>
        </a:lnSpc>
        <a:spcBef>
          <a:spcPct val="0"/>
        </a:spcBef>
        <a:spcAft>
          <a:spcPct val="0"/>
        </a:spcAft>
        <a:defRPr sz="3000">
          <a:solidFill>
            <a:srgbClr val="00673E"/>
          </a:solidFill>
          <a:latin typeface="Arial Black" pitchFamily="34" charset="0"/>
        </a:defRPr>
      </a:lvl2pPr>
      <a:lvl3pPr algn="l" rtl="0" eaLnBrk="1" fontAlgn="base" hangingPunct="1">
        <a:lnSpc>
          <a:spcPct val="85000"/>
        </a:lnSpc>
        <a:spcBef>
          <a:spcPct val="0"/>
        </a:spcBef>
        <a:spcAft>
          <a:spcPct val="0"/>
        </a:spcAft>
        <a:defRPr sz="3000">
          <a:solidFill>
            <a:srgbClr val="00673E"/>
          </a:solidFill>
          <a:latin typeface="Arial Black" pitchFamily="34" charset="0"/>
        </a:defRPr>
      </a:lvl3pPr>
      <a:lvl4pPr algn="l" rtl="0" eaLnBrk="1" fontAlgn="base" hangingPunct="1">
        <a:lnSpc>
          <a:spcPct val="85000"/>
        </a:lnSpc>
        <a:spcBef>
          <a:spcPct val="0"/>
        </a:spcBef>
        <a:spcAft>
          <a:spcPct val="0"/>
        </a:spcAft>
        <a:defRPr sz="3000">
          <a:solidFill>
            <a:srgbClr val="00673E"/>
          </a:solidFill>
          <a:latin typeface="Arial Black" pitchFamily="34" charset="0"/>
        </a:defRPr>
      </a:lvl4pPr>
      <a:lvl5pPr algn="l" rtl="0" eaLnBrk="1" fontAlgn="base" hangingPunct="1">
        <a:lnSpc>
          <a:spcPct val="85000"/>
        </a:lnSpc>
        <a:spcBef>
          <a:spcPct val="0"/>
        </a:spcBef>
        <a:spcAft>
          <a:spcPct val="0"/>
        </a:spcAft>
        <a:defRPr sz="3000">
          <a:solidFill>
            <a:srgbClr val="00673E"/>
          </a:solidFill>
          <a:latin typeface="Arial Black" pitchFamily="34" charset="0"/>
        </a:defRPr>
      </a:lvl5pPr>
      <a:lvl6pPr marL="457200" algn="l" rtl="0" eaLnBrk="1" fontAlgn="base" hangingPunct="1">
        <a:lnSpc>
          <a:spcPct val="85000"/>
        </a:lnSpc>
        <a:spcBef>
          <a:spcPct val="0"/>
        </a:spcBef>
        <a:spcAft>
          <a:spcPct val="0"/>
        </a:spcAft>
        <a:defRPr sz="3000">
          <a:solidFill>
            <a:srgbClr val="00673E"/>
          </a:solidFill>
          <a:latin typeface="Arial Black" pitchFamily="34" charset="0"/>
        </a:defRPr>
      </a:lvl6pPr>
      <a:lvl7pPr marL="914400" algn="l" rtl="0" eaLnBrk="1" fontAlgn="base" hangingPunct="1">
        <a:lnSpc>
          <a:spcPct val="85000"/>
        </a:lnSpc>
        <a:spcBef>
          <a:spcPct val="0"/>
        </a:spcBef>
        <a:spcAft>
          <a:spcPct val="0"/>
        </a:spcAft>
        <a:defRPr sz="3000">
          <a:solidFill>
            <a:srgbClr val="00673E"/>
          </a:solidFill>
          <a:latin typeface="Arial Black" pitchFamily="34" charset="0"/>
        </a:defRPr>
      </a:lvl7pPr>
      <a:lvl8pPr marL="1371600" algn="l" rtl="0" eaLnBrk="1" fontAlgn="base" hangingPunct="1">
        <a:lnSpc>
          <a:spcPct val="85000"/>
        </a:lnSpc>
        <a:spcBef>
          <a:spcPct val="0"/>
        </a:spcBef>
        <a:spcAft>
          <a:spcPct val="0"/>
        </a:spcAft>
        <a:defRPr sz="3000">
          <a:solidFill>
            <a:srgbClr val="00673E"/>
          </a:solidFill>
          <a:latin typeface="Arial Black" pitchFamily="34" charset="0"/>
        </a:defRPr>
      </a:lvl8pPr>
      <a:lvl9pPr marL="1828800" algn="l" rtl="0" eaLnBrk="1" fontAlgn="base" hangingPunct="1">
        <a:lnSpc>
          <a:spcPct val="85000"/>
        </a:lnSpc>
        <a:spcBef>
          <a:spcPct val="0"/>
        </a:spcBef>
        <a:spcAft>
          <a:spcPct val="0"/>
        </a:spcAft>
        <a:defRPr sz="3000">
          <a:solidFill>
            <a:srgbClr val="00673E"/>
          </a:solidFill>
          <a:latin typeface="Arial Black" pitchFamily="34" charset="0"/>
        </a:defRPr>
      </a:lvl9pPr>
    </p:titleStyle>
    <p:bodyStyle>
      <a:lvl1pPr marL="342900" indent="-342900" algn="l" rtl="0" eaLnBrk="1" fontAlgn="base" hangingPunct="1">
        <a:lnSpc>
          <a:spcPct val="90000"/>
        </a:lnSpc>
        <a:spcBef>
          <a:spcPct val="60000"/>
        </a:spcBef>
        <a:spcAft>
          <a:spcPct val="0"/>
        </a:spcAft>
        <a:buClr>
          <a:srgbClr val="01673E"/>
        </a:buClr>
        <a:buFont typeface="Symbol" pitchFamily="18" charset="2"/>
        <a:buChar char="·"/>
        <a:defRPr sz="2800" b="1">
          <a:solidFill>
            <a:srgbClr val="000000"/>
          </a:solidFill>
          <a:latin typeface="+mn-lt"/>
          <a:ea typeface="+mn-ea"/>
          <a:cs typeface="+mn-cs"/>
        </a:defRPr>
      </a:lvl1pPr>
      <a:lvl2pPr marL="742950" indent="-285750" algn="l" rtl="0" eaLnBrk="1" fontAlgn="base" hangingPunct="1">
        <a:lnSpc>
          <a:spcPct val="90000"/>
        </a:lnSpc>
        <a:spcBef>
          <a:spcPct val="35000"/>
        </a:spcBef>
        <a:spcAft>
          <a:spcPct val="0"/>
        </a:spcAft>
        <a:buClr>
          <a:srgbClr val="01673E"/>
        </a:buClr>
        <a:buFont typeface="Arial" charset="0"/>
        <a:buChar char="–"/>
        <a:defRPr sz="2400" b="1">
          <a:solidFill>
            <a:srgbClr val="000000"/>
          </a:solidFill>
          <a:latin typeface="+mn-lt"/>
        </a:defRPr>
      </a:lvl2pPr>
      <a:lvl3pPr marL="1143000" indent="-228600" algn="l" rtl="0" eaLnBrk="1" fontAlgn="base" hangingPunct="1">
        <a:lnSpc>
          <a:spcPct val="90000"/>
        </a:lnSpc>
        <a:spcBef>
          <a:spcPct val="25000"/>
        </a:spcBef>
        <a:spcAft>
          <a:spcPct val="0"/>
        </a:spcAft>
        <a:buClr>
          <a:srgbClr val="01673E"/>
        </a:buClr>
        <a:buFont typeface="Symbol" pitchFamily="18" charset="2"/>
        <a:buChar char="·"/>
        <a:defRPr sz="2000" b="1">
          <a:solidFill>
            <a:srgbClr val="000000"/>
          </a:solidFill>
          <a:latin typeface="+mn-lt"/>
        </a:defRPr>
      </a:lvl3pPr>
      <a:lvl4pPr marL="1600200" indent="-228600" algn="l" rtl="0" eaLnBrk="1" fontAlgn="base" hangingPunct="1">
        <a:lnSpc>
          <a:spcPct val="90000"/>
        </a:lnSpc>
        <a:spcBef>
          <a:spcPct val="20000"/>
        </a:spcBef>
        <a:spcAft>
          <a:spcPct val="0"/>
        </a:spcAft>
        <a:buClr>
          <a:srgbClr val="01673E"/>
        </a:buClr>
        <a:buFont typeface="Arial" charset="0"/>
        <a:buChar char="–"/>
        <a:defRPr b="1">
          <a:solidFill>
            <a:srgbClr val="000000"/>
          </a:solidFill>
          <a:latin typeface="+mn-lt"/>
        </a:defRPr>
      </a:lvl4pPr>
      <a:lvl5pPr marL="2057400" indent="-228600" algn="l" rtl="0" eaLnBrk="1" fontAlgn="base" hangingPunct="1">
        <a:lnSpc>
          <a:spcPct val="90000"/>
        </a:lnSpc>
        <a:spcBef>
          <a:spcPct val="20000"/>
        </a:spcBef>
        <a:spcAft>
          <a:spcPct val="0"/>
        </a:spcAft>
        <a:buClr>
          <a:srgbClr val="01673E"/>
        </a:buClr>
        <a:buFont typeface="Symbol" pitchFamily="18" charset="2"/>
        <a:buChar char="·"/>
        <a:defRPr b="1">
          <a:solidFill>
            <a:srgbClr val="000000"/>
          </a:solidFill>
          <a:latin typeface="+mn-lt"/>
        </a:defRPr>
      </a:lvl5pPr>
      <a:lvl6pPr marL="2514600" indent="-228600" algn="l" rtl="0" eaLnBrk="1" fontAlgn="base" hangingPunct="1">
        <a:lnSpc>
          <a:spcPct val="90000"/>
        </a:lnSpc>
        <a:spcBef>
          <a:spcPct val="20000"/>
        </a:spcBef>
        <a:spcAft>
          <a:spcPct val="0"/>
        </a:spcAft>
        <a:buClr>
          <a:srgbClr val="01673E"/>
        </a:buClr>
        <a:buFont typeface="Symbol" pitchFamily="18" charset="2"/>
        <a:buChar char="·"/>
        <a:defRPr b="1">
          <a:solidFill>
            <a:srgbClr val="000000"/>
          </a:solidFill>
          <a:latin typeface="+mn-lt"/>
        </a:defRPr>
      </a:lvl6pPr>
      <a:lvl7pPr marL="2971800" indent="-228600" algn="l" rtl="0" eaLnBrk="1" fontAlgn="base" hangingPunct="1">
        <a:lnSpc>
          <a:spcPct val="90000"/>
        </a:lnSpc>
        <a:spcBef>
          <a:spcPct val="20000"/>
        </a:spcBef>
        <a:spcAft>
          <a:spcPct val="0"/>
        </a:spcAft>
        <a:buClr>
          <a:srgbClr val="01673E"/>
        </a:buClr>
        <a:buFont typeface="Symbol" pitchFamily="18" charset="2"/>
        <a:buChar char="·"/>
        <a:defRPr b="1">
          <a:solidFill>
            <a:srgbClr val="000000"/>
          </a:solidFill>
          <a:latin typeface="+mn-lt"/>
        </a:defRPr>
      </a:lvl7pPr>
      <a:lvl8pPr marL="3429000" indent="-228600" algn="l" rtl="0" eaLnBrk="1" fontAlgn="base" hangingPunct="1">
        <a:lnSpc>
          <a:spcPct val="90000"/>
        </a:lnSpc>
        <a:spcBef>
          <a:spcPct val="20000"/>
        </a:spcBef>
        <a:spcAft>
          <a:spcPct val="0"/>
        </a:spcAft>
        <a:buClr>
          <a:srgbClr val="01673E"/>
        </a:buClr>
        <a:buFont typeface="Symbol" pitchFamily="18" charset="2"/>
        <a:buChar char="·"/>
        <a:defRPr b="1">
          <a:solidFill>
            <a:srgbClr val="000000"/>
          </a:solidFill>
          <a:latin typeface="+mn-lt"/>
        </a:defRPr>
      </a:lvl8pPr>
      <a:lvl9pPr marL="3886200" indent="-228600" algn="l" rtl="0" eaLnBrk="1" fontAlgn="base" hangingPunct="1">
        <a:lnSpc>
          <a:spcPct val="90000"/>
        </a:lnSpc>
        <a:spcBef>
          <a:spcPct val="20000"/>
        </a:spcBef>
        <a:spcAft>
          <a:spcPct val="0"/>
        </a:spcAft>
        <a:buClr>
          <a:srgbClr val="01673E"/>
        </a:buClr>
        <a:buFont typeface="Symbol" pitchFamily="18" charset="2"/>
        <a:buChar char="·"/>
        <a:defRPr b="1">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subTitle" idx="1"/>
          </p:nvPr>
        </p:nvSpPr>
        <p:spPr>
          <a:xfrm>
            <a:off x="2507010" y="2743200"/>
            <a:ext cx="6400800" cy="1752600"/>
          </a:xfrm>
        </p:spPr>
        <p:txBody>
          <a:bodyPr/>
          <a:lstStyle/>
          <a:p>
            <a:r>
              <a:rPr lang="en-US" sz="1800" b="0" dirty="0" smtClean="0">
                <a:latin typeface="Arial Black" pitchFamily="34" charset="0"/>
              </a:rPr>
              <a:t>Terry Scoggins</a:t>
            </a:r>
          </a:p>
          <a:p>
            <a:r>
              <a:rPr lang="en-US" sz="1800" b="0" dirty="0" smtClean="0">
                <a:latin typeface="Arial Black" pitchFamily="34" charset="0"/>
              </a:rPr>
              <a:t>SAP Infrastructure Task Lead</a:t>
            </a:r>
          </a:p>
          <a:p>
            <a:r>
              <a:rPr lang="en-US" sz="1800" b="0" dirty="0" smtClean="0">
                <a:latin typeface="Arial Black" pitchFamily="34" charset="0"/>
              </a:rPr>
              <a:t>NLIT 2008</a:t>
            </a:r>
          </a:p>
        </p:txBody>
      </p:sp>
      <p:sp>
        <p:nvSpPr>
          <p:cNvPr id="4098" name="Rectangle 2"/>
          <p:cNvSpPr>
            <a:spLocks noGrp="1" noChangeArrowheads="1"/>
          </p:cNvSpPr>
          <p:nvPr>
            <p:ph type="ctrTitle"/>
          </p:nvPr>
        </p:nvSpPr>
        <p:spPr>
          <a:xfrm>
            <a:off x="1600200" y="671513"/>
            <a:ext cx="7315200" cy="1143000"/>
          </a:xfrm>
        </p:spPr>
        <p:txBody>
          <a:bodyPr/>
          <a:lstStyle/>
          <a:p>
            <a:r>
              <a:rPr lang="en-US" sz="2400" dirty="0" smtClean="0"/>
              <a:t>Change Control for SAP at ORNL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smtClean="0"/>
              <a:t> </a:t>
            </a:r>
            <a:endParaRPr lang="en-US" dirty="0"/>
          </a:p>
        </p:txBody>
      </p:sp>
      <p:pic>
        <p:nvPicPr>
          <p:cNvPr id="16386" name="Picture 2" descr="C:\Users\tds\AppData\Local\Microsoft\Windows\Temporary Internet Files\Content.IE5\26RG2B6E\MCj04260500000[1].wmf"/>
          <p:cNvPicPr>
            <a:picLocks noChangeAspect="1" noChangeArrowheads="1"/>
          </p:cNvPicPr>
          <p:nvPr/>
        </p:nvPicPr>
        <p:blipFill>
          <a:blip r:embed="rId2"/>
          <a:srcRect/>
          <a:stretch>
            <a:fillRect/>
          </a:stretch>
        </p:blipFill>
        <p:spPr bwMode="auto">
          <a:xfrm>
            <a:off x="795431" y="3783651"/>
            <a:ext cx="1496893" cy="1558373"/>
          </a:xfrm>
          <a:prstGeom prst="rect">
            <a:avLst/>
          </a:prstGeom>
          <a:noFill/>
        </p:spPr>
      </p:pic>
      <p:pic>
        <p:nvPicPr>
          <p:cNvPr id="5" name="Picture 2" descr="C:\Users\tds\AppData\Local\Microsoft\Windows\Temporary Internet Files\Content.IE5\26RG2B6E\MCj04260500000[1].wmf"/>
          <p:cNvPicPr>
            <a:picLocks noChangeAspect="1" noChangeArrowheads="1"/>
          </p:cNvPicPr>
          <p:nvPr/>
        </p:nvPicPr>
        <p:blipFill>
          <a:blip r:embed="rId2"/>
          <a:srcRect/>
          <a:stretch>
            <a:fillRect/>
          </a:stretch>
        </p:blipFill>
        <p:spPr bwMode="auto">
          <a:xfrm>
            <a:off x="3825776" y="3782046"/>
            <a:ext cx="1496893" cy="1558373"/>
          </a:xfrm>
          <a:prstGeom prst="rect">
            <a:avLst/>
          </a:prstGeom>
          <a:noFill/>
        </p:spPr>
      </p:pic>
      <p:pic>
        <p:nvPicPr>
          <p:cNvPr id="6" name="Picture 2" descr="C:\Users\tds\AppData\Local\Microsoft\Windows\Temporary Internet Files\Content.IE5\26RG2B6E\MCj04260500000[1].wmf"/>
          <p:cNvPicPr>
            <a:picLocks noChangeAspect="1" noChangeArrowheads="1"/>
          </p:cNvPicPr>
          <p:nvPr/>
        </p:nvPicPr>
        <p:blipFill>
          <a:blip r:embed="rId2"/>
          <a:srcRect/>
          <a:stretch>
            <a:fillRect/>
          </a:stretch>
        </p:blipFill>
        <p:spPr bwMode="auto">
          <a:xfrm>
            <a:off x="6884999" y="3780441"/>
            <a:ext cx="1496893" cy="1558373"/>
          </a:xfrm>
          <a:prstGeom prst="rect">
            <a:avLst/>
          </a:prstGeom>
          <a:noFill/>
        </p:spPr>
      </p:pic>
      <p:sp>
        <p:nvSpPr>
          <p:cNvPr id="7" name="TextBox 6"/>
          <p:cNvSpPr txBox="1"/>
          <p:nvPr/>
        </p:nvSpPr>
        <p:spPr>
          <a:xfrm>
            <a:off x="86641" y="5322779"/>
            <a:ext cx="2521819" cy="369332"/>
          </a:xfrm>
          <a:prstGeom prst="rect">
            <a:avLst/>
          </a:prstGeom>
          <a:noFill/>
        </p:spPr>
        <p:txBody>
          <a:bodyPr wrap="square" rtlCol="0">
            <a:spAutoFit/>
          </a:bodyPr>
          <a:lstStyle/>
          <a:p>
            <a:pPr algn="ctr"/>
            <a:r>
              <a:rPr lang="en-US" sz="1800" b="1" dirty="0" smtClean="0"/>
              <a:t>Development</a:t>
            </a:r>
            <a:endParaRPr lang="en-US" sz="1800" b="1" dirty="0"/>
          </a:p>
        </p:txBody>
      </p:sp>
      <p:sp>
        <p:nvSpPr>
          <p:cNvPr id="8" name="TextBox 7"/>
          <p:cNvSpPr txBox="1"/>
          <p:nvPr/>
        </p:nvSpPr>
        <p:spPr>
          <a:xfrm>
            <a:off x="3165108" y="5350051"/>
            <a:ext cx="2521819" cy="369332"/>
          </a:xfrm>
          <a:prstGeom prst="rect">
            <a:avLst/>
          </a:prstGeom>
          <a:noFill/>
        </p:spPr>
        <p:txBody>
          <a:bodyPr wrap="square" rtlCol="0">
            <a:spAutoFit/>
          </a:bodyPr>
          <a:lstStyle/>
          <a:p>
            <a:pPr algn="ctr"/>
            <a:r>
              <a:rPr lang="en-US" sz="1800" b="1" dirty="0" smtClean="0"/>
              <a:t>QA</a:t>
            </a:r>
            <a:endParaRPr lang="en-US" sz="1800" b="1" dirty="0"/>
          </a:p>
        </p:txBody>
      </p:sp>
      <p:sp>
        <p:nvSpPr>
          <p:cNvPr id="9" name="TextBox 8"/>
          <p:cNvSpPr txBox="1"/>
          <p:nvPr/>
        </p:nvSpPr>
        <p:spPr>
          <a:xfrm>
            <a:off x="6214711" y="5348446"/>
            <a:ext cx="2521819" cy="369332"/>
          </a:xfrm>
          <a:prstGeom prst="rect">
            <a:avLst/>
          </a:prstGeom>
          <a:noFill/>
        </p:spPr>
        <p:txBody>
          <a:bodyPr wrap="square" rtlCol="0">
            <a:spAutoFit/>
          </a:bodyPr>
          <a:lstStyle/>
          <a:p>
            <a:pPr algn="ctr"/>
            <a:r>
              <a:rPr lang="en-US" sz="1800" b="1" dirty="0" smtClean="0"/>
              <a:t>Production</a:t>
            </a:r>
            <a:endParaRPr lang="en-US" sz="1800" b="1" dirty="0"/>
          </a:p>
        </p:txBody>
      </p:sp>
      <p:cxnSp>
        <p:nvCxnSpPr>
          <p:cNvPr id="15" name="Straight Arrow Connector 14"/>
          <p:cNvCxnSpPr/>
          <p:nvPr/>
        </p:nvCxnSpPr>
        <p:spPr bwMode="auto">
          <a:xfrm>
            <a:off x="2435192" y="4514250"/>
            <a:ext cx="1183907" cy="1588"/>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16" name="Straight Arrow Connector 15"/>
          <p:cNvCxnSpPr/>
          <p:nvPr/>
        </p:nvCxnSpPr>
        <p:spPr bwMode="auto">
          <a:xfrm>
            <a:off x="5484796" y="4531895"/>
            <a:ext cx="1183907" cy="1588"/>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sp>
        <p:nvSpPr>
          <p:cNvPr id="23" name="Title 1"/>
          <p:cNvSpPr txBox="1">
            <a:spLocks/>
          </p:cNvSpPr>
          <p:nvPr/>
        </p:nvSpPr>
        <p:spPr>
          <a:xfrm>
            <a:off x="161925" y="155575"/>
            <a:ext cx="8229600" cy="1143000"/>
          </a:xfrm>
          <a:prstGeom prst="rect">
            <a:avLst/>
          </a:prstGeom>
        </p:spPr>
        <p:txBody>
          <a:bodyPr/>
          <a:lstStyle/>
          <a:p>
            <a:pPr marL="0" marR="0" lvl="0" indent="0" algn="l" defTabSz="914400" rtl="0" eaLnBrk="0" fontAlgn="base" latinLnBrk="0" hangingPunct="0">
              <a:lnSpc>
                <a:spcPct val="85000"/>
              </a:lnSpc>
              <a:spcBef>
                <a:spcPct val="0"/>
              </a:spcBef>
              <a:spcAft>
                <a:spcPct val="0"/>
              </a:spcAft>
              <a:buClrTx/>
              <a:buSzTx/>
              <a:buFontTx/>
              <a:buNone/>
              <a:tabLst/>
              <a:defRPr/>
            </a:pPr>
            <a:r>
              <a:rPr lang="en-US" sz="3200" u="none" kern="0" noProof="0" dirty="0" smtClean="0">
                <a:solidFill>
                  <a:srgbClr val="00673E"/>
                </a:solidFill>
                <a:latin typeface="+mj-lt"/>
                <a:ea typeface="+mj-ea"/>
                <a:cs typeface="+mj-cs"/>
              </a:rPr>
              <a:t>Change Request Transport Process</a:t>
            </a:r>
            <a:r>
              <a:rPr kumimoji="0" lang="en-US" sz="3200" b="0" i="0" u="none" strike="noStrike" kern="0" cap="none" spc="0" normalizeH="0" baseline="0" noProof="0" dirty="0" smtClean="0">
                <a:ln>
                  <a:noFill/>
                </a:ln>
                <a:solidFill>
                  <a:srgbClr val="00673E"/>
                </a:solidFill>
                <a:effectLst/>
                <a:uLnTx/>
                <a:uFillTx/>
                <a:latin typeface="+mj-lt"/>
                <a:ea typeface="+mj-ea"/>
                <a:cs typeface="+mj-cs"/>
              </a:rPr>
              <a:t>	</a:t>
            </a:r>
            <a:endParaRPr kumimoji="0" lang="en-US" sz="3200" b="0" i="0" u="none" strike="noStrike" kern="0" cap="none" spc="0" normalizeH="0" baseline="0" noProof="0" dirty="0">
              <a:ln>
                <a:noFill/>
              </a:ln>
              <a:solidFill>
                <a:srgbClr val="00673E"/>
              </a:solidFill>
              <a:effectLst/>
              <a:uLnTx/>
              <a:uFillTx/>
              <a:latin typeface="+mj-lt"/>
              <a:ea typeface="+mj-ea"/>
              <a:cs typeface="+mj-cs"/>
            </a:endParaRPr>
          </a:p>
        </p:txBody>
      </p:sp>
      <p:sp>
        <p:nvSpPr>
          <p:cNvPr id="24" name="Content Placeholder 2"/>
          <p:cNvSpPr txBox="1">
            <a:spLocks/>
          </p:cNvSpPr>
          <p:nvPr/>
        </p:nvSpPr>
        <p:spPr>
          <a:xfrm>
            <a:off x="161925" y="1377950"/>
            <a:ext cx="7772400" cy="4114800"/>
          </a:xfrm>
          <a:prstGeom prst="rect">
            <a:avLst/>
          </a:prstGeom>
        </p:spPr>
        <p:txBody>
          <a:bodyPr/>
          <a:lstStyle/>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endParaRPr kumimoji="0" lang="en-US" sz="28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25" name="Content Placeholder 2"/>
          <p:cNvSpPr txBox="1">
            <a:spLocks/>
          </p:cNvSpPr>
          <p:nvPr/>
        </p:nvSpPr>
        <p:spPr>
          <a:xfrm>
            <a:off x="266700" y="1597727"/>
            <a:ext cx="7772400" cy="4114800"/>
          </a:xfrm>
          <a:prstGeom prst="rect">
            <a:avLst/>
          </a:prstGeom>
        </p:spPr>
        <p:txBody>
          <a:bodyPr/>
          <a:lstStyle/>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endParaRPr kumimoji="0" lang="en-US" sz="28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27" name="Content Placeholder 2"/>
          <p:cNvSpPr txBox="1">
            <a:spLocks/>
          </p:cNvSpPr>
          <p:nvPr/>
        </p:nvSpPr>
        <p:spPr>
          <a:xfrm>
            <a:off x="266700" y="819684"/>
            <a:ext cx="7772400" cy="1769510"/>
          </a:xfrm>
          <a:prstGeom prst="rect">
            <a:avLst/>
          </a:prstGeom>
        </p:spPr>
        <p:txBody>
          <a:bodyPr/>
          <a:lstStyle/>
          <a:p>
            <a:endParaRPr lang="en-US" sz="2000" u="none" dirty="0" smtClean="0"/>
          </a:p>
          <a:p>
            <a:pPr marL="288925" marR="0" lvl="0" indent="-288925" algn="l" defTabSz="914400" rtl="0" eaLnBrk="0" fontAlgn="base" latinLnBrk="0" hangingPunct="0">
              <a:lnSpc>
                <a:spcPct val="90000"/>
              </a:lnSpc>
              <a:spcBef>
                <a:spcPct val="60000"/>
              </a:spcBef>
              <a:spcAft>
                <a:spcPct val="0"/>
              </a:spcAft>
              <a:buClr>
                <a:srgbClr val="00673E"/>
              </a:buClr>
              <a:buSzTx/>
              <a:buFont typeface="Wingdings" pitchFamily="2" charset="2"/>
              <a:buChar char="§"/>
              <a:tabLst/>
              <a:defRPr/>
            </a:pPr>
            <a:endParaRPr kumimoji="0" lang="en-US" sz="2800" b="1" i="0" u="none" strike="noStrike" kern="0" cap="none" spc="0" normalizeH="0" baseline="0" noProof="0" dirty="0" smtClean="0">
              <a:ln>
                <a:noFill/>
              </a:ln>
              <a:solidFill>
                <a:schemeClr val="tx1"/>
              </a:solidFill>
              <a:effectLst/>
              <a:uLnTx/>
              <a:uFillTx/>
              <a:latin typeface="+mn-lt"/>
              <a:ea typeface="+mn-ea"/>
              <a:cs typeface="+mn-cs"/>
            </a:endParaRPr>
          </a:p>
          <a:p>
            <a:pPr marL="288925" marR="0" lvl="0" indent="-288925" algn="l" defTabSz="914400" rtl="0" eaLnBrk="0" fontAlgn="base" latinLnBrk="0" hangingPunct="0">
              <a:lnSpc>
                <a:spcPct val="90000"/>
              </a:lnSpc>
              <a:spcBef>
                <a:spcPct val="60000"/>
              </a:spcBef>
              <a:spcAft>
                <a:spcPct val="0"/>
              </a:spcAft>
              <a:buClr>
                <a:srgbClr val="00673E"/>
              </a:buClr>
              <a:buSzTx/>
              <a:buFont typeface="Wingdings" pitchFamily="2" charset="2"/>
              <a:buChar char="§"/>
              <a:tabLst/>
              <a:defRPr/>
            </a:pPr>
            <a:endParaRPr kumimoji="0" lang="en-US" sz="28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20" name="TextBox 19"/>
          <p:cNvSpPr txBox="1"/>
          <p:nvPr/>
        </p:nvSpPr>
        <p:spPr>
          <a:xfrm>
            <a:off x="240639" y="1203169"/>
            <a:ext cx="2117558" cy="1323439"/>
          </a:xfrm>
          <a:prstGeom prst="rect">
            <a:avLst/>
          </a:prstGeom>
          <a:noFill/>
        </p:spPr>
        <p:txBody>
          <a:bodyPr wrap="square" rtlCol="0">
            <a:spAutoFit/>
          </a:bodyPr>
          <a:lstStyle/>
          <a:p>
            <a:r>
              <a:rPr lang="en-US" sz="1600" u="none" dirty="0" smtClean="0"/>
              <a:t>Programs created or changed in development and assigned to an SAP change request</a:t>
            </a:r>
            <a:endParaRPr lang="en-US" sz="1600" u="none" dirty="0"/>
          </a:p>
        </p:txBody>
      </p:sp>
      <p:cxnSp>
        <p:nvCxnSpPr>
          <p:cNvPr id="22" name="Straight Arrow Connector 21"/>
          <p:cNvCxnSpPr/>
          <p:nvPr/>
        </p:nvCxnSpPr>
        <p:spPr bwMode="auto">
          <a:xfrm rot="5400000">
            <a:off x="1042749" y="3296654"/>
            <a:ext cx="752373" cy="8022"/>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sp>
        <p:nvSpPr>
          <p:cNvPr id="29" name="TextBox 28"/>
          <p:cNvSpPr txBox="1"/>
          <p:nvPr/>
        </p:nvSpPr>
        <p:spPr>
          <a:xfrm>
            <a:off x="2290813" y="2377441"/>
            <a:ext cx="1597794" cy="1815882"/>
          </a:xfrm>
          <a:prstGeom prst="rect">
            <a:avLst/>
          </a:prstGeom>
          <a:noFill/>
        </p:spPr>
        <p:txBody>
          <a:bodyPr wrap="square" rtlCol="0">
            <a:spAutoFit/>
          </a:bodyPr>
          <a:lstStyle/>
          <a:p>
            <a:r>
              <a:rPr lang="en-US" sz="1600" u="none" dirty="0" smtClean="0"/>
              <a:t>Change is released for QA by developer and approved for transport to QA by Task Lead</a:t>
            </a:r>
            <a:endParaRPr lang="en-US" sz="1600" u="none" dirty="0"/>
          </a:p>
        </p:txBody>
      </p:sp>
      <p:sp>
        <p:nvSpPr>
          <p:cNvPr id="39" name="TextBox 38"/>
          <p:cNvSpPr txBox="1"/>
          <p:nvPr/>
        </p:nvSpPr>
        <p:spPr>
          <a:xfrm>
            <a:off x="5216894" y="2541073"/>
            <a:ext cx="2002055" cy="1323439"/>
          </a:xfrm>
          <a:prstGeom prst="rect">
            <a:avLst/>
          </a:prstGeom>
          <a:noFill/>
        </p:spPr>
        <p:txBody>
          <a:bodyPr wrap="square" rtlCol="0">
            <a:spAutoFit/>
          </a:bodyPr>
          <a:lstStyle/>
          <a:p>
            <a:r>
              <a:rPr lang="en-US" sz="1600" u="none" dirty="0" smtClean="0"/>
              <a:t>After functional testing, Task Lead releases to Functional Manager for Prod. approval</a:t>
            </a:r>
            <a:endParaRPr lang="en-US" sz="1600" u="none" dirty="0"/>
          </a:p>
        </p:txBody>
      </p:sp>
      <p:cxnSp>
        <p:nvCxnSpPr>
          <p:cNvPr id="43" name="Straight Arrow Connector 42"/>
          <p:cNvCxnSpPr/>
          <p:nvPr/>
        </p:nvCxnSpPr>
        <p:spPr bwMode="auto">
          <a:xfrm rot="5400000">
            <a:off x="6049485" y="4227102"/>
            <a:ext cx="526179" cy="3198"/>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45" name="Straight Arrow Connector 44"/>
          <p:cNvCxnSpPr/>
          <p:nvPr/>
        </p:nvCxnSpPr>
        <p:spPr bwMode="auto">
          <a:xfrm rot="5400000">
            <a:off x="2813792" y="4129246"/>
            <a:ext cx="526179" cy="3198"/>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sp>
        <p:nvSpPr>
          <p:cNvPr id="46" name="TextBox 45"/>
          <p:cNvSpPr txBox="1"/>
          <p:nvPr/>
        </p:nvSpPr>
        <p:spPr>
          <a:xfrm>
            <a:off x="7346477" y="1222408"/>
            <a:ext cx="1761423" cy="2062103"/>
          </a:xfrm>
          <a:prstGeom prst="rect">
            <a:avLst/>
          </a:prstGeom>
          <a:noFill/>
        </p:spPr>
        <p:txBody>
          <a:bodyPr wrap="square" rtlCol="0">
            <a:spAutoFit/>
          </a:bodyPr>
          <a:lstStyle/>
          <a:p>
            <a:r>
              <a:rPr lang="en-US" sz="1600" u="none" dirty="0" smtClean="0"/>
              <a:t>After reviewing test results and documentation, Functional Support Manager</a:t>
            </a:r>
          </a:p>
          <a:p>
            <a:r>
              <a:rPr lang="en-US" sz="1600" u="none" dirty="0" smtClean="0"/>
              <a:t>Transports change to Production </a:t>
            </a:r>
            <a:endParaRPr lang="en-US" sz="1600" u="none" dirty="0"/>
          </a:p>
        </p:txBody>
      </p:sp>
      <p:cxnSp>
        <p:nvCxnSpPr>
          <p:cNvPr id="47" name="Straight Arrow Connector 46"/>
          <p:cNvCxnSpPr/>
          <p:nvPr/>
        </p:nvCxnSpPr>
        <p:spPr bwMode="auto">
          <a:xfrm rot="5400000">
            <a:off x="7645674" y="3522853"/>
            <a:ext cx="526179" cy="3198"/>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grpSp>
        <p:nvGrpSpPr>
          <p:cNvPr id="34" name="Group 33"/>
          <p:cNvGrpSpPr/>
          <p:nvPr/>
        </p:nvGrpSpPr>
        <p:grpSpPr>
          <a:xfrm>
            <a:off x="3936733" y="750778"/>
            <a:ext cx="3311090" cy="1771041"/>
            <a:chOff x="3936733" y="750778"/>
            <a:chExt cx="3311090" cy="1771041"/>
          </a:xfrm>
        </p:grpSpPr>
        <p:sp>
          <p:nvSpPr>
            <p:cNvPr id="37" name="TextBox 36"/>
            <p:cNvSpPr txBox="1"/>
            <p:nvPr/>
          </p:nvSpPr>
          <p:spPr>
            <a:xfrm>
              <a:off x="4215872" y="1010667"/>
              <a:ext cx="2935697" cy="830997"/>
            </a:xfrm>
            <a:prstGeom prst="rect">
              <a:avLst/>
            </a:prstGeom>
            <a:noFill/>
            <a:ln>
              <a:noFill/>
            </a:ln>
          </p:spPr>
          <p:txBody>
            <a:bodyPr wrap="square" rtlCol="0">
              <a:spAutoFit/>
            </a:bodyPr>
            <a:lstStyle/>
            <a:p>
              <a:r>
                <a:rPr lang="en-US" sz="1600" u="none" dirty="0" smtClean="0">
                  <a:solidFill>
                    <a:srgbClr val="FF0000"/>
                  </a:solidFill>
                </a:rPr>
                <a:t>Development tools locked in QA and Production.   Changes made via Transport System </a:t>
              </a:r>
              <a:endParaRPr lang="en-US" sz="1600" u="none" dirty="0">
                <a:solidFill>
                  <a:srgbClr val="FF0000"/>
                </a:solidFill>
              </a:endParaRPr>
            </a:p>
          </p:txBody>
        </p:sp>
        <p:sp>
          <p:nvSpPr>
            <p:cNvPr id="26" name="Oval 25"/>
            <p:cNvSpPr/>
            <p:nvPr/>
          </p:nvSpPr>
          <p:spPr bwMode="auto">
            <a:xfrm>
              <a:off x="3936733" y="750778"/>
              <a:ext cx="3311090" cy="1597793"/>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800" b="0" i="0" u="sng" strike="noStrike" cap="none" normalizeH="0" baseline="0" dirty="0" smtClean="0">
                <a:ln>
                  <a:noFill/>
                </a:ln>
                <a:solidFill>
                  <a:schemeClr val="tx1"/>
                </a:solidFill>
                <a:effectLst/>
                <a:latin typeface="Arial" charset="0"/>
              </a:endParaRPr>
            </a:p>
          </p:txBody>
        </p:sp>
        <p:cxnSp>
          <p:nvCxnSpPr>
            <p:cNvPr id="30" name="Straight Arrow Connector 29"/>
            <p:cNvCxnSpPr/>
            <p:nvPr/>
          </p:nvCxnSpPr>
          <p:spPr bwMode="auto">
            <a:xfrm rot="5400000">
              <a:off x="4865571" y="2372627"/>
              <a:ext cx="202131" cy="96253"/>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cxnSp>
          <p:nvCxnSpPr>
            <p:cNvPr id="31" name="Straight Arrow Connector 30"/>
            <p:cNvCxnSpPr/>
            <p:nvPr/>
          </p:nvCxnSpPr>
          <p:spPr bwMode="auto">
            <a:xfrm rot="16200000" flipH="1">
              <a:off x="6538763" y="2236269"/>
              <a:ext cx="251861" cy="145981"/>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lstStyle/>
          <a:p>
            <a:r>
              <a:rPr lang="en-US" sz="2800" dirty="0" smtClean="0"/>
              <a:t>SAP Change Management Plan</a:t>
            </a:r>
          </a:p>
        </p:txBody>
      </p:sp>
      <p:sp>
        <p:nvSpPr>
          <p:cNvPr id="7173" name="Rectangle 3"/>
          <p:cNvSpPr>
            <a:spLocks noGrp="1" noChangeArrowheads="1"/>
          </p:cNvSpPr>
          <p:nvPr>
            <p:ph idx="1"/>
          </p:nvPr>
        </p:nvSpPr>
        <p:spPr>
          <a:xfrm>
            <a:off x="161925" y="632333"/>
            <a:ext cx="7950200" cy="4467225"/>
          </a:xfrm>
        </p:spPr>
        <p:txBody>
          <a:bodyPr/>
          <a:lstStyle/>
          <a:p>
            <a:pPr>
              <a:buFont typeface="Symbol" pitchFamily="18" charset="2"/>
              <a:buNone/>
            </a:pPr>
            <a:endParaRPr lang="en-US" sz="2000" dirty="0" smtClean="0"/>
          </a:p>
          <a:p>
            <a:r>
              <a:rPr lang="en-US" sz="2000" dirty="0" smtClean="0"/>
              <a:t>Provides guidance for the implementation of all software changes (programming and configuration) to SAP  </a:t>
            </a:r>
          </a:p>
          <a:p>
            <a:r>
              <a:rPr lang="en-US" sz="2000" dirty="0" smtClean="0"/>
              <a:t>Defines change categories that are used to determine levels of approval</a:t>
            </a:r>
          </a:p>
          <a:p>
            <a:r>
              <a:rPr lang="en-US" sz="2000" dirty="0" smtClean="0"/>
              <a:t>Defines roles and responsibilities for personnel involved in approving and implementing changes</a:t>
            </a:r>
          </a:p>
          <a:p>
            <a:r>
              <a:rPr lang="en-US" sz="2000" dirty="0" smtClean="0"/>
              <a:t>Defines minimum documentation and approval requirements for each change category</a:t>
            </a:r>
          </a:p>
          <a:p>
            <a:r>
              <a:rPr lang="en-US" sz="2000" dirty="0" smtClean="0"/>
              <a:t>Defines an “Internal Order” as the key component for each software change task.  The Internal Order contains a description of the change, key personnel, type of change, priority, and status</a:t>
            </a:r>
          </a:p>
          <a:p>
            <a:r>
              <a:rPr lang="en-US" sz="2000" dirty="0" smtClean="0"/>
              <a:t>Ensures at least two staff members involved in all changes going to production</a:t>
            </a:r>
          </a:p>
        </p:txBody>
      </p:sp>
      <p:sp>
        <p:nvSpPr>
          <p:cNvPr id="7171" name="Footer Placeholder 4"/>
          <p:cNvSpPr>
            <a:spLocks noGrp="1"/>
          </p:cNvSpPr>
          <p:nvPr>
            <p:ph type="ftr" sz="quarter" idx="10"/>
          </p:nvPr>
        </p:nvSpPr>
        <p:spPr>
          <a:noFill/>
        </p:spPr>
        <p:txBody>
          <a:bodyPr/>
          <a:lstStyle/>
          <a:p>
            <a:r>
              <a:rPr lang="en-US" dirty="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25" y="155575"/>
            <a:ext cx="8229600" cy="641594"/>
          </a:xfrm>
        </p:spPr>
        <p:txBody>
          <a:bodyPr/>
          <a:lstStyle/>
          <a:p>
            <a:r>
              <a:rPr lang="en-US" dirty="0" smtClean="0"/>
              <a:t>Internal Order Features</a:t>
            </a:r>
            <a:endParaRPr lang="en-US" dirty="0"/>
          </a:p>
        </p:txBody>
      </p:sp>
      <p:sp>
        <p:nvSpPr>
          <p:cNvPr id="3" name="Content Placeholder 2"/>
          <p:cNvSpPr>
            <a:spLocks noGrp="1"/>
          </p:cNvSpPr>
          <p:nvPr>
            <p:ph idx="1"/>
          </p:nvPr>
        </p:nvSpPr>
        <p:spPr>
          <a:xfrm>
            <a:off x="173648" y="410308"/>
            <a:ext cx="7772400" cy="4407879"/>
          </a:xfrm>
        </p:spPr>
        <p:txBody>
          <a:bodyPr/>
          <a:lstStyle/>
          <a:p>
            <a:endParaRPr lang="en-US" sz="2000" dirty="0" smtClean="0"/>
          </a:p>
          <a:p>
            <a:r>
              <a:rPr lang="en-US" sz="2000" dirty="0" smtClean="0"/>
              <a:t>Customized use of existing SAP Order Management application.  Internal Orders stored and managed within SAP</a:t>
            </a:r>
          </a:p>
          <a:p>
            <a:r>
              <a:rPr lang="en-US" sz="2000" dirty="0" smtClean="0"/>
              <a:t>Contains information on type of change, key personnel, priority, and status of each change</a:t>
            </a:r>
          </a:p>
          <a:p>
            <a:r>
              <a:rPr lang="en-US" sz="2000" dirty="0" smtClean="0"/>
              <a:t>Contains status management functionality that represents phases of the development cycle (i.e., development, testing, technically complete, complete, etc.). </a:t>
            </a:r>
          </a:p>
          <a:p>
            <a:r>
              <a:rPr lang="en-US" sz="2000" dirty="0" smtClean="0"/>
              <a:t>Contains documentation for the tasks as defined by the Change Management Plan.  A graded approach is used for establishing minimum documentation requirements based on the type of change.  </a:t>
            </a:r>
          </a:p>
          <a:p>
            <a:r>
              <a:rPr lang="en-US" sz="2000" dirty="0" smtClean="0"/>
              <a:t>Internal order is forced into the process by an ORNL customization of the transport process that will not allow a change request to move to QA without an internal order.</a:t>
            </a:r>
            <a:endParaRPr lang="en-US" sz="2000" dirty="0"/>
          </a:p>
        </p:txBody>
      </p:sp>
      <p:sp>
        <p:nvSpPr>
          <p:cNvPr id="5" name="Footer Placeholder 4"/>
          <p:cNvSpPr>
            <a:spLocks noGrp="1"/>
          </p:cNvSpPr>
          <p:nvPr>
            <p:ph type="ftr" sz="quarter" idx="10"/>
          </p:nvPr>
        </p:nvSpPr>
        <p:spPr/>
        <p:txBody>
          <a:bodyPr/>
          <a:lstStyle/>
          <a:p>
            <a:pPr>
              <a:defRPr/>
            </a:pPr>
            <a:r>
              <a:rPr lang="en-US"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174625" y="227013"/>
            <a:ext cx="8610600" cy="915987"/>
          </a:xfrm>
        </p:spPr>
        <p:txBody>
          <a:bodyPr/>
          <a:lstStyle/>
          <a:p>
            <a:r>
              <a:rPr lang="en-US" sz="2800" dirty="0" smtClean="0"/>
              <a:t>Software Change Categories</a:t>
            </a:r>
          </a:p>
        </p:txBody>
      </p:sp>
      <p:sp>
        <p:nvSpPr>
          <p:cNvPr id="14341" name="Rectangle 3"/>
          <p:cNvSpPr>
            <a:spLocks noGrp="1" noChangeArrowheads="1"/>
          </p:cNvSpPr>
          <p:nvPr>
            <p:ph idx="1"/>
          </p:nvPr>
        </p:nvSpPr>
        <p:spPr>
          <a:xfrm>
            <a:off x="174625" y="873125"/>
            <a:ext cx="8509000" cy="5194300"/>
          </a:xfrm>
        </p:spPr>
        <p:txBody>
          <a:bodyPr/>
          <a:lstStyle/>
          <a:p>
            <a:r>
              <a:rPr lang="en-US" sz="1600" dirty="0" smtClean="0">
                <a:solidFill>
                  <a:schemeClr val="tx2"/>
                </a:solidFill>
              </a:rPr>
              <a:t>Production Support</a:t>
            </a:r>
          </a:p>
          <a:p>
            <a:pPr>
              <a:spcBef>
                <a:spcPct val="40000"/>
              </a:spcBef>
              <a:buFont typeface="Symbol" pitchFamily="18" charset="2"/>
              <a:buNone/>
            </a:pPr>
            <a:r>
              <a:rPr lang="en-US" sz="1400" dirty="0" smtClean="0"/>
              <a:t>	</a:t>
            </a:r>
            <a:r>
              <a:rPr lang="en-US" sz="1200" dirty="0" smtClean="0"/>
              <a:t>Software modifications supporting normal business operations. These changes do not alter basic system functionality. Examples include updates to data tables (i.e., payroll tax tables, travel per diem rates, etc.) that are made by support staff due to the complex, non-routine, or sensitive nature of the change. </a:t>
            </a:r>
            <a:endParaRPr lang="en-US" sz="1200" i="1" dirty="0" smtClean="0"/>
          </a:p>
          <a:p>
            <a:r>
              <a:rPr lang="en-US" sz="1600" dirty="0" smtClean="0">
                <a:solidFill>
                  <a:schemeClr val="tx2"/>
                </a:solidFill>
              </a:rPr>
              <a:t>System Fix</a:t>
            </a:r>
          </a:p>
          <a:p>
            <a:pPr>
              <a:spcBef>
                <a:spcPct val="40000"/>
              </a:spcBef>
              <a:buFont typeface="Symbol" pitchFamily="18" charset="2"/>
              <a:buNone/>
            </a:pPr>
            <a:r>
              <a:rPr lang="en-US" sz="1400" dirty="0" smtClean="0"/>
              <a:t>	</a:t>
            </a:r>
            <a:r>
              <a:rPr lang="en-US" sz="1200" dirty="0" smtClean="0"/>
              <a:t>Software modifications correcting a problem that exists in the production environment. Fixes do not add new functionality.  </a:t>
            </a:r>
          </a:p>
          <a:p>
            <a:r>
              <a:rPr lang="en-US" sz="1600" dirty="0" smtClean="0">
                <a:solidFill>
                  <a:schemeClr val="tx2"/>
                </a:solidFill>
              </a:rPr>
              <a:t>System Enhancement</a:t>
            </a:r>
          </a:p>
          <a:p>
            <a:pPr>
              <a:spcBef>
                <a:spcPct val="40000"/>
              </a:spcBef>
              <a:buFont typeface="Symbol" pitchFamily="18" charset="2"/>
              <a:buNone/>
            </a:pPr>
            <a:r>
              <a:rPr lang="en-US" sz="1400" dirty="0" smtClean="0"/>
              <a:t>	</a:t>
            </a:r>
            <a:r>
              <a:rPr lang="en-US" sz="1200" dirty="0" smtClean="0"/>
              <a:t>Software modifications changing functionality in the production environment</a:t>
            </a:r>
            <a:endParaRPr lang="en-US" sz="1200" i="1" dirty="0" smtClean="0"/>
          </a:p>
          <a:p>
            <a:r>
              <a:rPr lang="en-US" sz="1600" dirty="0" smtClean="0">
                <a:solidFill>
                  <a:schemeClr val="tx2"/>
                </a:solidFill>
              </a:rPr>
              <a:t>Infrastructure Support</a:t>
            </a:r>
          </a:p>
          <a:p>
            <a:pPr>
              <a:spcBef>
                <a:spcPct val="40000"/>
              </a:spcBef>
              <a:buFont typeface="Symbol" pitchFamily="18" charset="2"/>
              <a:buNone/>
            </a:pPr>
            <a:r>
              <a:rPr lang="en-US" sz="1400" dirty="0" smtClean="0"/>
              <a:t>	</a:t>
            </a:r>
            <a:r>
              <a:rPr lang="en-US" sz="1200" dirty="0" smtClean="0"/>
              <a:t>Modifications to hardware, operating systems, DBMS, or Basis/Security changes supporting software systems</a:t>
            </a:r>
            <a:endParaRPr lang="en-US" sz="1200" i="1" dirty="0" smtClean="0"/>
          </a:p>
          <a:p>
            <a:r>
              <a:rPr lang="en-US" sz="1600" dirty="0" smtClean="0">
                <a:solidFill>
                  <a:schemeClr val="tx2"/>
                </a:solidFill>
              </a:rPr>
              <a:t>Major Upgrade/Addition</a:t>
            </a:r>
          </a:p>
          <a:p>
            <a:pPr>
              <a:spcBef>
                <a:spcPct val="40000"/>
              </a:spcBef>
              <a:buFont typeface="Symbol" pitchFamily="18" charset="2"/>
              <a:buNone/>
            </a:pPr>
            <a:r>
              <a:rPr lang="en-US" sz="1400" dirty="0" smtClean="0"/>
              <a:t>	</a:t>
            </a:r>
            <a:r>
              <a:rPr lang="en-US" sz="1200" dirty="0" smtClean="0"/>
              <a:t>Implementation of a new version of existing software (i.e., replacing SAP version 4.6C with ECC version 5.0), a major new area of functionality (i.e., SAP Business Warehouse, Supplier Relationship Management, etc.), and SAP Support Packages</a:t>
            </a:r>
            <a:endParaRPr lang="en-US" sz="1200" i="1" dirty="0" smtClean="0"/>
          </a:p>
          <a:p>
            <a:r>
              <a:rPr lang="en-US" sz="1600" dirty="0" smtClean="0">
                <a:solidFill>
                  <a:schemeClr val="tx2"/>
                </a:solidFill>
              </a:rPr>
              <a:t>Data Requests</a:t>
            </a:r>
          </a:p>
          <a:p>
            <a:pPr>
              <a:spcBef>
                <a:spcPct val="40000"/>
              </a:spcBef>
              <a:buFont typeface="Symbol" pitchFamily="18" charset="2"/>
              <a:buNone/>
            </a:pPr>
            <a:r>
              <a:rPr lang="en-US" sz="1400" dirty="0" smtClean="0"/>
              <a:t>	</a:t>
            </a:r>
            <a:r>
              <a:rPr lang="en-US" sz="1200" dirty="0" smtClean="0"/>
              <a:t>This category does not represent a change to software. However, it is included in the change management plan in order to document prioritization and approval of requests for data. This category applies to requests for information by individuals that do not “own” the information and requests from “owners” requiring &gt; four hours of staff support.</a:t>
            </a:r>
          </a:p>
        </p:txBody>
      </p:sp>
      <p:sp>
        <p:nvSpPr>
          <p:cNvPr id="14339" name="Footer Placeholder 4"/>
          <p:cNvSpPr>
            <a:spLocks noGrp="1"/>
          </p:cNvSpPr>
          <p:nvPr>
            <p:ph type="ftr" sz="quarter" idx="10"/>
          </p:nvPr>
        </p:nvSpPr>
        <p:spPr>
          <a:noFill/>
        </p:spPr>
        <p:txBody>
          <a:bodyPr/>
          <a:lstStyle/>
          <a:p>
            <a:r>
              <a:rPr lang="en-US" dirty="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161925" y="155575"/>
            <a:ext cx="8515350" cy="1143000"/>
          </a:xfrm>
        </p:spPr>
        <p:txBody>
          <a:bodyPr/>
          <a:lstStyle/>
          <a:p>
            <a:r>
              <a:rPr lang="en-US" sz="2800" dirty="0" smtClean="0"/>
              <a:t>Roles in the Change Management Process</a:t>
            </a:r>
            <a:r>
              <a:rPr lang="en-US" sz="2400" dirty="0" smtClean="0"/>
              <a:t/>
            </a:r>
            <a:br>
              <a:rPr lang="en-US" sz="2400" dirty="0" smtClean="0"/>
            </a:br>
            <a:r>
              <a:rPr lang="en-US" sz="1400" dirty="0" smtClean="0"/>
              <a:t/>
            </a:r>
            <a:br>
              <a:rPr lang="en-US" sz="1400" dirty="0" smtClean="0"/>
            </a:br>
            <a:r>
              <a:rPr lang="en-US" sz="2000" dirty="0" smtClean="0"/>
              <a:t>Management System Owner/Functional Owner Roles</a:t>
            </a:r>
          </a:p>
        </p:txBody>
      </p:sp>
      <p:sp>
        <p:nvSpPr>
          <p:cNvPr id="8197" name="Rectangle 3"/>
          <p:cNvSpPr>
            <a:spLocks noGrp="1" noChangeArrowheads="1"/>
          </p:cNvSpPr>
          <p:nvPr>
            <p:ph idx="1"/>
          </p:nvPr>
        </p:nvSpPr>
        <p:spPr>
          <a:xfrm>
            <a:off x="161925" y="978998"/>
            <a:ext cx="8782050" cy="1739928"/>
          </a:xfrm>
        </p:spPr>
        <p:txBody>
          <a:bodyPr/>
          <a:lstStyle/>
          <a:p>
            <a:pPr>
              <a:lnSpc>
                <a:spcPct val="100000"/>
              </a:lnSpc>
            </a:pPr>
            <a:r>
              <a:rPr lang="en-US" sz="1800" dirty="0" smtClean="0"/>
              <a:t>CIO</a:t>
            </a:r>
            <a:endParaRPr lang="en-US" sz="1400" dirty="0" smtClean="0"/>
          </a:p>
          <a:p>
            <a:pPr>
              <a:lnSpc>
                <a:spcPct val="100000"/>
              </a:lnSpc>
            </a:pPr>
            <a:r>
              <a:rPr lang="en-US" sz="1800" dirty="0" smtClean="0"/>
              <a:t>Management System Owner</a:t>
            </a:r>
            <a:endParaRPr lang="en-US" sz="1400" dirty="0" smtClean="0"/>
          </a:p>
          <a:p>
            <a:pPr>
              <a:lnSpc>
                <a:spcPct val="100000"/>
              </a:lnSpc>
            </a:pPr>
            <a:r>
              <a:rPr lang="en-US" sz="1800" dirty="0" smtClean="0"/>
              <a:t>Functional Support Manager</a:t>
            </a:r>
            <a:endParaRPr lang="en-US" sz="1400" dirty="0" smtClean="0"/>
          </a:p>
          <a:p>
            <a:pPr>
              <a:lnSpc>
                <a:spcPct val="100000"/>
              </a:lnSpc>
            </a:pPr>
            <a:r>
              <a:rPr lang="en-US" sz="1800" dirty="0" smtClean="0"/>
              <a:t>Functional Lead</a:t>
            </a:r>
          </a:p>
          <a:p>
            <a:pPr>
              <a:lnSpc>
                <a:spcPct val="100000"/>
              </a:lnSpc>
              <a:spcBef>
                <a:spcPct val="40000"/>
              </a:spcBef>
              <a:buFont typeface="Symbol" pitchFamily="18" charset="2"/>
              <a:buNone/>
            </a:pPr>
            <a:r>
              <a:rPr lang="en-US" sz="1200" dirty="0" smtClean="0"/>
              <a:t>	</a:t>
            </a:r>
            <a:endParaRPr lang="en-US" sz="1400" dirty="0" smtClean="0"/>
          </a:p>
        </p:txBody>
      </p:sp>
      <p:sp>
        <p:nvSpPr>
          <p:cNvPr id="8195" name="Footer Placeholder 4"/>
          <p:cNvSpPr>
            <a:spLocks noGrp="1"/>
          </p:cNvSpPr>
          <p:nvPr>
            <p:ph type="ftr" sz="quarter" idx="10"/>
          </p:nvPr>
        </p:nvSpPr>
        <p:spPr>
          <a:noFill/>
        </p:spPr>
        <p:txBody>
          <a:bodyPr/>
          <a:lstStyle/>
          <a:p>
            <a:r>
              <a:rPr lang="en-US" dirty="0" smtClean="0"/>
              <a:t> </a:t>
            </a:r>
          </a:p>
        </p:txBody>
      </p:sp>
      <p:sp>
        <p:nvSpPr>
          <p:cNvPr id="6" name="Rectangle 5"/>
          <p:cNvSpPr/>
          <p:nvPr/>
        </p:nvSpPr>
        <p:spPr>
          <a:xfrm>
            <a:off x="169595" y="2902459"/>
            <a:ext cx="6591300" cy="523220"/>
          </a:xfrm>
          <a:prstGeom prst="rect">
            <a:avLst/>
          </a:prstGeom>
        </p:spPr>
        <p:txBody>
          <a:bodyPr wrap="square">
            <a:spAutoFit/>
          </a:bodyPr>
          <a:lstStyle/>
          <a:p>
            <a:r>
              <a:rPr lang="en-US" sz="2000" u="none" dirty="0" smtClean="0">
                <a:solidFill>
                  <a:srgbClr val="00673E"/>
                </a:solidFill>
                <a:latin typeface="Arial Black" pitchFamily="34" charset="0"/>
              </a:rPr>
              <a:t>Project</a:t>
            </a:r>
            <a:r>
              <a:rPr lang="en-US" u="none" dirty="0" smtClean="0">
                <a:solidFill>
                  <a:srgbClr val="00673E"/>
                </a:solidFill>
                <a:latin typeface="Arial Black" pitchFamily="34" charset="0"/>
              </a:rPr>
              <a:t> </a:t>
            </a:r>
            <a:r>
              <a:rPr lang="en-US" sz="2000" u="none" dirty="0" smtClean="0">
                <a:solidFill>
                  <a:srgbClr val="00673E"/>
                </a:solidFill>
                <a:latin typeface="Arial Black" pitchFamily="34" charset="0"/>
              </a:rPr>
              <a:t>Management Roles</a:t>
            </a:r>
            <a:endParaRPr lang="en-US" sz="2000" dirty="0"/>
          </a:p>
        </p:txBody>
      </p:sp>
      <p:sp>
        <p:nvSpPr>
          <p:cNvPr id="7" name="Rectangle 3"/>
          <p:cNvSpPr txBox="1">
            <a:spLocks noChangeArrowheads="1"/>
          </p:cNvSpPr>
          <p:nvPr/>
        </p:nvSpPr>
        <p:spPr bwMode="auto">
          <a:xfrm>
            <a:off x="133350" y="3405259"/>
            <a:ext cx="8782050" cy="47082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88925" marR="0" lvl="0" indent="-288925" algn="l" defTabSz="914400" rtl="0" eaLnBrk="0" fontAlgn="base" latinLnBrk="0" hangingPunct="0">
              <a:lnSpc>
                <a:spcPct val="100000"/>
              </a:lnSpc>
              <a:spcBef>
                <a:spcPct val="60000"/>
              </a:spcBef>
              <a:spcAft>
                <a:spcPct val="0"/>
              </a:spcAft>
              <a:buClr>
                <a:srgbClr val="00673E"/>
              </a:buClr>
              <a:buSzTx/>
              <a:buFont typeface="Symbol" pitchFamily="18" charset="2"/>
              <a:buChar char="·"/>
              <a:tabLst/>
              <a:defRPr/>
            </a:pPr>
            <a:r>
              <a:rPr lang="en-US" sz="1800" b="1" u="none" kern="0" dirty="0" smtClean="0">
                <a:latin typeface="+mn-lt"/>
              </a:rPr>
              <a:t>IT Project Manager</a:t>
            </a:r>
            <a:endParaRPr kumimoji="0" lang="en-US" sz="1800" b="1" i="0" u="none" strike="noStrike" kern="0" cap="none" spc="0" normalizeH="0" baseline="0" noProof="0" dirty="0" smtClean="0">
              <a:ln>
                <a:noFill/>
              </a:ln>
              <a:effectLst/>
              <a:uLnTx/>
              <a:uFillTx/>
              <a:latin typeface="+mn-lt"/>
              <a:ea typeface="+mn-ea"/>
              <a:cs typeface="+mn-cs"/>
            </a:endParaRPr>
          </a:p>
          <a:p>
            <a:pPr marL="288925" marR="0" lvl="0" indent="-288925" algn="l" defTabSz="914400" rtl="0" eaLnBrk="0" fontAlgn="base" latinLnBrk="0" hangingPunct="0">
              <a:lnSpc>
                <a:spcPct val="100000"/>
              </a:lnSpc>
              <a:spcBef>
                <a:spcPct val="40000"/>
              </a:spcBef>
              <a:spcAft>
                <a:spcPct val="0"/>
              </a:spcAft>
              <a:buClr>
                <a:srgbClr val="00673E"/>
              </a:buClr>
              <a:buSzTx/>
              <a:buFont typeface="Symbol" pitchFamily="18" charset="2"/>
              <a:buNone/>
              <a:tabLst/>
              <a:defRPr/>
            </a:pPr>
            <a:r>
              <a:rPr kumimoji="0" lang="en-US" sz="1200" b="1" i="0" u="none" strike="noStrike" kern="0" cap="none" spc="0" normalizeH="0" baseline="0" noProof="0" dirty="0" smtClean="0">
                <a:ln>
                  <a:noFill/>
                </a:ln>
                <a:solidFill>
                  <a:schemeClr val="tx1"/>
                </a:solidFill>
                <a:effectLst/>
                <a:uLnTx/>
                <a:uFillTx/>
                <a:latin typeface="+mn-lt"/>
                <a:ea typeface="+mn-ea"/>
                <a:cs typeface="+mn-cs"/>
              </a:rPr>
              <a:t>	</a:t>
            </a:r>
            <a:endParaRPr kumimoji="0" lang="en-US" sz="14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8" name="Rectangle 7"/>
          <p:cNvSpPr/>
          <p:nvPr/>
        </p:nvSpPr>
        <p:spPr>
          <a:xfrm>
            <a:off x="175663" y="4044372"/>
            <a:ext cx="6749095" cy="400110"/>
          </a:xfrm>
          <a:prstGeom prst="rect">
            <a:avLst/>
          </a:prstGeom>
        </p:spPr>
        <p:txBody>
          <a:bodyPr wrap="square">
            <a:spAutoFit/>
          </a:bodyPr>
          <a:lstStyle/>
          <a:p>
            <a:r>
              <a:rPr lang="en-US" sz="2000" u="none" dirty="0" smtClean="0">
                <a:solidFill>
                  <a:srgbClr val="00673E"/>
                </a:solidFill>
                <a:latin typeface="Arial Black" pitchFamily="34" charset="0"/>
              </a:rPr>
              <a:t>Technical Support Roles</a:t>
            </a:r>
            <a:endParaRPr lang="en-US" sz="2000" dirty="0"/>
          </a:p>
        </p:txBody>
      </p:sp>
      <p:sp>
        <p:nvSpPr>
          <p:cNvPr id="9" name="Rectangle 3"/>
          <p:cNvSpPr txBox="1">
            <a:spLocks noChangeArrowheads="1"/>
          </p:cNvSpPr>
          <p:nvPr/>
        </p:nvSpPr>
        <p:spPr bwMode="auto">
          <a:xfrm>
            <a:off x="157626" y="4431599"/>
            <a:ext cx="8782050" cy="15322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88925" marR="0" lvl="0" indent="-288925" algn="l" defTabSz="914400" rtl="0" eaLnBrk="0" fontAlgn="base" latinLnBrk="0" hangingPunct="0">
              <a:lnSpc>
                <a:spcPct val="100000"/>
              </a:lnSpc>
              <a:spcBef>
                <a:spcPct val="60000"/>
              </a:spcBef>
              <a:spcAft>
                <a:spcPct val="0"/>
              </a:spcAft>
              <a:buClr>
                <a:srgbClr val="00673E"/>
              </a:buClr>
              <a:buSzTx/>
              <a:buFont typeface="Symbol" pitchFamily="18" charset="2"/>
              <a:buChar char="·"/>
              <a:tabLst/>
              <a:defRPr/>
            </a:pPr>
            <a:r>
              <a:rPr lang="en-US" sz="1800" b="1" u="none" kern="0" dirty="0" smtClean="0">
                <a:latin typeface="+mn-lt"/>
              </a:rPr>
              <a:t>IT Task Lead</a:t>
            </a:r>
          </a:p>
          <a:p>
            <a:pPr marL="288925" marR="0" lvl="0" indent="-288925" algn="l" defTabSz="914400" rtl="0" eaLnBrk="0" fontAlgn="base" latinLnBrk="0" hangingPunct="0">
              <a:lnSpc>
                <a:spcPct val="100000"/>
              </a:lnSpc>
              <a:spcBef>
                <a:spcPct val="60000"/>
              </a:spcBef>
              <a:spcAft>
                <a:spcPct val="0"/>
              </a:spcAft>
              <a:buClr>
                <a:srgbClr val="00673E"/>
              </a:buClr>
              <a:buSzTx/>
              <a:buFont typeface="Symbol" pitchFamily="18" charset="2"/>
              <a:buChar char="·"/>
              <a:tabLst/>
              <a:defRPr/>
            </a:pPr>
            <a:r>
              <a:rPr lang="en-US" sz="1800" b="1" u="none" kern="0" dirty="0" smtClean="0">
                <a:latin typeface="+mn-lt"/>
              </a:rPr>
              <a:t>System Administration Staff</a:t>
            </a:r>
          </a:p>
          <a:p>
            <a:pPr marL="288925" marR="0" lvl="0" indent="-288925" algn="l" defTabSz="914400" rtl="0" eaLnBrk="0" fontAlgn="base" latinLnBrk="0" hangingPunct="0">
              <a:lnSpc>
                <a:spcPct val="100000"/>
              </a:lnSpc>
              <a:spcBef>
                <a:spcPct val="60000"/>
              </a:spcBef>
              <a:spcAft>
                <a:spcPct val="0"/>
              </a:spcAft>
              <a:buClr>
                <a:srgbClr val="00673E"/>
              </a:buClr>
              <a:buSzTx/>
              <a:buFont typeface="Symbol" pitchFamily="18" charset="2"/>
              <a:buChar char="·"/>
              <a:tabLst/>
              <a:defRPr/>
            </a:pPr>
            <a:r>
              <a:rPr lang="en-US" sz="1800" b="1" u="none" kern="0" dirty="0" smtClean="0">
                <a:latin typeface="+mn-lt"/>
              </a:rPr>
              <a:t>Developer Staff</a:t>
            </a:r>
          </a:p>
          <a:p>
            <a:pPr marL="288925" marR="0" lvl="0" indent="-288925" algn="l" defTabSz="914400" rtl="0" eaLnBrk="0" fontAlgn="base" latinLnBrk="0" hangingPunct="0">
              <a:lnSpc>
                <a:spcPct val="100000"/>
              </a:lnSpc>
              <a:spcBef>
                <a:spcPct val="60000"/>
              </a:spcBef>
              <a:spcAft>
                <a:spcPct val="0"/>
              </a:spcAft>
              <a:buClr>
                <a:srgbClr val="00673E"/>
              </a:buClr>
              <a:buSzTx/>
              <a:buFont typeface="Symbol" pitchFamily="18" charset="2"/>
              <a:buChar char="·"/>
              <a:tabLst/>
              <a:defRPr/>
            </a:pPr>
            <a:r>
              <a:rPr lang="en-US" sz="1800" b="1" u="none" kern="0" dirty="0" smtClean="0">
                <a:latin typeface="+mn-lt"/>
              </a:rPr>
              <a:t>Security Staff</a:t>
            </a:r>
          </a:p>
          <a:p>
            <a:pPr marL="288925" marR="0" lvl="0" indent="-288925" algn="l" defTabSz="914400" rtl="0" eaLnBrk="0" fontAlgn="base" latinLnBrk="0" hangingPunct="0">
              <a:lnSpc>
                <a:spcPct val="100000"/>
              </a:lnSpc>
              <a:spcBef>
                <a:spcPct val="60000"/>
              </a:spcBef>
              <a:spcAft>
                <a:spcPct val="0"/>
              </a:spcAft>
              <a:buClr>
                <a:srgbClr val="00673E"/>
              </a:buClr>
              <a:buSzTx/>
              <a:buFont typeface="Symbol" pitchFamily="18" charset="2"/>
              <a:buChar char="·"/>
              <a:tabLst/>
              <a:defRPr/>
            </a:pPr>
            <a:endParaRPr lang="en-US" sz="1800" b="1" u="none" kern="0" dirty="0" smtClean="0">
              <a:solidFill>
                <a:schemeClr val="tx2"/>
              </a:solidFill>
              <a:latin typeface="+mn-lt"/>
            </a:endParaRPr>
          </a:p>
          <a:p>
            <a:pPr marL="288925" marR="0" lvl="0" indent="-288925" algn="l" defTabSz="914400" rtl="0" eaLnBrk="0" fontAlgn="base" latinLnBrk="0" hangingPunct="0">
              <a:lnSpc>
                <a:spcPct val="100000"/>
              </a:lnSpc>
              <a:spcBef>
                <a:spcPct val="60000"/>
              </a:spcBef>
              <a:spcAft>
                <a:spcPct val="0"/>
              </a:spcAft>
              <a:buClr>
                <a:srgbClr val="00673E"/>
              </a:buClr>
              <a:buSzTx/>
              <a:buFont typeface="Symbol" pitchFamily="18" charset="2"/>
              <a:buChar char="·"/>
              <a:tabLst/>
              <a:defRPr/>
            </a:pPr>
            <a:endParaRPr kumimoji="0" lang="en-US" sz="1800" b="1" i="0" u="none" strike="noStrike" kern="0" cap="none" spc="0" normalizeH="0" baseline="0" noProof="0" dirty="0" smtClean="0">
              <a:ln>
                <a:noFill/>
              </a:ln>
              <a:solidFill>
                <a:schemeClr val="tx2"/>
              </a:solidFill>
              <a:effectLst/>
              <a:uLnTx/>
              <a:uFillTx/>
              <a:latin typeface="+mn-lt"/>
              <a:ea typeface="+mn-ea"/>
              <a:cs typeface="+mn-cs"/>
            </a:endParaRPr>
          </a:p>
          <a:p>
            <a:pPr marL="288925" marR="0" lvl="0" indent="-288925" algn="l" defTabSz="914400" rtl="0" eaLnBrk="0" fontAlgn="base" latinLnBrk="0" hangingPunct="0">
              <a:lnSpc>
                <a:spcPct val="100000"/>
              </a:lnSpc>
              <a:spcBef>
                <a:spcPct val="40000"/>
              </a:spcBef>
              <a:spcAft>
                <a:spcPct val="0"/>
              </a:spcAft>
              <a:buClr>
                <a:srgbClr val="00673E"/>
              </a:buClr>
              <a:buSzTx/>
              <a:buFont typeface="Symbol" pitchFamily="18" charset="2"/>
              <a:buNone/>
              <a:tabLst/>
              <a:defRPr/>
            </a:pPr>
            <a:r>
              <a:rPr kumimoji="0" lang="en-US" sz="1200" b="1" i="0" u="none" strike="noStrike" kern="0" cap="none" spc="0" normalizeH="0" baseline="0" noProof="0" dirty="0" smtClean="0">
                <a:ln>
                  <a:noFill/>
                </a:ln>
                <a:solidFill>
                  <a:schemeClr val="tx1"/>
                </a:solidFill>
                <a:effectLst/>
                <a:uLnTx/>
                <a:uFillTx/>
                <a:latin typeface="+mn-lt"/>
                <a:ea typeface="+mn-ea"/>
                <a:cs typeface="+mn-cs"/>
              </a:rPr>
              <a:t>	</a:t>
            </a:r>
            <a:endParaRPr kumimoji="0" lang="en-US" sz="14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lstStyle/>
          <a:p>
            <a:r>
              <a:rPr lang="en-US" dirty="0" smtClean="0"/>
              <a:t>Progression of Internal Order “User Status” Codes</a:t>
            </a:r>
          </a:p>
        </p:txBody>
      </p:sp>
      <p:sp>
        <p:nvSpPr>
          <p:cNvPr id="20483" name="Footer Placeholder 4"/>
          <p:cNvSpPr>
            <a:spLocks noGrp="1"/>
          </p:cNvSpPr>
          <p:nvPr>
            <p:ph type="ftr" sz="quarter" idx="10"/>
          </p:nvPr>
        </p:nvSpPr>
        <p:spPr>
          <a:noFill/>
        </p:spPr>
        <p:txBody>
          <a:bodyPr/>
          <a:lstStyle/>
          <a:p>
            <a:r>
              <a:rPr lang="en-US" dirty="0" smtClean="0"/>
              <a:t> </a:t>
            </a:r>
          </a:p>
        </p:txBody>
      </p:sp>
      <p:grpSp>
        <p:nvGrpSpPr>
          <p:cNvPr id="20485" name="Group 8"/>
          <p:cNvGrpSpPr>
            <a:grpSpLocks/>
          </p:cNvGrpSpPr>
          <p:nvPr/>
        </p:nvGrpSpPr>
        <p:grpSpPr bwMode="auto">
          <a:xfrm>
            <a:off x="1466850" y="1416050"/>
            <a:ext cx="5610225" cy="4149725"/>
            <a:chOff x="924" y="892"/>
            <a:chExt cx="3534" cy="2614"/>
          </a:xfrm>
        </p:grpSpPr>
        <p:pic>
          <p:nvPicPr>
            <p:cNvPr id="20486" name="Picture 3"/>
            <p:cNvPicPr>
              <a:picLocks noChangeAspect="1" noChangeArrowheads="1"/>
            </p:cNvPicPr>
            <p:nvPr/>
          </p:nvPicPr>
          <p:blipFill>
            <a:blip r:embed="rId3"/>
            <a:srcRect/>
            <a:stretch>
              <a:fillRect/>
            </a:stretch>
          </p:blipFill>
          <p:spPr bwMode="auto">
            <a:xfrm>
              <a:off x="926" y="892"/>
              <a:ext cx="3532" cy="1870"/>
            </a:xfrm>
            <a:prstGeom prst="rect">
              <a:avLst/>
            </a:prstGeom>
            <a:noFill/>
            <a:ln w="9525">
              <a:noFill/>
              <a:miter lim="800000"/>
              <a:headEnd/>
              <a:tailEnd/>
            </a:ln>
          </p:spPr>
        </p:pic>
        <p:pic>
          <p:nvPicPr>
            <p:cNvPr id="20487" name="Picture 5"/>
            <p:cNvPicPr>
              <a:picLocks noChangeAspect="1" noChangeArrowheads="1"/>
            </p:cNvPicPr>
            <p:nvPr/>
          </p:nvPicPr>
          <p:blipFill>
            <a:blip r:embed="rId4"/>
            <a:srcRect/>
            <a:stretch>
              <a:fillRect/>
            </a:stretch>
          </p:blipFill>
          <p:spPr bwMode="auto">
            <a:xfrm>
              <a:off x="924" y="2562"/>
              <a:ext cx="3523" cy="944"/>
            </a:xfrm>
            <a:prstGeom prst="rect">
              <a:avLst/>
            </a:prstGeom>
            <a:noFill/>
            <a:ln w="9525">
              <a:noFill/>
              <a:miter lim="800000"/>
              <a:headEnd/>
              <a:tailEnd/>
            </a:ln>
          </p:spPr>
        </p:pic>
        <p:pic>
          <p:nvPicPr>
            <p:cNvPr id="20488" name="Picture 6"/>
            <p:cNvPicPr>
              <a:picLocks noChangeAspect="1" noChangeArrowheads="1"/>
            </p:cNvPicPr>
            <p:nvPr/>
          </p:nvPicPr>
          <p:blipFill>
            <a:blip r:embed="rId5"/>
            <a:srcRect/>
            <a:stretch>
              <a:fillRect/>
            </a:stretch>
          </p:blipFill>
          <p:spPr bwMode="auto">
            <a:xfrm>
              <a:off x="3778" y="2413"/>
              <a:ext cx="657" cy="369"/>
            </a:xfrm>
            <a:prstGeom prst="rect">
              <a:avLst/>
            </a:prstGeom>
            <a:noFill/>
            <a:ln w="9525">
              <a:noFill/>
              <a:miter lim="800000"/>
              <a:headEnd/>
              <a:tailEnd/>
            </a:ln>
          </p:spPr>
        </p:pic>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r>
              <a:rPr lang="en-US" sz="2800" dirty="0" smtClean="0"/>
              <a:t>Example of Software Change Request Form</a:t>
            </a:r>
          </a:p>
        </p:txBody>
      </p:sp>
      <p:sp>
        <p:nvSpPr>
          <p:cNvPr id="12293" name="Rectangle 3"/>
          <p:cNvSpPr>
            <a:spLocks noGrp="1" noChangeArrowheads="1"/>
          </p:cNvSpPr>
          <p:nvPr>
            <p:ph idx="1"/>
          </p:nvPr>
        </p:nvSpPr>
        <p:spPr>
          <a:xfrm>
            <a:off x="161925" y="779142"/>
            <a:ext cx="7772400" cy="4521200"/>
          </a:xfrm>
        </p:spPr>
        <p:txBody>
          <a:bodyPr/>
          <a:lstStyle/>
          <a:p>
            <a:pPr>
              <a:lnSpc>
                <a:spcPct val="70000"/>
              </a:lnSpc>
              <a:buFont typeface="Symbol" pitchFamily="18" charset="2"/>
              <a:buNone/>
            </a:pPr>
            <a:r>
              <a:rPr lang="en-US" sz="1200" i="1" dirty="0" smtClean="0"/>
              <a:t>Instructions: Complete each section or mark Not Applicable (N/A)</a:t>
            </a:r>
            <a:endParaRPr lang="en-US" sz="1200" dirty="0" smtClean="0"/>
          </a:p>
          <a:p>
            <a:pPr>
              <a:lnSpc>
                <a:spcPct val="70000"/>
              </a:lnSpc>
            </a:pPr>
            <a:r>
              <a:rPr lang="en-US" sz="1200" dirty="0" smtClean="0"/>
              <a:t>GENERAL INFORMATION: </a:t>
            </a:r>
          </a:p>
          <a:p>
            <a:pPr lvl="1">
              <a:lnSpc>
                <a:spcPct val="70000"/>
              </a:lnSpc>
            </a:pPr>
            <a:r>
              <a:rPr lang="en-US" sz="1200" dirty="0" smtClean="0"/>
              <a:t>Date Internal Order Created:   </a:t>
            </a:r>
            <a:r>
              <a:rPr lang="en-US" sz="1200" dirty="0" smtClean="0">
                <a:solidFill>
                  <a:srgbClr val="00B050"/>
                </a:solidFill>
              </a:rPr>
              <a:t>2/1/2008	</a:t>
            </a:r>
          </a:p>
          <a:p>
            <a:pPr lvl="1">
              <a:lnSpc>
                <a:spcPct val="70000"/>
              </a:lnSpc>
            </a:pPr>
            <a:r>
              <a:rPr lang="en-US" sz="1200" dirty="0" smtClean="0"/>
              <a:t>Internal Order Number:   </a:t>
            </a:r>
            <a:r>
              <a:rPr lang="en-US" sz="1200" dirty="0" smtClean="0">
                <a:solidFill>
                  <a:srgbClr val="00B050"/>
                </a:solidFill>
              </a:rPr>
              <a:t>MBBS0022</a:t>
            </a:r>
          </a:p>
          <a:p>
            <a:pPr lvl="1">
              <a:lnSpc>
                <a:spcPct val="70000"/>
              </a:lnSpc>
            </a:pPr>
            <a:r>
              <a:rPr lang="en-US" sz="1200" dirty="0" smtClean="0"/>
              <a:t>Task Name:	</a:t>
            </a:r>
            <a:r>
              <a:rPr lang="en-US" sz="1200" dirty="0" smtClean="0">
                <a:solidFill>
                  <a:srgbClr val="00B050"/>
                </a:solidFill>
              </a:rPr>
              <a:t>Change timeout parameter on SAP servers</a:t>
            </a:r>
          </a:p>
          <a:p>
            <a:pPr lvl="1">
              <a:lnSpc>
                <a:spcPct val="70000"/>
              </a:lnSpc>
            </a:pPr>
            <a:r>
              <a:rPr lang="en-US" sz="1200" dirty="0" smtClean="0"/>
              <a:t>System:  </a:t>
            </a:r>
            <a:r>
              <a:rPr lang="en-US" sz="1200" dirty="0" smtClean="0">
                <a:solidFill>
                  <a:srgbClr val="00B050"/>
                </a:solidFill>
              </a:rPr>
              <a:t>SAP</a:t>
            </a:r>
            <a:r>
              <a:rPr lang="en-US" sz="1200" dirty="0" smtClean="0"/>
              <a:t>	</a:t>
            </a:r>
          </a:p>
          <a:p>
            <a:pPr lvl="1">
              <a:lnSpc>
                <a:spcPct val="70000"/>
              </a:lnSpc>
            </a:pPr>
            <a:r>
              <a:rPr lang="en-US" sz="1200" dirty="0" smtClean="0"/>
              <a:t>Business or Functional Area:   </a:t>
            </a:r>
            <a:r>
              <a:rPr lang="en-US" sz="1200" dirty="0" smtClean="0">
                <a:solidFill>
                  <a:srgbClr val="00B050"/>
                </a:solidFill>
              </a:rPr>
              <a:t>Basis (System Administration)</a:t>
            </a:r>
            <a:r>
              <a:rPr lang="en-US" sz="1200" dirty="0" smtClean="0"/>
              <a:t>	</a:t>
            </a:r>
          </a:p>
          <a:p>
            <a:pPr>
              <a:lnSpc>
                <a:spcPct val="70000"/>
              </a:lnSpc>
            </a:pPr>
            <a:r>
              <a:rPr lang="en-US" sz="1200" dirty="0" smtClean="0"/>
              <a:t>Change Category (select one):  </a:t>
            </a:r>
          </a:p>
          <a:p>
            <a:pPr>
              <a:lnSpc>
                <a:spcPct val="70000"/>
              </a:lnSpc>
              <a:buFont typeface="Symbol" pitchFamily="18" charset="2"/>
              <a:buNone/>
            </a:pPr>
            <a:r>
              <a:rPr lang="en-US" sz="1200" dirty="0" smtClean="0"/>
              <a:t>	(  ) Enhancement	(  ) Production Support	(  ) Fix </a:t>
            </a:r>
          </a:p>
          <a:p>
            <a:pPr>
              <a:lnSpc>
                <a:spcPct val="70000"/>
              </a:lnSpc>
              <a:buFont typeface="Symbol" pitchFamily="18" charset="2"/>
              <a:buNone/>
            </a:pPr>
            <a:r>
              <a:rPr lang="en-US" sz="1200" dirty="0" smtClean="0"/>
              <a:t>	(  ) Data Request	( </a:t>
            </a:r>
            <a:r>
              <a:rPr lang="en-US" sz="1200" dirty="0" smtClean="0">
                <a:solidFill>
                  <a:srgbClr val="00B050"/>
                </a:solidFill>
              </a:rPr>
              <a:t>x</a:t>
            </a:r>
            <a:r>
              <a:rPr lang="en-US" sz="1200" dirty="0" smtClean="0"/>
              <a:t> ) Infrastructure Support	(  ) Major Upgrade/Addition </a:t>
            </a:r>
          </a:p>
          <a:p>
            <a:pPr>
              <a:lnSpc>
                <a:spcPct val="70000"/>
              </a:lnSpc>
            </a:pPr>
            <a:r>
              <a:rPr lang="en-US" sz="1200" dirty="0" smtClean="0"/>
              <a:t>JUSTIFICATION:</a:t>
            </a:r>
          </a:p>
          <a:p>
            <a:pPr lvl="1">
              <a:lnSpc>
                <a:spcPct val="70000"/>
              </a:lnSpc>
            </a:pPr>
            <a:r>
              <a:rPr lang="en-US" sz="1200" dirty="0" smtClean="0"/>
              <a:t>Task Requested by:   </a:t>
            </a:r>
            <a:r>
              <a:rPr lang="en-US" sz="1200" dirty="0" smtClean="0">
                <a:solidFill>
                  <a:srgbClr val="00B050"/>
                </a:solidFill>
              </a:rPr>
              <a:t>Jane Doe  </a:t>
            </a:r>
            <a:r>
              <a:rPr lang="en-US" sz="1200" dirty="0" smtClean="0"/>
              <a:t>	</a:t>
            </a:r>
          </a:p>
          <a:p>
            <a:pPr lvl="1">
              <a:lnSpc>
                <a:spcPct val="70000"/>
              </a:lnSpc>
            </a:pPr>
            <a:r>
              <a:rPr lang="en-US" sz="1200" dirty="0" smtClean="0"/>
              <a:t>Reason for Change Request:   </a:t>
            </a:r>
            <a:r>
              <a:rPr lang="en-US" sz="1200" dirty="0" smtClean="0">
                <a:solidFill>
                  <a:srgbClr val="00B050"/>
                </a:solidFill>
              </a:rPr>
              <a:t>Audit finding that auto logoff time was set too long</a:t>
            </a:r>
            <a:r>
              <a:rPr lang="en-US" sz="1200" dirty="0" smtClean="0"/>
              <a:t>	</a:t>
            </a:r>
          </a:p>
          <a:p>
            <a:pPr>
              <a:lnSpc>
                <a:spcPct val="70000"/>
              </a:lnSpc>
            </a:pPr>
            <a:r>
              <a:rPr lang="en-US" sz="1200" dirty="0" smtClean="0"/>
              <a:t>Emergency Transport Justification:   </a:t>
            </a:r>
            <a:r>
              <a:rPr lang="en-US" sz="1200" dirty="0" smtClean="0">
                <a:solidFill>
                  <a:srgbClr val="00B050"/>
                </a:solidFill>
              </a:rPr>
              <a:t>N/A	</a:t>
            </a:r>
          </a:p>
          <a:p>
            <a:pPr>
              <a:lnSpc>
                <a:spcPct val="70000"/>
              </a:lnSpc>
            </a:pPr>
            <a:r>
              <a:rPr lang="en-US" sz="1200" dirty="0" smtClean="0"/>
              <a:t>FUNCTIONAL SPECIFICATIONS (Narrative with attachments as necessary): </a:t>
            </a:r>
          </a:p>
          <a:p>
            <a:pPr lvl="1">
              <a:lnSpc>
                <a:spcPct val="70000"/>
              </a:lnSpc>
              <a:buNone/>
            </a:pPr>
            <a:r>
              <a:rPr lang="en-US" sz="1200" dirty="0" smtClean="0">
                <a:solidFill>
                  <a:srgbClr val="00B050"/>
                </a:solidFill>
              </a:rPr>
              <a:t>(Documentation goes here)</a:t>
            </a:r>
          </a:p>
          <a:p>
            <a:pPr>
              <a:lnSpc>
                <a:spcPct val="70000"/>
              </a:lnSpc>
            </a:pPr>
            <a:r>
              <a:rPr lang="en-US" sz="1200" dirty="0" smtClean="0"/>
              <a:t>SECURITY SPECIFICATIONS:</a:t>
            </a:r>
          </a:p>
          <a:p>
            <a:pPr lvl="1">
              <a:lnSpc>
                <a:spcPct val="70000"/>
              </a:lnSpc>
            </a:pPr>
            <a:r>
              <a:rPr lang="en-US" sz="1200" dirty="0" smtClean="0"/>
              <a:t>Transaction Code:   </a:t>
            </a:r>
            <a:r>
              <a:rPr lang="en-US" sz="1200" dirty="0" smtClean="0">
                <a:solidFill>
                  <a:srgbClr val="00B050"/>
                </a:solidFill>
              </a:rPr>
              <a:t>N/A</a:t>
            </a:r>
            <a:r>
              <a:rPr lang="en-US" sz="1200" dirty="0" smtClean="0"/>
              <a:t>		</a:t>
            </a:r>
          </a:p>
          <a:p>
            <a:pPr lvl="1">
              <a:lnSpc>
                <a:spcPct val="70000"/>
              </a:lnSpc>
            </a:pPr>
            <a:r>
              <a:rPr lang="en-US" sz="1200" dirty="0" smtClean="0"/>
              <a:t>Roles(s):  </a:t>
            </a:r>
            <a:r>
              <a:rPr lang="en-US" sz="1200" dirty="0" smtClean="0">
                <a:solidFill>
                  <a:srgbClr val="00B050"/>
                </a:solidFill>
              </a:rPr>
              <a:t>N/A	</a:t>
            </a:r>
            <a:r>
              <a:rPr lang="en-US" sz="1200" dirty="0" smtClean="0"/>
              <a:t>	</a:t>
            </a:r>
          </a:p>
          <a:p>
            <a:pPr lvl="1">
              <a:lnSpc>
                <a:spcPct val="70000"/>
              </a:lnSpc>
            </a:pPr>
            <a:r>
              <a:rPr lang="en-US" sz="1200" dirty="0" smtClean="0"/>
              <a:t>Other Issues: Segregation of Duties Review</a:t>
            </a:r>
            <a:r>
              <a:rPr lang="en-US" sz="1000" dirty="0" smtClean="0"/>
              <a:t>, </a:t>
            </a:r>
            <a:r>
              <a:rPr lang="en-US" sz="1200" dirty="0" smtClean="0"/>
              <a:t>etc.  </a:t>
            </a:r>
            <a:r>
              <a:rPr lang="en-US" sz="1200" dirty="0" smtClean="0">
                <a:solidFill>
                  <a:srgbClr val="00B050"/>
                </a:solidFill>
              </a:rPr>
              <a:t>N/A</a:t>
            </a:r>
            <a:r>
              <a:rPr lang="en-US" sz="1000" dirty="0" smtClean="0"/>
              <a:t>		</a:t>
            </a:r>
          </a:p>
          <a:p>
            <a:pPr>
              <a:lnSpc>
                <a:spcPct val="70000"/>
              </a:lnSpc>
            </a:pPr>
            <a:r>
              <a:rPr lang="en-US" sz="1200" dirty="0" smtClean="0"/>
              <a:t>WORKFLOW ISSUES:   </a:t>
            </a:r>
            <a:r>
              <a:rPr lang="en-US" sz="1200" dirty="0" smtClean="0">
                <a:solidFill>
                  <a:srgbClr val="00B050"/>
                </a:solidFill>
              </a:rPr>
              <a:t>N/A</a:t>
            </a:r>
            <a:r>
              <a:rPr lang="en-US" sz="1200" dirty="0" smtClean="0"/>
              <a:t>		</a:t>
            </a:r>
          </a:p>
          <a:p>
            <a:pPr>
              <a:lnSpc>
                <a:spcPct val="70000"/>
              </a:lnSpc>
            </a:pPr>
            <a:r>
              <a:rPr lang="en-US" sz="1200" dirty="0" smtClean="0"/>
              <a:t>INTEGRATION ISSUES:  </a:t>
            </a:r>
            <a:r>
              <a:rPr lang="en-US" sz="1200" dirty="0" smtClean="0">
                <a:solidFill>
                  <a:srgbClr val="00B050"/>
                </a:solidFill>
              </a:rPr>
              <a:t>N/A	</a:t>
            </a:r>
            <a:r>
              <a:rPr lang="en-US" sz="1200" dirty="0" smtClean="0"/>
              <a:t>	</a:t>
            </a:r>
          </a:p>
          <a:p>
            <a:pPr>
              <a:lnSpc>
                <a:spcPct val="70000"/>
              </a:lnSpc>
            </a:pPr>
            <a:r>
              <a:rPr lang="en-US" sz="1200" dirty="0" smtClean="0"/>
              <a:t>SUMMARY OF TEST RESULTS (Narrative with attachments as necessary):</a:t>
            </a:r>
          </a:p>
          <a:p>
            <a:pPr>
              <a:lnSpc>
                <a:spcPct val="70000"/>
              </a:lnSpc>
            </a:pPr>
            <a:r>
              <a:rPr lang="en-US" sz="1200" dirty="0" smtClean="0">
                <a:solidFill>
                  <a:srgbClr val="00B050"/>
                </a:solidFill>
              </a:rPr>
              <a:t>  (test results go here)</a:t>
            </a:r>
          </a:p>
          <a:p>
            <a:pPr>
              <a:lnSpc>
                <a:spcPct val="70000"/>
              </a:lnSpc>
            </a:pPr>
            <a:r>
              <a:rPr lang="en-US" sz="1200" dirty="0" smtClean="0"/>
              <a:t>REFERENCES TO RELATED TRAINING DOCUMENTS (Scripts, Job Aids, etc.)   </a:t>
            </a:r>
            <a:r>
              <a:rPr lang="en-US" sz="1200" dirty="0" smtClean="0">
                <a:solidFill>
                  <a:srgbClr val="00B050"/>
                </a:solidFill>
              </a:rPr>
              <a:t>N/A</a:t>
            </a:r>
          </a:p>
        </p:txBody>
      </p:sp>
      <p:sp>
        <p:nvSpPr>
          <p:cNvPr id="12291" name="Footer Placeholder 4"/>
          <p:cNvSpPr>
            <a:spLocks noGrp="1"/>
          </p:cNvSpPr>
          <p:nvPr>
            <p:ph type="ftr" sz="quarter" idx="10"/>
          </p:nvPr>
        </p:nvSpPr>
        <p:spPr>
          <a:noFill/>
        </p:spPr>
        <p:txBody>
          <a:bodyPr/>
          <a:lstStyle/>
          <a:p>
            <a:r>
              <a:rPr lang="en-US" dirty="0"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r>
              <a:rPr lang="en-US" sz="2800" dirty="0" smtClean="0"/>
              <a:t>SAP transaction KO04 (Order Manager) used to create/update Internal Orders</a:t>
            </a:r>
          </a:p>
        </p:txBody>
      </p:sp>
      <p:pic>
        <p:nvPicPr>
          <p:cNvPr id="17413" name="Picture 3"/>
          <p:cNvPicPr>
            <a:picLocks noGrp="1" noChangeAspect="1" noChangeArrowheads="1"/>
          </p:cNvPicPr>
          <p:nvPr>
            <p:ph idx="1"/>
          </p:nvPr>
        </p:nvPicPr>
        <p:blipFill>
          <a:blip r:embed="rId3"/>
          <a:stretch>
            <a:fillRect/>
          </a:stretch>
        </p:blipFill>
        <p:spPr>
          <a:xfrm>
            <a:off x="334289" y="1354138"/>
            <a:ext cx="7802322" cy="4533900"/>
          </a:xfrm>
        </p:spPr>
      </p:pic>
      <p:sp>
        <p:nvSpPr>
          <p:cNvPr id="17411" name="Footer Placeholder 4"/>
          <p:cNvSpPr>
            <a:spLocks noGrp="1"/>
          </p:cNvSpPr>
          <p:nvPr>
            <p:ph type="ftr" sz="quarter" idx="10"/>
          </p:nvPr>
        </p:nvSpPr>
        <p:spPr>
          <a:noFill/>
        </p:spPr>
        <p:txBody>
          <a:bodyPr/>
          <a:lstStyle/>
          <a:p>
            <a:r>
              <a:rPr lang="en-US" dirty="0" smtClean="0"/>
              <a:t> </a:t>
            </a:r>
          </a:p>
        </p:txBody>
      </p:sp>
      <p:sp>
        <p:nvSpPr>
          <p:cNvPr id="8" name="Rectangle 7"/>
          <p:cNvSpPr/>
          <p:nvPr/>
        </p:nvSpPr>
        <p:spPr bwMode="auto">
          <a:xfrm>
            <a:off x="4040907" y="2955403"/>
            <a:ext cx="924024" cy="103472"/>
          </a:xfrm>
          <a:prstGeom prst="rect">
            <a:avLst/>
          </a:prstGeom>
          <a:solidFill>
            <a:srgbClr val="B8C09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800" b="0" i="0" u="sng" strike="noStrike" cap="none" normalizeH="0" baseline="0" dirty="0" smtClean="0">
              <a:ln>
                <a:noFill/>
              </a:ln>
              <a:solidFill>
                <a:srgbClr val="B8C092"/>
              </a:solidFill>
              <a:effectLst/>
              <a:latin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p:txBody>
          <a:bodyPr/>
          <a:lstStyle/>
          <a:p>
            <a:r>
              <a:rPr lang="en-US" sz="2800" dirty="0" smtClean="0"/>
              <a:t>User defined fields configured </a:t>
            </a:r>
            <a:br>
              <a:rPr lang="en-US" sz="2800" dirty="0" smtClean="0"/>
            </a:br>
            <a:r>
              <a:rPr lang="en-US" sz="2800" dirty="0" smtClean="0"/>
              <a:t>to track additional information</a:t>
            </a:r>
          </a:p>
        </p:txBody>
      </p:sp>
      <p:pic>
        <p:nvPicPr>
          <p:cNvPr id="18437" name="Picture 3"/>
          <p:cNvPicPr>
            <a:picLocks noGrp="1" noChangeAspect="1" noChangeArrowheads="1"/>
          </p:cNvPicPr>
          <p:nvPr>
            <p:ph idx="1"/>
          </p:nvPr>
        </p:nvPicPr>
        <p:blipFill>
          <a:blip r:embed="rId3"/>
          <a:stretch>
            <a:fillRect/>
          </a:stretch>
        </p:blipFill>
        <p:spPr>
          <a:xfrm>
            <a:off x="334289" y="1354138"/>
            <a:ext cx="7802322" cy="4533900"/>
          </a:xfrm>
        </p:spPr>
      </p:pic>
      <p:sp>
        <p:nvSpPr>
          <p:cNvPr id="18435" name="Footer Placeholder 4"/>
          <p:cNvSpPr>
            <a:spLocks noGrp="1"/>
          </p:cNvSpPr>
          <p:nvPr>
            <p:ph type="ftr" sz="quarter" idx="10"/>
          </p:nvPr>
        </p:nvSpPr>
        <p:spPr>
          <a:noFill/>
        </p:spPr>
        <p:txBody>
          <a:bodyPr/>
          <a:lstStyle/>
          <a:p>
            <a:r>
              <a:rPr lang="en-US" dirty="0" smtClean="0"/>
              <a:t> </a:t>
            </a:r>
          </a:p>
        </p:txBody>
      </p:sp>
      <p:sp>
        <p:nvSpPr>
          <p:cNvPr id="6" name="Rectangle 5"/>
          <p:cNvSpPr/>
          <p:nvPr/>
        </p:nvSpPr>
        <p:spPr bwMode="auto">
          <a:xfrm>
            <a:off x="4225064" y="3604895"/>
            <a:ext cx="924024" cy="103472"/>
          </a:xfrm>
          <a:prstGeom prst="rect">
            <a:avLst/>
          </a:prstGeom>
          <a:solidFill>
            <a:srgbClr val="B8C09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800" b="0" i="0" u="sng" strike="noStrike" cap="none" normalizeH="0" baseline="0" dirty="0" smtClean="0">
              <a:ln>
                <a:noFill/>
              </a:ln>
              <a:solidFill>
                <a:srgbClr val="B8C092"/>
              </a:solidFill>
              <a:effectLst/>
              <a:latin typeface="Arial" charset="0"/>
            </a:endParaRPr>
          </a:p>
        </p:txBody>
      </p:sp>
      <p:sp>
        <p:nvSpPr>
          <p:cNvPr id="7" name="Rectangle 6"/>
          <p:cNvSpPr/>
          <p:nvPr/>
        </p:nvSpPr>
        <p:spPr bwMode="auto">
          <a:xfrm>
            <a:off x="4239218" y="3989835"/>
            <a:ext cx="713875" cy="95452"/>
          </a:xfrm>
          <a:prstGeom prst="rect">
            <a:avLst/>
          </a:prstGeom>
          <a:solidFill>
            <a:srgbClr val="B8C09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800" b="0" i="0" u="sng" strike="noStrike" cap="none" normalizeH="0" baseline="0" dirty="0" smtClean="0">
              <a:ln>
                <a:noFill/>
              </a:ln>
              <a:solidFill>
                <a:srgbClr val="B8C092"/>
              </a:solidFill>
              <a:effectLst/>
              <a:latin typeface="Arial" charset="0"/>
            </a:endParaRPr>
          </a:p>
        </p:txBody>
      </p:sp>
      <p:sp>
        <p:nvSpPr>
          <p:cNvPr id="8" name="Rectangle 7"/>
          <p:cNvSpPr/>
          <p:nvPr/>
        </p:nvSpPr>
        <p:spPr bwMode="auto">
          <a:xfrm>
            <a:off x="4237614" y="4114892"/>
            <a:ext cx="713875" cy="95452"/>
          </a:xfrm>
          <a:prstGeom prst="rect">
            <a:avLst/>
          </a:prstGeom>
          <a:solidFill>
            <a:srgbClr val="B8C09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800" b="0" i="0" u="sng" strike="noStrike" cap="none" normalizeH="0" baseline="0" dirty="0" smtClean="0">
              <a:ln>
                <a:noFill/>
              </a:ln>
              <a:solidFill>
                <a:srgbClr val="B8C092"/>
              </a:solidFill>
              <a:effectLst/>
              <a:latin typeface="Arial"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smtClean="0"/>
              <a:t> </a:t>
            </a:r>
            <a:endParaRPr lang="en-US" dirty="0"/>
          </a:p>
        </p:txBody>
      </p:sp>
      <p:sp>
        <p:nvSpPr>
          <p:cNvPr id="23" name="Title 1"/>
          <p:cNvSpPr txBox="1">
            <a:spLocks/>
          </p:cNvSpPr>
          <p:nvPr/>
        </p:nvSpPr>
        <p:spPr>
          <a:xfrm>
            <a:off x="164123" y="155575"/>
            <a:ext cx="8757138" cy="1143000"/>
          </a:xfrm>
          <a:prstGeom prst="rect">
            <a:avLst/>
          </a:prstGeom>
        </p:spPr>
        <p:txBody>
          <a:bodyPr/>
          <a:lstStyle/>
          <a:p>
            <a:pPr marL="0" marR="0" lvl="0" indent="0" algn="ctr" defTabSz="914400" rtl="0" eaLnBrk="0" fontAlgn="base" latinLnBrk="0" hangingPunct="0">
              <a:lnSpc>
                <a:spcPct val="85000"/>
              </a:lnSpc>
              <a:spcBef>
                <a:spcPct val="0"/>
              </a:spcBef>
              <a:spcAft>
                <a:spcPct val="0"/>
              </a:spcAft>
              <a:buClrTx/>
              <a:buSzTx/>
              <a:buFontTx/>
              <a:buNone/>
              <a:tabLst/>
              <a:defRPr/>
            </a:pPr>
            <a:r>
              <a:rPr lang="en-US" sz="2000" u="none" kern="0" noProof="0" dirty="0" smtClean="0">
                <a:solidFill>
                  <a:srgbClr val="00673E"/>
                </a:solidFill>
                <a:latin typeface="+mj-lt"/>
                <a:ea typeface="+mj-ea"/>
                <a:cs typeface="+mj-cs"/>
              </a:rPr>
              <a:t>Change Request Transport Process with Internal Order </a:t>
            </a:r>
            <a:r>
              <a:rPr kumimoji="0" lang="en-US" sz="2000" b="0" i="0" u="none" strike="noStrike" kern="0" cap="none" spc="0" normalizeH="0" baseline="0" noProof="0" dirty="0" smtClean="0">
                <a:ln>
                  <a:noFill/>
                </a:ln>
                <a:solidFill>
                  <a:srgbClr val="00673E"/>
                </a:solidFill>
                <a:effectLst/>
                <a:uLnTx/>
                <a:uFillTx/>
                <a:latin typeface="+mj-lt"/>
                <a:ea typeface="+mj-ea"/>
                <a:cs typeface="+mj-cs"/>
              </a:rPr>
              <a:t>	</a:t>
            </a:r>
            <a:endParaRPr kumimoji="0" lang="en-US" sz="2000" b="0" i="0" u="none" strike="noStrike" kern="0" cap="none" spc="0" normalizeH="0" baseline="0" noProof="0" dirty="0">
              <a:ln>
                <a:noFill/>
              </a:ln>
              <a:solidFill>
                <a:srgbClr val="00673E"/>
              </a:solidFill>
              <a:effectLst/>
              <a:uLnTx/>
              <a:uFillTx/>
              <a:latin typeface="+mj-lt"/>
              <a:ea typeface="+mj-ea"/>
              <a:cs typeface="+mj-cs"/>
            </a:endParaRPr>
          </a:p>
        </p:txBody>
      </p:sp>
      <p:sp>
        <p:nvSpPr>
          <p:cNvPr id="27" name="Content Placeholder 2"/>
          <p:cNvSpPr txBox="1">
            <a:spLocks/>
          </p:cNvSpPr>
          <p:nvPr/>
        </p:nvSpPr>
        <p:spPr>
          <a:xfrm>
            <a:off x="407376" y="890022"/>
            <a:ext cx="7772400" cy="1769510"/>
          </a:xfrm>
          <a:prstGeom prst="rect">
            <a:avLst/>
          </a:prstGeom>
        </p:spPr>
        <p:txBody>
          <a:bodyPr/>
          <a:lstStyle/>
          <a:p>
            <a:endParaRPr lang="en-US" sz="2000" u="none" dirty="0" smtClean="0"/>
          </a:p>
          <a:p>
            <a:pPr marL="288925" marR="0" lvl="0" indent="-288925" algn="l" defTabSz="914400" rtl="0" eaLnBrk="0" fontAlgn="base" latinLnBrk="0" hangingPunct="0">
              <a:lnSpc>
                <a:spcPct val="90000"/>
              </a:lnSpc>
              <a:spcBef>
                <a:spcPct val="60000"/>
              </a:spcBef>
              <a:spcAft>
                <a:spcPct val="0"/>
              </a:spcAft>
              <a:buClr>
                <a:srgbClr val="00673E"/>
              </a:buClr>
              <a:buSzTx/>
              <a:buFont typeface="Wingdings" pitchFamily="2" charset="2"/>
              <a:buChar char="§"/>
              <a:tabLst/>
              <a:defRPr/>
            </a:pPr>
            <a:endParaRPr kumimoji="0" lang="en-US" sz="2800" b="1" i="0" u="none" strike="noStrike" kern="0" cap="none" spc="0" normalizeH="0" baseline="0" noProof="0" dirty="0" smtClean="0">
              <a:ln>
                <a:noFill/>
              </a:ln>
              <a:solidFill>
                <a:schemeClr val="tx1"/>
              </a:solidFill>
              <a:effectLst/>
              <a:uLnTx/>
              <a:uFillTx/>
              <a:latin typeface="+mn-lt"/>
              <a:ea typeface="+mn-ea"/>
              <a:cs typeface="+mn-cs"/>
            </a:endParaRPr>
          </a:p>
          <a:p>
            <a:pPr marL="288925" marR="0" lvl="0" indent="-288925" algn="l" defTabSz="914400" rtl="0" eaLnBrk="0" fontAlgn="base" latinLnBrk="0" hangingPunct="0">
              <a:lnSpc>
                <a:spcPct val="90000"/>
              </a:lnSpc>
              <a:spcBef>
                <a:spcPct val="60000"/>
              </a:spcBef>
              <a:spcAft>
                <a:spcPct val="0"/>
              </a:spcAft>
              <a:buClr>
                <a:srgbClr val="00673E"/>
              </a:buClr>
              <a:buSzTx/>
              <a:buFont typeface="Wingdings" pitchFamily="2" charset="2"/>
              <a:buChar char="§"/>
              <a:tabLst/>
              <a:defRPr/>
            </a:pPr>
            <a:endParaRPr kumimoji="0" lang="en-US" sz="28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46" name="TextBox 45"/>
          <p:cNvSpPr txBox="1"/>
          <p:nvPr/>
        </p:nvSpPr>
        <p:spPr>
          <a:xfrm>
            <a:off x="7104807" y="2230586"/>
            <a:ext cx="2043553" cy="1600438"/>
          </a:xfrm>
          <a:prstGeom prst="rect">
            <a:avLst/>
          </a:prstGeom>
          <a:noFill/>
        </p:spPr>
        <p:txBody>
          <a:bodyPr wrap="square" rtlCol="0">
            <a:spAutoFit/>
          </a:bodyPr>
          <a:lstStyle/>
          <a:p>
            <a:r>
              <a:rPr lang="en-US" sz="1400" u="none" dirty="0" smtClean="0"/>
              <a:t>After reviewing test results and documentation, Functional Support Manager</a:t>
            </a:r>
          </a:p>
          <a:p>
            <a:r>
              <a:rPr lang="en-US" sz="1400" u="none" dirty="0" smtClean="0"/>
              <a:t>Transports change to Production </a:t>
            </a:r>
            <a:endParaRPr lang="en-US" sz="1400" u="none" dirty="0"/>
          </a:p>
        </p:txBody>
      </p:sp>
      <p:grpSp>
        <p:nvGrpSpPr>
          <p:cNvPr id="32" name="Group 31"/>
          <p:cNvGrpSpPr/>
          <p:nvPr/>
        </p:nvGrpSpPr>
        <p:grpSpPr>
          <a:xfrm>
            <a:off x="86641" y="1811701"/>
            <a:ext cx="8649889" cy="4341433"/>
            <a:chOff x="86641" y="1377950"/>
            <a:chExt cx="8649889" cy="4341433"/>
          </a:xfrm>
        </p:grpSpPr>
        <p:pic>
          <p:nvPicPr>
            <p:cNvPr id="16386" name="Picture 2" descr="C:\Users\tds\AppData\Local\Microsoft\Windows\Temporary Internet Files\Content.IE5\26RG2B6E\MCj04260500000[1].wmf"/>
            <p:cNvPicPr>
              <a:picLocks noChangeAspect="1" noChangeArrowheads="1"/>
            </p:cNvPicPr>
            <p:nvPr/>
          </p:nvPicPr>
          <p:blipFill>
            <a:blip r:embed="rId3"/>
            <a:srcRect/>
            <a:stretch>
              <a:fillRect/>
            </a:stretch>
          </p:blipFill>
          <p:spPr bwMode="auto">
            <a:xfrm>
              <a:off x="795431" y="3783651"/>
              <a:ext cx="1496893" cy="1558373"/>
            </a:xfrm>
            <a:prstGeom prst="rect">
              <a:avLst/>
            </a:prstGeom>
            <a:noFill/>
          </p:spPr>
        </p:pic>
        <p:pic>
          <p:nvPicPr>
            <p:cNvPr id="5" name="Picture 2" descr="C:\Users\tds\AppData\Local\Microsoft\Windows\Temporary Internet Files\Content.IE5\26RG2B6E\MCj04260500000[1].wmf"/>
            <p:cNvPicPr>
              <a:picLocks noChangeAspect="1" noChangeArrowheads="1"/>
            </p:cNvPicPr>
            <p:nvPr/>
          </p:nvPicPr>
          <p:blipFill>
            <a:blip r:embed="rId3"/>
            <a:srcRect/>
            <a:stretch>
              <a:fillRect/>
            </a:stretch>
          </p:blipFill>
          <p:spPr bwMode="auto">
            <a:xfrm>
              <a:off x="3825776" y="3782046"/>
              <a:ext cx="1496893" cy="1558373"/>
            </a:xfrm>
            <a:prstGeom prst="rect">
              <a:avLst/>
            </a:prstGeom>
            <a:noFill/>
          </p:spPr>
        </p:pic>
        <p:pic>
          <p:nvPicPr>
            <p:cNvPr id="6" name="Picture 2" descr="C:\Users\tds\AppData\Local\Microsoft\Windows\Temporary Internet Files\Content.IE5\26RG2B6E\MCj04260500000[1].wmf"/>
            <p:cNvPicPr>
              <a:picLocks noChangeAspect="1" noChangeArrowheads="1"/>
            </p:cNvPicPr>
            <p:nvPr/>
          </p:nvPicPr>
          <p:blipFill>
            <a:blip r:embed="rId3"/>
            <a:srcRect/>
            <a:stretch>
              <a:fillRect/>
            </a:stretch>
          </p:blipFill>
          <p:spPr bwMode="auto">
            <a:xfrm>
              <a:off x="6884999" y="3780441"/>
              <a:ext cx="1496893" cy="1558373"/>
            </a:xfrm>
            <a:prstGeom prst="rect">
              <a:avLst/>
            </a:prstGeom>
            <a:noFill/>
          </p:spPr>
        </p:pic>
        <p:sp>
          <p:nvSpPr>
            <p:cNvPr id="7" name="TextBox 6"/>
            <p:cNvSpPr txBox="1"/>
            <p:nvPr/>
          </p:nvSpPr>
          <p:spPr>
            <a:xfrm>
              <a:off x="86641" y="5322779"/>
              <a:ext cx="2521819" cy="369332"/>
            </a:xfrm>
            <a:prstGeom prst="rect">
              <a:avLst/>
            </a:prstGeom>
            <a:noFill/>
          </p:spPr>
          <p:txBody>
            <a:bodyPr wrap="square" rtlCol="0">
              <a:spAutoFit/>
            </a:bodyPr>
            <a:lstStyle/>
            <a:p>
              <a:pPr algn="ctr"/>
              <a:r>
                <a:rPr lang="en-US" sz="1800" b="1" dirty="0" smtClean="0"/>
                <a:t>Development</a:t>
              </a:r>
              <a:endParaRPr lang="en-US" sz="1800" b="1" dirty="0"/>
            </a:p>
          </p:txBody>
        </p:sp>
        <p:sp>
          <p:nvSpPr>
            <p:cNvPr id="8" name="TextBox 7"/>
            <p:cNvSpPr txBox="1"/>
            <p:nvPr/>
          </p:nvSpPr>
          <p:spPr>
            <a:xfrm>
              <a:off x="3165108" y="5350051"/>
              <a:ext cx="2521819" cy="369332"/>
            </a:xfrm>
            <a:prstGeom prst="rect">
              <a:avLst/>
            </a:prstGeom>
            <a:noFill/>
          </p:spPr>
          <p:txBody>
            <a:bodyPr wrap="square" rtlCol="0">
              <a:spAutoFit/>
            </a:bodyPr>
            <a:lstStyle/>
            <a:p>
              <a:pPr algn="ctr"/>
              <a:r>
                <a:rPr lang="en-US" sz="1800" b="1" dirty="0" smtClean="0"/>
                <a:t>QA</a:t>
              </a:r>
              <a:endParaRPr lang="en-US" sz="1800" b="1" dirty="0"/>
            </a:p>
          </p:txBody>
        </p:sp>
        <p:sp>
          <p:nvSpPr>
            <p:cNvPr id="9" name="TextBox 8"/>
            <p:cNvSpPr txBox="1"/>
            <p:nvPr/>
          </p:nvSpPr>
          <p:spPr>
            <a:xfrm>
              <a:off x="6214711" y="5348446"/>
              <a:ext cx="2521819" cy="369332"/>
            </a:xfrm>
            <a:prstGeom prst="rect">
              <a:avLst/>
            </a:prstGeom>
            <a:noFill/>
          </p:spPr>
          <p:txBody>
            <a:bodyPr wrap="square" rtlCol="0">
              <a:spAutoFit/>
            </a:bodyPr>
            <a:lstStyle/>
            <a:p>
              <a:pPr algn="ctr"/>
              <a:r>
                <a:rPr lang="en-US" sz="1800" b="1" dirty="0" smtClean="0"/>
                <a:t>Production</a:t>
              </a:r>
              <a:endParaRPr lang="en-US" sz="1800" b="1" dirty="0"/>
            </a:p>
          </p:txBody>
        </p:sp>
        <p:cxnSp>
          <p:nvCxnSpPr>
            <p:cNvPr id="15" name="Straight Arrow Connector 14"/>
            <p:cNvCxnSpPr/>
            <p:nvPr/>
          </p:nvCxnSpPr>
          <p:spPr bwMode="auto">
            <a:xfrm>
              <a:off x="2435192" y="4514250"/>
              <a:ext cx="1183907" cy="1588"/>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16" name="Straight Arrow Connector 15"/>
            <p:cNvCxnSpPr/>
            <p:nvPr/>
          </p:nvCxnSpPr>
          <p:spPr bwMode="auto">
            <a:xfrm>
              <a:off x="5484796" y="4531895"/>
              <a:ext cx="1183907" cy="1588"/>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sp>
          <p:nvSpPr>
            <p:cNvPr id="24" name="Content Placeholder 2"/>
            <p:cNvSpPr txBox="1">
              <a:spLocks/>
            </p:cNvSpPr>
            <p:nvPr/>
          </p:nvSpPr>
          <p:spPr>
            <a:xfrm>
              <a:off x="161925" y="1377950"/>
              <a:ext cx="7772400" cy="4114800"/>
            </a:xfrm>
            <a:prstGeom prst="rect">
              <a:avLst/>
            </a:prstGeom>
          </p:spPr>
          <p:txBody>
            <a:bodyPr/>
            <a:lstStyle/>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endParaRPr kumimoji="0" lang="en-US" sz="28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25" name="Content Placeholder 2"/>
            <p:cNvSpPr txBox="1">
              <a:spLocks/>
            </p:cNvSpPr>
            <p:nvPr/>
          </p:nvSpPr>
          <p:spPr>
            <a:xfrm>
              <a:off x="266700" y="1597727"/>
              <a:ext cx="7772400" cy="4114800"/>
            </a:xfrm>
            <a:prstGeom prst="rect">
              <a:avLst/>
            </a:prstGeom>
          </p:spPr>
          <p:txBody>
            <a:bodyPr/>
            <a:lstStyle/>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endParaRPr kumimoji="0" lang="en-US" sz="28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20" name="TextBox 19"/>
            <p:cNvSpPr txBox="1"/>
            <p:nvPr/>
          </p:nvSpPr>
          <p:spPr>
            <a:xfrm>
              <a:off x="193746" y="2105841"/>
              <a:ext cx="2117558" cy="954107"/>
            </a:xfrm>
            <a:prstGeom prst="rect">
              <a:avLst/>
            </a:prstGeom>
            <a:noFill/>
          </p:spPr>
          <p:txBody>
            <a:bodyPr wrap="square" rtlCol="0">
              <a:spAutoFit/>
            </a:bodyPr>
            <a:lstStyle/>
            <a:p>
              <a:r>
                <a:rPr lang="en-US" sz="1400" u="none" dirty="0" smtClean="0"/>
                <a:t>Programs created or changed in development and assigned to an SAP change request</a:t>
              </a:r>
              <a:endParaRPr lang="en-US" sz="1400" u="none" dirty="0"/>
            </a:p>
          </p:txBody>
        </p:sp>
        <p:cxnSp>
          <p:nvCxnSpPr>
            <p:cNvPr id="22" name="Straight Arrow Connector 21"/>
            <p:cNvCxnSpPr/>
            <p:nvPr/>
          </p:nvCxnSpPr>
          <p:spPr bwMode="auto">
            <a:xfrm rot="5400000">
              <a:off x="1042749" y="3437330"/>
              <a:ext cx="752373" cy="8022"/>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sp>
          <p:nvSpPr>
            <p:cNvPr id="29" name="TextBox 28"/>
            <p:cNvSpPr txBox="1"/>
            <p:nvPr/>
          </p:nvSpPr>
          <p:spPr>
            <a:xfrm>
              <a:off x="2290813" y="2213319"/>
              <a:ext cx="1597794" cy="1815882"/>
            </a:xfrm>
            <a:prstGeom prst="rect">
              <a:avLst/>
            </a:prstGeom>
            <a:noFill/>
          </p:spPr>
          <p:txBody>
            <a:bodyPr wrap="square" rtlCol="0">
              <a:spAutoFit/>
            </a:bodyPr>
            <a:lstStyle/>
            <a:p>
              <a:r>
                <a:rPr lang="en-US" sz="1400" u="none" dirty="0" smtClean="0"/>
                <a:t>Change is released for QA by developer and approved for transport to QA by Task Lead</a:t>
              </a:r>
            </a:p>
            <a:p>
              <a:r>
                <a:rPr lang="en-US" sz="1400" u="none" dirty="0" smtClean="0">
                  <a:solidFill>
                    <a:srgbClr val="FF0000"/>
                  </a:solidFill>
                </a:rPr>
                <a:t>Internal Order required</a:t>
              </a:r>
              <a:endParaRPr lang="en-US" sz="1400" u="none" dirty="0">
                <a:solidFill>
                  <a:srgbClr val="FF0000"/>
                </a:solidFill>
              </a:endParaRPr>
            </a:p>
          </p:txBody>
        </p:sp>
        <p:sp>
          <p:nvSpPr>
            <p:cNvPr id="39" name="TextBox 38"/>
            <p:cNvSpPr txBox="1"/>
            <p:nvPr/>
          </p:nvSpPr>
          <p:spPr>
            <a:xfrm>
              <a:off x="5216894" y="2670026"/>
              <a:ext cx="2002055" cy="1169551"/>
            </a:xfrm>
            <a:prstGeom prst="rect">
              <a:avLst/>
            </a:prstGeom>
            <a:noFill/>
          </p:spPr>
          <p:txBody>
            <a:bodyPr wrap="square" rtlCol="0">
              <a:spAutoFit/>
            </a:bodyPr>
            <a:lstStyle/>
            <a:p>
              <a:r>
                <a:rPr lang="en-US" sz="1400" u="none" dirty="0" smtClean="0"/>
                <a:t>After functional testing,Task Lead releases to Functional Manager for Prod. approval</a:t>
              </a:r>
              <a:endParaRPr lang="en-US" sz="1400" u="none" dirty="0"/>
            </a:p>
          </p:txBody>
        </p:sp>
        <p:cxnSp>
          <p:nvCxnSpPr>
            <p:cNvPr id="43" name="Straight Arrow Connector 42"/>
            <p:cNvCxnSpPr/>
            <p:nvPr/>
          </p:nvCxnSpPr>
          <p:spPr bwMode="auto">
            <a:xfrm rot="5400000">
              <a:off x="6049485" y="4227102"/>
              <a:ext cx="526179" cy="3198"/>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45" name="Straight Arrow Connector 44"/>
            <p:cNvCxnSpPr/>
            <p:nvPr/>
          </p:nvCxnSpPr>
          <p:spPr bwMode="auto">
            <a:xfrm rot="5400000">
              <a:off x="2813792" y="4129246"/>
              <a:ext cx="526179" cy="3198"/>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47" name="Straight Arrow Connector 46"/>
            <p:cNvCxnSpPr/>
            <p:nvPr/>
          </p:nvCxnSpPr>
          <p:spPr bwMode="auto">
            <a:xfrm rot="5400000">
              <a:off x="7645674" y="3593191"/>
              <a:ext cx="526179" cy="3198"/>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grpSp>
      <p:sp>
        <p:nvSpPr>
          <p:cNvPr id="34" name="TextBox 33"/>
          <p:cNvSpPr txBox="1"/>
          <p:nvPr/>
        </p:nvSpPr>
        <p:spPr>
          <a:xfrm>
            <a:off x="152400" y="820619"/>
            <a:ext cx="2637693" cy="1384995"/>
          </a:xfrm>
          <a:prstGeom prst="rect">
            <a:avLst/>
          </a:prstGeom>
          <a:noFill/>
        </p:spPr>
        <p:txBody>
          <a:bodyPr wrap="square" rtlCol="0">
            <a:spAutoFit/>
          </a:bodyPr>
          <a:lstStyle/>
          <a:p>
            <a:r>
              <a:rPr lang="en-US" sz="1400" b="1" u="none" dirty="0" smtClean="0">
                <a:solidFill>
                  <a:srgbClr val="FF0000"/>
                </a:solidFill>
              </a:rPr>
              <a:t>-Change approved</a:t>
            </a:r>
          </a:p>
          <a:p>
            <a:r>
              <a:rPr lang="en-US" sz="1400" b="1" u="none" dirty="0" smtClean="0">
                <a:solidFill>
                  <a:srgbClr val="FF0000"/>
                </a:solidFill>
              </a:rPr>
              <a:t>-Personnel assigned</a:t>
            </a:r>
          </a:p>
          <a:p>
            <a:r>
              <a:rPr lang="en-US" sz="1400" b="1" u="none" dirty="0" smtClean="0">
                <a:solidFill>
                  <a:srgbClr val="FF0000"/>
                </a:solidFill>
              </a:rPr>
              <a:t>-Internal Order Created</a:t>
            </a:r>
          </a:p>
          <a:p>
            <a:r>
              <a:rPr lang="en-US" sz="1400" b="1" u="none" dirty="0" smtClean="0">
                <a:solidFill>
                  <a:srgbClr val="FF0000"/>
                </a:solidFill>
              </a:rPr>
              <a:t>-Status set to “APPR” </a:t>
            </a:r>
          </a:p>
          <a:p>
            <a:r>
              <a:rPr lang="en-US" sz="1400" b="1" u="none" dirty="0" smtClean="0">
                <a:solidFill>
                  <a:srgbClr val="FF0000"/>
                </a:solidFill>
              </a:rPr>
              <a:t>-Status Set to “DEV”  when</a:t>
            </a:r>
          </a:p>
          <a:p>
            <a:r>
              <a:rPr lang="en-US" sz="1400" b="1" u="none" dirty="0" smtClean="0">
                <a:solidFill>
                  <a:srgbClr val="FF0000"/>
                </a:solidFill>
              </a:rPr>
              <a:t>  work begins</a:t>
            </a:r>
            <a:endParaRPr lang="en-US" sz="1400" b="1" u="none" dirty="0">
              <a:solidFill>
                <a:srgbClr val="FF0000"/>
              </a:solidFill>
            </a:endParaRPr>
          </a:p>
        </p:txBody>
      </p:sp>
      <p:sp>
        <p:nvSpPr>
          <p:cNvPr id="35" name="TextBox 34"/>
          <p:cNvSpPr txBox="1"/>
          <p:nvPr/>
        </p:nvSpPr>
        <p:spPr>
          <a:xfrm>
            <a:off x="3247291" y="855789"/>
            <a:ext cx="2637693" cy="1600438"/>
          </a:xfrm>
          <a:prstGeom prst="rect">
            <a:avLst/>
          </a:prstGeom>
          <a:noFill/>
        </p:spPr>
        <p:txBody>
          <a:bodyPr wrap="square" rtlCol="0">
            <a:spAutoFit/>
          </a:bodyPr>
          <a:lstStyle/>
          <a:p>
            <a:r>
              <a:rPr lang="en-US" sz="1400" b="1" u="none" dirty="0" smtClean="0">
                <a:solidFill>
                  <a:srgbClr val="FF0000"/>
                </a:solidFill>
              </a:rPr>
              <a:t>-Status set to “Test”</a:t>
            </a:r>
          </a:p>
          <a:p>
            <a:r>
              <a:rPr lang="en-US" sz="1400" b="1" u="none" dirty="0" smtClean="0">
                <a:solidFill>
                  <a:srgbClr val="FF0000"/>
                </a:solidFill>
              </a:rPr>
              <a:t>-Functional testing begins</a:t>
            </a:r>
          </a:p>
          <a:p>
            <a:r>
              <a:rPr lang="en-US" sz="1400" b="1" u="none" dirty="0" smtClean="0">
                <a:solidFill>
                  <a:srgbClr val="FF0000"/>
                </a:solidFill>
              </a:rPr>
              <a:t>-Test results attached to IO</a:t>
            </a:r>
          </a:p>
          <a:p>
            <a:r>
              <a:rPr lang="en-US" sz="1400" b="1" u="none" dirty="0" smtClean="0">
                <a:solidFill>
                  <a:srgbClr val="FF0000"/>
                </a:solidFill>
              </a:rPr>
              <a:t>-Status set to “TECO” when  </a:t>
            </a:r>
          </a:p>
          <a:p>
            <a:r>
              <a:rPr lang="en-US" sz="1400" b="1" u="none" dirty="0" smtClean="0">
                <a:solidFill>
                  <a:srgbClr val="FF0000"/>
                </a:solidFill>
              </a:rPr>
              <a:t>  testing complete</a:t>
            </a:r>
          </a:p>
          <a:p>
            <a:r>
              <a:rPr lang="en-US" sz="1400" b="1" u="none" dirty="0" smtClean="0">
                <a:solidFill>
                  <a:srgbClr val="FF0000"/>
                </a:solidFill>
              </a:rPr>
              <a:t>-Change sent to FSM for </a:t>
            </a:r>
          </a:p>
          <a:p>
            <a:r>
              <a:rPr lang="en-US" sz="1400" b="1" u="none" dirty="0" smtClean="0">
                <a:solidFill>
                  <a:srgbClr val="FF0000"/>
                </a:solidFill>
              </a:rPr>
              <a:t>  transport into PRD</a:t>
            </a:r>
          </a:p>
        </p:txBody>
      </p:sp>
      <p:sp>
        <p:nvSpPr>
          <p:cNvPr id="36" name="TextBox 35"/>
          <p:cNvSpPr txBox="1"/>
          <p:nvPr/>
        </p:nvSpPr>
        <p:spPr>
          <a:xfrm>
            <a:off x="6166336" y="832338"/>
            <a:ext cx="2637693" cy="1815882"/>
          </a:xfrm>
          <a:prstGeom prst="rect">
            <a:avLst/>
          </a:prstGeom>
          <a:noFill/>
        </p:spPr>
        <p:txBody>
          <a:bodyPr wrap="square" rtlCol="0">
            <a:spAutoFit/>
          </a:bodyPr>
          <a:lstStyle/>
          <a:p>
            <a:r>
              <a:rPr lang="en-US" sz="1400" b="1" u="none" dirty="0" smtClean="0">
                <a:solidFill>
                  <a:srgbClr val="FF0000"/>
                </a:solidFill>
              </a:rPr>
              <a:t>-FSM reviews Internal Order </a:t>
            </a:r>
          </a:p>
          <a:p>
            <a:r>
              <a:rPr lang="en-US" sz="1400" b="1" u="none" dirty="0" smtClean="0">
                <a:solidFill>
                  <a:srgbClr val="FF0000"/>
                </a:solidFill>
              </a:rPr>
              <a:t>  and documentation</a:t>
            </a:r>
          </a:p>
          <a:p>
            <a:r>
              <a:rPr lang="en-US" sz="1400" b="1" u="none" dirty="0" smtClean="0">
                <a:solidFill>
                  <a:srgbClr val="FF0000"/>
                </a:solidFill>
              </a:rPr>
              <a:t> -If documentation is </a:t>
            </a:r>
          </a:p>
          <a:p>
            <a:r>
              <a:rPr lang="en-US" sz="1400" b="1" u="none" dirty="0" smtClean="0">
                <a:solidFill>
                  <a:srgbClr val="FF0000"/>
                </a:solidFill>
              </a:rPr>
              <a:t>  complete, change imported </a:t>
            </a:r>
          </a:p>
          <a:p>
            <a:r>
              <a:rPr lang="en-US" sz="1400" b="1" u="none" dirty="0" smtClean="0">
                <a:solidFill>
                  <a:srgbClr val="FF0000"/>
                </a:solidFill>
              </a:rPr>
              <a:t>  into production.</a:t>
            </a:r>
          </a:p>
          <a:p>
            <a:r>
              <a:rPr lang="en-US" sz="1400" b="1" u="none" dirty="0" smtClean="0">
                <a:solidFill>
                  <a:srgbClr val="FF0000"/>
                </a:solidFill>
              </a:rPr>
              <a:t>-Status set to “COMP”</a:t>
            </a:r>
          </a:p>
          <a:p>
            <a:endParaRPr lang="en-US" sz="1400" b="1" u="none" dirty="0" smtClean="0">
              <a:solidFill>
                <a:srgbClr val="FF0000"/>
              </a:solidFill>
            </a:endParaRPr>
          </a:p>
          <a:p>
            <a:endParaRPr lang="en-US" sz="1400" b="1" u="none" dirty="0" smtClean="0">
              <a:solidFill>
                <a:srgbClr val="FF0000"/>
              </a:solidFill>
            </a:endParaRPr>
          </a:p>
        </p:txBody>
      </p:sp>
      <p:cxnSp>
        <p:nvCxnSpPr>
          <p:cNvPr id="40" name="Straight Arrow Connector 39"/>
          <p:cNvCxnSpPr/>
          <p:nvPr/>
        </p:nvCxnSpPr>
        <p:spPr bwMode="auto">
          <a:xfrm rot="16200000" flipH="1">
            <a:off x="690744" y="2308529"/>
            <a:ext cx="299377" cy="7262"/>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cxnSp>
        <p:nvCxnSpPr>
          <p:cNvPr id="54" name="Straight Arrow Connector 53"/>
          <p:cNvCxnSpPr/>
          <p:nvPr/>
        </p:nvCxnSpPr>
        <p:spPr bwMode="auto">
          <a:xfrm rot="16200000" flipH="1">
            <a:off x="4641422" y="2625053"/>
            <a:ext cx="299377" cy="7262"/>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cxnSp>
        <p:nvCxnSpPr>
          <p:cNvPr id="55" name="Straight Arrow Connector 54"/>
          <p:cNvCxnSpPr/>
          <p:nvPr/>
        </p:nvCxnSpPr>
        <p:spPr bwMode="auto">
          <a:xfrm rot="16200000" flipH="1">
            <a:off x="6540560" y="2441322"/>
            <a:ext cx="299377" cy="7262"/>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SharePoint as the ORNL Portal</a:t>
            </a:r>
            <a:endParaRPr lang="en-US" dirty="0"/>
          </a:p>
        </p:txBody>
      </p:sp>
      <p:sp>
        <p:nvSpPr>
          <p:cNvPr id="5" name="Rounded Rectangle 4"/>
          <p:cNvSpPr/>
          <p:nvPr/>
        </p:nvSpPr>
        <p:spPr>
          <a:xfrm rot="16200000">
            <a:off x="4422456" y="350324"/>
            <a:ext cx="457590" cy="3889249"/>
          </a:xfrm>
          <a:prstGeom prst="roundRect">
            <a:avLst/>
          </a:prstGeom>
          <a:noFill/>
        </p:spPr>
        <p:style>
          <a:lnRef idx="0">
            <a:schemeClr val="accent3"/>
          </a:lnRef>
          <a:fillRef idx="3">
            <a:schemeClr val="accent3"/>
          </a:fillRef>
          <a:effectRef idx="3">
            <a:schemeClr val="accent3"/>
          </a:effectRef>
          <a:fontRef idx="minor">
            <a:schemeClr val="lt1"/>
          </a:fontRef>
        </p:style>
        <p:txBody>
          <a:bodyPr vert="vert" anchor="ctr"/>
          <a:lstStyle/>
          <a:p>
            <a:pPr>
              <a:buFont typeface="Arial" pitchFamily="34" charset="0"/>
              <a:buChar char="•"/>
              <a:defRPr/>
            </a:pPr>
            <a:r>
              <a:rPr lang="en-US" sz="1400" dirty="0" smtClean="0">
                <a:solidFill>
                  <a:schemeClr val="tx2"/>
                </a:solidFill>
                <a:latin typeface="Calibri" pitchFamily="34" charset="0"/>
              </a:rPr>
              <a:t>  Enforcing Network Compliance – Stafford</a:t>
            </a:r>
          </a:p>
          <a:p>
            <a:pPr>
              <a:buFont typeface="Arial" pitchFamily="34" charset="0"/>
              <a:buChar char="•"/>
              <a:defRPr/>
            </a:pPr>
            <a:r>
              <a:rPr lang="en-US" sz="1400" dirty="0">
                <a:solidFill>
                  <a:schemeClr val="tx2"/>
                </a:solidFill>
                <a:latin typeface="Calibri" pitchFamily="34" charset="0"/>
              </a:rPr>
              <a:t> </a:t>
            </a:r>
            <a:r>
              <a:rPr lang="en-US" sz="1400" dirty="0" smtClean="0">
                <a:solidFill>
                  <a:schemeClr val="tx2"/>
                </a:solidFill>
                <a:latin typeface="Calibri" pitchFamily="34" charset="0"/>
              </a:rPr>
              <a:t> Update </a:t>
            </a:r>
            <a:r>
              <a:rPr lang="en-US" sz="1400" dirty="0">
                <a:solidFill>
                  <a:schemeClr val="tx2"/>
                </a:solidFill>
                <a:latin typeface="Calibri" pitchFamily="34" charset="0"/>
              </a:rPr>
              <a:t>on Network Enhancements </a:t>
            </a:r>
            <a:r>
              <a:rPr lang="en-US" sz="1400" dirty="0" smtClean="0">
                <a:solidFill>
                  <a:schemeClr val="tx2"/>
                </a:solidFill>
                <a:latin typeface="Calibri" pitchFamily="34" charset="0"/>
              </a:rPr>
              <a:t>– Piercy</a:t>
            </a:r>
          </a:p>
          <a:p>
            <a:pPr>
              <a:buFont typeface="Arial" pitchFamily="34" charset="0"/>
              <a:buChar char="•"/>
              <a:defRPr/>
            </a:pPr>
            <a:r>
              <a:rPr lang="en-US" sz="1400" dirty="0" smtClean="0">
                <a:solidFill>
                  <a:schemeClr val="tx2"/>
                </a:solidFill>
                <a:latin typeface="Calibri" pitchFamily="34" charset="0"/>
              </a:rPr>
              <a:t>  Who’s Your System Administrator - Willoughby</a:t>
            </a:r>
            <a:endParaRPr lang="en-US" sz="1400" dirty="0">
              <a:solidFill>
                <a:schemeClr val="tx2"/>
              </a:solidFill>
              <a:latin typeface="Calibri" pitchFamily="34" charset="0"/>
            </a:endParaRPr>
          </a:p>
        </p:txBody>
      </p:sp>
      <p:sp>
        <p:nvSpPr>
          <p:cNvPr id="6" name="Rectangle 9"/>
          <p:cNvSpPr>
            <a:spLocks noChangeArrowheads="1"/>
          </p:cNvSpPr>
          <p:nvPr/>
        </p:nvSpPr>
        <p:spPr bwMode="auto">
          <a:xfrm>
            <a:off x="228600" y="591522"/>
            <a:ext cx="209216" cy="5316027"/>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fontAlgn="auto">
              <a:spcBef>
                <a:spcPts val="0"/>
              </a:spcBef>
              <a:spcAft>
                <a:spcPts val="0"/>
              </a:spcAft>
              <a:defRPr/>
            </a:pPr>
            <a:endParaRPr lang="en-US" dirty="0"/>
          </a:p>
        </p:txBody>
      </p:sp>
      <p:sp>
        <p:nvSpPr>
          <p:cNvPr id="7" name="Rectangle 12"/>
          <p:cNvSpPr>
            <a:spLocks noChangeArrowheads="1"/>
          </p:cNvSpPr>
          <p:nvPr/>
        </p:nvSpPr>
        <p:spPr bwMode="auto">
          <a:xfrm>
            <a:off x="8560183" y="490930"/>
            <a:ext cx="301789" cy="5346716"/>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fontAlgn="auto">
              <a:spcBef>
                <a:spcPts val="0"/>
              </a:spcBef>
              <a:spcAft>
                <a:spcPts val="0"/>
              </a:spcAft>
              <a:defRPr/>
            </a:pPr>
            <a:endParaRPr lang="en-US" dirty="0"/>
          </a:p>
        </p:txBody>
      </p:sp>
      <p:sp>
        <p:nvSpPr>
          <p:cNvPr id="8" name="Rectangle 5"/>
          <p:cNvSpPr>
            <a:spLocks noChangeArrowheads="1"/>
          </p:cNvSpPr>
          <p:nvPr/>
        </p:nvSpPr>
        <p:spPr bwMode="auto">
          <a:xfrm>
            <a:off x="1695450" y="90488"/>
            <a:ext cx="7200900" cy="685800"/>
          </a:xfrm>
          <a:prstGeom prst="rect">
            <a:avLst/>
          </a:prstGeom>
          <a:noFill/>
          <a:ln w="9525">
            <a:noFill/>
            <a:miter lim="800000"/>
            <a:headEnd/>
            <a:tailEnd/>
          </a:ln>
          <a:effectLst>
            <a:outerShdw dist="35921" dir="2700000" algn="ctr" rotWithShape="0">
              <a:srgbClr val="DDDDDD"/>
            </a:outerShdw>
          </a:effectLst>
        </p:spPr>
        <p:txBody>
          <a:bodyPr lIns="0" tIns="0" rIns="0" bIns="0" anchor="ctr"/>
          <a:lstStyle/>
          <a:p>
            <a:pPr fontAlgn="auto">
              <a:lnSpc>
                <a:spcPct val="85000"/>
              </a:lnSpc>
              <a:spcBef>
                <a:spcPts val="0"/>
              </a:spcBef>
              <a:spcAft>
                <a:spcPts val="0"/>
              </a:spcAft>
              <a:defRPr/>
            </a:pPr>
            <a:endParaRPr lang="en-US" sz="3200" dirty="0">
              <a:solidFill>
                <a:srgbClr val="00673E"/>
              </a:solidFill>
              <a:latin typeface="Arial Black" pitchFamily="34" charset="0"/>
            </a:endParaRPr>
          </a:p>
        </p:txBody>
      </p:sp>
      <p:sp>
        <p:nvSpPr>
          <p:cNvPr id="9" name="Rectangle 7"/>
          <p:cNvSpPr>
            <a:spLocks noChangeArrowheads="1"/>
          </p:cNvSpPr>
          <p:nvPr/>
        </p:nvSpPr>
        <p:spPr bwMode="auto">
          <a:xfrm>
            <a:off x="265113" y="719138"/>
            <a:ext cx="8616950" cy="457200"/>
          </a:xfrm>
          <a:prstGeom prst="rect">
            <a:avLst/>
          </a:prstGeom>
          <a:noFill/>
          <a:ln w="9525">
            <a:noFill/>
            <a:miter lim="800000"/>
            <a:headEnd/>
            <a:tailEnd/>
          </a:ln>
        </p:spPr>
        <p:txBody>
          <a:bodyPr lIns="0" tIns="0" rIns="0" bIns="0"/>
          <a:lstStyle/>
          <a:p>
            <a:pPr>
              <a:lnSpc>
                <a:spcPct val="90000"/>
              </a:lnSpc>
              <a:buClr>
                <a:srgbClr val="00673E"/>
              </a:buClr>
              <a:buFont typeface="Symbol" pitchFamily="18" charset="2"/>
              <a:buNone/>
            </a:pPr>
            <a:endParaRPr lang="en-US" b="1" dirty="0"/>
          </a:p>
        </p:txBody>
      </p:sp>
      <p:sp>
        <p:nvSpPr>
          <p:cNvPr id="10" name="Rectangle 8"/>
          <p:cNvSpPr>
            <a:spLocks noChangeArrowheads="1"/>
          </p:cNvSpPr>
          <p:nvPr/>
        </p:nvSpPr>
        <p:spPr bwMode="auto">
          <a:xfrm>
            <a:off x="273489" y="0"/>
            <a:ext cx="8285163" cy="685800"/>
          </a:xfrm>
          <a:prstGeom prst="rect">
            <a:avLst/>
          </a:prstGeom>
          <a:noFill/>
          <a:ln w="9525">
            <a:noFill/>
            <a:miter lim="800000"/>
            <a:headEnd/>
            <a:tailEnd/>
          </a:ln>
          <a:effectLst>
            <a:outerShdw dist="35921" dir="2700000" algn="ctr" rotWithShape="0">
              <a:srgbClr val="DDDDDD"/>
            </a:outerShdw>
          </a:effectLst>
        </p:spPr>
        <p:txBody>
          <a:bodyPr lIns="0" tIns="0" rIns="0" bIns="0" anchor="ctr"/>
          <a:lstStyle/>
          <a:p>
            <a:pPr fontAlgn="auto">
              <a:lnSpc>
                <a:spcPct val="85000"/>
              </a:lnSpc>
              <a:spcBef>
                <a:spcPts val="0"/>
              </a:spcBef>
              <a:spcAft>
                <a:spcPts val="0"/>
              </a:spcAft>
              <a:defRPr/>
            </a:pPr>
            <a:r>
              <a:rPr lang="en-US" sz="3200" dirty="0" smtClean="0">
                <a:solidFill>
                  <a:srgbClr val="00673E"/>
                </a:solidFill>
                <a:latin typeface="+mj-lt"/>
                <a:ea typeface="+mj-ea"/>
                <a:cs typeface="+mj-cs"/>
              </a:rPr>
              <a:t>30,000 foot IT strategy </a:t>
            </a:r>
            <a:endParaRPr lang="en-US" sz="3200" dirty="0">
              <a:solidFill>
                <a:srgbClr val="00673E"/>
              </a:solidFill>
              <a:latin typeface="+mj-lt"/>
              <a:ea typeface="+mj-ea"/>
              <a:cs typeface="+mj-cs"/>
            </a:endParaRPr>
          </a:p>
        </p:txBody>
      </p:sp>
      <p:sp>
        <p:nvSpPr>
          <p:cNvPr id="11" name="Rectangle 10"/>
          <p:cNvSpPr>
            <a:spLocks noChangeArrowheads="1"/>
          </p:cNvSpPr>
          <p:nvPr/>
        </p:nvSpPr>
        <p:spPr bwMode="auto">
          <a:xfrm>
            <a:off x="0" y="5597525"/>
            <a:ext cx="9144000" cy="523875"/>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anchor="ctr">
            <a:spAutoFit/>
          </a:bodyPr>
          <a:lstStyle/>
          <a:p>
            <a:pPr fontAlgn="auto">
              <a:spcBef>
                <a:spcPts val="0"/>
              </a:spcBef>
              <a:spcAft>
                <a:spcPts val="0"/>
              </a:spcAft>
              <a:defRPr/>
            </a:pPr>
            <a:endParaRPr lang="en-US" dirty="0"/>
          </a:p>
        </p:txBody>
      </p:sp>
      <p:sp>
        <p:nvSpPr>
          <p:cNvPr id="12" name="Line 2"/>
          <p:cNvSpPr>
            <a:spLocks noChangeShapeType="1"/>
          </p:cNvSpPr>
          <p:nvPr/>
        </p:nvSpPr>
        <p:spPr bwMode="auto">
          <a:xfrm flipV="1">
            <a:off x="2693988" y="839788"/>
            <a:ext cx="0" cy="5283200"/>
          </a:xfrm>
          <a:prstGeom prst="line">
            <a:avLst/>
          </a:prstGeom>
          <a:noFill/>
          <a:ln w="9525">
            <a:solidFill>
              <a:srgbClr val="969696"/>
            </a:solidFill>
            <a:prstDash val="dash"/>
            <a:round/>
            <a:headEnd/>
            <a:tailEnd/>
          </a:ln>
        </p:spPr>
        <p:txBody>
          <a:bodyPr/>
          <a:lstStyle/>
          <a:p>
            <a:endParaRPr lang="en-US" dirty="0"/>
          </a:p>
        </p:txBody>
      </p:sp>
      <p:sp>
        <p:nvSpPr>
          <p:cNvPr id="13" name="Line 3"/>
          <p:cNvSpPr>
            <a:spLocks noChangeShapeType="1"/>
          </p:cNvSpPr>
          <p:nvPr/>
        </p:nvSpPr>
        <p:spPr bwMode="auto">
          <a:xfrm flipV="1">
            <a:off x="5183188" y="922338"/>
            <a:ext cx="0" cy="5283200"/>
          </a:xfrm>
          <a:prstGeom prst="line">
            <a:avLst/>
          </a:prstGeom>
          <a:noFill/>
          <a:ln w="9525">
            <a:solidFill>
              <a:srgbClr val="969696"/>
            </a:solidFill>
            <a:prstDash val="dash"/>
            <a:round/>
            <a:headEnd/>
            <a:tailEnd/>
          </a:ln>
        </p:spPr>
        <p:txBody>
          <a:bodyPr/>
          <a:lstStyle/>
          <a:p>
            <a:endParaRPr lang="en-US" dirty="0"/>
          </a:p>
        </p:txBody>
      </p:sp>
      <p:sp>
        <p:nvSpPr>
          <p:cNvPr id="14" name="Line 4"/>
          <p:cNvSpPr>
            <a:spLocks noChangeShapeType="1"/>
          </p:cNvSpPr>
          <p:nvPr/>
        </p:nvSpPr>
        <p:spPr bwMode="auto">
          <a:xfrm flipV="1">
            <a:off x="7581900" y="839788"/>
            <a:ext cx="0" cy="5283200"/>
          </a:xfrm>
          <a:prstGeom prst="line">
            <a:avLst/>
          </a:prstGeom>
          <a:noFill/>
          <a:ln w="9525">
            <a:solidFill>
              <a:srgbClr val="969696"/>
            </a:solidFill>
            <a:prstDash val="dash"/>
            <a:round/>
            <a:headEnd/>
            <a:tailEnd/>
          </a:ln>
        </p:spPr>
        <p:txBody>
          <a:bodyPr/>
          <a:lstStyle/>
          <a:p>
            <a:endParaRPr lang="en-US" dirty="0"/>
          </a:p>
        </p:txBody>
      </p:sp>
      <p:sp>
        <p:nvSpPr>
          <p:cNvPr id="15" name="Text Box 13"/>
          <p:cNvSpPr txBox="1">
            <a:spLocks noChangeArrowheads="1"/>
          </p:cNvSpPr>
          <p:nvPr/>
        </p:nvSpPr>
        <p:spPr bwMode="white">
          <a:xfrm>
            <a:off x="1362075" y="5600700"/>
            <a:ext cx="838200" cy="523875"/>
          </a:xfrm>
          <a:prstGeom prst="rect">
            <a:avLst/>
          </a:prstGeom>
          <a:noFill/>
          <a:ln w="9525">
            <a:noFill/>
            <a:miter lim="800000"/>
            <a:headEnd/>
            <a:tailEnd/>
          </a:ln>
        </p:spPr>
        <p:txBody>
          <a:bodyPr wrap="none">
            <a:spAutoFit/>
          </a:bodyPr>
          <a:lstStyle/>
          <a:p>
            <a:r>
              <a:rPr lang="en-US" b="1" dirty="0">
                <a:solidFill>
                  <a:schemeClr val="bg1"/>
                </a:solidFill>
                <a:latin typeface="Arial Narrow" pitchFamily="34" charset="0"/>
              </a:rPr>
              <a:t>2006</a:t>
            </a:r>
          </a:p>
        </p:txBody>
      </p:sp>
      <p:sp>
        <p:nvSpPr>
          <p:cNvPr id="16" name="Text Box 15"/>
          <p:cNvSpPr txBox="1">
            <a:spLocks noChangeArrowheads="1"/>
          </p:cNvSpPr>
          <p:nvPr/>
        </p:nvSpPr>
        <p:spPr bwMode="white">
          <a:xfrm>
            <a:off x="5894388" y="5600700"/>
            <a:ext cx="838200" cy="523875"/>
          </a:xfrm>
          <a:prstGeom prst="rect">
            <a:avLst/>
          </a:prstGeom>
          <a:noFill/>
          <a:ln w="9525">
            <a:noFill/>
            <a:miter lim="800000"/>
            <a:headEnd/>
            <a:tailEnd/>
          </a:ln>
        </p:spPr>
        <p:txBody>
          <a:bodyPr wrap="none">
            <a:spAutoFit/>
          </a:bodyPr>
          <a:lstStyle/>
          <a:p>
            <a:r>
              <a:rPr lang="en-US" b="1" dirty="0">
                <a:solidFill>
                  <a:schemeClr val="bg1"/>
                </a:solidFill>
                <a:latin typeface="Arial Narrow" pitchFamily="34" charset="0"/>
              </a:rPr>
              <a:t>2008</a:t>
            </a:r>
          </a:p>
        </p:txBody>
      </p:sp>
      <p:sp>
        <p:nvSpPr>
          <p:cNvPr id="17" name="AutoShape 21"/>
          <p:cNvSpPr>
            <a:spLocks noChangeArrowheads="1"/>
          </p:cNvSpPr>
          <p:nvPr/>
        </p:nvSpPr>
        <p:spPr bwMode="auto">
          <a:xfrm>
            <a:off x="472993" y="758623"/>
            <a:ext cx="2310626" cy="654700"/>
          </a:xfrm>
          <a:prstGeom prst="rightArrow">
            <a:avLst>
              <a:gd name="adj1" fmla="val 47917"/>
              <a:gd name="adj2" fmla="val 23954"/>
            </a:avLst>
          </a:prstGeom>
          <a:gradFill rotWithShape="0">
            <a:gsLst>
              <a:gs pos="0">
                <a:srgbClr val="C5C3CD"/>
              </a:gs>
              <a:gs pos="100000">
                <a:srgbClr val="FFD47D"/>
              </a:gs>
            </a:gsLst>
            <a:lin ang="0" scaled="1"/>
          </a:gra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Bef>
                <a:spcPts val="0"/>
              </a:spcBef>
              <a:spcAft>
                <a:spcPts val="0"/>
              </a:spcAft>
              <a:defRPr/>
            </a:pPr>
            <a:endParaRPr lang="en-US" sz="1400" dirty="0">
              <a:solidFill>
                <a:schemeClr val="accent1"/>
              </a:solidFill>
              <a:latin typeface="+mn-lt"/>
            </a:endParaRPr>
          </a:p>
        </p:txBody>
      </p:sp>
      <p:sp>
        <p:nvSpPr>
          <p:cNvPr id="18" name="Text Box 22"/>
          <p:cNvSpPr txBox="1">
            <a:spLocks noChangeArrowheads="1"/>
          </p:cNvSpPr>
          <p:nvPr/>
        </p:nvSpPr>
        <p:spPr bwMode="auto">
          <a:xfrm>
            <a:off x="457200" y="947738"/>
            <a:ext cx="3287713" cy="369332"/>
          </a:xfrm>
          <a:prstGeom prst="rect">
            <a:avLst/>
          </a:prstGeom>
          <a:noFill/>
          <a:ln w="9525">
            <a:noFill/>
            <a:miter lim="800000"/>
            <a:headEnd/>
            <a:tailEnd/>
          </a:ln>
        </p:spPr>
        <p:txBody>
          <a:bodyPr wrap="square">
            <a:spAutoFit/>
          </a:bodyPr>
          <a:lstStyle/>
          <a:p>
            <a:pPr>
              <a:spcBef>
                <a:spcPct val="50000"/>
              </a:spcBef>
            </a:pPr>
            <a:r>
              <a:rPr lang="en-US" sz="1800" b="1" dirty="0">
                <a:solidFill>
                  <a:schemeClr val="accent1"/>
                </a:solidFill>
              </a:rPr>
              <a:t>Consolidate IT Staff</a:t>
            </a:r>
          </a:p>
        </p:txBody>
      </p:sp>
      <p:sp>
        <p:nvSpPr>
          <p:cNvPr id="19" name="AutoShape 31"/>
          <p:cNvSpPr>
            <a:spLocks noChangeArrowheads="1"/>
          </p:cNvSpPr>
          <p:nvPr/>
        </p:nvSpPr>
        <p:spPr bwMode="auto">
          <a:xfrm>
            <a:off x="4194434" y="3833705"/>
            <a:ext cx="4454620" cy="832014"/>
          </a:xfrm>
          <a:prstGeom prst="rightArrow">
            <a:avLst>
              <a:gd name="adj1" fmla="val 38583"/>
              <a:gd name="adj2" fmla="val 29621"/>
            </a:avLst>
          </a:prstGeom>
          <a:gradFill rotWithShape="0">
            <a:gsLst>
              <a:gs pos="0">
                <a:srgbClr val="C5C3CD"/>
              </a:gs>
              <a:gs pos="100000">
                <a:srgbClr val="FFD47D"/>
              </a:gs>
            </a:gsLst>
            <a:lin ang="0" scaled="1"/>
          </a:gra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Bef>
                <a:spcPts val="0"/>
              </a:spcBef>
              <a:spcAft>
                <a:spcPts val="0"/>
              </a:spcAft>
              <a:defRPr/>
            </a:pPr>
            <a:endParaRPr lang="en-US" sz="1400" dirty="0">
              <a:solidFill>
                <a:schemeClr val="accent1"/>
              </a:solidFill>
              <a:latin typeface="+mn-lt"/>
            </a:endParaRPr>
          </a:p>
        </p:txBody>
      </p:sp>
      <p:sp>
        <p:nvSpPr>
          <p:cNvPr id="20" name="Text Box 32"/>
          <p:cNvSpPr txBox="1">
            <a:spLocks noChangeArrowheads="1"/>
          </p:cNvSpPr>
          <p:nvPr/>
        </p:nvSpPr>
        <p:spPr bwMode="auto">
          <a:xfrm>
            <a:off x="4268788" y="4096766"/>
            <a:ext cx="3275012" cy="369888"/>
          </a:xfrm>
          <a:prstGeom prst="rect">
            <a:avLst/>
          </a:prstGeom>
          <a:noFill/>
          <a:ln w="9525">
            <a:noFill/>
            <a:miter lim="800000"/>
            <a:headEnd/>
            <a:tailEnd/>
          </a:ln>
        </p:spPr>
        <p:txBody>
          <a:bodyPr>
            <a:spAutoFit/>
          </a:bodyPr>
          <a:lstStyle/>
          <a:p>
            <a:pPr>
              <a:spcBef>
                <a:spcPct val="50000"/>
              </a:spcBef>
            </a:pPr>
            <a:r>
              <a:rPr lang="en-US" sz="1800" b="1" dirty="0">
                <a:solidFill>
                  <a:schemeClr val="accent1"/>
                </a:solidFill>
              </a:rPr>
              <a:t>Application Transformation</a:t>
            </a:r>
          </a:p>
        </p:txBody>
      </p:sp>
      <p:sp>
        <p:nvSpPr>
          <p:cNvPr id="21" name="AutoShape 33"/>
          <p:cNvSpPr>
            <a:spLocks noChangeArrowheads="1"/>
          </p:cNvSpPr>
          <p:nvPr/>
        </p:nvSpPr>
        <p:spPr bwMode="auto">
          <a:xfrm>
            <a:off x="1983787" y="1444954"/>
            <a:ext cx="3821419" cy="654700"/>
          </a:xfrm>
          <a:prstGeom prst="rightArrow">
            <a:avLst>
              <a:gd name="adj1" fmla="val 47917"/>
              <a:gd name="adj2" fmla="val 28560"/>
            </a:avLst>
          </a:prstGeom>
          <a:gradFill rotWithShape="0">
            <a:gsLst>
              <a:gs pos="0">
                <a:srgbClr val="C5C3CD"/>
              </a:gs>
              <a:gs pos="100000">
                <a:srgbClr val="FFD47D"/>
              </a:gs>
            </a:gsLst>
            <a:lin ang="0" scaled="1"/>
          </a:gra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Bef>
                <a:spcPts val="0"/>
              </a:spcBef>
              <a:spcAft>
                <a:spcPts val="0"/>
              </a:spcAft>
              <a:defRPr/>
            </a:pPr>
            <a:endParaRPr lang="en-US" sz="1400" dirty="0">
              <a:solidFill>
                <a:schemeClr val="accent1"/>
              </a:solidFill>
              <a:latin typeface="+mn-lt"/>
            </a:endParaRPr>
          </a:p>
        </p:txBody>
      </p:sp>
      <p:sp>
        <p:nvSpPr>
          <p:cNvPr id="22" name="Text Box 49"/>
          <p:cNvSpPr txBox="1">
            <a:spLocks noChangeArrowheads="1"/>
          </p:cNvSpPr>
          <p:nvPr/>
        </p:nvSpPr>
        <p:spPr bwMode="white">
          <a:xfrm>
            <a:off x="3679825" y="5602288"/>
            <a:ext cx="838200" cy="523875"/>
          </a:xfrm>
          <a:prstGeom prst="rect">
            <a:avLst/>
          </a:prstGeom>
          <a:noFill/>
          <a:ln w="9525">
            <a:noFill/>
            <a:miter lim="800000"/>
            <a:headEnd/>
            <a:tailEnd/>
          </a:ln>
        </p:spPr>
        <p:txBody>
          <a:bodyPr wrap="none">
            <a:spAutoFit/>
          </a:bodyPr>
          <a:lstStyle/>
          <a:p>
            <a:r>
              <a:rPr lang="en-US" b="1" dirty="0">
                <a:solidFill>
                  <a:schemeClr val="bg1"/>
                </a:solidFill>
                <a:latin typeface="Arial Narrow" pitchFamily="34" charset="0"/>
              </a:rPr>
              <a:t>2007</a:t>
            </a:r>
          </a:p>
        </p:txBody>
      </p:sp>
      <p:sp>
        <p:nvSpPr>
          <p:cNvPr id="23" name="AutoShape 33"/>
          <p:cNvSpPr>
            <a:spLocks noChangeArrowheads="1"/>
          </p:cNvSpPr>
          <p:nvPr/>
        </p:nvSpPr>
        <p:spPr bwMode="auto">
          <a:xfrm>
            <a:off x="2246870" y="2522335"/>
            <a:ext cx="3239529" cy="654700"/>
          </a:xfrm>
          <a:prstGeom prst="rightArrow">
            <a:avLst>
              <a:gd name="adj1" fmla="val 47917"/>
              <a:gd name="adj2" fmla="val 28560"/>
            </a:avLst>
          </a:prstGeom>
          <a:gradFill rotWithShape="0">
            <a:gsLst>
              <a:gs pos="0">
                <a:srgbClr val="C5C3CD"/>
              </a:gs>
              <a:gs pos="100000">
                <a:srgbClr val="FFD47D"/>
              </a:gs>
            </a:gsLst>
            <a:lin ang="0" scaled="1"/>
          </a:gra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fontAlgn="auto">
              <a:spcBef>
                <a:spcPts val="0"/>
              </a:spcBef>
              <a:spcAft>
                <a:spcPts val="0"/>
              </a:spcAft>
              <a:defRPr/>
            </a:pPr>
            <a:endParaRPr lang="en-US" sz="1400" dirty="0">
              <a:solidFill>
                <a:schemeClr val="accent1"/>
              </a:solidFill>
              <a:latin typeface="+mn-lt"/>
            </a:endParaRPr>
          </a:p>
        </p:txBody>
      </p:sp>
      <p:sp>
        <p:nvSpPr>
          <p:cNvPr id="24" name="Text Box 34"/>
          <p:cNvSpPr txBox="1">
            <a:spLocks noChangeArrowheads="1"/>
          </p:cNvSpPr>
          <p:nvPr/>
        </p:nvSpPr>
        <p:spPr bwMode="auto">
          <a:xfrm>
            <a:off x="2194560" y="2696909"/>
            <a:ext cx="3340608" cy="369332"/>
          </a:xfrm>
          <a:prstGeom prst="rect">
            <a:avLst/>
          </a:prstGeom>
          <a:noFill/>
          <a:ln w="9525">
            <a:noFill/>
            <a:miter lim="800000"/>
            <a:headEnd/>
            <a:tailEnd/>
          </a:ln>
        </p:spPr>
        <p:txBody>
          <a:bodyPr wrap="square">
            <a:spAutoFit/>
          </a:bodyPr>
          <a:lstStyle/>
          <a:p>
            <a:pPr>
              <a:spcBef>
                <a:spcPct val="50000"/>
              </a:spcBef>
            </a:pPr>
            <a:r>
              <a:rPr lang="en-US" sz="1800" b="1" dirty="0">
                <a:solidFill>
                  <a:schemeClr val="accent1"/>
                </a:solidFill>
              </a:rPr>
              <a:t>IT Governance &amp; Standards</a:t>
            </a:r>
          </a:p>
        </p:txBody>
      </p:sp>
      <p:graphicFrame>
        <p:nvGraphicFramePr>
          <p:cNvPr id="25" name="Diagram 24"/>
          <p:cNvGraphicFramePr/>
          <p:nvPr/>
        </p:nvGraphicFramePr>
        <p:xfrm>
          <a:off x="3606174" y="6025242"/>
          <a:ext cx="3213100" cy="7837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26" name="Straight Connector 25"/>
          <p:cNvCxnSpPr/>
          <p:nvPr/>
        </p:nvCxnSpPr>
        <p:spPr bwMode="auto">
          <a:xfrm rot="5400000" flipH="1" flipV="1">
            <a:off x="3327009" y="3115994"/>
            <a:ext cx="4965896" cy="1588"/>
          </a:xfrm>
          <a:prstGeom prst="line">
            <a:avLst/>
          </a:prstGeom>
          <a:ln>
            <a:solidFill>
              <a:srgbClr val="C0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7" name="Text Box 34"/>
          <p:cNvSpPr txBox="1">
            <a:spLocks noChangeArrowheads="1"/>
          </p:cNvSpPr>
          <p:nvPr/>
        </p:nvSpPr>
        <p:spPr bwMode="auto">
          <a:xfrm>
            <a:off x="1987042" y="1600010"/>
            <a:ext cx="4560888" cy="381000"/>
          </a:xfrm>
          <a:prstGeom prst="rect">
            <a:avLst/>
          </a:prstGeom>
          <a:noFill/>
          <a:ln w="9525">
            <a:noFill/>
            <a:miter lim="800000"/>
            <a:headEnd/>
            <a:tailEnd/>
          </a:ln>
        </p:spPr>
        <p:txBody>
          <a:bodyPr>
            <a:spAutoFit/>
          </a:bodyPr>
          <a:lstStyle/>
          <a:p>
            <a:pPr>
              <a:spcBef>
                <a:spcPct val="50000"/>
              </a:spcBef>
            </a:pPr>
            <a:r>
              <a:rPr lang="en-US" sz="1800" b="1" dirty="0">
                <a:solidFill>
                  <a:schemeClr val="accent1"/>
                </a:solidFill>
              </a:rPr>
              <a:t>Cyber Security Revitalization</a:t>
            </a:r>
          </a:p>
        </p:txBody>
      </p:sp>
      <p:sp>
        <p:nvSpPr>
          <p:cNvPr id="28" name="Rounded Rectangle 27"/>
          <p:cNvSpPr/>
          <p:nvPr/>
        </p:nvSpPr>
        <p:spPr>
          <a:xfrm rot="16200000">
            <a:off x="5388672" y="773997"/>
            <a:ext cx="457590" cy="5638800"/>
          </a:xfrm>
          <a:prstGeom prst="roundRect">
            <a:avLst/>
          </a:prstGeom>
          <a:noFill/>
        </p:spPr>
        <p:style>
          <a:lnRef idx="0">
            <a:schemeClr val="accent3"/>
          </a:lnRef>
          <a:fillRef idx="3">
            <a:schemeClr val="accent3"/>
          </a:fillRef>
          <a:effectRef idx="3">
            <a:schemeClr val="accent3"/>
          </a:effectRef>
          <a:fontRef idx="minor">
            <a:schemeClr val="lt1"/>
          </a:fontRef>
        </p:style>
        <p:txBody>
          <a:bodyPr vert="vert" anchor="ctr"/>
          <a:lstStyle/>
          <a:p>
            <a:pPr algn="ctr">
              <a:buFont typeface="Arial" pitchFamily="34" charset="0"/>
              <a:buChar char="•"/>
              <a:defRPr/>
            </a:pPr>
            <a:r>
              <a:rPr lang="en-US" sz="1400" dirty="0" smtClean="0">
                <a:solidFill>
                  <a:schemeClr val="tx2"/>
                </a:solidFill>
                <a:latin typeface="Calibri" pitchFamily="34" charset="0"/>
              </a:rPr>
              <a:t>  Advanced Windows Operating System Imaging and Deployment – DeGuira</a:t>
            </a:r>
          </a:p>
          <a:p>
            <a:pPr>
              <a:buFont typeface="Arial" pitchFamily="34" charset="0"/>
              <a:buChar char="•"/>
              <a:defRPr/>
            </a:pPr>
            <a:r>
              <a:rPr lang="en-US" sz="1400" dirty="0" smtClean="0">
                <a:solidFill>
                  <a:schemeClr val="tx2"/>
                </a:solidFill>
                <a:latin typeface="Calibri" pitchFamily="34" charset="0"/>
              </a:rPr>
              <a:t>  Lessons Learned in Implementing SCCM – Cunningham</a:t>
            </a:r>
          </a:p>
          <a:p>
            <a:pPr>
              <a:buFont typeface="Arial" pitchFamily="34" charset="0"/>
              <a:buChar char="•"/>
              <a:defRPr/>
            </a:pPr>
            <a:r>
              <a:rPr lang="en-US" sz="1400" dirty="0">
                <a:solidFill>
                  <a:srgbClr val="FF0000"/>
                </a:solidFill>
                <a:latin typeface="Calibri" pitchFamily="34" charset="0"/>
              </a:rPr>
              <a:t> </a:t>
            </a:r>
            <a:r>
              <a:rPr lang="en-US" sz="1400" dirty="0" smtClean="0">
                <a:solidFill>
                  <a:srgbClr val="FF0000"/>
                </a:solidFill>
                <a:latin typeface="Calibri" pitchFamily="34" charset="0"/>
              </a:rPr>
              <a:t> Change Management/Control in the SAP Environment – Scoggins</a:t>
            </a:r>
          </a:p>
          <a:p>
            <a:pPr>
              <a:buFont typeface="Arial" pitchFamily="34" charset="0"/>
              <a:buChar char="•"/>
              <a:defRPr/>
            </a:pPr>
            <a:r>
              <a:rPr lang="en-US" sz="1400" dirty="0">
                <a:solidFill>
                  <a:schemeClr val="tx2"/>
                </a:solidFill>
                <a:latin typeface="Calibri" pitchFamily="34" charset="0"/>
              </a:rPr>
              <a:t> </a:t>
            </a:r>
            <a:r>
              <a:rPr lang="en-US" sz="1400" dirty="0" smtClean="0">
                <a:solidFill>
                  <a:schemeClr val="tx2"/>
                </a:solidFill>
                <a:latin typeface="Calibri" pitchFamily="34" charset="0"/>
              </a:rPr>
              <a:t> Central Helpdesk Standardization and Consolidation – Causby/Beane</a:t>
            </a:r>
          </a:p>
          <a:p>
            <a:pPr>
              <a:buFont typeface="Arial" pitchFamily="34" charset="0"/>
              <a:buChar char="•"/>
              <a:defRPr/>
            </a:pPr>
            <a:endParaRPr lang="en-US" sz="1400" dirty="0">
              <a:solidFill>
                <a:schemeClr val="tx2"/>
              </a:solidFill>
              <a:latin typeface="Calibri" pitchFamily="34" charset="0"/>
            </a:endParaRPr>
          </a:p>
        </p:txBody>
      </p:sp>
      <p:sp>
        <p:nvSpPr>
          <p:cNvPr id="29" name="Rounded Rectangle 28"/>
          <p:cNvSpPr/>
          <p:nvPr/>
        </p:nvSpPr>
        <p:spPr>
          <a:xfrm rot="16200000">
            <a:off x="6287831" y="2569267"/>
            <a:ext cx="457590" cy="4596387"/>
          </a:xfrm>
          <a:prstGeom prst="roundRect">
            <a:avLst/>
          </a:prstGeom>
          <a:noFill/>
        </p:spPr>
        <p:style>
          <a:lnRef idx="0">
            <a:schemeClr val="accent3"/>
          </a:lnRef>
          <a:fillRef idx="3">
            <a:schemeClr val="accent3"/>
          </a:fillRef>
          <a:effectRef idx="3">
            <a:schemeClr val="accent3"/>
          </a:effectRef>
          <a:fontRef idx="minor">
            <a:schemeClr val="lt1"/>
          </a:fontRef>
        </p:style>
        <p:txBody>
          <a:bodyPr vert="vert" anchor="ctr"/>
          <a:lstStyle/>
          <a:p>
            <a:pPr>
              <a:buFont typeface="Arial" pitchFamily="34" charset="0"/>
              <a:buChar char="•"/>
              <a:defRPr/>
            </a:pPr>
            <a:r>
              <a:rPr lang="en-US" sz="1400" dirty="0">
                <a:solidFill>
                  <a:schemeClr val="tx2"/>
                </a:solidFill>
                <a:latin typeface="Calibri" pitchFamily="34" charset="0"/>
              </a:rPr>
              <a:t> </a:t>
            </a:r>
            <a:r>
              <a:rPr lang="en-US" sz="1400" dirty="0" smtClean="0">
                <a:solidFill>
                  <a:schemeClr val="tx2"/>
                </a:solidFill>
                <a:latin typeface="Calibri" pitchFamily="34" charset="0"/>
              </a:rPr>
              <a:t> </a:t>
            </a:r>
            <a:r>
              <a:rPr lang="en-US" sz="1400" dirty="0" smtClean="0">
                <a:solidFill>
                  <a:srgbClr val="3F7075"/>
                </a:solidFill>
                <a:latin typeface="Calibri" pitchFamily="34" charset="0"/>
              </a:rPr>
              <a:t>Enhancing Communications through Unifying – Depp</a:t>
            </a:r>
          </a:p>
          <a:p>
            <a:pPr>
              <a:buFont typeface="Arial" pitchFamily="34" charset="0"/>
              <a:buChar char="•"/>
              <a:defRPr/>
            </a:pPr>
            <a:r>
              <a:rPr lang="en-US" sz="1400" dirty="0">
                <a:solidFill>
                  <a:schemeClr val="tx2"/>
                </a:solidFill>
                <a:latin typeface="Calibri" pitchFamily="34" charset="0"/>
              </a:rPr>
              <a:t> </a:t>
            </a:r>
            <a:r>
              <a:rPr lang="en-US" sz="1400" dirty="0" smtClean="0">
                <a:solidFill>
                  <a:schemeClr val="tx2"/>
                </a:solidFill>
                <a:latin typeface="Calibri" pitchFamily="34" charset="0"/>
              </a:rPr>
              <a:t> IT University – Overby</a:t>
            </a:r>
          </a:p>
          <a:p>
            <a:pPr>
              <a:buFont typeface="Arial" pitchFamily="34" charset="0"/>
              <a:buChar char="•"/>
              <a:defRPr/>
            </a:pPr>
            <a:r>
              <a:rPr lang="en-US" sz="1400" dirty="0">
                <a:solidFill>
                  <a:schemeClr val="tx2"/>
                </a:solidFill>
                <a:latin typeface="Calibri" pitchFamily="34" charset="0"/>
              </a:rPr>
              <a:t> </a:t>
            </a:r>
            <a:r>
              <a:rPr lang="en-US" sz="1400" dirty="0" smtClean="0">
                <a:solidFill>
                  <a:schemeClr val="tx2"/>
                </a:solidFill>
                <a:latin typeface="Calibri" pitchFamily="34" charset="0"/>
              </a:rPr>
              <a:t> </a:t>
            </a:r>
            <a:r>
              <a:rPr lang="en-US" sz="1400" dirty="0" smtClean="0">
                <a:solidFill>
                  <a:srgbClr val="3F7075"/>
                </a:solidFill>
                <a:latin typeface="Calibri" pitchFamily="34" charset="0"/>
              </a:rPr>
              <a:t>Sharepoint as ORNL Portal - Begovich</a:t>
            </a:r>
          </a:p>
          <a:p>
            <a:pPr>
              <a:buFont typeface="Arial" pitchFamily="34" charset="0"/>
              <a:buChar char="•"/>
              <a:defRPr/>
            </a:pPr>
            <a:endParaRPr lang="en-US" sz="1400" dirty="0">
              <a:solidFill>
                <a:schemeClr val="tx2"/>
              </a:solidFill>
              <a:latin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privileged accounts circumvent the change control process?</a:t>
            </a:r>
            <a:endParaRPr lang="en-US" dirty="0"/>
          </a:p>
        </p:txBody>
      </p:sp>
      <p:sp>
        <p:nvSpPr>
          <p:cNvPr id="3" name="Content Placeholder 2"/>
          <p:cNvSpPr>
            <a:spLocks noGrp="1"/>
          </p:cNvSpPr>
          <p:nvPr>
            <p:ph idx="1"/>
          </p:nvPr>
        </p:nvSpPr>
        <p:spPr>
          <a:xfrm>
            <a:off x="161924" y="1377950"/>
            <a:ext cx="8753476" cy="4357832"/>
          </a:xfrm>
        </p:spPr>
        <p:txBody>
          <a:bodyPr/>
          <a:lstStyle/>
          <a:p>
            <a:r>
              <a:rPr lang="en-US" dirty="0" smtClean="0"/>
              <a:t>The SAP Governance, Risk, and Compliance module is used to control privileged accounts</a:t>
            </a:r>
          </a:p>
          <a:p>
            <a:pPr lvl="1"/>
            <a:r>
              <a:rPr lang="en-US" dirty="0" smtClean="0"/>
              <a:t>Privileged accounts were reviewed and changed to display-only in production</a:t>
            </a:r>
          </a:p>
          <a:p>
            <a:pPr lvl="1"/>
            <a:endParaRPr lang="en-US" dirty="0" smtClean="0"/>
          </a:p>
          <a:p>
            <a:pPr lvl="1"/>
            <a:r>
              <a:rPr lang="en-US" dirty="0" smtClean="0"/>
              <a:t>Special login accounts are available if elevated privileges are needed. </a:t>
            </a:r>
          </a:p>
          <a:p>
            <a:pPr lvl="1"/>
            <a:endParaRPr lang="en-US" dirty="0" smtClean="0"/>
          </a:p>
          <a:p>
            <a:pPr lvl="1"/>
            <a:r>
              <a:rPr lang="en-US" dirty="0" smtClean="0"/>
              <a:t>All transactions for these sessions are logged and sent to appropriate personnel for review immediately after the session.       </a:t>
            </a:r>
          </a:p>
          <a:p>
            <a:endParaRPr lang="en-US" dirty="0" smtClean="0"/>
          </a:p>
          <a:p>
            <a:pPr>
              <a:buNone/>
            </a:pPr>
            <a:endParaRPr lang="en-US" dirty="0"/>
          </a:p>
        </p:txBody>
      </p:sp>
      <p:sp>
        <p:nvSpPr>
          <p:cNvPr id="5" name="Footer Placeholder 4"/>
          <p:cNvSpPr>
            <a:spLocks noGrp="1"/>
          </p:cNvSpPr>
          <p:nvPr>
            <p:ph type="ftr" sz="quarter" idx="10"/>
          </p:nvPr>
        </p:nvSpPr>
        <p:spPr/>
        <p:txBody>
          <a:bodyPr/>
          <a:lstStyle/>
          <a:p>
            <a:pPr>
              <a:defRPr/>
            </a:pPr>
            <a:r>
              <a:rPr lang="en-US" dirty="0" smtClean="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306" y="153988"/>
            <a:ext cx="8775700" cy="504825"/>
          </a:xfrm>
        </p:spPr>
        <p:txBody>
          <a:bodyPr/>
          <a:lstStyle/>
          <a:p>
            <a:pPr algn="ctr"/>
            <a:r>
              <a:rPr lang="en-US" dirty="0" smtClean="0"/>
              <a:t>Summary </a:t>
            </a:r>
            <a:endParaRPr lang="en-US" dirty="0"/>
          </a:p>
        </p:txBody>
      </p:sp>
      <p:sp>
        <p:nvSpPr>
          <p:cNvPr id="3" name="Content Placeholder 2"/>
          <p:cNvSpPr>
            <a:spLocks noGrp="1"/>
          </p:cNvSpPr>
          <p:nvPr>
            <p:ph idx="1"/>
          </p:nvPr>
        </p:nvSpPr>
        <p:spPr>
          <a:xfrm>
            <a:off x="266306" y="1718278"/>
            <a:ext cx="8229600" cy="4533900"/>
          </a:xfrm>
        </p:spPr>
        <p:txBody>
          <a:bodyPr/>
          <a:lstStyle/>
          <a:p>
            <a:r>
              <a:rPr lang="en-US" dirty="0" smtClean="0"/>
              <a:t>Separation of duties. </a:t>
            </a:r>
          </a:p>
          <a:p>
            <a:r>
              <a:rPr lang="en-US" dirty="0" smtClean="0"/>
              <a:t>Ensures at least 2 people involved with all changes</a:t>
            </a:r>
          </a:p>
          <a:p>
            <a:r>
              <a:rPr lang="en-US" dirty="0" smtClean="0"/>
              <a:t>Ensures required documentation and testing</a:t>
            </a:r>
          </a:p>
          <a:p>
            <a:r>
              <a:rPr lang="en-US" dirty="0" smtClean="0"/>
              <a:t>Ensures communication among affected groups</a:t>
            </a:r>
          </a:p>
          <a:p>
            <a:r>
              <a:rPr lang="en-US" dirty="0" smtClean="0"/>
              <a:t>Provides good reporting and audit trail</a:t>
            </a:r>
          </a:p>
          <a:p>
            <a:endParaRPr lang="en-US" dirty="0"/>
          </a:p>
        </p:txBody>
      </p:sp>
      <p:sp>
        <p:nvSpPr>
          <p:cNvPr id="4" name="Footer Placeholder 3"/>
          <p:cNvSpPr>
            <a:spLocks noGrp="1"/>
          </p:cNvSpPr>
          <p:nvPr>
            <p:ph type="ftr" sz="quarter" idx="10"/>
          </p:nvPr>
        </p:nvSpPr>
        <p:spPr/>
        <p:txBody>
          <a:bodyPr/>
          <a:lstStyle/>
          <a:p>
            <a:pPr>
              <a:defRPr/>
            </a:pPr>
            <a:r>
              <a:rPr lang="en-US" dirty="0" smtClean="0"/>
              <a:t> </a:t>
            </a:r>
            <a:endParaRPr lang="en-US" dirty="0"/>
          </a:p>
        </p:txBody>
      </p:sp>
      <p:sp>
        <p:nvSpPr>
          <p:cNvPr id="5" name="Title 1"/>
          <p:cNvSpPr txBox="1">
            <a:spLocks/>
          </p:cNvSpPr>
          <p:nvPr/>
        </p:nvSpPr>
        <p:spPr bwMode="auto">
          <a:xfrm>
            <a:off x="266700" y="880923"/>
            <a:ext cx="8775700" cy="504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85000"/>
              </a:lnSpc>
              <a:spcBef>
                <a:spcPct val="0"/>
              </a:spcBef>
              <a:spcAft>
                <a:spcPct val="0"/>
              </a:spcAft>
              <a:buClrTx/>
              <a:buSzTx/>
              <a:buFontTx/>
              <a:buNone/>
              <a:tabLst/>
              <a:defRPr/>
            </a:pPr>
            <a:r>
              <a:rPr lang="en-US" sz="3000" u="none" kern="0" noProof="0" dirty="0" smtClean="0">
                <a:solidFill>
                  <a:srgbClr val="00673E"/>
                </a:solidFill>
                <a:latin typeface="+mj-lt"/>
                <a:ea typeface="+mj-ea"/>
                <a:cs typeface="+mj-cs"/>
              </a:rPr>
              <a:t>Benefits of this process:</a:t>
            </a:r>
            <a:r>
              <a:rPr kumimoji="0" lang="en-US" sz="3000" b="0" i="0" u="none" strike="noStrike" kern="0" cap="none" spc="0" normalizeH="0" baseline="0" noProof="0" dirty="0" smtClean="0">
                <a:ln>
                  <a:noFill/>
                </a:ln>
                <a:solidFill>
                  <a:srgbClr val="00673E"/>
                </a:solidFill>
                <a:effectLst/>
                <a:uLnTx/>
                <a:uFillTx/>
                <a:latin typeface="+mj-lt"/>
                <a:ea typeface="+mj-ea"/>
                <a:cs typeface="+mj-cs"/>
              </a:rPr>
              <a:t> </a:t>
            </a:r>
            <a:endParaRPr kumimoji="0" lang="en-US" sz="3000" b="0" i="0" u="none" strike="noStrike" kern="0" cap="none" spc="0" normalizeH="0" baseline="0" noProof="0" dirty="0">
              <a:ln>
                <a:noFill/>
              </a:ln>
              <a:solidFill>
                <a:srgbClr val="00673E"/>
              </a:solidFill>
              <a:effectLst/>
              <a:uLnTx/>
              <a:uFillTx/>
              <a:latin typeface="+mj-lt"/>
              <a:ea typeface="+mj-ea"/>
              <a:cs typeface="+mj-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Grp="1" noChangeArrowheads="1"/>
          </p:cNvSpPr>
          <p:nvPr>
            <p:ph type="title"/>
          </p:nvPr>
        </p:nvSpPr>
        <p:spPr>
          <a:xfrm>
            <a:off x="377825" y="2530475"/>
            <a:ext cx="8229600" cy="1143000"/>
          </a:xfrm>
        </p:spPr>
        <p:txBody>
          <a:bodyPr/>
          <a:lstStyle/>
          <a:p>
            <a:pPr algn="ctr"/>
            <a:r>
              <a:rPr lang="en-US" dirty="0" smtClean="0"/>
              <a:t>Questions?</a:t>
            </a:r>
          </a:p>
        </p:txBody>
      </p:sp>
      <p:sp>
        <p:nvSpPr>
          <p:cNvPr id="24579" name="Footer Placeholder 3"/>
          <p:cNvSpPr>
            <a:spLocks noGrp="1"/>
          </p:cNvSpPr>
          <p:nvPr>
            <p:ph type="ftr" sz="quarter" idx="10"/>
          </p:nvPr>
        </p:nvSpPr>
        <p:spPr>
          <a:noFill/>
        </p:spPr>
        <p:txBody>
          <a:bodyPr/>
          <a:lstStyle/>
          <a:p>
            <a:r>
              <a:rPr lang="en-US"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SAP at ORNL</a:t>
            </a:r>
            <a:endParaRPr lang="en-US" dirty="0"/>
          </a:p>
        </p:txBody>
      </p:sp>
      <p:sp>
        <p:nvSpPr>
          <p:cNvPr id="3" name="Content Placeholder 2"/>
          <p:cNvSpPr>
            <a:spLocks noGrp="1"/>
          </p:cNvSpPr>
          <p:nvPr>
            <p:ph idx="1"/>
          </p:nvPr>
        </p:nvSpPr>
        <p:spPr>
          <a:xfrm>
            <a:off x="120650" y="1006182"/>
            <a:ext cx="8229600" cy="4533900"/>
          </a:xfrm>
        </p:spPr>
        <p:txBody>
          <a:bodyPr/>
          <a:lstStyle/>
          <a:p>
            <a:r>
              <a:rPr lang="en-US" b="0" dirty="0" smtClean="0"/>
              <a:t>In 1997, we began a consolidation of our major business and HR systems on SAP</a:t>
            </a:r>
          </a:p>
          <a:p>
            <a:r>
              <a:rPr lang="en-US" b="0" dirty="0" smtClean="0"/>
              <a:t>Phase 1 of this project was completed in 1998</a:t>
            </a:r>
          </a:p>
          <a:p>
            <a:r>
              <a:rPr lang="en-US" b="0" dirty="0" smtClean="0"/>
              <a:t>We are still migrating business functionality to SAP as we standardize our business IT infrastructure on SAP and Microsoft technologies</a:t>
            </a:r>
          </a:p>
          <a:p>
            <a:r>
              <a:rPr lang="en-US" b="0" dirty="0" smtClean="0"/>
              <a:t>Over 50 business applications have been migrated to SAP including all major Accounting, HR, Procurement, and Project Systems applications</a:t>
            </a:r>
          </a:p>
          <a:p>
            <a:endParaRPr lang="en-US" dirty="0"/>
          </a:p>
        </p:txBody>
      </p:sp>
      <p:sp>
        <p:nvSpPr>
          <p:cNvPr id="4" name="Footer Placeholder 3"/>
          <p:cNvSpPr>
            <a:spLocks noGrp="1"/>
          </p:cNvSpPr>
          <p:nvPr>
            <p:ph type="ftr" sz="quarter" idx="10"/>
          </p:nvPr>
        </p:nvSpPr>
        <p:spPr/>
        <p:txBody>
          <a:bodyPr/>
          <a:lstStyle/>
          <a:p>
            <a:pPr>
              <a:defRPr/>
            </a:pPr>
            <a:r>
              <a:rPr lang="en-US"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9026" name="Rectangle 2"/>
          <p:cNvSpPr>
            <a:spLocks noChangeArrowheads="1"/>
          </p:cNvSpPr>
          <p:nvPr/>
        </p:nvSpPr>
        <p:spPr bwMode="auto">
          <a:xfrm>
            <a:off x="105127" y="263525"/>
            <a:ext cx="8801100" cy="574675"/>
          </a:xfrm>
          <a:prstGeom prst="rect">
            <a:avLst/>
          </a:prstGeom>
          <a:noFill/>
          <a:ln w="12700">
            <a:noFill/>
            <a:miter lim="800000"/>
            <a:headEnd/>
            <a:tailEnd/>
          </a:ln>
          <a:effectLst/>
        </p:spPr>
        <p:txBody>
          <a:bodyPr lIns="90488" tIns="44450" rIns="90488" bIns="44450" anchor="ctr"/>
          <a:lstStyle/>
          <a:p>
            <a:r>
              <a:rPr lang="en-US" altLang="en-US" sz="2800" b="1" dirty="0">
                <a:solidFill>
                  <a:schemeClr val="tx2"/>
                </a:solidFill>
              </a:rPr>
              <a:t>Modules Implemented</a:t>
            </a:r>
            <a:endParaRPr lang="en-US" altLang="en-US" sz="2800" dirty="0">
              <a:solidFill>
                <a:schemeClr val="tx2"/>
              </a:solidFill>
            </a:endParaRPr>
          </a:p>
        </p:txBody>
      </p:sp>
      <p:sp>
        <p:nvSpPr>
          <p:cNvPr id="769027" name="Rectangle 3"/>
          <p:cNvSpPr>
            <a:spLocks noChangeArrowheads="1"/>
          </p:cNvSpPr>
          <p:nvPr/>
        </p:nvSpPr>
        <p:spPr bwMode="auto">
          <a:xfrm>
            <a:off x="120032" y="914400"/>
            <a:ext cx="3657600" cy="4876800"/>
          </a:xfrm>
          <a:prstGeom prst="rect">
            <a:avLst/>
          </a:prstGeom>
          <a:noFill/>
          <a:ln w="9525">
            <a:noFill/>
            <a:miter lim="800000"/>
            <a:headEnd/>
            <a:tailEnd/>
          </a:ln>
          <a:effectLst/>
        </p:spPr>
        <p:txBody>
          <a:bodyPr/>
          <a:lstStyle/>
          <a:p>
            <a:r>
              <a:rPr lang="en-US" altLang="en-US" sz="1400" b="1" dirty="0"/>
              <a:t>MM - Materials Management</a:t>
            </a:r>
          </a:p>
          <a:p>
            <a:pPr lvl="1"/>
            <a:r>
              <a:rPr lang="en-US" altLang="en-US" sz="1400" dirty="0"/>
              <a:t>Web catalog front-end</a:t>
            </a:r>
          </a:p>
          <a:p>
            <a:pPr lvl="1"/>
            <a:r>
              <a:rPr lang="en-US" altLang="en-US" sz="1400" dirty="0"/>
              <a:t>Web Subcontracting front-end</a:t>
            </a:r>
            <a:r>
              <a:rPr lang="en-US" altLang="en-US" sz="1400" b="1" dirty="0"/>
              <a:t> </a:t>
            </a:r>
          </a:p>
          <a:p>
            <a:pPr>
              <a:spcBef>
                <a:spcPct val="30000"/>
              </a:spcBef>
            </a:pPr>
            <a:r>
              <a:rPr lang="en-US" altLang="en-US" sz="1400" b="1" dirty="0"/>
              <a:t>SD - Sales and Distribution </a:t>
            </a:r>
          </a:p>
          <a:p>
            <a:pPr>
              <a:spcBef>
                <a:spcPct val="30000"/>
              </a:spcBef>
            </a:pPr>
            <a:r>
              <a:rPr lang="en-US" altLang="en-US" sz="1400" b="1" dirty="0"/>
              <a:t>         </a:t>
            </a:r>
            <a:r>
              <a:rPr lang="en-US" altLang="en-US" sz="1400" dirty="0"/>
              <a:t>WFO Billing</a:t>
            </a:r>
          </a:p>
          <a:p>
            <a:pPr>
              <a:spcBef>
                <a:spcPct val="30000"/>
              </a:spcBef>
            </a:pPr>
            <a:r>
              <a:rPr lang="en-US" altLang="en-US" sz="1400" b="1" dirty="0"/>
              <a:t>FI - Financial Accounting</a:t>
            </a:r>
          </a:p>
          <a:p>
            <a:pPr lvl="1"/>
            <a:r>
              <a:rPr lang="en-US" altLang="en-US" sz="1400" dirty="0"/>
              <a:t>GL - General Ledger</a:t>
            </a:r>
          </a:p>
          <a:p>
            <a:pPr lvl="1"/>
            <a:r>
              <a:rPr lang="en-US" altLang="en-US" sz="1400" dirty="0"/>
              <a:t>AP - Accounts Payable</a:t>
            </a:r>
          </a:p>
          <a:p>
            <a:pPr lvl="1"/>
            <a:r>
              <a:rPr lang="en-US" altLang="en-US" sz="1400" dirty="0"/>
              <a:t>AR - Accounts Receivable</a:t>
            </a:r>
            <a:r>
              <a:rPr lang="en-US" altLang="en-US" sz="1400" b="1" dirty="0"/>
              <a:t> </a:t>
            </a:r>
          </a:p>
          <a:p>
            <a:r>
              <a:rPr lang="en-US" altLang="en-US" sz="1400" b="1" dirty="0"/>
              <a:t>CO – Cost Allocation/Distribution</a:t>
            </a:r>
          </a:p>
          <a:p>
            <a:r>
              <a:rPr lang="en-US" altLang="en-US" sz="1400" b="1" dirty="0"/>
              <a:t>AM - Asset Management </a:t>
            </a:r>
          </a:p>
          <a:p>
            <a:r>
              <a:rPr lang="en-US" altLang="en-US" sz="1400" b="1" dirty="0"/>
              <a:t>PS - Project Systems</a:t>
            </a:r>
          </a:p>
          <a:p>
            <a:r>
              <a:rPr lang="en-US" altLang="en-US" sz="1400" b="1" u="none" dirty="0" smtClean="0"/>
              <a:t>          </a:t>
            </a:r>
            <a:r>
              <a:rPr lang="en-US" altLang="en-US" sz="1400" dirty="0" smtClean="0"/>
              <a:t>Work </a:t>
            </a:r>
            <a:r>
              <a:rPr lang="en-US" altLang="en-US" sz="1400" dirty="0"/>
              <a:t>Breakdown Structures</a:t>
            </a:r>
          </a:p>
          <a:p>
            <a:r>
              <a:rPr lang="en-US" altLang="en-US" sz="1400" u="none" dirty="0"/>
              <a:t>          </a:t>
            </a:r>
            <a:r>
              <a:rPr lang="en-US" altLang="en-US" sz="1400" dirty="0"/>
              <a:t>Basic Cost and Budget Reports</a:t>
            </a:r>
          </a:p>
          <a:p>
            <a:r>
              <a:rPr lang="en-US" altLang="en-US" sz="1400" b="1" dirty="0"/>
              <a:t>Workflow</a:t>
            </a:r>
          </a:p>
          <a:p>
            <a:r>
              <a:rPr lang="en-US" altLang="en-US" sz="1400" b="1" dirty="0"/>
              <a:t>Industry </a:t>
            </a:r>
            <a:r>
              <a:rPr lang="en-US" altLang="en-US" sz="1400" b="1" dirty="0" smtClean="0"/>
              <a:t>Solution-Aerospace </a:t>
            </a:r>
            <a:r>
              <a:rPr lang="en-US" altLang="en-US" sz="1400" b="1" dirty="0"/>
              <a:t>&amp; </a:t>
            </a:r>
            <a:r>
              <a:rPr lang="en-US" altLang="en-US" sz="1400" b="1" dirty="0" smtClean="0"/>
              <a:t>Def</a:t>
            </a:r>
          </a:p>
          <a:p>
            <a:r>
              <a:rPr lang="en-US" altLang="en-US" sz="1400" b="1" u="none" dirty="0" smtClean="0"/>
              <a:t>           </a:t>
            </a:r>
            <a:r>
              <a:rPr lang="en-US" altLang="en-US" sz="1400" dirty="0"/>
              <a:t>WFO Billing</a:t>
            </a:r>
          </a:p>
          <a:p>
            <a:r>
              <a:rPr lang="en-US" altLang="en-US" sz="1400" b="1" dirty="0"/>
              <a:t>HR - Human Resources</a:t>
            </a:r>
          </a:p>
          <a:p>
            <a:r>
              <a:rPr lang="en-US" altLang="en-US" sz="1400" b="1" u="none" dirty="0"/>
              <a:t>         </a:t>
            </a:r>
            <a:r>
              <a:rPr lang="en-US" altLang="en-US" sz="1400" dirty="0"/>
              <a:t>Organizational Management</a:t>
            </a:r>
          </a:p>
          <a:p>
            <a:r>
              <a:rPr lang="en-US" altLang="en-US" sz="1400" u="none" dirty="0"/>
              <a:t>         </a:t>
            </a:r>
            <a:r>
              <a:rPr lang="en-US" altLang="en-US" sz="1400" dirty="0"/>
              <a:t>Training and Event Mgmt</a:t>
            </a:r>
          </a:p>
          <a:p>
            <a:pPr lvl="1"/>
            <a:r>
              <a:rPr lang="en-US" altLang="en-US" sz="1400" dirty="0"/>
              <a:t>Payroll</a:t>
            </a:r>
          </a:p>
          <a:p>
            <a:pPr lvl="1"/>
            <a:r>
              <a:rPr lang="en-US" altLang="en-US" sz="1400" dirty="0"/>
              <a:t>Benefits</a:t>
            </a:r>
          </a:p>
          <a:p>
            <a:pPr lvl="1"/>
            <a:r>
              <a:rPr lang="en-US" altLang="en-US" sz="1400" dirty="0"/>
              <a:t>EEO</a:t>
            </a:r>
            <a:endParaRPr lang="en-US" altLang="en-US" sz="2400" dirty="0"/>
          </a:p>
        </p:txBody>
      </p:sp>
      <p:grpSp>
        <p:nvGrpSpPr>
          <p:cNvPr id="2" name="Group 4"/>
          <p:cNvGrpSpPr>
            <a:grpSpLocks/>
          </p:cNvGrpSpPr>
          <p:nvPr/>
        </p:nvGrpSpPr>
        <p:grpSpPr bwMode="auto">
          <a:xfrm>
            <a:off x="3276600" y="1219200"/>
            <a:ext cx="5562600" cy="4724400"/>
            <a:chOff x="1227" y="1202"/>
            <a:chExt cx="3281" cy="2783"/>
          </a:xfrm>
        </p:grpSpPr>
        <p:grpSp>
          <p:nvGrpSpPr>
            <p:cNvPr id="3" name="Group 5"/>
            <p:cNvGrpSpPr>
              <a:grpSpLocks/>
            </p:cNvGrpSpPr>
            <p:nvPr/>
          </p:nvGrpSpPr>
          <p:grpSpPr bwMode="auto">
            <a:xfrm>
              <a:off x="1227" y="1202"/>
              <a:ext cx="3281" cy="2783"/>
              <a:chOff x="1227" y="1202"/>
              <a:chExt cx="3281" cy="2783"/>
            </a:xfrm>
          </p:grpSpPr>
          <p:grpSp>
            <p:nvGrpSpPr>
              <p:cNvPr id="4" name="Group 6"/>
              <p:cNvGrpSpPr>
                <a:grpSpLocks/>
              </p:cNvGrpSpPr>
              <p:nvPr/>
            </p:nvGrpSpPr>
            <p:grpSpPr bwMode="auto">
              <a:xfrm>
                <a:off x="3410" y="1202"/>
                <a:ext cx="550" cy="642"/>
                <a:chOff x="3410" y="1202"/>
                <a:chExt cx="550" cy="642"/>
              </a:xfrm>
            </p:grpSpPr>
            <p:sp>
              <p:nvSpPr>
                <p:cNvPr id="769031" name="AutoShape 7"/>
                <p:cNvSpPr>
                  <a:spLocks noChangeArrowheads="1"/>
                </p:cNvSpPr>
                <p:nvPr/>
              </p:nvSpPr>
              <p:spPr bwMode="auto">
                <a:xfrm>
                  <a:off x="3410" y="1204"/>
                  <a:ext cx="550" cy="535"/>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032" name="Freeform 8"/>
                <p:cNvSpPr>
                  <a:spLocks/>
                </p:cNvSpPr>
                <p:nvPr/>
              </p:nvSpPr>
              <p:spPr bwMode="auto">
                <a:xfrm>
                  <a:off x="3685" y="1202"/>
                  <a:ext cx="274" cy="366"/>
                </a:xfrm>
                <a:custGeom>
                  <a:avLst/>
                  <a:gdLst/>
                  <a:ahLst/>
                  <a:cxnLst>
                    <a:cxn ang="0">
                      <a:pos x="273" y="365"/>
                    </a:cxn>
                    <a:cxn ang="0">
                      <a:pos x="273" y="263"/>
                    </a:cxn>
                    <a:cxn ang="0">
                      <a:pos x="0" y="0"/>
                    </a:cxn>
                    <a:cxn ang="0">
                      <a:pos x="0" y="101"/>
                    </a:cxn>
                    <a:cxn ang="0">
                      <a:pos x="273" y="365"/>
                    </a:cxn>
                  </a:cxnLst>
                  <a:rect l="0" t="0" r="r" b="b"/>
                  <a:pathLst>
                    <a:path w="274" h="366">
                      <a:moveTo>
                        <a:pt x="273" y="365"/>
                      </a:moveTo>
                      <a:lnTo>
                        <a:pt x="273" y="263"/>
                      </a:lnTo>
                      <a:lnTo>
                        <a:pt x="0" y="0"/>
                      </a:lnTo>
                      <a:lnTo>
                        <a:pt x="0" y="101"/>
                      </a:lnTo>
                      <a:lnTo>
                        <a:pt x="273" y="365"/>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33" name="Freeform 9"/>
                <p:cNvSpPr>
                  <a:spLocks/>
                </p:cNvSpPr>
                <p:nvPr/>
              </p:nvSpPr>
              <p:spPr bwMode="auto">
                <a:xfrm>
                  <a:off x="3410" y="1203"/>
                  <a:ext cx="273" cy="367"/>
                </a:xfrm>
                <a:custGeom>
                  <a:avLst/>
                  <a:gdLst/>
                  <a:ahLst/>
                  <a:cxnLst>
                    <a:cxn ang="0">
                      <a:pos x="0" y="366"/>
                    </a:cxn>
                    <a:cxn ang="0">
                      <a:pos x="0" y="264"/>
                    </a:cxn>
                    <a:cxn ang="0">
                      <a:pos x="272" y="0"/>
                    </a:cxn>
                    <a:cxn ang="0">
                      <a:pos x="272" y="101"/>
                    </a:cxn>
                    <a:cxn ang="0">
                      <a:pos x="0" y="366"/>
                    </a:cxn>
                  </a:cxnLst>
                  <a:rect l="0" t="0" r="r" b="b"/>
                  <a:pathLst>
                    <a:path w="273" h="367">
                      <a:moveTo>
                        <a:pt x="0" y="366"/>
                      </a:moveTo>
                      <a:lnTo>
                        <a:pt x="0" y="264"/>
                      </a:lnTo>
                      <a:lnTo>
                        <a:pt x="272" y="0"/>
                      </a:lnTo>
                      <a:lnTo>
                        <a:pt x="272" y="101"/>
                      </a:lnTo>
                      <a:lnTo>
                        <a:pt x="0"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34" name="Freeform 10"/>
                <p:cNvSpPr>
                  <a:spLocks/>
                </p:cNvSpPr>
                <p:nvPr/>
              </p:nvSpPr>
              <p:spPr bwMode="auto">
                <a:xfrm>
                  <a:off x="3685" y="1476"/>
                  <a:ext cx="274" cy="367"/>
                </a:xfrm>
                <a:custGeom>
                  <a:avLst/>
                  <a:gdLst/>
                  <a:ahLst/>
                  <a:cxnLst>
                    <a:cxn ang="0">
                      <a:pos x="273" y="0"/>
                    </a:cxn>
                    <a:cxn ang="0">
                      <a:pos x="273" y="101"/>
                    </a:cxn>
                    <a:cxn ang="0">
                      <a:pos x="0" y="366"/>
                    </a:cxn>
                    <a:cxn ang="0">
                      <a:pos x="0" y="264"/>
                    </a:cxn>
                    <a:cxn ang="0">
                      <a:pos x="273" y="0"/>
                    </a:cxn>
                  </a:cxnLst>
                  <a:rect l="0" t="0" r="r" b="b"/>
                  <a:pathLst>
                    <a:path w="274" h="367">
                      <a:moveTo>
                        <a:pt x="273" y="0"/>
                      </a:moveTo>
                      <a:lnTo>
                        <a:pt x="273" y="101"/>
                      </a:lnTo>
                      <a:lnTo>
                        <a:pt x="0" y="366"/>
                      </a:lnTo>
                      <a:lnTo>
                        <a:pt x="0" y="264"/>
                      </a:lnTo>
                      <a:lnTo>
                        <a:pt x="273"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35" name="Freeform 11"/>
                <p:cNvSpPr>
                  <a:spLocks/>
                </p:cNvSpPr>
                <p:nvPr/>
              </p:nvSpPr>
              <p:spPr bwMode="auto">
                <a:xfrm>
                  <a:off x="3410" y="1476"/>
                  <a:ext cx="273" cy="368"/>
                </a:xfrm>
                <a:custGeom>
                  <a:avLst/>
                  <a:gdLst/>
                  <a:ahLst/>
                  <a:cxnLst>
                    <a:cxn ang="0">
                      <a:pos x="0" y="0"/>
                    </a:cxn>
                    <a:cxn ang="0">
                      <a:pos x="0" y="101"/>
                    </a:cxn>
                    <a:cxn ang="0">
                      <a:pos x="272" y="367"/>
                    </a:cxn>
                    <a:cxn ang="0">
                      <a:pos x="272" y="265"/>
                    </a:cxn>
                    <a:cxn ang="0">
                      <a:pos x="0" y="0"/>
                    </a:cxn>
                  </a:cxnLst>
                  <a:rect l="0" t="0" r="r" b="b"/>
                  <a:pathLst>
                    <a:path w="273" h="368">
                      <a:moveTo>
                        <a:pt x="0" y="0"/>
                      </a:moveTo>
                      <a:lnTo>
                        <a:pt x="0" y="101"/>
                      </a:lnTo>
                      <a:lnTo>
                        <a:pt x="272" y="367"/>
                      </a:lnTo>
                      <a:lnTo>
                        <a:pt x="272" y="265"/>
                      </a:lnTo>
                      <a:lnTo>
                        <a:pt x="0"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nvGrpSpPr>
              <p:cNvPr id="5" name="Group 12"/>
              <p:cNvGrpSpPr>
                <a:grpSpLocks/>
              </p:cNvGrpSpPr>
              <p:nvPr/>
            </p:nvGrpSpPr>
            <p:grpSpPr bwMode="auto">
              <a:xfrm>
                <a:off x="3682" y="1471"/>
                <a:ext cx="549" cy="640"/>
                <a:chOff x="3682" y="1471"/>
                <a:chExt cx="549" cy="640"/>
              </a:xfrm>
            </p:grpSpPr>
            <p:sp>
              <p:nvSpPr>
                <p:cNvPr id="769037" name="AutoShape 13"/>
                <p:cNvSpPr>
                  <a:spLocks noChangeArrowheads="1"/>
                </p:cNvSpPr>
                <p:nvPr/>
              </p:nvSpPr>
              <p:spPr bwMode="auto">
                <a:xfrm>
                  <a:off x="3684" y="1473"/>
                  <a:ext cx="547" cy="534"/>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038" name="Freeform 14"/>
                <p:cNvSpPr>
                  <a:spLocks/>
                </p:cNvSpPr>
                <p:nvPr/>
              </p:nvSpPr>
              <p:spPr bwMode="auto">
                <a:xfrm>
                  <a:off x="3958" y="1471"/>
                  <a:ext cx="273" cy="366"/>
                </a:xfrm>
                <a:custGeom>
                  <a:avLst/>
                  <a:gdLst/>
                  <a:ahLst/>
                  <a:cxnLst>
                    <a:cxn ang="0">
                      <a:pos x="272" y="365"/>
                    </a:cxn>
                    <a:cxn ang="0">
                      <a:pos x="272" y="263"/>
                    </a:cxn>
                    <a:cxn ang="0">
                      <a:pos x="0" y="0"/>
                    </a:cxn>
                    <a:cxn ang="0">
                      <a:pos x="0" y="101"/>
                    </a:cxn>
                    <a:cxn ang="0">
                      <a:pos x="272" y="365"/>
                    </a:cxn>
                  </a:cxnLst>
                  <a:rect l="0" t="0" r="r" b="b"/>
                  <a:pathLst>
                    <a:path w="273" h="366">
                      <a:moveTo>
                        <a:pt x="272" y="365"/>
                      </a:moveTo>
                      <a:lnTo>
                        <a:pt x="272" y="263"/>
                      </a:lnTo>
                      <a:lnTo>
                        <a:pt x="0" y="0"/>
                      </a:lnTo>
                      <a:lnTo>
                        <a:pt x="0" y="101"/>
                      </a:lnTo>
                      <a:lnTo>
                        <a:pt x="272" y="365"/>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39" name="Freeform 15"/>
                <p:cNvSpPr>
                  <a:spLocks/>
                </p:cNvSpPr>
                <p:nvPr/>
              </p:nvSpPr>
              <p:spPr bwMode="auto">
                <a:xfrm>
                  <a:off x="3682" y="1471"/>
                  <a:ext cx="277" cy="366"/>
                </a:xfrm>
                <a:custGeom>
                  <a:avLst/>
                  <a:gdLst/>
                  <a:ahLst/>
                  <a:cxnLst>
                    <a:cxn ang="0">
                      <a:pos x="0" y="365"/>
                    </a:cxn>
                    <a:cxn ang="0">
                      <a:pos x="0" y="263"/>
                    </a:cxn>
                    <a:cxn ang="0">
                      <a:pos x="276" y="0"/>
                    </a:cxn>
                    <a:cxn ang="0">
                      <a:pos x="276" y="101"/>
                    </a:cxn>
                    <a:cxn ang="0">
                      <a:pos x="0" y="365"/>
                    </a:cxn>
                  </a:cxnLst>
                  <a:rect l="0" t="0" r="r" b="b"/>
                  <a:pathLst>
                    <a:path w="277" h="366">
                      <a:moveTo>
                        <a:pt x="0" y="365"/>
                      </a:moveTo>
                      <a:lnTo>
                        <a:pt x="0" y="263"/>
                      </a:lnTo>
                      <a:lnTo>
                        <a:pt x="276" y="0"/>
                      </a:lnTo>
                      <a:lnTo>
                        <a:pt x="276" y="101"/>
                      </a:lnTo>
                      <a:lnTo>
                        <a:pt x="0" y="365"/>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40" name="Freeform 16"/>
                <p:cNvSpPr>
                  <a:spLocks/>
                </p:cNvSpPr>
                <p:nvPr/>
              </p:nvSpPr>
              <p:spPr bwMode="auto">
                <a:xfrm>
                  <a:off x="3958" y="1743"/>
                  <a:ext cx="273" cy="368"/>
                </a:xfrm>
                <a:custGeom>
                  <a:avLst/>
                  <a:gdLst/>
                  <a:ahLst/>
                  <a:cxnLst>
                    <a:cxn ang="0">
                      <a:pos x="272" y="0"/>
                    </a:cxn>
                    <a:cxn ang="0">
                      <a:pos x="272" y="101"/>
                    </a:cxn>
                    <a:cxn ang="0">
                      <a:pos x="0" y="367"/>
                    </a:cxn>
                    <a:cxn ang="0">
                      <a:pos x="0" y="265"/>
                    </a:cxn>
                    <a:cxn ang="0">
                      <a:pos x="272" y="0"/>
                    </a:cxn>
                  </a:cxnLst>
                  <a:rect l="0" t="0" r="r" b="b"/>
                  <a:pathLst>
                    <a:path w="273" h="368">
                      <a:moveTo>
                        <a:pt x="272" y="0"/>
                      </a:moveTo>
                      <a:lnTo>
                        <a:pt x="272" y="101"/>
                      </a:lnTo>
                      <a:lnTo>
                        <a:pt x="0" y="367"/>
                      </a:lnTo>
                      <a:lnTo>
                        <a:pt x="0" y="265"/>
                      </a:lnTo>
                      <a:lnTo>
                        <a:pt x="272"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41" name="Freeform 17"/>
                <p:cNvSpPr>
                  <a:spLocks/>
                </p:cNvSpPr>
                <p:nvPr/>
              </p:nvSpPr>
              <p:spPr bwMode="auto">
                <a:xfrm>
                  <a:off x="3682" y="1744"/>
                  <a:ext cx="277" cy="367"/>
                </a:xfrm>
                <a:custGeom>
                  <a:avLst/>
                  <a:gdLst/>
                  <a:ahLst/>
                  <a:cxnLst>
                    <a:cxn ang="0">
                      <a:pos x="0" y="0"/>
                    </a:cxn>
                    <a:cxn ang="0">
                      <a:pos x="0" y="101"/>
                    </a:cxn>
                    <a:cxn ang="0">
                      <a:pos x="276" y="366"/>
                    </a:cxn>
                    <a:cxn ang="0">
                      <a:pos x="276" y="264"/>
                    </a:cxn>
                    <a:cxn ang="0">
                      <a:pos x="0" y="0"/>
                    </a:cxn>
                  </a:cxnLst>
                  <a:rect l="0" t="0" r="r" b="b"/>
                  <a:pathLst>
                    <a:path w="277" h="367">
                      <a:moveTo>
                        <a:pt x="0" y="0"/>
                      </a:moveTo>
                      <a:lnTo>
                        <a:pt x="0" y="101"/>
                      </a:lnTo>
                      <a:lnTo>
                        <a:pt x="276" y="366"/>
                      </a:lnTo>
                      <a:lnTo>
                        <a:pt x="276" y="264"/>
                      </a:lnTo>
                      <a:lnTo>
                        <a:pt x="0"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nvGrpSpPr>
              <p:cNvPr id="6" name="Group 18"/>
              <p:cNvGrpSpPr>
                <a:grpSpLocks/>
              </p:cNvGrpSpPr>
              <p:nvPr/>
            </p:nvGrpSpPr>
            <p:grpSpPr bwMode="auto">
              <a:xfrm>
                <a:off x="3957" y="1735"/>
                <a:ext cx="549" cy="643"/>
                <a:chOff x="3957" y="1735"/>
                <a:chExt cx="549" cy="643"/>
              </a:xfrm>
            </p:grpSpPr>
            <p:sp>
              <p:nvSpPr>
                <p:cNvPr id="769043" name="AutoShape 19"/>
                <p:cNvSpPr>
                  <a:spLocks noChangeArrowheads="1"/>
                </p:cNvSpPr>
                <p:nvPr/>
              </p:nvSpPr>
              <p:spPr bwMode="auto">
                <a:xfrm>
                  <a:off x="3957" y="1738"/>
                  <a:ext cx="549" cy="532"/>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044" name="Freeform 20"/>
                <p:cNvSpPr>
                  <a:spLocks/>
                </p:cNvSpPr>
                <p:nvPr/>
              </p:nvSpPr>
              <p:spPr bwMode="auto">
                <a:xfrm>
                  <a:off x="4230" y="1735"/>
                  <a:ext cx="276" cy="367"/>
                </a:xfrm>
                <a:custGeom>
                  <a:avLst/>
                  <a:gdLst/>
                  <a:ahLst/>
                  <a:cxnLst>
                    <a:cxn ang="0">
                      <a:pos x="275" y="366"/>
                    </a:cxn>
                    <a:cxn ang="0">
                      <a:pos x="275" y="264"/>
                    </a:cxn>
                    <a:cxn ang="0">
                      <a:pos x="0" y="0"/>
                    </a:cxn>
                    <a:cxn ang="0">
                      <a:pos x="0" y="101"/>
                    </a:cxn>
                    <a:cxn ang="0">
                      <a:pos x="275" y="366"/>
                    </a:cxn>
                  </a:cxnLst>
                  <a:rect l="0" t="0" r="r" b="b"/>
                  <a:pathLst>
                    <a:path w="276" h="367">
                      <a:moveTo>
                        <a:pt x="275" y="366"/>
                      </a:moveTo>
                      <a:lnTo>
                        <a:pt x="275" y="264"/>
                      </a:lnTo>
                      <a:lnTo>
                        <a:pt x="0" y="0"/>
                      </a:lnTo>
                      <a:lnTo>
                        <a:pt x="0" y="101"/>
                      </a:lnTo>
                      <a:lnTo>
                        <a:pt x="275"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45" name="Freeform 21"/>
                <p:cNvSpPr>
                  <a:spLocks/>
                </p:cNvSpPr>
                <p:nvPr/>
              </p:nvSpPr>
              <p:spPr bwMode="auto">
                <a:xfrm>
                  <a:off x="3958" y="1738"/>
                  <a:ext cx="272" cy="366"/>
                </a:xfrm>
                <a:custGeom>
                  <a:avLst/>
                  <a:gdLst/>
                  <a:ahLst/>
                  <a:cxnLst>
                    <a:cxn ang="0">
                      <a:pos x="0" y="365"/>
                    </a:cxn>
                    <a:cxn ang="0">
                      <a:pos x="0" y="263"/>
                    </a:cxn>
                    <a:cxn ang="0">
                      <a:pos x="271" y="0"/>
                    </a:cxn>
                    <a:cxn ang="0">
                      <a:pos x="271" y="101"/>
                    </a:cxn>
                    <a:cxn ang="0">
                      <a:pos x="0" y="365"/>
                    </a:cxn>
                  </a:cxnLst>
                  <a:rect l="0" t="0" r="r" b="b"/>
                  <a:pathLst>
                    <a:path w="272" h="366">
                      <a:moveTo>
                        <a:pt x="0" y="365"/>
                      </a:moveTo>
                      <a:lnTo>
                        <a:pt x="0" y="263"/>
                      </a:lnTo>
                      <a:lnTo>
                        <a:pt x="271" y="0"/>
                      </a:lnTo>
                      <a:lnTo>
                        <a:pt x="271" y="101"/>
                      </a:lnTo>
                      <a:lnTo>
                        <a:pt x="0" y="365"/>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46" name="Freeform 22"/>
                <p:cNvSpPr>
                  <a:spLocks/>
                </p:cNvSpPr>
                <p:nvPr/>
              </p:nvSpPr>
              <p:spPr bwMode="auto">
                <a:xfrm>
                  <a:off x="4230" y="2009"/>
                  <a:ext cx="276" cy="368"/>
                </a:xfrm>
                <a:custGeom>
                  <a:avLst/>
                  <a:gdLst/>
                  <a:ahLst/>
                  <a:cxnLst>
                    <a:cxn ang="0">
                      <a:pos x="275" y="0"/>
                    </a:cxn>
                    <a:cxn ang="0">
                      <a:pos x="275" y="101"/>
                    </a:cxn>
                    <a:cxn ang="0">
                      <a:pos x="0" y="367"/>
                    </a:cxn>
                    <a:cxn ang="0">
                      <a:pos x="0" y="265"/>
                    </a:cxn>
                    <a:cxn ang="0">
                      <a:pos x="275" y="0"/>
                    </a:cxn>
                  </a:cxnLst>
                  <a:rect l="0" t="0" r="r" b="b"/>
                  <a:pathLst>
                    <a:path w="276" h="368">
                      <a:moveTo>
                        <a:pt x="275" y="0"/>
                      </a:moveTo>
                      <a:lnTo>
                        <a:pt x="275" y="101"/>
                      </a:lnTo>
                      <a:lnTo>
                        <a:pt x="0" y="367"/>
                      </a:lnTo>
                      <a:lnTo>
                        <a:pt x="0" y="265"/>
                      </a:lnTo>
                      <a:lnTo>
                        <a:pt x="275"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47" name="Freeform 23"/>
                <p:cNvSpPr>
                  <a:spLocks/>
                </p:cNvSpPr>
                <p:nvPr/>
              </p:nvSpPr>
              <p:spPr bwMode="auto">
                <a:xfrm>
                  <a:off x="3958" y="2011"/>
                  <a:ext cx="272" cy="367"/>
                </a:xfrm>
                <a:custGeom>
                  <a:avLst/>
                  <a:gdLst/>
                  <a:ahLst/>
                  <a:cxnLst>
                    <a:cxn ang="0">
                      <a:pos x="0" y="0"/>
                    </a:cxn>
                    <a:cxn ang="0">
                      <a:pos x="0" y="101"/>
                    </a:cxn>
                    <a:cxn ang="0">
                      <a:pos x="271" y="366"/>
                    </a:cxn>
                    <a:cxn ang="0">
                      <a:pos x="271" y="264"/>
                    </a:cxn>
                    <a:cxn ang="0">
                      <a:pos x="0" y="0"/>
                    </a:cxn>
                  </a:cxnLst>
                  <a:rect l="0" t="0" r="r" b="b"/>
                  <a:pathLst>
                    <a:path w="272" h="367">
                      <a:moveTo>
                        <a:pt x="0" y="0"/>
                      </a:moveTo>
                      <a:lnTo>
                        <a:pt x="0" y="101"/>
                      </a:lnTo>
                      <a:lnTo>
                        <a:pt x="271" y="366"/>
                      </a:lnTo>
                      <a:lnTo>
                        <a:pt x="271" y="264"/>
                      </a:lnTo>
                      <a:lnTo>
                        <a:pt x="0"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nvGrpSpPr>
              <p:cNvPr id="7" name="Group 24"/>
              <p:cNvGrpSpPr>
                <a:grpSpLocks/>
              </p:cNvGrpSpPr>
              <p:nvPr/>
            </p:nvGrpSpPr>
            <p:grpSpPr bwMode="auto">
              <a:xfrm>
                <a:off x="3957" y="2273"/>
                <a:ext cx="549" cy="642"/>
                <a:chOff x="3957" y="2273"/>
                <a:chExt cx="549" cy="642"/>
              </a:xfrm>
            </p:grpSpPr>
            <p:sp>
              <p:nvSpPr>
                <p:cNvPr id="769049" name="AutoShape 25"/>
                <p:cNvSpPr>
                  <a:spLocks noChangeArrowheads="1"/>
                </p:cNvSpPr>
                <p:nvPr/>
              </p:nvSpPr>
              <p:spPr bwMode="auto">
                <a:xfrm>
                  <a:off x="3957" y="2276"/>
                  <a:ext cx="549" cy="534"/>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050" name="Freeform 26"/>
                <p:cNvSpPr>
                  <a:spLocks/>
                </p:cNvSpPr>
                <p:nvPr/>
              </p:nvSpPr>
              <p:spPr bwMode="auto">
                <a:xfrm>
                  <a:off x="4230" y="2273"/>
                  <a:ext cx="276" cy="368"/>
                </a:xfrm>
                <a:custGeom>
                  <a:avLst/>
                  <a:gdLst/>
                  <a:ahLst/>
                  <a:cxnLst>
                    <a:cxn ang="0">
                      <a:pos x="275" y="367"/>
                    </a:cxn>
                    <a:cxn ang="0">
                      <a:pos x="275" y="265"/>
                    </a:cxn>
                    <a:cxn ang="0">
                      <a:pos x="0" y="0"/>
                    </a:cxn>
                    <a:cxn ang="0">
                      <a:pos x="0" y="101"/>
                    </a:cxn>
                    <a:cxn ang="0">
                      <a:pos x="275" y="367"/>
                    </a:cxn>
                  </a:cxnLst>
                  <a:rect l="0" t="0" r="r" b="b"/>
                  <a:pathLst>
                    <a:path w="276" h="368">
                      <a:moveTo>
                        <a:pt x="275" y="367"/>
                      </a:moveTo>
                      <a:lnTo>
                        <a:pt x="275" y="265"/>
                      </a:lnTo>
                      <a:lnTo>
                        <a:pt x="0" y="0"/>
                      </a:lnTo>
                      <a:lnTo>
                        <a:pt x="0" y="101"/>
                      </a:lnTo>
                      <a:lnTo>
                        <a:pt x="275" y="367"/>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51" name="Freeform 27"/>
                <p:cNvSpPr>
                  <a:spLocks/>
                </p:cNvSpPr>
                <p:nvPr/>
              </p:nvSpPr>
              <p:spPr bwMode="auto">
                <a:xfrm>
                  <a:off x="3958" y="2274"/>
                  <a:ext cx="272" cy="367"/>
                </a:xfrm>
                <a:custGeom>
                  <a:avLst/>
                  <a:gdLst/>
                  <a:ahLst/>
                  <a:cxnLst>
                    <a:cxn ang="0">
                      <a:pos x="0" y="366"/>
                    </a:cxn>
                    <a:cxn ang="0">
                      <a:pos x="0" y="264"/>
                    </a:cxn>
                    <a:cxn ang="0">
                      <a:pos x="271" y="0"/>
                    </a:cxn>
                    <a:cxn ang="0">
                      <a:pos x="271" y="101"/>
                    </a:cxn>
                    <a:cxn ang="0">
                      <a:pos x="0" y="366"/>
                    </a:cxn>
                  </a:cxnLst>
                  <a:rect l="0" t="0" r="r" b="b"/>
                  <a:pathLst>
                    <a:path w="272" h="367">
                      <a:moveTo>
                        <a:pt x="0" y="366"/>
                      </a:moveTo>
                      <a:lnTo>
                        <a:pt x="0" y="264"/>
                      </a:lnTo>
                      <a:lnTo>
                        <a:pt x="271" y="0"/>
                      </a:lnTo>
                      <a:lnTo>
                        <a:pt x="271" y="101"/>
                      </a:lnTo>
                      <a:lnTo>
                        <a:pt x="0"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52" name="Freeform 28"/>
                <p:cNvSpPr>
                  <a:spLocks/>
                </p:cNvSpPr>
                <p:nvPr/>
              </p:nvSpPr>
              <p:spPr bwMode="auto">
                <a:xfrm>
                  <a:off x="4230" y="2545"/>
                  <a:ext cx="276" cy="368"/>
                </a:xfrm>
                <a:custGeom>
                  <a:avLst/>
                  <a:gdLst/>
                  <a:ahLst/>
                  <a:cxnLst>
                    <a:cxn ang="0">
                      <a:pos x="275" y="0"/>
                    </a:cxn>
                    <a:cxn ang="0">
                      <a:pos x="275" y="101"/>
                    </a:cxn>
                    <a:cxn ang="0">
                      <a:pos x="0" y="367"/>
                    </a:cxn>
                    <a:cxn ang="0">
                      <a:pos x="0" y="265"/>
                    </a:cxn>
                    <a:cxn ang="0">
                      <a:pos x="275" y="0"/>
                    </a:cxn>
                  </a:cxnLst>
                  <a:rect l="0" t="0" r="r" b="b"/>
                  <a:pathLst>
                    <a:path w="276" h="368">
                      <a:moveTo>
                        <a:pt x="275" y="0"/>
                      </a:moveTo>
                      <a:lnTo>
                        <a:pt x="275" y="101"/>
                      </a:lnTo>
                      <a:lnTo>
                        <a:pt x="0" y="367"/>
                      </a:lnTo>
                      <a:lnTo>
                        <a:pt x="0" y="265"/>
                      </a:lnTo>
                      <a:lnTo>
                        <a:pt x="275"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53" name="Freeform 29"/>
                <p:cNvSpPr>
                  <a:spLocks/>
                </p:cNvSpPr>
                <p:nvPr/>
              </p:nvSpPr>
              <p:spPr bwMode="auto">
                <a:xfrm>
                  <a:off x="3958" y="2549"/>
                  <a:ext cx="272" cy="366"/>
                </a:xfrm>
                <a:custGeom>
                  <a:avLst/>
                  <a:gdLst/>
                  <a:ahLst/>
                  <a:cxnLst>
                    <a:cxn ang="0">
                      <a:pos x="0" y="0"/>
                    </a:cxn>
                    <a:cxn ang="0">
                      <a:pos x="0" y="101"/>
                    </a:cxn>
                    <a:cxn ang="0">
                      <a:pos x="271" y="365"/>
                    </a:cxn>
                    <a:cxn ang="0">
                      <a:pos x="271" y="263"/>
                    </a:cxn>
                    <a:cxn ang="0">
                      <a:pos x="0" y="0"/>
                    </a:cxn>
                  </a:cxnLst>
                  <a:rect l="0" t="0" r="r" b="b"/>
                  <a:pathLst>
                    <a:path w="272" h="366">
                      <a:moveTo>
                        <a:pt x="0" y="0"/>
                      </a:moveTo>
                      <a:lnTo>
                        <a:pt x="0" y="101"/>
                      </a:lnTo>
                      <a:lnTo>
                        <a:pt x="271" y="365"/>
                      </a:lnTo>
                      <a:lnTo>
                        <a:pt x="271" y="263"/>
                      </a:lnTo>
                      <a:lnTo>
                        <a:pt x="0"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nvGrpSpPr>
              <p:cNvPr id="8" name="Group 30"/>
              <p:cNvGrpSpPr>
                <a:grpSpLocks/>
              </p:cNvGrpSpPr>
              <p:nvPr/>
            </p:nvGrpSpPr>
            <p:grpSpPr bwMode="auto">
              <a:xfrm>
                <a:off x="3958" y="2812"/>
                <a:ext cx="550" cy="640"/>
                <a:chOff x="3958" y="2812"/>
                <a:chExt cx="550" cy="640"/>
              </a:xfrm>
            </p:grpSpPr>
            <p:sp>
              <p:nvSpPr>
                <p:cNvPr id="769055" name="AutoShape 31"/>
                <p:cNvSpPr>
                  <a:spLocks noChangeArrowheads="1"/>
                </p:cNvSpPr>
                <p:nvPr/>
              </p:nvSpPr>
              <p:spPr bwMode="auto">
                <a:xfrm>
                  <a:off x="3958" y="2812"/>
                  <a:ext cx="550" cy="536"/>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056" name="Freeform 32"/>
                <p:cNvSpPr>
                  <a:spLocks/>
                </p:cNvSpPr>
                <p:nvPr/>
              </p:nvSpPr>
              <p:spPr bwMode="auto">
                <a:xfrm>
                  <a:off x="4234" y="2812"/>
                  <a:ext cx="273" cy="364"/>
                </a:xfrm>
                <a:custGeom>
                  <a:avLst/>
                  <a:gdLst/>
                  <a:ahLst/>
                  <a:cxnLst>
                    <a:cxn ang="0">
                      <a:pos x="272" y="363"/>
                    </a:cxn>
                    <a:cxn ang="0">
                      <a:pos x="272" y="261"/>
                    </a:cxn>
                    <a:cxn ang="0">
                      <a:pos x="0" y="0"/>
                    </a:cxn>
                    <a:cxn ang="0">
                      <a:pos x="0" y="101"/>
                    </a:cxn>
                    <a:cxn ang="0">
                      <a:pos x="272" y="363"/>
                    </a:cxn>
                  </a:cxnLst>
                  <a:rect l="0" t="0" r="r" b="b"/>
                  <a:pathLst>
                    <a:path w="273" h="364">
                      <a:moveTo>
                        <a:pt x="272" y="363"/>
                      </a:moveTo>
                      <a:lnTo>
                        <a:pt x="272" y="261"/>
                      </a:lnTo>
                      <a:lnTo>
                        <a:pt x="0" y="0"/>
                      </a:lnTo>
                      <a:lnTo>
                        <a:pt x="0" y="101"/>
                      </a:lnTo>
                      <a:lnTo>
                        <a:pt x="272" y="363"/>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57" name="Freeform 33"/>
                <p:cNvSpPr>
                  <a:spLocks/>
                </p:cNvSpPr>
                <p:nvPr/>
              </p:nvSpPr>
              <p:spPr bwMode="auto">
                <a:xfrm>
                  <a:off x="3958" y="2813"/>
                  <a:ext cx="273" cy="367"/>
                </a:xfrm>
                <a:custGeom>
                  <a:avLst/>
                  <a:gdLst/>
                  <a:ahLst/>
                  <a:cxnLst>
                    <a:cxn ang="0">
                      <a:pos x="0" y="366"/>
                    </a:cxn>
                    <a:cxn ang="0">
                      <a:pos x="0" y="264"/>
                    </a:cxn>
                    <a:cxn ang="0">
                      <a:pos x="272" y="0"/>
                    </a:cxn>
                    <a:cxn ang="0">
                      <a:pos x="272" y="101"/>
                    </a:cxn>
                    <a:cxn ang="0">
                      <a:pos x="0" y="366"/>
                    </a:cxn>
                  </a:cxnLst>
                  <a:rect l="0" t="0" r="r" b="b"/>
                  <a:pathLst>
                    <a:path w="273" h="367">
                      <a:moveTo>
                        <a:pt x="0" y="366"/>
                      </a:moveTo>
                      <a:lnTo>
                        <a:pt x="0" y="264"/>
                      </a:lnTo>
                      <a:lnTo>
                        <a:pt x="272" y="0"/>
                      </a:lnTo>
                      <a:lnTo>
                        <a:pt x="272" y="101"/>
                      </a:lnTo>
                      <a:lnTo>
                        <a:pt x="0"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58" name="Freeform 34"/>
                <p:cNvSpPr>
                  <a:spLocks/>
                </p:cNvSpPr>
                <p:nvPr/>
              </p:nvSpPr>
              <p:spPr bwMode="auto">
                <a:xfrm>
                  <a:off x="4234" y="3085"/>
                  <a:ext cx="273" cy="366"/>
                </a:xfrm>
                <a:custGeom>
                  <a:avLst/>
                  <a:gdLst/>
                  <a:ahLst/>
                  <a:cxnLst>
                    <a:cxn ang="0">
                      <a:pos x="272" y="0"/>
                    </a:cxn>
                    <a:cxn ang="0">
                      <a:pos x="272" y="101"/>
                    </a:cxn>
                    <a:cxn ang="0">
                      <a:pos x="0" y="365"/>
                    </a:cxn>
                    <a:cxn ang="0">
                      <a:pos x="0" y="263"/>
                    </a:cxn>
                    <a:cxn ang="0">
                      <a:pos x="272" y="0"/>
                    </a:cxn>
                  </a:cxnLst>
                  <a:rect l="0" t="0" r="r" b="b"/>
                  <a:pathLst>
                    <a:path w="273" h="366">
                      <a:moveTo>
                        <a:pt x="272" y="0"/>
                      </a:moveTo>
                      <a:lnTo>
                        <a:pt x="272" y="101"/>
                      </a:lnTo>
                      <a:lnTo>
                        <a:pt x="0" y="365"/>
                      </a:lnTo>
                      <a:lnTo>
                        <a:pt x="0" y="263"/>
                      </a:lnTo>
                      <a:lnTo>
                        <a:pt x="272"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59" name="Freeform 35"/>
                <p:cNvSpPr>
                  <a:spLocks/>
                </p:cNvSpPr>
                <p:nvPr/>
              </p:nvSpPr>
              <p:spPr bwMode="auto">
                <a:xfrm>
                  <a:off x="3958" y="3085"/>
                  <a:ext cx="273" cy="367"/>
                </a:xfrm>
                <a:custGeom>
                  <a:avLst/>
                  <a:gdLst/>
                  <a:ahLst/>
                  <a:cxnLst>
                    <a:cxn ang="0">
                      <a:pos x="0" y="0"/>
                    </a:cxn>
                    <a:cxn ang="0">
                      <a:pos x="0" y="101"/>
                    </a:cxn>
                    <a:cxn ang="0">
                      <a:pos x="272" y="366"/>
                    </a:cxn>
                    <a:cxn ang="0">
                      <a:pos x="272" y="264"/>
                    </a:cxn>
                    <a:cxn ang="0">
                      <a:pos x="0" y="0"/>
                    </a:cxn>
                  </a:cxnLst>
                  <a:rect l="0" t="0" r="r" b="b"/>
                  <a:pathLst>
                    <a:path w="273" h="367">
                      <a:moveTo>
                        <a:pt x="0" y="0"/>
                      </a:moveTo>
                      <a:lnTo>
                        <a:pt x="0" y="101"/>
                      </a:lnTo>
                      <a:lnTo>
                        <a:pt x="272" y="366"/>
                      </a:lnTo>
                      <a:lnTo>
                        <a:pt x="272" y="264"/>
                      </a:lnTo>
                      <a:lnTo>
                        <a:pt x="0"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nvGrpSpPr>
              <p:cNvPr id="9" name="Group 36"/>
              <p:cNvGrpSpPr>
                <a:grpSpLocks/>
              </p:cNvGrpSpPr>
              <p:nvPr/>
            </p:nvGrpSpPr>
            <p:grpSpPr bwMode="auto">
              <a:xfrm>
                <a:off x="3680" y="3081"/>
                <a:ext cx="550" cy="643"/>
                <a:chOff x="3680" y="3081"/>
                <a:chExt cx="550" cy="643"/>
              </a:xfrm>
            </p:grpSpPr>
            <p:sp>
              <p:nvSpPr>
                <p:cNvPr id="769061" name="AutoShape 37"/>
                <p:cNvSpPr>
                  <a:spLocks noChangeArrowheads="1"/>
                </p:cNvSpPr>
                <p:nvPr/>
              </p:nvSpPr>
              <p:spPr bwMode="auto">
                <a:xfrm>
                  <a:off x="3683" y="3083"/>
                  <a:ext cx="547" cy="537"/>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062" name="Freeform 38"/>
                <p:cNvSpPr>
                  <a:spLocks/>
                </p:cNvSpPr>
                <p:nvPr/>
              </p:nvSpPr>
              <p:spPr bwMode="auto">
                <a:xfrm>
                  <a:off x="3954" y="3081"/>
                  <a:ext cx="274" cy="366"/>
                </a:xfrm>
                <a:custGeom>
                  <a:avLst/>
                  <a:gdLst/>
                  <a:ahLst/>
                  <a:cxnLst>
                    <a:cxn ang="0">
                      <a:pos x="273" y="365"/>
                    </a:cxn>
                    <a:cxn ang="0">
                      <a:pos x="273" y="263"/>
                    </a:cxn>
                    <a:cxn ang="0">
                      <a:pos x="0" y="0"/>
                    </a:cxn>
                    <a:cxn ang="0">
                      <a:pos x="0" y="101"/>
                    </a:cxn>
                    <a:cxn ang="0">
                      <a:pos x="273" y="365"/>
                    </a:cxn>
                  </a:cxnLst>
                  <a:rect l="0" t="0" r="r" b="b"/>
                  <a:pathLst>
                    <a:path w="274" h="366">
                      <a:moveTo>
                        <a:pt x="273" y="365"/>
                      </a:moveTo>
                      <a:lnTo>
                        <a:pt x="273" y="263"/>
                      </a:lnTo>
                      <a:lnTo>
                        <a:pt x="0" y="0"/>
                      </a:lnTo>
                      <a:lnTo>
                        <a:pt x="0" y="101"/>
                      </a:lnTo>
                      <a:lnTo>
                        <a:pt x="273" y="365"/>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63" name="Freeform 39"/>
                <p:cNvSpPr>
                  <a:spLocks/>
                </p:cNvSpPr>
                <p:nvPr/>
              </p:nvSpPr>
              <p:spPr bwMode="auto">
                <a:xfrm>
                  <a:off x="3680" y="3083"/>
                  <a:ext cx="274" cy="367"/>
                </a:xfrm>
                <a:custGeom>
                  <a:avLst/>
                  <a:gdLst/>
                  <a:ahLst/>
                  <a:cxnLst>
                    <a:cxn ang="0">
                      <a:pos x="0" y="366"/>
                    </a:cxn>
                    <a:cxn ang="0">
                      <a:pos x="0" y="264"/>
                    </a:cxn>
                    <a:cxn ang="0">
                      <a:pos x="273" y="0"/>
                    </a:cxn>
                    <a:cxn ang="0">
                      <a:pos x="273" y="101"/>
                    </a:cxn>
                    <a:cxn ang="0">
                      <a:pos x="0" y="366"/>
                    </a:cxn>
                  </a:cxnLst>
                  <a:rect l="0" t="0" r="r" b="b"/>
                  <a:pathLst>
                    <a:path w="274" h="367">
                      <a:moveTo>
                        <a:pt x="0" y="366"/>
                      </a:moveTo>
                      <a:lnTo>
                        <a:pt x="0" y="264"/>
                      </a:lnTo>
                      <a:lnTo>
                        <a:pt x="273" y="0"/>
                      </a:lnTo>
                      <a:lnTo>
                        <a:pt x="273" y="101"/>
                      </a:lnTo>
                      <a:lnTo>
                        <a:pt x="0"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64" name="Freeform 40"/>
                <p:cNvSpPr>
                  <a:spLocks/>
                </p:cNvSpPr>
                <p:nvPr/>
              </p:nvSpPr>
              <p:spPr bwMode="auto">
                <a:xfrm>
                  <a:off x="3954" y="3354"/>
                  <a:ext cx="274" cy="367"/>
                </a:xfrm>
                <a:custGeom>
                  <a:avLst/>
                  <a:gdLst/>
                  <a:ahLst/>
                  <a:cxnLst>
                    <a:cxn ang="0">
                      <a:pos x="273" y="0"/>
                    </a:cxn>
                    <a:cxn ang="0">
                      <a:pos x="273" y="101"/>
                    </a:cxn>
                    <a:cxn ang="0">
                      <a:pos x="0" y="366"/>
                    </a:cxn>
                    <a:cxn ang="0">
                      <a:pos x="0" y="264"/>
                    </a:cxn>
                    <a:cxn ang="0">
                      <a:pos x="273" y="0"/>
                    </a:cxn>
                  </a:cxnLst>
                  <a:rect l="0" t="0" r="r" b="b"/>
                  <a:pathLst>
                    <a:path w="274" h="367">
                      <a:moveTo>
                        <a:pt x="273" y="0"/>
                      </a:moveTo>
                      <a:lnTo>
                        <a:pt x="273" y="101"/>
                      </a:lnTo>
                      <a:lnTo>
                        <a:pt x="0" y="366"/>
                      </a:lnTo>
                      <a:lnTo>
                        <a:pt x="0" y="264"/>
                      </a:lnTo>
                      <a:lnTo>
                        <a:pt x="273"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65" name="Freeform 41"/>
                <p:cNvSpPr>
                  <a:spLocks/>
                </p:cNvSpPr>
                <p:nvPr/>
              </p:nvSpPr>
              <p:spPr bwMode="auto">
                <a:xfrm>
                  <a:off x="3680" y="3356"/>
                  <a:ext cx="274" cy="368"/>
                </a:xfrm>
                <a:custGeom>
                  <a:avLst/>
                  <a:gdLst/>
                  <a:ahLst/>
                  <a:cxnLst>
                    <a:cxn ang="0">
                      <a:pos x="0" y="0"/>
                    </a:cxn>
                    <a:cxn ang="0">
                      <a:pos x="0" y="101"/>
                    </a:cxn>
                    <a:cxn ang="0">
                      <a:pos x="273" y="367"/>
                    </a:cxn>
                    <a:cxn ang="0">
                      <a:pos x="273" y="265"/>
                    </a:cxn>
                    <a:cxn ang="0">
                      <a:pos x="0" y="0"/>
                    </a:cxn>
                  </a:cxnLst>
                  <a:rect l="0" t="0" r="r" b="b"/>
                  <a:pathLst>
                    <a:path w="274" h="368">
                      <a:moveTo>
                        <a:pt x="0" y="0"/>
                      </a:moveTo>
                      <a:lnTo>
                        <a:pt x="0" y="101"/>
                      </a:lnTo>
                      <a:lnTo>
                        <a:pt x="273" y="367"/>
                      </a:lnTo>
                      <a:lnTo>
                        <a:pt x="273" y="265"/>
                      </a:lnTo>
                      <a:lnTo>
                        <a:pt x="0"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nvGrpSpPr>
              <p:cNvPr id="10" name="Group 42"/>
              <p:cNvGrpSpPr>
                <a:grpSpLocks/>
              </p:cNvGrpSpPr>
              <p:nvPr/>
            </p:nvGrpSpPr>
            <p:grpSpPr bwMode="auto">
              <a:xfrm>
                <a:off x="3416" y="3338"/>
                <a:ext cx="549" cy="642"/>
                <a:chOff x="3416" y="3338"/>
                <a:chExt cx="549" cy="642"/>
              </a:xfrm>
            </p:grpSpPr>
            <p:sp>
              <p:nvSpPr>
                <p:cNvPr id="769067" name="AutoShape 43"/>
                <p:cNvSpPr>
                  <a:spLocks noChangeArrowheads="1"/>
                </p:cNvSpPr>
                <p:nvPr/>
              </p:nvSpPr>
              <p:spPr bwMode="auto">
                <a:xfrm>
                  <a:off x="3416" y="3339"/>
                  <a:ext cx="549" cy="535"/>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068" name="Freeform 44"/>
                <p:cNvSpPr>
                  <a:spLocks/>
                </p:cNvSpPr>
                <p:nvPr/>
              </p:nvSpPr>
              <p:spPr bwMode="auto">
                <a:xfrm>
                  <a:off x="3691" y="3338"/>
                  <a:ext cx="274" cy="367"/>
                </a:xfrm>
                <a:custGeom>
                  <a:avLst/>
                  <a:gdLst/>
                  <a:ahLst/>
                  <a:cxnLst>
                    <a:cxn ang="0">
                      <a:pos x="273" y="366"/>
                    </a:cxn>
                    <a:cxn ang="0">
                      <a:pos x="273" y="264"/>
                    </a:cxn>
                    <a:cxn ang="0">
                      <a:pos x="0" y="0"/>
                    </a:cxn>
                    <a:cxn ang="0">
                      <a:pos x="0" y="101"/>
                    </a:cxn>
                    <a:cxn ang="0">
                      <a:pos x="273" y="366"/>
                    </a:cxn>
                  </a:cxnLst>
                  <a:rect l="0" t="0" r="r" b="b"/>
                  <a:pathLst>
                    <a:path w="274" h="367">
                      <a:moveTo>
                        <a:pt x="273" y="366"/>
                      </a:moveTo>
                      <a:lnTo>
                        <a:pt x="273" y="264"/>
                      </a:lnTo>
                      <a:lnTo>
                        <a:pt x="0" y="0"/>
                      </a:lnTo>
                      <a:lnTo>
                        <a:pt x="0" y="101"/>
                      </a:lnTo>
                      <a:lnTo>
                        <a:pt x="273"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69" name="Freeform 45"/>
                <p:cNvSpPr>
                  <a:spLocks/>
                </p:cNvSpPr>
                <p:nvPr/>
              </p:nvSpPr>
              <p:spPr bwMode="auto">
                <a:xfrm>
                  <a:off x="3416" y="3340"/>
                  <a:ext cx="276" cy="367"/>
                </a:xfrm>
                <a:custGeom>
                  <a:avLst/>
                  <a:gdLst/>
                  <a:ahLst/>
                  <a:cxnLst>
                    <a:cxn ang="0">
                      <a:pos x="0" y="366"/>
                    </a:cxn>
                    <a:cxn ang="0">
                      <a:pos x="0" y="264"/>
                    </a:cxn>
                    <a:cxn ang="0">
                      <a:pos x="275" y="0"/>
                    </a:cxn>
                    <a:cxn ang="0">
                      <a:pos x="275" y="101"/>
                    </a:cxn>
                    <a:cxn ang="0">
                      <a:pos x="0" y="366"/>
                    </a:cxn>
                  </a:cxnLst>
                  <a:rect l="0" t="0" r="r" b="b"/>
                  <a:pathLst>
                    <a:path w="276" h="367">
                      <a:moveTo>
                        <a:pt x="0" y="366"/>
                      </a:moveTo>
                      <a:lnTo>
                        <a:pt x="0" y="264"/>
                      </a:lnTo>
                      <a:lnTo>
                        <a:pt x="275" y="0"/>
                      </a:lnTo>
                      <a:lnTo>
                        <a:pt x="275" y="101"/>
                      </a:lnTo>
                      <a:lnTo>
                        <a:pt x="0"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70" name="Freeform 46"/>
                <p:cNvSpPr>
                  <a:spLocks/>
                </p:cNvSpPr>
                <p:nvPr/>
              </p:nvSpPr>
              <p:spPr bwMode="auto">
                <a:xfrm>
                  <a:off x="3691" y="3609"/>
                  <a:ext cx="274" cy="368"/>
                </a:xfrm>
                <a:custGeom>
                  <a:avLst/>
                  <a:gdLst/>
                  <a:ahLst/>
                  <a:cxnLst>
                    <a:cxn ang="0">
                      <a:pos x="273" y="0"/>
                    </a:cxn>
                    <a:cxn ang="0">
                      <a:pos x="273" y="101"/>
                    </a:cxn>
                    <a:cxn ang="0">
                      <a:pos x="0" y="367"/>
                    </a:cxn>
                    <a:cxn ang="0">
                      <a:pos x="0" y="265"/>
                    </a:cxn>
                    <a:cxn ang="0">
                      <a:pos x="273" y="0"/>
                    </a:cxn>
                  </a:cxnLst>
                  <a:rect l="0" t="0" r="r" b="b"/>
                  <a:pathLst>
                    <a:path w="274" h="368">
                      <a:moveTo>
                        <a:pt x="273" y="0"/>
                      </a:moveTo>
                      <a:lnTo>
                        <a:pt x="273" y="101"/>
                      </a:lnTo>
                      <a:lnTo>
                        <a:pt x="0" y="367"/>
                      </a:lnTo>
                      <a:lnTo>
                        <a:pt x="0" y="265"/>
                      </a:lnTo>
                      <a:lnTo>
                        <a:pt x="273"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71" name="Freeform 47"/>
                <p:cNvSpPr>
                  <a:spLocks/>
                </p:cNvSpPr>
                <p:nvPr/>
              </p:nvSpPr>
              <p:spPr bwMode="auto">
                <a:xfrm>
                  <a:off x="3416" y="3611"/>
                  <a:ext cx="276" cy="369"/>
                </a:xfrm>
                <a:custGeom>
                  <a:avLst/>
                  <a:gdLst/>
                  <a:ahLst/>
                  <a:cxnLst>
                    <a:cxn ang="0">
                      <a:pos x="0" y="0"/>
                    </a:cxn>
                    <a:cxn ang="0">
                      <a:pos x="0" y="102"/>
                    </a:cxn>
                    <a:cxn ang="0">
                      <a:pos x="275" y="368"/>
                    </a:cxn>
                    <a:cxn ang="0">
                      <a:pos x="275" y="265"/>
                    </a:cxn>
                    <a:cxn ang="0">
                      <a:pos x="0" y="0"/>
                    </a:cxn>
                  </a:cxnLst>
                  <a:rect l="0" t="0" r="r" b="b"/>
                  <a:pathLst>
                    <a:path w="276" h="369">
                      <a:moveTo>
                        <a:pt x="0" y="0"/>
                      </a:moveTo>
                      <a:lnTo>
                        <a:pt x="0" y="102"/>
                      </a:lnTo>
                      <a:lnTo>
                        <a:pt x="275" y="368"/>
                      </a:lnTo>
                      <a:lnTo>
                        <a:pt x="275" y="265"/>
                      </a:lnTo>
                      <a:lnTo>
                        <a:pt x="0"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nvGrpSpPr>
              <p:cNvPr id="11" name="Group 48"/>
              <p:cNvGrpSpPr>
                <a:grpSpLocks/>
              </p:cNvGrpSpPr>
              <p:nvPr/>
            </p:nvGrpSpPr>
            <p:grpSpPr bwMode="auto">
              <a:xfrm>
                <a:off x="1775" y="1202"/>
                <a:ext cx="549" cy="642"/>
                <a:chOff x="1775" y="1202"/>
                <a:chExt cx="549" cy="642"/>
              </a:xfrm>
            </p:grpSpPr>
            <p:sp>
              <p:nvSpPr>
                <p:cNvPr id="769073" name="AutoShape 49"/>
                <p:cNvSpPr>
                  <a:spLocks noChangeArrowheads="1"/>
                </p:cNvSpPr>
                <p:nvPr/>
              </p:nvSpPr>
              <p:spPr bwMode="auto">
                <a:xfrm>
                  <a:off x="1775" y="1204"/>
                  <a:ext cx="547" cy="535"/>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074" name="Freeform 50"/>
                <p:cNvSpPr>
                  <a:spLocks/>
                </p:cNvSpPr>
                <p:nvPr/>
              </p:nvSpPr>
              <p:spPr bwMode="auto">
                <a:xfrm>
                  <a:off x="1776" y="1202"/>
                  <a:ext cx="272" cy="366"/>
                </a:xfrm>
                <a:custGeom>
                  <a:avLst/>
                  <a:gdLst/>
                  <a:ahLst/>
                  <a:cxnLst>
                    <a:cxn ang="0">
                      <a:pos x="0" y="365"/>
                    </a:cxn>
                    <a:cxn ang="0">
                      <a:pos x="0" y="263"/>
                    </a:cxn>
                    <a:cxn ang="0">
                      <a:pos x="271" y="0"/>
                    </a:cxn>
                    <a:cxn ang="0">
                      <a:pos x="271" y="101"/>
                    </a:cxn>
                    <a:cxn ang="0">
                      <a:pos x="0" y="365"/>
                    </a:cxn>
                  </a:cxnLst>
                  <a:rect l="0" t="0" r="r" b="b"/>
                  <a:pathLst>
                    <a:path w="272" h="366">
                      <a:moveTo>
                        <a:pt x="0" y="365"/>
                      </a:moveTo>
                      <a:lnTo>
                        <a:pt x="0" y="263"/>
                      </a:lnTo>
                      <a:lnTo>
                        <a:pt x="271" y="0"/>
                      </a:lnTo>
                      <a:lnTo>
                        <a:pt x="271" y="101"/>
                      </a:lnTo>
                      <a:lnTo>
                        <a:pt x="0" y="365"/>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75" name="Freeform 51"/>
                <p:cNvSpPr>
                  <a:spLocks/>
                </p:cNvSpPr>
                <p:nvPr/>
              </p:nvSpPr>
              <p:spPr bwMode="auto">
                <a:xfrm>
                  <a:off x="2050" y="1203"/>
                  <a:ext cx="274" cy="367"/>
                </a:xfrm>
                <a:custGeom>
                  <a:avLst/>
                  <a:gdLst/>
                  <a:ahLst/>
                  <a:cxnLst>
                    <a:cxn ang="0">
                      <a:pos x="273" y="366"/>
                    </a:cxn>
                    <a:cxn ang="0">
                      <a:pos x="273" y="264"/>
                    </a:cxn>
                    <a:cxn ang="0">
                      <a:pos x="0" y="0"/>
                    </a:cxn>
                    <a:cxn ang="0">
                      <a:pos x="0" y="101"/>
                    </a:cxn>
                    <a:cxn ang="0">
                      <a:pos x="273" y="366"/>
                    </a:cxn>
                  </a:cxnLst>
                  <a:rect l="0" t="0" r="r" b="b"/>
                  <a:pathLst>
                    <a:path w="274" h="367">
                      <a:moveTo>
                        <a:pt x="273" y="366"/>
                      </a:moveTo>
                      <a:lnTo>
                        <a:pt x="273" y="264"/>
                      </a:lnTo>
                      <a:lnTo>
                        <a:pt x="0" y="0"/>
                      </a:lnTo>
                      <a:lnTo>
                        <a:pt x="0" y="101"/>
                      </a:lnTo>
                      <a:lnTo>
                        <a:pt x="273"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76" name="Freeform 52"/>
                <p:cNvSpPr>
                  <a:spLocks/>
                </p:cNvSpPr>
                <p:nvPr/>
              </p:nvSpPr>
              <p:spPr bwMode="auto">
                <a:xfrm>
                  <a:off x="1776" y="1476"/>
                  <a:ext cx="272" cy="367"/>
                </a:xfrm>
                <a:custGeom>
                  <a:avLst/>
                  <a:gdLst/>
                  <a:ahLst/>
                  <a:cxnLst>
                    <a:cxn ang="0">
                      <a:pos x="0" y="0"/>
                    </a:cxn>
                    <a:cxn ang="0">
                      <a:pos x="0" y="101"/>
                    </a:cxn>
                    <a:cxn ang="0">
                      <a:pos x="271" y="366"/>
                    </a:cxn>
                    <a:cxn ang="0">
                      <a:pos x="271" y="264"/>
                    </a:cxn>
                    <a:cxn ang="0">
                      <a:pos x="0" y="0"/>
                    </a:cxn>
                  </a:cxnLst>
                  <a:rect l="0" t="0" r="r" b="b"/>
                  <a:pathLst>
                    <a:path w="272" h="367">
                      <a:moveTo>
                        <a:pt x="0" y="0"/>
                      </a:moveTo>
                      <a:lnTo>
                        <a:pt x="0" y="101"/>
                      </a:lnTo>
                      <a:lnTo>
                        <a:pt x="271" y="366"/>
                      </a:lnTo>
                      <a:lnTo>
                        <a:pt x="271" y="264"/>
                      </a:lnTo>
                      <a:lnTo>
                        <a:pt x="0"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77" name="Freeform 53"/>
                <p:cNvSpPr>
                  <a:spLocks/>
                </p:cNvSpPr>
                <p:nvPr/>
              </p:nvSpPr>
              <p:spPr bwMode="auto">
                <a:xfrm>
                  <a:off x="2050" y="1476"/>
                  <a:ext cx="274" cy="368"/>
                </a:xfrm>
                <a:custGeom>
                  <a:avLst/>
                  <a:gdLst/>
                  <a:ahLst/>
                  <a:cxnLst>
                    <a:cxn ang="0">
                      <a:pos x="273" y="0"/>
                    </a:cxn>
                    <a:cxn ang="0">
                      <a:pos x="273" y="101"/>
                    </a:cxn>
                    <a:cxn ang="0">
                      <a:pos x="0" y="367"/>
                    </a:cxn>
                    <a:cxn ang="0">
                      <a:pos x="0" y="265"/>
                    </a:cxn>
                    <a:cxn ang="0">
                      <a:pos x="273" y="0"/>
                    </a:cxn>
                  </a:cxnLst>
                  <a:rect l="0" t="0" r="r" b="b"/>
                  <a:pathLst>
                    <a:path w="274" h="368">
                      <a:moveTo>
                        <a:pt x="273" y="0"/>
                      </a:moveTo>
                      <a:lnTo>
                        <a:pt x="273" y="101"/>
                      </a:lnTo>
                      <a:lnTo>
                        <a:pt x="0" y="367"/>
                      </a:lnTo>
                      <a:lnTo>
                        <a:pt x="0" y="265"/>
                      </a:lnTo>
                      <a:lnTo>
                        <a:pt x="273"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nvGrpSpPr>
              <p:cNvPr id="12" name="Group 54"/>
              <p:cNvGrpSpPr>
                <a:grpSpLocks/>
              </p:cNvGrpSpPr>
              <p:nvPr/>
            </p:nvGrpSpPr>
            <p:grpSpPr bwMode="auto">
              <a:xfrm>
                <a:off x="1499" y="1471"/>
                <a:ext cx="552" cy="640"/>
                <a:chOff x="1499" y="1471"/>
                <a:chExt cx="552" cy="640"/>
              </a:xfrm>
            </p:grpSpPr>
            <p:sp>
              <p:nvSpPr>
                <p:cNvPr id="769079" name="AutoShape 55"/>
                <p:cNvSpPr>
                  <a:spLocks noChangeArrowheads="1"/>
                </p:cNvSpPr>
                <p:nvPr/>
              </p:nvSpPr>
              <p:spPr bwMode="auto">
                <a:xfrm>
                  <a:off x="1499" y="1473"/>
                  <a:ext cx="551" cy="534"/>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080" name="Freeform 56"/>
                <p:cNvSpPr>
                  <a:spLocks/>
                </p:cNvSpPr>
                <p:nvPr/>
              </p:nvSpPr>
              <p:spPr bwMode="auto">
                <a:xfrm>
                  <a:off x="1502" y="1471"/>
                  <a:ext cx="275" cy="366"/>
                </a:xfrm>
                <a:custGeom>
                  <a:avLst/>
                  <a:gdLst/>
                  <a:ahLst/>
                  <a:cxnLst>
                    <a:cxn ang="0">
                      <a:pos x="0" y="365"/>
                    </a:cxn>
                    <a:cxn ang="0">
                      <a:pos x="0" y="263"/>
                    </a:cxn>
                    <a:cxn ang="0">
                      <a:pos x="274" y="0"/>
                    </a:cxn>
                    <a:cxn ang="0">
                      <a:pos x="274" y="101"/>
                    </a:cxn>
                    <a:cxn ang="0">
                      <a:pos x="0" y="365"/>
                    </a:cxn>
                  </a:cxnLst>
                  <a:rect l="0" t="0" r="r" b="b"/>
                  <a:pathLst>
                    <a:path w="275" h="366">
                      <a:moveTo>
                        <a:pt x="0" y="365"/>
                      </a:moveTo>
                      <a:lnTo>
                        <a:pt x="0" y="263"/>
                      </a:lnTo>
                      <a:lnTo>
                        <a:pt x="274" y="0"/>
                      </a:lnTo>
                      <a:lnTo>
                        <a:pt x="274" y="101"/>
                      </a:lnTo>
                      <a:lnTo>
                        <a:pt x="0" y="365"/>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81" name="Freeform 57"/>
                <p:cNvSpPr>
                  <a:spLocks/>
                </p:cNvSpPr>
                <p:nvPr/>
              </p:nvSpPr>
              <p:spPr bwMode="auto">
                <a:xfrm>
                  <a:off x="1777" y="1471"/>
                  <a:ext cx="274" cy="366"/>
                </a:xfrm>
                <a:custGeom>
                  <a:avLst/>
                  <a:gdLst/>
                  <a:ahLst/>
                  <a:cxnLst>
                    <a:cxn ang="0">
                      <a:pos x="273" y="365"/>
                    </a:cxn>
                    <a:cxn ang="0">
                      <a:pos x="273" y="263"/>
                    </a:cxn>
                    <a:cxn ang="0">
                      <a:pos x="0" y="0"/>
                    </a:cxn>
                    <a:cxn ang="0">
                      <a:pos x="0" y="101"/>
                    </a:cxn>
                    <a:cxn ang="0">
                      <a:pos x="273" y="365"/>
                    </a:cxn>
                  </a:cxnLst>
                  <a:rect l="0" t="0" r="r" b="b"/>
                  <a:pathLst>
                    <a:path w="274" h="366">
                      <a:moveTo>
                        <a:pt x="273" y="365"/>
                      </a:moveTo>
                      <a:lnTo>
                        <a:pt x="273" y="263"/>
                      </a:lnTo>
                      <a:lnTo>
                        <a:pt x="0" y="0"/>
                      </a:lnTo>
                      <a:lnTo>
                        <a:pt x="0" y="101"/>
                      </a:lnTo>
                      <a:lnTo>
                        <a:pt x="273" y="365"/>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82" name="Freeform 58"/>
                <p:cNvSpPr>
                  <a:spLocks/>
                </p:cNvSpPr>
                <p:nvPr/>
              </p:nvSpPr>
              <p:spPr bwMode="auto">
                <a:xfrm>
                  <a:off x="1502" y="1743"/>
                  <a:ext cx="275" cy="368"/>
                </a:xfrm>
                <a:custGeom>
                  <a:avLst/>
                  <a:gdLst/>
                  <a:ahLst/>
                  <a:cxnLst>
                    <a:cxn ang="0">
                      <a:pos x="0" y="0"/>
                    </a:cxn>
                    <a:cxn ang="0">
                      <a:pos x="0" y="101"/>
                    </a:cxn>
                    <a:cxn ang="0">
                      <a:pos x="274" y="367"/>
                    </a:cxn>
                    <a:cxn ang="0">
                      <a:pos x="274" y="265"/>
                    </a:cxn>
                    <a:cxn ang="0">
                      <a:pos x="0" y="0"/>
                    </a:cxn>
                  </a:cxnLst>
                  <a:rect l="0" t="0" r="r" b="b"/>
                  <a:pathLst>
                    <a:path w="275" h="368">
                      <a:moveTo>
                        <a:pt x="0" y="0"/>
                      </a:moveTo>
                      <a:lnTo>
                        <a:pt x="0" y="101"/>
                      </a:lnTo>
                      <a:lnTo>
                        <a:pt x="274" y="367"/>
                      </a:lnTo>
                      <a:lnTo>
                        <a:pt x="274" y="265"/>
                      </a:lnTo>
                      <a:lnTo>
                        <a:pt x="0"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83" name="Freeform 59"/>
                <p:cNvSpPr>
                  <a:spLocks/>
                </p:cNvSpPr>
                <p:nvPr/>
              </p:nvSpPr>
              <p:spPr bwMode="auto">
                <a:xfrm>
                  <a:off x="1777" y="1744"/>
                  <a:ext cx="274" cy="367"/>
                </a:xfrm>
                <a:custGeom>
                  <a:avLst/>
                  <a:gdLst/>
                  <a:ahLst/>
                  <a:cxnLst>
                    <a:cxn ang="0">
                      <a:pos x="273" y="0"/>
                    </a:cxn>
                    <a:cxn ang="0">
                      <a:pos x="273" y="101"/>
                    </a:cxn>
                    <a:cxn ang="0">
                      <a:pos x="0" y="366"/>
                    </a:cxn>
                    <a:cxn ang="0">
                      <a:pos x="0" y="264"/>
                    </a:cxn>
                    <a:cxn ang="0">
                      <a:pos x="273" y="0"/>
                    </a:cxn>
                  </a:cxnLst>
                  <a:rect l="0" t="0" r="r" b="b"/>
                  <a:pathLst>
                    <a:path w="274" h="367">
                      <a:moveTo>
                        <a:pt x="273" y="0"/>
                      </a:moveTo>
                      <a:lnTo>
                        <a:pt x="273" y="101"/>
                      </a:lnTo>
                      <a:lnTo>
                        <a:pt x="0" y="366"/>
                      </a:lnTo>
                      <a:lnTo>
                        <a:pt x="0" y="264"/>
                      </a:lnTo>
                      <a:lnTo>
                        <a:pt x="273"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nvGrpSpPr>
              <p:cNvPr id="13" name="Group 60"/>
              <p:cNvGrpSpPr>
                <a:grpSpLocks/>
              </p:cNvGrpSpPr>
              <p:nvPr/>
            </p:nvGrpSpPr>
            <p:grpSpPr bwMode="auto">
              <a:xfrm>
                <a:off x="1228" y="1735"/>
                <a:ext cx="550" cy="643"/>
                <a:chOff x="1228" y="1735"/>
                <a:chExt cx="550" cy="643"/>
              </a:xfrm>
            </p:grpSpPr>
            <p:sp>
              <p:nvSpPr>
                <p:cNvPr id="769085" name="AutoShape 61"/>
                <p:cNvSpPr>
                  <a:spLocks noChangeArrowheads="1"/>
                </p:cNvSpPr>
                <p:nvPr/>
              </p:nvSpPr>
              <p:spPr bwMode="auto">
                <a:xfrm>
                  <a:off x="1228" y="1738"/>
                  <a:ext cx="550" cy="532"/>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086" name="Freeform 62"/>
                <p:cNvSpPr>
                  <a:spLocks/>
                </p:cNvSpPr>
                <p:nvPr/>
              </p:nvSpPr>
              <p:spPr bwMode="auto">
                <a:xfrm>
                  <a:off x="1230" y="1735"/>
                  <a:ext cx="273" cy="367"/>
                </a:xfrm>
                <a:custGeom>
                  <a:avLst/>
                  <a:gdLst/>
                  <a:ahLst/>
                  <a:cxnLst>
                    <a:cxn ang="0">
                      <a:pos x="0" y="366"/>
                    </a:cxn>
                    <a:cxn ang="0">
                      <a:pos x="0" y="264"/>
                    </a:cxn>
                    <a:cxn ang="0">
                      <a:pos x="272" y="0"/>
                    </a:cxn>
                    <a:cxn ang="0">
                      <a:pos x="272" y="101"/>
                    </a:cxn>
                    <a:cxn ang="0">
                      <a:pos x="0" y="366"/>
                    </a:cxn>
                  </a:cxnLst>
                  <a:rect l="0" t="0" r="r" b="b"/>
                  <a:pathLst>
                    <a:path w="273" h="367">
                      <a:moveTo>
                        <a:pt x="0" y="366"/>
                      </a:moveTo>
                      <a:lnTo>
                        <a:pt x="0" y="264"/>
                      </a:lnTo>
                      <a:lnTo>
                        <a:pt x="272" y="0"/>
                      </a:lnTo>
                      <a:lnTo>
                        <a:pt x="272" y="101"/>
                      </a:lnTo>
                      <a:lnTo>
                        <a:pt x="0"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87" name="Freeform 63"/>
                <p:cNvSpPr>
                  <a:spLocks/>
                </p:cNvSpPr>
                <p:nvPr/>
              </p:nvSpPr>
              <p:spPr bwMode="auto">
                <a:xfrm>
                  <a:off x="1505" y="1738"/>
                  <a:ext cx="273" cy="366"/>
                </a:xfrm>
                <a:custGeom>
                  <a:avLst/>
                  <a:gdLst/>
                  <a:ahLst/>
                  <a:cxnLst>
                    <a:cxn ang="0">
                      <a:pos x="272" y="365"/>
                    </a:cxn>
                    <a:cxn ang="0">
                      <a:pos x="272" y="263"/>
                    </a:cxn>
                    <a:cxn ang="0">
                      <a:pos x="0" y="0"/>
                    </a:cxn>
                    <a:cxn ang="0">
                      <a:pos x="0" y="101"/>
                    </a:cxn>
                    <a:cxn ang="0">
                      <a:pos x="272" y="365"/>
                    </a:cxn>
                  </a:cxnLst>
                  <a:rect l="0" t="0" r="r" b="b"/>
                  <a:pathLst>
                    <a:path w="273" h="366">
                      <a:moveTo>
                        <a:pt x="272" y="365"/>
                      </a:moveTo>
                      <a:lnTo>
                        <a:pt x="272" y="263"/>
                      </a:lnTo>
                      <a:lnTo>
                        <a:pt x="0" y="0"/>
                      </a:lnTo>
                      <a:lnTo>
                        <a:pt x="0" y="101"/>
                      </a:lnTo>
                      <a:lnTo>
                        <a:pt x="272" y="365"/>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88" name="Freeform 64"/>
                <p:cNvSpPr>
                  <a:spLocks/>
                </p:cNvSpPr>
                <p:nvPr/>
              </p:nvSpPr>
              <p:spPr bwMode="auto">
                <a:xfrm>
                  <a:off x="1230" y="2009"/>
                  <a:ext cx="273" cy="368"/>
                </a:xfrm>
                <a:custGeom>
                  <a:avLst/>
                  <a:gdLst/>
                  <a:ahLst/>
                  <a:cxnLst>
                    <a:cxn ang="0">
                      <a:pos x="0" y="0"/>
                    </a:cxn>
                    <a:cxn ang="0">
                      <a:pos x="0" y="101"/>
                    </a:cxn>
                    <a:cxn ang="0">
                      <a:pos x="272" y="367"/>
                    </a:cxn>
                    <a:cxn ang="0">
                      <a:pos x="272" y="265"/>
                    </a:cxn>
                    <a:cxn ang="0">
                      <a:pos x="0" y="0"/>
                    </a:cxn>
                  </a:cxnLst>
                  <a:rect l="0" t="0" r="r" b="b"/>
                  <a:pathLst>
                    <a:path w="273" h="368">
                      <a:moveTo>
                        <a:pt x="0" y="0"/>
                      </a:moveTo>
                      <a:lnTo>
                        <a:pt x="0" y="101"/>
                      </a:lnTo>
                      <a:lnTo>
                        <a:pt x="272" y="367"/>
                      </a:lnTo>
                      <a:lnTo>
                        <a:pt x="272" y="265"/>
                      </a:lnTo>
                      <a:lnTo>
                        <a:pt x="0"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89" name="Freeform 65"/>
                <p:cNvSpPr>
                  <a:spLocks/>
                </p:cNvSpPr>
                <p:nvPr/>
              </p:nvSpPr>
              <p:spPr bwMode="auto">
                <a:xfrm>
                  <a:off x="1505" y="2011"/>
                  <a:ext cx="273" cy="367"/>
                </a:xfrm>
                <a:custGeom>
                  <a:avLst/>
                  <a:gdLst/>
                  <a:ahLst/>
                  <a:cxnLst>
                    <a:cxn ang="0">
                      <a:pos x="272" y="0"/>
                    </a:cxn>
                    <a:cxn ang="0">
                      <a:pos x="272" y="101"/>
                    </a:cxn>
                    <a:cxn ang="0">
                      <a:pos x="0" y="366"/>
                    </a:cxn>
                    <a:cxn ang="0">
                      <a:pos x="0" y="264"/>
                    </a:cxn>
                    <a:cxn ang="0">
                      <a:pos x="272" y="0"/>
                    </a:cxn>
                  </a:cxnLst>
                  <a:rect l="0" t="0" r="r" b="b"/>
                  <a:pathLst>
                    <a:path w="273" h="367">
                      <a:moveTo>
                        <a:pt x="272" y="0"/>
                      </a:moveTo>
                      <a:lnTo>
                        <a:pt x="272" y="101"/>
                      </a:lnTo>
                      <a:lnTo>
                        <a:pt x="0" y="366"/>
                      </a:lnTo>
                      <a:lnTo>
                        <a:pt x="0" y="264"/>
                      </a:lnTo>
                      <a:lnTo>
                        <a:pt x="272"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nvGrpSpPr>
              <p:cNvPr id="14" name="Group 66"/>
              <p:cNvGrpSpPr>
                <a:grpSpLocks/>
              </p:cNvGrpSpPr>
              <p:nvPr/>
            </p:nvGrpSpPr>
            <p:grpSpPr bwMode="auto">
              <a:xfrm>
                <a:off x="1228" y="2273"/>
                <a:ext cx="550" cy="642"/>
                <a:chOff x="1228" y="2273"/>
                <a:chExt cx="550" cy="642"/>
              </a:xfrm>
            </p:grpSpPr>
            <p:sp>
              <p:nvSpPr>
                <p:cNvPr id="769091" name="AutoShape 67"/>
                <p:cNvSpPr>
                  <a:spLocks noChangeArrowheads="1"/>
                </p:cNvSpPr>
                <p:nvPr/>
              </p:nvSpPr>
              <p:spPr bwMode="auto">
                <a:xfrm>
                  <a:off x="1228" y="2276"/>
                  <a:ext cx="550" cy="534"/>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092" name="Freeform 68"/>
                <p:cNvSpPr>
                  <a:spLocks/>
                </p:cNvSpPr>
                <p:nvPr/>
              </p:nvSpPr>
              <p:spPr bwMode="auto">
                <a:xfrm>
                  <a:off x="1230" y="2273"/>
                  <a:ext cx="273" cy="368"/>
                </a:xfrm>
                <a:custGeom>
                  <a:avLst/>
                  <a:gdLst/>
                  <a:ahLst/>
                  <a:cxnLst>
                    <a:cxn ang="0">
                      <a:pos x="0" y="367"/>
                    </a:cxn>
                    <a:cxn ang="0">
                      <a:pos x="0" y="265"/>
                    </a:cxn>
                    <a:cxn ang="0">
                      <a:pos x="272" y="0"/>
                    </a:cxn>
                    <a:cxn ang="0">
                      <a:pos x="272" y="101"/>
                    </a:cxn>
                    <a:cxn ang="0">
                      <a:pos x="0" y="367"/>
                    </a:cxn>
                  </a:cxnLst>
                  <a:rect l="0" t="0" r="r" b="b"/>
                  <a:pathLst>
                    <a:path w="273" h="368">
                      <a:moveTo>
                        <a:pt x="0" y="367"/>
                      </a:moveTo>
                      <a:lnTo>
                        <a:pt x="0" y="265"/>
                      </a:lnTo>
                      <a:lnTo>
                        <a:pt x="272" y="0"/>
                      </a:lnTo>
                      <a:lnTo>
                        <a:pt x="272" y="101"/>
                      </a:lnTo>
                      <a:lnTo>
                        <a:pt x="0" y="367"/>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93" name="Freeform 69"/>
                <p:cNvSpPr>
                  <a:spLocks/>
                </p:cNvSpPr>
                <p:nvPr/>
              </p:nvSpPr>
              <p:spPr bwMode="auto">
                <a:xfrm>
                  <a:off x="1505" y="2274"/>
                  <a:ext cx="273" cy="367"/>
                </a:xfrm>
                <a:custGeom>
                  <a:avLst/>
                  <a:gdLst/>
                  <a:ahLst/>
                  <a:cxnLst>
                    <a:cxn ang="0">
                      <a:pos x="272" y="366"/>
                    </a:cxn>
                    <a:cxn ang="0">
                      <a:pos x="272" y="264"/>
                    </a:cxn>
                    <a:cxn ang="0">
                      <a:pos x="0" y="0"/>
                    </a:cxn>
                    <a:cxn ang="0">
                      <a:pos x="0" y="101"/>
                    </a:cxn>
                    <a:cxn ang="0">
                      <a:pos x="272" y="366"/>
                    </a:cxn>
                  </a:cxnLst>
                  <a:rect l="0" t="0" r="r" b="b"/>
                  <a:pathLst>
                    <a:path w="273" h="367">
                      <a:moveTo>
                        <a:pt x="272" y="366"/>
                      </a:moveTo>
                      <a:lnTo>
                        <a:pt x="272" y="264"/>
                      </a:lnTo>
                      <a:lnTo>
                        <a:pt x="0" y="0"/>
                      </a:lnTo>
                      <a:lnTo>
                        <a:pt x="0" y="101"/>
                      </a:lnTo>
                      <a:lnTo>
                        <a:pt x="272"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94" name="Freeform 70"/>
                <p:cNvSpPr>
                  <a:spLocks/>
                </p:cNvSpPr>
                <p:nvPr/>
              </p:nvSpPr>
              <p:spPr bwMode="auto">
                <a:xfrm>
                  <a:off x="1230" y="2545"/>
                  <a:ext cx="273" cy="368"/>
                </a:xfrm>
                <a:custGeom>
                  <a:avLst/>
                  <a:gdLst/>
                  <a:ahLst/>
                  <a:cxnLst>
                    <a:cxn ang="0">
                      <a:pos x="0" y="0"/>
                    </a:cxn>
                    <a:cxn ang="0">
                      <a:pos x="0" y="101"/>
                    </a:cxn>
                    <a:cxn ang="0">
                      <a:pos x="272" y="367"/>
                    </a:cxn>
                    <a:cxn ang="0">
                      <a:pos x="272" y="265"/>
                    </a:cxn>
                    <a:cxn ang="0">
                      <a:pos x="0" y="0"/>
                    </a:cxn>
                  </a:cxnLst>
                  <a:rect l="0" t="0" r="r" b="b"/>
                  <a:pathLst>
                    <a:path w="273" h="368">
                      <a:moveTo>
                        <a:pt x="0" y="0"/>
                      </a:moveTo>
                      <a:lnTo>
                        <a:pt x="0" y="101"/>
                      </a:lnTo>
                      <a:lnTo>
                        <a:pt x="272" y="367"/>
                      </a:lnTo>
                      <a:lnTo>
                        <a:pt x="272" y="265"/>
                      </a:lnTo>
                      <a:lnTo>
                        <a:pt x="0"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95" name="Freeform 71"/>
                <p:cNvSpPr>
                  <a:spLocks/>
                </p:cNvSpPr>
                <p:nvPr/>
              </p:nvSpPr>
              <p:spPr bwMode="auto">
                <a:xfrm>
                  <a:off x="1505" y="2549"/>
                  <a:ext cx="273" cy="366"/>
                </a:xfrm>
                <a:custGeom>
                  <a:avLst/>
                  <a:gdLst/>
                  <a:ahLst/>
                  <a:cxnLst>
                    <a:cxn ang="0">
                      <a:pos x="272" y="0"/>
                    </a:cxn>
                    <a:cxn ang="0">
                      <a:pos x="272" y="101"/>
                    </a:cxn>
                    <a:cxn ang="0">
                      <a:pos x="0" y="365"/>
                    </a:cxn>
                    <a:cxn ang="0">
                      <a:pos x="0" y="263"/>
                    </a:cxn>
                    <a:cxn ang="0">
                      <a:pos x="272" y="0"/>
                    </a:cxn>
                  </a:cxnLst>
                  <a:rect l="0" t="0" r="r" b="b"/>
                  <a:pathLst>
                    <a:path w="273" h="366">
                      <a:moveTo>
                        <a:pt x="272" y="0"/>
                      </a:moveTo>
                      <a:lnTo>
                        <a:pt x="272" y="101"/>
                      </a:lnTo>
                      <a:lnTo>
                        <a:pt x="0" y="365"/>
                      </a:lnTo>
                      <a:lnTo>
                        <a:pt x="0" y="263"/>
                      </a:lnTo>
                      <a:lnTo>
                        <a:pt x="272"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nvGrpSpPr>
              <p:cNvPr id="15" name="Group 72"/>
              <p:cNvGrpSpPr>
                <a:grpSpLocks/>
              </p:cNvGrpSpPr>
              <p:nvPr/>
            </p:nvGrpSpPr>
            <p:grpSpPr bwMode="auto">
              <a:xfrm>
                <a:off x="1227" y="2812"/>
                <a:ext cx="550" cy="640"/>
                <a:chOff x="1227" y="2812"/>
                <a:chExt cx="550" cy="640"/>
              </a:xfrm>
            </p:grpSpPr>
            <p:sp>
              <p:nvSpPr>
                <p:cNvPr id="769097" name="AutoShape 73"/>
                <p:cNvSpPr>
                  <a:spLocks noChangeArrowheads="1"/>
                </p:cNvSpPr>
                <p:nvPr/>
              </p:nvSpPr>
              <p:spPr bwMode="auto">
                <a:xfrm>
                  <a:off x="1227" y="2812"/>
                  <a:ext cx="547" cy="536"/>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098" name="Freeform 74"/>
                <p:cNvSpPr>
                  <a:spLocks/>
                </p:cNvSpPr>
                <p:nvPr/>
              </p:nvSpPr>
              <p:spPr bwMode="auto">
                <a:xfrm>
                  <a:off x="1228" y="2812"/>
                  <a:ext cx="274" cy="364"/>
                </a:xfrm>
                <a:custGeom>
                  <a:avLst/>
                  <a:gdLst/>
                  <a:ahLst/>
                  <a:cxnLst>
                    <a:cxn ang="0">
                      <a:pos x="0" y="363"/>
                    </a:cxn>
                    <a:cxn ang="0">
                      <a:pos x="0" y="261"/>
                    </a:cxn>
                    <a:cxn ang="0">
                      <a:pos x="273" y="0"/>
                    </a:cxn>
                    <a:cxn ang="0">
                      <a:pos x="273" y="101"/>
                    </a:cxn>
                    <a:cxn ang="0">
                      <a:pos x="0" y="363"/>
                    </a:cxn>
                  </a:cxnLst>
                  <a:rect l="0" t="0" r="r" b="b"/>
                  <a:pathLst>
                    <a:path w="274" h="364">
                      <a:moveTo>
                        <a:pt x="0" y="363"/>
                      </a:moveTo>
                      <a:lnTo>
                        <a:pt x="0" y="261"/>
                      </a:lnTo>
                      <a:lnTo>
                        <a:pt x="273" y="0"/>
                      </a:lnTo>
                      <a:lnTo>
                        <a:pt x="273" y="101"/>
                      </a:lnTo>
                      <a:lnTo>
                        <a:pt x="0" y="363"/>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099" name="Freeform 75"/>
                <p:cNvSpPr>
                  <a:spLocks/>
                </p:cNvSpPr>
                <p:nvPr/>
              </p:nvSpPr>
              <p:spPr bwMode="auto">
                <a:xfrm>
                  <a:off x="1502" y="2813"/>
                  <a:ext cx="275" cy="367"/>
                </a:xfrm>
                <a:custGeom>
                  <a:avLst/>
                  <a:gdLst/>
                  <a:ahLst/>
                  <a:cxnLst>
                    <a:cxn ang="0">
                      <a:pos x="274" y="366"/>
                    </a:cxn>
                    <a:cxn ang="0">
                      <a:pos x="274" y="264"/>
                    </a:cxn>
                    <a:cxn ang="0">
                      <a:pos x="0" y="0"/>
                    </a:cxn>
                    <a:cxn ang="0">
                      <a:pos x="0" y="101"/>
                    </a:cxn>
                    <a:cxn ang="0">
                      <a:pos x="274" y="366"/>
                    </a:cxn>
                  </a:cxnLst>
                  <a:rect l="0" t="0" r="r" b="b"/>
                  <a:pathLst>
                    <a:path w="275" h="367">
                      <a:moveTo>
                        <a:pt x="274" y="366"/>
                      </a:moveTo>
                      <a:lnTo>
                        <a:pt x="274" y="264"/>
                      </a:lnTo>
                      <a:lnTo>
                        <a:pt x="0" y="0"/>
                      </a:lnTo>
                      <a:lnTo>
                        <a:pt x="0" y="101"/>
                      </a:lnTo>
                      <a:lnTo>
                        <a:pt x="274"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00" name="Freeform 76"/>
                <p:cNvSpPr>
                  <a:spLocks/>
                </p:cNvSpPr>
                <p:nvPr/>
              </p:nvSpPr>
              <p:spPr bwMode="auto">
                <a:xfrm>
                  <a:off x="1228" y="3085"/>
                  <a:ext cx="274" cy="366"/>
                </a:xfrm>
                <a:custGeom>
                  <a:avLst/>
                  <a:gdLst/>
                  <a:ahLst/>
                  <a:cxnLst>
                    <a:cxn ang="0">
                      <a:pos x="0" y="0"/>
                    </a:cxn>
                    <a:cxn ang="0">
                      <a:pos x="0" y="101"/>
                    </a:cxn>
                    <a:cxn ang="0">
                      <a:pos x="273" y="365"/>
                    </a:cxn>
                    <a:cxn ang="0">
                      <a:pos x="273" y="263"/>
                    </a:cxn>
                    <a:cxn ang="0">
                      <a:pos x="0" y="0"/>
                    </a:cxn>
                  </a:cxnLst>
                  <a:rect l="0" t="0" r="r" b="b"/>
                  <a:pathLst>
                    <a:path w="274" h="366">
                      <a:moveTo>
                        <a:pt x="0" y="0"/>
                      </a:moveTo>
                      <a:lnTo>
                        <a:pt x="0" y="101"/>
                      </a:lnTo>
                      <a:lnTo>
                        <a:pt x="273" y="365"/>
                      </a:lnTo>
                      <a:lnTo>
                        <a:pt x="273" y="263"/>
                      </a:lnTo>
                      <a:lnTo>
                        <a:pt x="0"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01" name="Freeform 77"/>
                <p:cNvSpPr>
                  <a:spLocks/>
                </p:cNvSpPr>
                <p:nvPr/>
              </p:nvSpPr>
              <p:spPr bwMode="auto">
                <a:xfrm>
                  <a:off x="1502" y="3085"/>
                  <a:ext cx="275" cy="367"/>
                </a:xfrm>
                <a:custGeom>
                  <a:avLst/>
                  <a:gdLst/>
                  <a:ahLst/>
                  <a:cxnLst>
                    <a:cxn ang="0">
                      <a:pos x="274" y="0"/>
                    </a:cxn>
                    <a:cxn ang="0">
                      <a:pos x="274" y="101"/>
                    </a:cxn>
                    <a:cxn ang="0">
                      <a:pos x="0" y="366"/>
                    </a:cxn>
                    <a:cxn ang="0">
                      <a:pos x="0" y="264"/>
                    </a:cxn>
                    <a:cxn ang="0">
                      <a:pos x="274" y="0"/>
                    </a:cxn>
                  </a:cxnLst>
                  <a:rect l="0" t="0" r="r" b="b"/>
                  <a:pathLst>
                    <a:path w="275" h="367">
                      <a:moveTo>
                        <a:pt x="274" y="0"/>
                      </a:moveTo>
                      <a:lnTo>
                        <a:pt x="274" y="101"/>
                      </a:lnTo>
                      <a:lnTo>
                        <a:pt x="0" y="366"/>
                      </a:lnTo>
                      <a:lnTo>
                        <a:pt x="0" y="264"/>
                      </a:lnTo>
                      <a:lnTo>
                        <a:pt x="274"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nvGrpSpPr>
              <p:cNvPr id="16" name="Group 78"/>
              <p:cNvGrpSpPr>
                <a:grpSpLocks/>
              </p:cNvGrpSpPr>
              <p:nvPr/>
            </p:nvGrpSpPr>
            <p:grpSpPr bwMode="auto">
              <a:xfrm>
                <a:off x="1505" y="3081"/>
                <a:ext cx="550" cy="643"/>
                <a:chOff x="1505" y="3081"/>
                <a:chExt cx="550" cy="643"/>
              </a:xfrm>
            </p:grpSpPr>
            <p:sp>
              <p:nvSpPr>
                <p:cNvPr id="769103" name="AutoShape 79"/>
                <p:cNvSpPr>
                  <a:spLocks noChangeArrowheads="1"/>
                </p:cNvSpPr>
                <p:nvPr/>
              </p:nvSpPr>
              <p:spPr bwMode="auto">
                <a:xfrm>
                  <a:off x="1505" y="3083"/>
                  <a:ext cx="547" cy="537"/>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104" name="Freeform 80"/>
                <p:cNvSpPr>
                  <a:spLocks/>
                </p:cNvSpPr>
                <p:nvPr/>
              </p:nvSpPr>
              <p:spPr bwMode="auto">
                <a:xfrm>
                  <a:off x="1506" y="3081"/>
                  <a:ext cx="273" cy="366"/>
                </a:xfrm>
                <a:custGeom>
                  <a:avLst/>
                  <a:gdLst/>
                  <a:ahLst/>
                  <a:cxnLst>
                    <a:cxn ang="0">
                      <a:pos x="0" y="365"/>
                    </a:cxn>
                    <a:cxn ang="0">
                      <a:pos x="0" y="263"/>
                    </a:cxn>
                    <a:cxn ang="0">
                      <a:pos x="272" y="0"/>
                    </a:cxn>
                    <a:cxn ang="0">
                      <a:pos x="272" y="101"/>
                    </a:cxn>
                    <a:cxn ang="0">
                      <a:pos x="0" y="365"/>
                    </a:cxn>
                  </a:cxnLst>
                  <a:rect l="0" t="0" r="r" b="b"/>
                  <a:pathLst>
                    <a:path w="273" h="366">
                      <a:moveTo>
                        <a:pt x="0" y="365"/>
                      </a:moveTo>
                      <a:lnTo>
                        <a:pt x="0" y="263"/>
                      </a:lnTo>
                      <a:lnTo>
                        <a:pt x="272" y="0"/>
                      </a:lnTo>
                      <a:lnTo>
                        <a:pt x="272" y="101"/>
                      </a:lnTo>
                      <a:lnTo>
                        <a:pt x="0" y="365"/>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05" name="Freeform 81"/>
                <p:cNvSpPr>
                  <a:spLocks/>
                </p:cNvSpPr>
                <p:nvPr/>
              </p:nvSpPr>
              <p:spPr bwMode="auto">
                <a:xfrm>
                  <a:off x="1782" y="3083"/>
                  <a:ext cx="273" cy="367"/>
                </a:xfrm>
                <a:custGeom>
                  <a:avLst/>
                  <a:gdLst/>
                  <a:ahLst/>
                  <a:cxnLst>
                    <a:cxn ang="0">
                      <a:pos x="272" y="366"/>
                    </a:cxn>
                    <a:cxn ang="0">
                      <a:pos x="272" y="264"/>
                    </a:cxn>
                    <a:cxn ang="0">
                      <a:pos x="0" y="0"/>
                    </a:cxn>
                    <a:cxn ang="0">
                      <a:pos x="0" y="101"/>
                    </a:cxn>
                    <a:cxn ang="0">
                      <a:pos x="272" y="366"/>
                    </a:cxn>
                  </a:cxnLst>
                  <a:rect l="0" t="0" r="r" b="b"/>
                  <a:pathLst>
                    <a:path w="273" h="367">
                      <a:moveTo>
                        <a:pt x="272" y="366"/>
                      </a:moveTo>
                      <a:lnTo>
                        <a:pt x="272" y="264"/>
                      </a:lnTo>
                      <a:lnTo>
                        <a:pt x="0" y="0"/>
                      </a:lnTo>
                      <a:lnTo>
                        <a:pt x="0" y="101"/>
                      </a:lnTo>
                      <a:lnTo>
                        <a:pt x="272"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06" name="Freeform 82"/>
                <p:cNvSpPr>
                  <a:spLocks/>
                </p:cNvSpPr>
                <p:nvPr/>
              </p:nvSpPr>
              <p:spPr bwMode="auto">
                <a:xfrm>
                  <a:off x="1506" y="3354"/>
                  <a:ext cx="273" cy="367"/>
                </a:xfrm>
                <a:custGeom>
                  <a:avLst/>
                  <a:gdLst/>
                  <a:ahLst/>
                  <a:cxnLst>
                    <a:cxn ang="0">
                      <a:pos x="0" y="0"/>
                    </a:cxn>
                    <a:cxn ang="0">
                      <a:pos x="0" y="101"/>
                    </a:cxn>
                    <a:cxn ang="0">
                      <a:pos x="272" y="366"/>
                    </a:cxn>
                    <a:cxn ang="0">
                      <a:pos x="272" y="264"/>
                    </a:cxn>
                    <a:cxn ang="0">
                      <a:pos x="0" y="0"/>
                    </a:cxn>
                  </a:cxnLst>
                  <a:rect l="0" t="0" r="r" b="b"/>
                  <a:pathLst>
                    <a:path w="273" h="367">
                      <a:moveTo>
                        <a:pt x="0" y="0"/>
                      </a:moveTo>
                      <a:lnTo>
                        <a:pt x="0" y="101"/>
                      </a:lnTo>
                      <a:lnTo>
                        <a:pt x="272" y="366"/>
                      </a:lnTo>
                      <a:lnTo>
                        <a:pt x="272" y="264"/>
                      </a:lnTo>
                      <a:lnTo>
                        <a:pt x="0"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07" name="Freeform 83"/>
                <p:cNvSpPr>
                  <a:spLocks/>
                </p:cNvSpPr>
                <p:nvPr/>
              </p:nvSpPr>
              <p:spPr bwMode="auto">
                <a:xfrm>
                  <a:off x="1782" y="3356"/>
                  <a:ext cx="273" cy="368"/>
                </a:xfrm>
                <a:custGeom>
                  <a:avLst/>
                  <a:gdLst/>
                  <a:ahLst/>
                  <a:cxnLst>
                    <a:cxn ang="0">
                      <a:pos x="272" y="0"/>
                    </a:cxn>
                    <a:cxn ang="0">
                      <a:pos x="272" y="101"/>
                    </a:cxn>
                    <a:cxn ang="0">
                      <a:pos x="0" y="367"/>
                    </a:cxn>
                    <a:cxn ang="0">
                      <a:pos x="0" y="265"/>
                    </a:cxn>
                    <a:cxn ang="0">
                      <a:pos x="272" y="0"/>
                    </a:cxn>
                  </a:cxnLst>
                  <a:rect l="0" t="0" r="r" b="b"/>
                  <a:pathLst>
                    <a:path w="273" h="368">
                      <a:moveTo>
                        <a:pt x="272" y="0"/>
                      </a:moveTo>
                      <a:lnTo>
                        <a:pt x="272" y="101"/>
                      </a:lnTo>
                      <a:lnTo>
                        <a:pt x="0" y="367"/>
                      </a:lnTo>
                      <a:lnTo>
                        <a:pt x="0" y="265"/>
                      </a:lnTo>
                      <a:lnTo>
                        <a:pt x="272"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nvGrpSpPr>
              <p:cNvPr id="17" name="Group 84"/>
              <p:cNvGrpSpPr>
                <a:grpSpLocks/>
              </p:cNvGrpSpPr>
              <p:nvPr/>
            </p:nvGrpSpPr>
            <p:grpSpPr bwMode="auto">
              <a:xfrm>
                <a:off x="1766" y="3338"/>
                <a:ext cx="553" cy="642"/>
                <a:chOff x="1766" y="3338"/>
                <a:chExt cx="553" cy="642"/>
              </a:xfrm>
            </p:grpSpPr>
            <p:sp>
              <p:nvSpPr>
                <p:cNvPr id="769109" name="AutoShape 85"/>
                <p:cNvSpPr>
                  <a:spLocks noChangeArrowheads="1"/>
                </p:cNvSpPr>
                <p:nvPr/>
              </p:nvSpPr>
              <p:spPr bwMode="auto">
                <a:xfrm>
                  <a:off x="1766" y="3339"/>
                  <a:ext cx="550" cy="535"/>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110" name="Freeform 86"/>
                <p:cNvSpPr>
                  <a:spLocks/>
                </p:cNvSpPr>
                <p:nvPr/>
              </p:nvSpPr>
              <p:spPr bwMode="auto">
                <a:xfrm>
                  <a:off x="1771" y="3338"/>
                  <a:ext cx="272" cy="367"/>
                </a:xfrm>
                <a:custGeom>
                  <a:avLst/>
                  <a:gdLst/>
                  <a:ahLst/>
                  <a:cxnLst>
                    <a:cxn ang="0">
                      <a:pos x="0" y="366"/>
                    </a:cxn>
                    <a:cxn ang="0">
                      <a:pos x="0" y="264"/>
                    </a:cxn>
                    <a:cxn ang="0">
                      <a:pos x="271" y="0"/>
                    </a:cxn>
                    <a:cxn ang="0">
                      <a:pos x="271" y="101"/>
                    </a:cxn>
                    <a:cxn ang="0">
                      <a:pos x="0" y="366"/>
                    </a:cxn>
                  </a:cxnLst>
                  <a:rect l="0" t="0" r="r" b="b"/>
                  <a:pathLst>
                    <a:path w="272" h="367">
                      <a:moveTo>
                        <a:pt x="0" y="366"/>
                      </a:moveTo>
                      <a:lnTo>
                        <a:pt x="0" y="264"/>
                      </a:lnTo>
                      <a:lnTo>
                        <a:pt x="271" y="0"/>
                      </a:lnTo>
                      <a:lnTo>
                        <a:pt x="271" y="101"/>
                      </a:lnTo>
                      <a:lnTo>
                        <a:pt x="0"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11" name="Freeform 87"/>
                <p:cNvSpPr>
                  <a:spLocks/>
                </p:cNvSpPr>
                <p:nvPr/>
              </p:nvSpPr>
              <p:spPr bwMode="auto">
                <a:xfrm>
                  <a:off x="2046" y="3340"/>
                  <a:ext cx="273" cy="367"/>
                </a:xfrm>
                <a:custGeom>
                  <a:avLst/>
                  <a:gdLst/>
                  <a:ahLst/>
                  <a:cxnLst>
                    <a:cxn ang="0">
                      <a:pos x="272" y="366"/>
                    </a:cxn>
                    <a:cxn ang="0">
                      <a:pos x="272" y="264"/>
                    </a:cxn>
                    <a:cxn ang="0">
                      <a:pos x="0" y="0"/>
                    </a:cxn>
                    <a:cxn ang="0">
                      <a:pos x="0" y="101"/>
                    </a:cxn>
                    <a:cxn ang="0">
                      <a:pos x="272" y="366"/>
                    </a:cxn>
                  </a:cxnLst>
                  <a:rect l="0" t="0" r="r" b="b"/>
                  <a:pathLst>
                    <a:path w="273" h="367">
                      <a:moveTo>
                        <a:pt x="272" y="366"/>
                      </a:moveTo>
                      <a:lnTo>
                        <a:pt x="272" y="264"/>
                      </a:lnTo>
                      <a:lnTo>
                        <a:pt x="0" y="0"/>
                      </a:lnTo>
                      <a:lnTo>
                        <a:pt x="0" y="101"/>
                      </a:lnTo>
                      <a:lnTo>
                        <a:pt x="272"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12" name="Freeform 88"/>
                <p:cNvSpPr>
                  <a:spLocks/>
                </p:cNvSpPr>
                <p:nvPr/>
              </p:nvSpPr>
              <p:spPr bwMode="auto">
                <a:xfrm>
                  <a:off x="1771" y="3609"/>
                  <a:ext cx="272" cy="368"/>
                </a:xfrm>
                <a:custGeom>
                  <a:avLst/>
                  <a:gdLst/>
                  <a:ahLst/>
                  <a:cxnLst>
                    <a:cxn ang="0">
                      <a:pos x="0" y="0"/>
                    </a:cxn>
                    <a:cxn ang="0">
                      <a:pos x="0" y="101"/>
                    </a:cxn>
                    <a:cxn ang="0">
                      <a:pos x="271" y="367"/>
                    </a:cxn>
                    <a:cxn ang="0">
                      <a:pos x="271" y="265"/>
                    </a:cxn>
                    <a:cxn ang="0">
                      <a:pos x="0" y="0"/>
                    </a:cxn>
                  </a:cxnLst>
                  <a:rect l="0" t="0" r="r" b="b"/>
                  <a:pathLst>
                    <a:path w="272" h="368">
                      <a:moveTo>
                        <a:pt x="0" y="0"/>
                      </a:moveTo>
                      <a:lnTo>
                        <a:pt x="0" y="101"/>
                      </a:lnTo>
                      <a:lnTo>
                        <a:pt x="271" y="367"/>
                      </a:lnTo>
                      <a:lnTo>
                        <a:pt x="271" y="265"/>
                      </a:lnTo>
                      <a:lnTo>
                        <a:pt x="0"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13" name="Freeform 89"/>
                <p:cNvSpPr>
                  <a:spLocks/>
                </p:cNvSpPr>
                <p:nvPr/>
              </p:nvSpPr>
              <p:spPr bwMode="auto">
                <a:xfrm>
                  <a:off x="2046" y="3611"/>
                  <a:ext cx="273" cy="369"/>
                </a:xfrm>
                <a:custGeom>
                  <a:avLst/>
                  <a:gdLst/>
                  <a:ahLst/>
                  <a:cxnLst>
                    <a:cxn ang="0">
                      <a:pos x="272" y="0"/>
                    </a:cxn>
                    <a:cxn ang="0">
                      <a:pos x="272" y="102"/>
                    </a:cxn>
                    <a:cxn ang="0">
                      <a:pos x="0" y="368"/>
                    </a:cxn>
                    <a:cxn ang="0">
                      <a:pos x="0" y="265"/>
                    </a:cxn>
                    <a:cxn ang="0">
                      <a:pos x="272" y="0"/>
                    </a:cxn>
                  </a:cxnLst>
                  <a:rect l="0" t="0" r="r" b="b"/>
                  <a:pathLst>
                    <a:path w="273" h="369">
                      <a:moveTo>
                        <a:pt x="272" y="0"/>
                      </a:moveTo>
                      <a:lnTo>
                        <a:pt x="272" y="102"/>
                      </a:lnTo>
                      <a:lnTo>
                        <a:pt x="0" y="368"/>
                      </a:lnTo>
                      <a:lnTo>
                        <a:pt x="0" y="265"/>
                      </a:lnTo>
                      <a:lnTo>
                        <a:pt x="272"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nvGrpSpPr>
              <p:cNvPr id="18" name="Group 90"/>
              <p:cNvGrpSpPr>
                <a:grpSpLocks/>
              </p:cNvGrpSpPr>
              <p:nvPr/>
            </p:nvGrpSpPr>
            <p:grpSpPr bwMode="auto">
              <a:xfrm>
                <a:off x="2864" y="1202"/>
                <a:ext cx="549" cy="641"/>
                <a:chOff x="2864" y="1202"/>
                <a:chExt cx="549" cy="641"/>
              </a:xfrm>
            </p:grpSpPr>
            <p:sp>
              <p:nvSpPr>
                <p:cNvPr id="769115" name="AutoShape 91"/>
                <p:cNvSpPr>
                  <a:spLocks noChangeArrowheads="1"/>
                </p:cNvSpPr>
                <p:nvPr/>
              </p:nvSpPr>
              <p:spPr bwMode="auto">
                <a:xfrm>
                  <a:off x="2864" y="1204"/>
                  <a:ext cx="548" cy="535"/>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116" name="Freeform 92"/>
                <p:cNvSpPr>
                  <a:spLocks/>
                </p:cNvSpPr>
                <p:nvPr/>
              </p:nvSpPr>
              <p:spPr bwMode="auto">
                <a:xfrm>
                  <a:off x="2864" y="1202"/>
                  <a:ext cx="276" cy="366"/>
                </a:xfrm>
                <a:custGeom>
                  <a:avLst/>
                  <a:gdLst/>
                  <a:ahLst/>
                  <a:cxnLst>
                    <a:cxn ang="0">
                      <a:pos x="0" y="365"/>
                    </a:cxn>
                    <a:cxn ang="0">
                      <a:pos x="0" y="263"/>
                    </a:cxn>
                    <a:cxn ang="0">
                      <a:pos x="275" y="0"/>
                    </a:cxn>
                    <a:cxn ang="0">
                      <a:pos x="275" y="101"/>
                    </a:cxn>
                    <a:cxn ang="0">
                      <a:pos x="0" y="365"/>
                    </a:cxn>
                  </a:cxnLst>
                  <a:rect l="0" t="0" r="r" b="b"/>
                  <a:pathLst>
                    <a:path w="276" h="366">
                      <a:moveTo>
                        <a:pt x="0" y="365"/>
                      </a:moveTo>
                      <a:lnTo>
                        <a:pt x="0" y="263"/>
                      </a:lnTo>
                      <a:lnTo>
                        <a:pt x="275" y="0"/>
                      </a:lnTo>
                      <a:lnTo>
                        <a:pt x="275" y="101"/>
                      </a:lnTo>
                      <a:lnTo>
                        <a:pt x="0" y="365"/>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17" name="Freeform 93"/>
                <p:cNvSpPr>
                  <a:spLocks/>
                </p:cNvSpPr>
                <p:nvPr/>
              </p:nvSpPr>
              <p:spPr bwMode="auto">
                <a:xfrm>
                  <a:off x="3140" y="1203"/>
                  <a:ext cx="273" cy="367"/>
                </a:xfrm>
                <a:custGeom>
                  <a:avLst/>
                  <a:gdLst/>
                  <a:ahLst/>
                  <a:cxnLst>
                    <a:cxn ang="0">
                      <a:pos x="272" y="366"/>
                    </a:cxn>
                    <a:cxn ang="0">
                      <a:pos x="272" y="264"/>
                    </a:cxn>
                    <a:cxn ang="0">
                      <a:pos x="0" y="0"/>
                    </a:cxn>
                    <a:cxn ang="0">
                      <a:pos x="0" y="101"/>
                    </a:cxn>
                    <a:cxn ang="0">
                      <a:pos x="272" y="366"/>
                    </a:cxn>
                  </a:cxnLst>
                  <a:rect l="0" t="0" r="r" b="b"/>
                  <a:pathLst>
                    <a:path w="273" h="367">
                      <a:moveTo>
                        <a:pt x="272" y="366"/>
                      </a:moveTo>
                      <a:lnTo>
                        <a:pt x="272" y="264"/>
                      </a:lnTo>
                      <a:lnTo>
                        <a:pt x="0" y="0"/>
                      </a:lnTo>
                      <a:lnTo>
                        <a:pt x="0" y="101"/>
                      </a:lnTo>
                      <a:lnTo>
                        <a:pt x="272"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18" name="Freeform 94"/>
                <p:cNvSpPr>
                  <a:spLocks/>
                </p:cNvSpPr>
                <p:nvPr/>
              </p:nvSpPr>
              <p:spPr bwMode="auto">
                <a:xfrm>
                  <a:off x="2864" y="1476"/>
                  <a:ext cx="276" cy="367"/>
                </a:xfrm>
                <a:custGeom>
                  <a:avLst/>
                  <a:gdLst/>
                  <a:ahLst/>
                  <a:cxnLst>
                    <a:cxn ang="0">
                      <a:pos x="0" y="0"/>
                    </a:cxn>
                    <a:cxn ang="0">
                      <a:pos x="0" y="101"/>
                    </a:cxn>
                    <a:cxn ang="0">
                      <a:pos x="275" y="366"/>
                    </a:cxn>
                    <a:cxn ang="0">
                      <a:pos x="275" y="264"/>
                    </a:cxn>
                    <a:cxn ang="0">
                      <a:pos x="0" y="0"/>
                    </a:cxn>
                  </a:cxnLst>
                  <a:rect l="0" t="0" r="r" b="b"/>
                  <a:pathLst>
                    <a:path w="276" h="367">
                      <a:moveTo>
                        <a:pt x="0" y="0"/>
                      </a:moveTo>
                      <a:lnTo>
                        <a:pt x="0" y="101"/>
                      </a:lnTo>
                      <a:lnTo>
                        <a:pt x="275" y="366"/>
                      </a:lnTo>
                      <a:lnTo>
                        <a:pt x="275" y="264"/>
                      </a:lnTo>
                      <a:lnTo>
                        <a:pt x="0"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nvGrpSpPr>
              <p:cNvPr id="19" name="Group 95"/>
              <p:cNvGrpSpPr>
                <a:grpSpLocks/>
              </p:cNvGrpSpPr>
              <p:nvPr/>
            </p:nvGrpSpPr>
            <p:grpSpPr bwMode="auto">
              <a:xfrm>
                <a:off x="2317" y="1202"/>
                <a:ext cx="550" cy="642"/>
                <a:chOff x="2317" y="1202"/>
                <a:chExt cx="550" cy="642"/>
              </a:xfrm>
            </p:grpSpPr>
            <p:sp>
              <p:nvSpPr>
                <p:cNvPr id="769120" name="AutoShape 96"/>
                <p:cNvSpPr>
                  <a:spLocks noChangeArrowheads="1"/>
                </p:cNvSpPr>
                <p:nvPr/>
              </p:nvSpPr>
              <p:spPr bwMode="auto">
                <a:xfrm>
                  <a:off x="2317" y="1204"/>
                  <a:ext cx="550" cy="535"/>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121" name="Freeform 97"/>
                <p:cNvSpPr>
                  <a:spLocks/>
                </p:cNvSpPr>
                <p:nvPr/>
              </p:nvSpPr>
              <p:spPr bwMode="auto">
                <a:xfrm>
                  <a:off x="2318" y="1202"/>
                  <a:ext cx="274" cy="366"/>
                </a:xfrm>
                <a:custGeom>
                  <a:avLst/>
                  <a:gdLst/>
                  <a:ahLst/>
                  <a:cxnLst>
                    <a:cxn ang="0">
                      <a:pos x="0" y="365"/>
                    </a:cxn>
                    <a:cxn ang="0">
                      <a:pos x="0" y="263"/>
                    </a:cxn>
                    <a:cxn ang="0">
                      <a:pos x="273" y="0"/>
                    </a:cxn>
                    <a:cxn ang="0">
                      <a:pos x="273" y="101"/>
                    </a:cxn>
                    <a:cxn ang="0">
                      <a:pos x="0" y="365"/>
                    </a:cxn>
                  </a:cxnLst>
                  <a:rect l="0" t="0" r="r" b="b"/>
                  <a:pathLst>
                    <a:path w="274" h="366">
                      <a:moveTo>
                        <a:pt x="0" y="365"/>
                      </a:moveTo>
                      <a:lnTo>
                        <a:pt x="0" y="263"/>
                      </a:lnTo>
                      <a:lnTo>
                        <a:pt x="273" y="0"/>
                      </a:lnTo>
                      <a:lnTo>
                        <a:pt x="273" y="101"/>
                      </a:lnTo>
                      <a:lnTo>
                        <a:pt x="0" y="365"/>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22" name="Freeform 98"/>
                <p:cNvSpPr>
                  <a:spLocks/>
                </p:cNvSpPr>
                <p:nvPr/>
              </p:nvSpPr>
              <p:spPr bwMode="auto">
                <a:xfrm>
                  <a:off x="2591" y="1203"/>
                  <a:ext cx="274" cy="367"/>
                </a:xfrm>
                <a:custGeom>
                  <a:avLst/>
                  <a:gdLst/>
                  <a:ahLst/>
                  <a:cxnLst>
                    <a:cxn ang="0">
                      <a:pos x="273" y="366"/>
                    </a:cxn>
                    <a:cxn ang="0">
                      <a:pos x="273" y="264"/>
                    </a:cxn>
                    <a:cxn ang="0">
                      <a:pos x="0" y="0"/>
                    </a:cxn>
                    <a:cxn ang="0">
                      <a:pos x="0" y="101"/>
                    </a:cxn>
                    <a:cxn ang="0">
                      <a:pos x="273" y="366"/>
                    </a:cxn>
                  </a:cxnLst>
                  <a:rect l="0" t="0" r="r" b="b"/>
                  <a:pathLst>
                    <a:path w="274" h="367">
                      <a:moveTo>
                        <a:pt x="273" y="366"/>
                      </a:moveTo>
                      <a:lnTo>
                        <a:pt x="273" y="264"/>
                      </a:lnTo>
                      <a:lnTo>
                        <a:pt x="0" y="0"/>
                      </a:lnTo>
                      <a:lnTo>
                        <a:pt x="0" y="101"/>
                      </a:lnTo>
                      <a:lnTo>
                        <a:pt x="273"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23" name="Freeform 99"/>
                <p:cNvSpPr>
                  <a:spLocks/>
                </p:cNvSpPr>
                <p:nvPr/>
              </p:nvSpPr>
              <p:spPr bwMode="auto">
                <a:xfrm>
                  <a:off x="2591" y="1476"/>
                  <a:ext cx="274" cy="368"/>
                </a:xfrm>
                <a:custGeom>
                  <a:avLst/>
                  <a:gdLst/>
                  <a:ahLst/>
                  <a:cxnLst>
                    <a:cxn ang="0">
                      <a:pos x="273" y="0"/>
                    </a:cxn>
                    <a:cxn ang="0">
                      <a:pos x="273" y="101"/>
                    </a:cxn>
                    <a:cxn ang="0">
                      <a:pos x="0" y="367"/>
                    </a:cxn>
                    <a:cxn ang="0">
                      <a:pos x="0" y="265"/>
                    </a:cxn>
                    <a:cxn ang="0">
                      <a:pos x="273" y="0"/>
                    </a:cxn>
                  </a:cxnLst>
                  <a:rect l="0" t="0" r="r" b="b"/>
                  <a:pathLst>
                    <a:path w="274" h="368">
                      <a:moveTo>
                        <a:pt x="273" y="0"/>
                      </a:moveTo>
                      <a:lnTo>
                        <a:pt x="273" y="101"/>
                      </a:lnTo>
                      <a:lnTo>
                        <a:pt x="0" y="367"/>
                      </a:lnTo>
                      <a:lnTo>
                        <a:pt x="0" y="265"/>
                      </a:lnTo>
                      <a:lnTo>
                        <a:pt x="273"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nvGrpSpPr>
              <p:cNvPr id="20" name="Group 100"/>
              <p:cNvGrpSpPr>
                <a:grpSpLocks/>
              </p:cNvGrpSpPr>
              <p:nvPr/>
            </p:nvGrpSpPr>
            <p:grpSpPr bwMode="auto">
              <a:xfrm>
                <a:off x="2313" y="3342"/>
                <a:ext cx="551" cy="643"/>
                <a:chOff x="2313" y="3342"/>
                <a:chExt cx="551" cy="643"/>
              </a:xfrm>
            </p:grpSpPr>
            <p:sp>
              <p:nvSpPr>
                <p:cNvPr id="769125" name="AutoShape 101"/>
                <p:cNvSpPr>
                  <a:spLocks noChangeArrowheads="1"/>
                </p:cNvSpPr>
                <p:nvPr/>
              </p:nvSpPr>
              <p:spPr bwMode="auto">
                <a:xfrm>
                  <a:off x="2313" y="3345"/>
                  <a:ext cx="551" cy="536"/>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126" name="Freeform 102"/>
                <p:cNvSpPr>
                  <a:spLocks/>
                </p:cNvSpPr>
                <p:nvPr/>
              </p:nvSpPr>
              <p:spPr bwMode="auto">
                <a:xfrm>
                  <a:off x="2318" y="3342"/>
                  <a:ext cx="273" cy="367"/>
                </a:xfrm>
                <a:custGeom>
                  <a:avLst/>
                  <a:gdLst/>
                  <a:ahLst/>
                  <a:cxnLst>
                    <a:cxn ang="0">
                      <a:pos x="0" y="366"/>
                    </a:cxn>
                    <a:cxn ang="0">
                      <a:pos x="0" y="264"/>
                    </a:cxn>
                    <a:cxn ang="0">
                      <a:pos x="272" y="0"/>
                    </a:cxn>
                    <a:cxn ang="0">
                      <a:pos x="272" y="101"/>
                    </a:cxn>
                    <a:cxn ang="0">
                      <a:pos x="0" y="366"/>
                    </a:cxn>
                  </a:cxnLst>
                  <a:rect l="0" t="0" r="r" b="b"/>
                  <a:pathLst>
                    <a:path w="273" h="367">
                      <a:moveTo>
                        <a:pt x="0" y="366"/>
                      </a:moveTo>
                      <a:lnTo>
                        <a:pt x="0" y="264"/>
                      </a:lnTo>
                      <a:lnTo>
                        <a:pt x="272" y="0"/>
                      </a:lnTo>
                      <a:lnTo>
                        <a:pt x="272" y="101"/>
                      </a:lnTo>
                      <a:lnTo>
                        <a:pt x="0"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27" name="Freeform 103"/>
                <p:cNvSpPr>
                  <a:spLocks/>
                </p:cNvSpPr>
                <p:nvPr/>
              </p:nvSpPr>
              <p:spPr bwMode="auto">
                <a:xfrm>
                  <a:off x="2591" y="3343"/>
                  <a:ext cx="273" cy="368"/>
                </a:xfrm>
                <a:custGeom>
                  <a:avLst/>
                  <a:gdLst/>
                  <a:ahLst/>
                  <a:cxnLst>
                    <a:cxn ang="0">
                      <a:pos x="272" y="367"/>
                    </a:cxn>
                    <a:cxn ang="0">
                      <a:pos x="272" y="265"/>
                    </a:cxn>
                    <a:cxn ang="0">
                      <a:pos x="0" y="0"/>
                    </a:cxn>
                    <a:cxn ang="0">
                      <a:pos x="0" y="101"/>
                    </a:cxn>
                    <a:cxn ang="0">
                      <a:pos x="272" y="367"/>
                    </a:cxn>
                  </a:cxnLst>
                  <a:rect l="0" t="0" r="r" b="b"/>
                  <a:pathLst>
                    <a:path w="273" h="368">
                      <a:moveTo>
                        <a:pt x="272" y="367"/>
                      </a:moveTo>
                      <a:lnTo>
                        <a:pt x="272" y="265"/>
                      </a:lnTo>
                      <a:lnTo>
                        <a:pt x="0" y="0"/>
                      </a:lnTo>
                      <a:lnTo>
                        <a:pt x="0" y="101"/>
                      </a:lnTo>
                      <a:lnTo>
                        <a:pt x="272" y="367"/>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28" name="Freeform 104"/>
                <p:cNvSpPr>
                  <a:spLocks/>
                </p:cNvSpPr>
                <p:nvPr/>
              </p:nvSpPr>
              <p:spPr bwMode="auto">
                <a:xfrm>
                  <a:off x="2318" y="3617"/>
                  <a:ext cx="273" cy="366"/>
                </a:xfrm>
                <a:custGeom>
                  <a:avLst/>
                  <a:gdLst/>
                  <a:ahLst/>
                  <a:cxnLst>
                    <a:cxn ang="0">
                      <a:pos x="0" y="0"/>
                    </a:cxn>
                    <a:cxn ang="0">
                      <a:pos x="0" y="101"/>
                    </a:cxn>
                    <a:cxn ang="0">
                      <a:pos x="272" y="365"/>
                    </a:cxn>
                    <a:cxn ang="0">
                      <a:pos x="272" y="263"/>
                    </a:cxn>
                    <a:cxn ang="0">
                      <a:pos x="0" y="0"/>
                    </a:cxn>
                  </a:cxnLst>
                  <a:rect l="0" t="0" r="r" b="b"/>
                  <a:pathLst>
                    <a:path w="273" h="366">
                      <a:moveTo>
                        <a:pt x="0" y="0"/>
                      </a:moveTo>
                      <a:lnTo>
                        <a:pt x="0" y="101"/>
                      </a:lnTo>
                      <a:lnTo>
                        <a:pt x="272" y="365"/>
                      </a:lnTo>
                      <a:lnTo>
                        <a:pt x="272" y="263"/>
                      </a:lnTo>
                      <a:lnTo>
                        <a:pt x="0"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29" name="Freeform 105"/>
                <p:cNvSpPr>
                  <a:spLocks/>
                </p:cNvSpPr>
                <p:nvPr/>
              </p:nvSpPr>
              <p:spPr bwMode="auto">
                <a:xfrm>
                  <a:off x="2591" y="3617"/>
                  <a:ext cx="273" cy="368"/>
                </a:xfrm>
                <a:custGeom>
                  <a:avLst/>
                  <a:gdLst/>
                  <a:ahLst/>
                  <a:cxnLst>
                    <a:cxn ang="0">
                      <a:pos x="272" y="0"/>
                    </a:cxn>
                    <a:cxn ang="0">
                      <a:pos x="272" y="101"/>
                    </a:cxn>
                    <a:cxn ang="0">
                      <a:pos x="0" y="367"/>
                    </a:cxn>
                    <a:cxn ang="0">
                      <a:pos x="0" y="265"/>
                    </a:cxn>
                    <a:cxn ang="0">
                      <a:pos x="272" y="0"/>
                    </a:cxn>
                  </a:cxnLst>
                  <a:rect l="0" t="0" r="r" b="b"/>
                  <a:pathLst>
                    <a:path w="273" h="368">
                      <a:moveTo>
                        <a:pt x="272" y="0"/>
                      </a:moveTo>
                      <a:lnTo>
                        <a:pt x="272" y="101"/>
                      </a:lnTo>
                      <a:lnTo>
                        <a:pt x="0" y="367"/>
                      </a:lnTo>
                      <a:lnTo>
                        <a:pt x="0" y="265"/>
                      </a:lnTo>
                      <a:lnTo>
                        <a:pt x="272"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nvGrpSpPr>
              <p:cNvPr id="21" name="Group 106"/>
              <p:cNvGrpSpPr>
                <a:grpSpLocks/>
              </p:cNvGrpSpPr>
              <p:nvPr/>
            </p:nvGrpSpPr>
            <p:grpSpPr bwMode="auto">
              <a:xfrm>
                <a:off x="2868" y="3342"/>
                <a:ext cx="550" cy="643"/>
                <a:chOff x="2868" y="3342"/>
                <a:chExt cx="550" cy="643"/>
              </a:xfrm>
            </p:grpSpPr>
            <p:sp>
              <p:nvSpPr>
                <p:cNvPr id="769131" name="AutoShape 107"/>
                <p:cNvSpPr>
                  <a:spLocks noChangeArrowheads="1"/>
                </p:cNvSpPr>
                <p:nvPr/>
              </p:nvSpPr>
              <p:spPr bwMode="auto">
                <a:xfrm>
                  <a:off x="2868" y="3345"/>
                  <a:ext cx="550" cy="536"/>
                </a:xfrm>
                <a:prstGeom prst="diamond">
                  <a:avLst/>
                </a:prstGeom>
                <a:solidFill>
                  <a:schemeClr val="bg1"/>
                </a:solidFill>
                <a:ln w="12700">
                  <a:solidFill>
                    <a:schemeClr val="accent2"/>
                  </a:solidFill>
                  <a:miter lim="800000"/>
                  <a:headEnd/>
                  <a:tailEnd/>
                </a:ln>
                <a:effectLst/>
              </p:spPr>
              <p:txBody>
                <a:bodyPr wrap="none" anchor="ctr"/>
                <a:lstStyle/>
                <a:p>
                  <a:endParaRPr lang="en-US" dirty="0"/>
                </a:p>
              </p:txBody>
            </p:sp>
            <p:sp>
              <p:nvSpPr>
                <p:cNvPr id="769132" name="Freeform 108"/>
                <p:cNvSpPr>
                  <a:spLocks/>
                </p:cNvSpPr>
                <p:nvPr/>
              </p:nvSpPr>
              <p:spPr bwMode="auto">
                <a:xfrm>
                  <a:off x="2872" y="3342"/>
                  <a:ext cx="274" cy="367"/>
                </a:xfrm>
                <a:custGeom>
                  <a:avLst/>
                  <a:gdLst/>
                  <a:ahLst/>
                  <a:cxnLst>
                    <a:cxn ang="0">
                      <a:pos x="0" y="366"/>
                    </a:cxn>
                    <a:cxn ang="0">
                      <a:pos x="0" y="264"/>
                    </a:cxn>
                    <a:cxn ang="0">
                      <a:pos x="273" y="0"/>
                    </a:cxn>
                    <a:cxn ang="0">
                      <a:pos x="273" y="101"/>
                    </a:cxn>
                    <a:cxn ang="0">
                      <a:pos x="0" y="366"/>
                    </a:cxn>
                  </a:cxnLst>
                  <a:rect l="0" t="0" r="r" b="b"/>
                  <a:pathLst>
                    <a:path w="274" h="367">
                      <a:moveTo>
                        <a:pt x="0" y="366"/>
                      </a:moveTo>
                      <a:lnTo>
                        <a:pt x="0" y="264"/>
                      </a:lnTo>
                      <a:lnTo>
                        <a:pt x="273" y="0"/>
                      </a:lnTo>
                      <a:lnTo>
                        <a:pt x="273" y="101"/>
                      </a:lnTo>
                      <a:lnTo>
                        <a:pt x="0" y="366"/>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33" name="Freeform 109"/>
                <p:cNvSpPr>
                  <a:spLocks/>
                </p:cNvSpPr>
                <p:nvPr/>
              </p:nvSpPr>
              <p:spPr bwMode="auto">
                <a:xfrm>
                  <a:off x="3146" y="3343"/>
                  <a:ext cx="272" cy="368"/>
                </a:xfrm>
                <a:custGeom>
                  <a:avLst/>
                  <a:gdLst/>
                  <a:ahLst/>
                  <a:cxnLst>
                    <a:cxn ang="0">
                      <a:pos x="271" y="367"/>
                    </a:cxn>
                    <a:cxn ang="0">
                      <a:pos x="271" y="265"/>
                    </a:cxn>
                    <a:cxn ang="0">
                      <a:pos x="0" y="0"/>
                    </a:cxn>
                    <a:cxn ang="0">
                      <a:pos x="0" y="101"/>
                    </a:cxn>
                    <a:cxn ang="0">
                      <a:pos x="271" y="367"/>
                    </a:cxn>
                  </a:cxnLst>
                  <a:rect l="0" t="0" r="r" b="b"/>
                  <a:pathLst>
                    <a:path w="272" h="368">
                      <a:moveTo>
                        <a:pt x="271" y="367"/>
                      </a:moveTo>
                      <a:lnTo>
                        <a:pt x="271" y="265"/>
                      </a:lnTo>
                      <a:lnTo>
                        <a:pt x="0" y="0"/>
                      </a:lnTo>
                      <a:lnTo>
                        <a:pt x="0" y="101"/>
                      </a:lnTo>
                      <a:lnTo>
                        <a:pt x="271" y="367"/>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34" name="Freeform 110"/>
                <p:cNvSpPr>
                  <a:spLocks/>
                </p:cNvSpPr>
                <p:nvPr/>
              </p:nvSpPr>
              <p:spPr bwMode="auto">
                <a:xfrm>
                  <a:off x="2872" y="3617"/>
                  <a:ext cx="274" cy="366"/>
                </a:xfrm>
                <a:custGeom>
                  <a:avLst/>
                  <a:gdLst/>
                  <a:ahLst/>
                  <a:cxnLst>
                    <a:cxn ang="0">
                      <a:pos x="0" y="0"/>
                    </a:cxn>
                    <a:cxn ang="0">
                      <a:pos x="0" y="101"/>
                    </a:cxn>
                    <a:cxn ang="0">
                      <a:pos x="273" y="365"/>
                    </a:cxn>
                    <a:cxn ang="0">
                      <a:pos x="273" y="263"/>
                    </a:cxn>
                    <a:cxn ang="0">
                      <a:pos x="0" y="0"/>
                    </a:cxn>
                  </a:cxnLst>
                  <a:rect l="0" t="0" r="r" b="b"/>
                  <a:pathLst>
                    <a:path w="274" h="366">
                      <a:moveTo>
                        <a:pt x="0" y="0"/>
                      </a:moveTo>
                      <a:lnTo>
                        <a:pt x="0" y="101"/>
                      </a:lnTo>
                      <a:lnTo>
                        <a:pt x="273" y="365"/>
                      </a:lnTo>
                      <a:lnTo>
                        <a:pt x="273" y="263"/>
                      </a:lnTo>
                      <a:lnTo>
                        <a:pt x="0"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sp>
              <p:nvSpPr>
                <p:cNvPr id="769135" name="Freeform 111"/>
                <p:cNvSpPr>
                  <a:spLocks/>
                </p:cNvSpPr>
                <p:nvPr/>
              </p:nvSpPr>
              <p:spPr bwMode="auto">
                <a:xfrm>
                  <a:off x="3146" y="3617"/>
                  <a:ext cx="272" cy="368"/>
                </a:xfrm>
                <a:custGeom>
                  <a:avLst/>
                  <a:gdLst/>
                  <a:ahLst/>
                  <a:cxnLst>
                    <a:cxn ang="0">
                      <a:pos x="271" y="0"/>
                    </a:cxn>
                    <a:cxn ang="0">
                      <a:pos x="271" y="101"/>
                    </a:cxn>
                    <a:cxn ang="0">
                      <a:pos x="0" y="367"/>
                    </a:cxn>
                    <a:cxn ang="0">
                      <a:pos x="0" y="265"/>
                    </a:cxn>
                    <a:cxn ang="0">
                      <a:pos x="271" y="0"/>
                    </a:cxn>
                  </a:cxnLst>
                  <a:rect l="0" t="0" r="r" b="b"/>
                  <a:pathLst>
                    <a:path w="272" h="368">
                      <a:moveTo>
                        <a:pt x="271" y="0"/>
                      </a:moveTo>
                      <a:lnTo>
                        <a:pt x="271" y="101"/>
                      </a:lnTo>
                      <a:lnTo>
                        <a:pt x="0" y="367"/>
                      </a:lnTo>
                      <a:lnTo>
                        <a:pt x="0" y="265"/>
                      </a:lnTo>
                      <a:lnTo>
                        <a:pt x="271" y="0"/>
                      </a:lnTo>
                    </a:path>
                  </a:pathLst>
                </a:custGeom>
                <a:solidFill>
                  <a:schemeClr val="bg1"/>
                </a:solidFill>
                <a:ln w="12700" cap="rnd" cmpd="sng">
                  <a:solidFill>
                    <a:schemeClr val="accent2"/>
                  </a:solidFill>
                  <a:prstDash val="solid"/>
                  <a:round/>
                  <a:headEnd type="none" w="med" len="med"/>
                  <a:tailEnd type="none" w="med" len="med"/>
                </a:ln>
                <a:effectLst/>
              </p:spPr>
              <p:txBody>
                <a:bodyPr/>
                <a:lstStyle/>
                <a:p>
                  <a:endParaRPr lang="en-US" dirty="0"/>
                </a:p>
              </p:txBody>
            </p:sp>
          </p:grpSp>
        </p:grpSp>
        <p:sp>
          <p:nvSpPr>
            <p:cNvPr id="769136" name="Freeform 112"/>
            <p:cNvSpPr>
              <a:spLocks/>
            </p:cNvSpPr>
            <p:nvPr/>
          </p:nvSpPr>
          <p:spPr bwMode="auto">
            <a:xfrm>
              <a:off x="3140" y="1476"/>
              <a:ext cx="273" cy="368"/>
            </a:xfrm>
            <a:custGeom>
              <a:avLst/>
              <a:gdLst/>
              <a:ahLst/>
              <a:cxnLst>
                <a:cxn ang="0">
                  <a:pos x="272" y="0"/>
                </a:cxn>
                <a:cxn ang="0">
                  <a:pos x="272" y="101"/>
                </a:cxn>
                <a:cxn ang="0">
                  <a:pos x="0" y="367"/>
                </a:cxn>
                <a:cxn ang="0">
                  <a:pos x="0" y="265"/>
                </a:cxn>
                <a:cxn ang="0">
                  <a:pos x="272" y="0"/>
                </a:cxn>
              </a:cxnLst>
              <a:rect l="0" t="0" r="r" b="b"/>
              <a:pathLst>
                <a:path w="273" h="368">
                  <a:moveTo>
                    <a:pt x="272" y="0"/>
                  </a:moveTo>
                  <a:lnTo>
                    <a:pt x="272" y="101"/>
                  </a:lnTo>
                  <a:lnTo>
                    <a:pt x="0" y="367"/>
                  </a:lnTo>
                  <a:lnTo>
                    <a:pt x="0" y="265"/>
                  </a:lnTo>
                  <a:lnTo>
                    <a:pt x="272" y="0"/>
                  </a:lnTo>
                </a:path>
              </a:pathLst>
            </a:custGeom>
            <a:solidFill>
              <a:srgbClr val="33A8FF"/>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37" name="Freeform 113"/>
            <p:cNvSpPr>
              <a:spLocks/>
            </p:cNvSpPr>
            <p:nvPr/>
          </p:nvSpPr>
          <p:spPr bwMode="auto">
            <a:xfrm>
              <a:off x="2318" y="1476"/>
              <a:ext cx="274" cy="367"/>
            </a:xfrm>
            <a:custGeom>
              <a:avLst/>
              <a:gdLst/>
              <a:ahLst/>
              <a:cxnLst>
                <a:cxn ang="0">
                  <a:pos x="0" y="0"/>
                </a:cxn>
                <a:cxn ang="0">
                  <a:pos x="0" y="101"/>
                </a:cxn>
                <a:cxn ang="0">
                  <a:pos x="273" y="366"/>
                </a:cxn>
                <a:cxn ang="0">
                  <a:pos x="273" y="264"/>
                </a:cxn>
                <a:cxn ang="0">
                  <a:pos x="0" y="0"/>
                </a:cxn>
              </a:cxnLst>
              <a:rect l="0" t="0" r="r" b="b"/>
              <a:pathLst>
                <a:path w="274" h="367">
                  <a:moveTo>
                    <a:pt x="0" y="0"/>
                  </a:moveTo>
                  <a:lnTo>
                    <a:pt x="0" y="101"/>
                  </a:lnTo>
                  <a:lnTo>
                    <a:pt x="273" y="366"/>
                  </a:lnTo>
                  <a:lnTo>
                    <a:pt x="273" y="264"/>
                  </a:lnTo>
                  <a:lnTo>
                    <a:pt x="0" y="0"/>
                  </a:lnTo>
                </a:path>
              </a:pathLst>
            </a:custGeom>
            <a:solidFill>
              <a:srgbClr val="33A8FF"/>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38" name="Freeform 114"/>
            <p:cNvSpPr>
              <a:spLocks/>
            </p:cNvSpPr>
            <p:nvPr/>
          </p:nvSpPr>
          <p:spPr bwMode="auto">
            <a:xfrm>
              <a:off x="1771" y="1627"/>
              <a:ext cx="2161" cy="1879"/>
            </a:xfrm>
            <a:custGeom>
              <a:avLst/>
              <a:gdLst/>
              <a:ahLst/>
              <a:cxnLst>
                <a:cxn ang="0">
                  <a:pos x="827" y="0"/>
                </a:cxn>
                <a:cxn ang="0">
                  <a:pos x="1878" y="0"/>
                </a:cxn>
                <a:cxn ang="0">
                  <a:pos x="2160" y="821"/>
                </a:cxn>
                <a:cxn ang="0">
                  <a:pos x="1646" y="1874"/>
                </a:cxn>
                <a:cxn ang="0">
                  <a:pos x="547" y="1878"/>
                </a:cxn>
                <a:cxn ang="0">
                  <a:pos x="0" y="818"/>
                </a:cxn>
                <a:cxn ang="0">
                  <a:pos x="296" y="0"/>
                </a:cxn>
                <a:cxn ang="0">
                  <a:pos x="827" y="0"/>
                </a:cxn>
              </a:cxnLst>
              <a:rect l="0" t="0" r="r" b="b"/>
              <a:pathLst>
                <a:path w="2161" h="1879">
                  <a:moveTo>
                    <a:pt x="827" y="0"/>
                  </a:moveTo>
                  <a:lnTo>
                    <a:pt x="1878" y="0"/>
                  </a:lnTo>
                  <a:lnTo>
                    <a:pt x="2160" y="821"/>
                  </a:lnTo>
                  <a:lnTo>
                    <a:pt x="1646" y="1874"/>
                  </a:lnTo>
                  <a:lnTo>
                    <a:pt x="547" y="1878"/>
                  </a:lnTo>
                  <a:lnTo>
                    <a:pt x="0" y="818"/>
                  </a:lnTo>
                  <a:lnTo>
                    <a:pt x="296" y="0"/>
                  </a:lnTo>
                  <a:lnTo>
                    <a:pt x="827" y="0"/>
                  </a:lnTo>
                </a:path>
              </a:pathLst>
            </a:custGeom>
            <a:solidFill>
              <a:srgbClr val="0A8AE8"/>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39" name="AutoShape 115"/>
            <p:cNvSpPr>
              <a:spLocks noChangeArrowheads="1"/>
            </p:cNvSpPr>
            <p:nvPr/>
          </p:nvSpPr>
          <p:spPr bwMode="auto">
            <a:xfrm>
              <a:off x="2046" y="1366"/>
              <a:ext cx="550" cy="536"/>
            </a:xfrm>
            <a:prstGeom prst="diamond">
              <a:avLst/>
            </a:prstGeom>
            <a:solidFill>
              <a:srgbClr val="037C03"/>
            </a:solidFill>
            <a:ln w="12700">
              <a:solidFill>
                <a:schemeClr val="bg2"/>
              </a:solidFill>
              <a:miter lim="800000"/>
              <a:headEnd/>
              <a:tailEnd/>
            </a:ln>
            <a:effectLst/>
          </p:spPr>
          <p:txBody>
            <a:bodyPr wrap="none" anchor="ctr"/>
            <a:lstStyle/>
            <a:p>
              <a:endParaRPr lang="en-US" dirty="0"/>
            </a:p>
          </p:txBody>
        </p:sp>
        <p:sp>
          <p:nvSpPr>
            <p:cNvPr id="769140" name="AutoShape 116"/>
            <p:cNvSpPr>
              <a:spLocks noChangeArrowheads="1"/>
            </p:cNvSpPr>
            <p:nvPr/>
          </p:nvSpPr>
          <p:spPr bwMode="auto">
            <a:xfrm>
              <a:off x="1773" y="1635"/>
              <a:ext cx="548" cy="533"/>
            </a:xfrm>
            <a:prstGeom prst="diamond">
              <a:avLst/>
            </a:prstGeom>
            <a:solidFill>
              <a:srgbClr val="037C03"/>
            </a:solidFill>
            <a:ln w="12700">
              <a:solidFill>
                <a:schemeClr val="bg2"/>
              </a:solidFill>
              <a:miter lim="800000"/>
              <a:headEnd/>
              <a:tailEnd/>
            </a:ln>
            <a:effectLst/>
          </p:spPr>
          <p:txBody>
            <a:bodyPr wrap="none" anchor="ctr"/>
            <a:lstStyle/>
            <a:p>
              <a:endParaRPr lang="en-US" dirty="0"/>
            </a:p>
          </p:txBody>
        </p:sp>
        <p:sp>
          <p:nvSpPr>
            <p:cNvPr id="769141" name="AutoShape 117"/>
            <p:cNvSpPr>
              <a:spLocks noChangeArrowheads="1"/>
            </p:cNvSpPr>
            <p:nvPr/>
          </p:nvSpPr>
          <p:spPr bwMode="auto">
            <a:xfrm>
              <a:off x="1498" y="1900"/>
              <a:ext cx="548" cy="538"/>
            </a:xfrm>
            <a:prstGeom prst="diamond">
              <a:avLst/>
            </a:prstGeom>
            <a:solidFill>
              <a:srgbClr val="037C03"/>
            </a:solidFill>
            <a:ln w="12700">
              <a:solidFill>
                <a:schemeClr val="bg2"/>
              </a:solidFill>
              <a:miter lim="800000"/>
              <a:headEnd/>
              <a:tailEnd/>
            </a:ln>
            <a:effectLst/>
          </p:spPr>
          <p:txBody>
            <a:bodyPr wrap="none" anchor="ctr"/>
            <a:lstStyle/>
            <a:p>
              <a:endParaRPr lang="en-US" dirty="0"/>
            </a:p>
          </p:txBody>
        </p:sp>
        <p:sp>
          <p:nvSpPr>
            <p:cNvPr id="769142" name="AutoShape 118"/>
            <p:cNvSpPr>
              <a:spLocks noChangeArrowheads="1"/>
            </p:cNvSpPr>
            <p:nvPr/>
          </p:nvSpPr>
          <p:spPr bwMode="auto">
            <a:xfrm>
              <a:off x="1770" y="2706"/>
              <a:ext cx="549" cy="534"/>
            </a:xfrm>
            <a:prstGeom prst="diamond">
              <a:avLst/>
            </a:prstGeom>
            <a:solidFill>
              <a:srgbClr val="037C03"/>
            </a:solidFill>
            <a:ln w="12700">
              <a:solidFill>
                <a:schemeClr val="bg2"/>
              </a:solidFill>
              <a:miter lim="800000"/>
              <a:headEnd/>
              <a:tailEnd/>
            </a:ln>
            <a:effectLst/>
          </p:spPr>
          <p:txBody>
            <a:bodyPr wrap="none" anchor="ctr"/>
            <a:lstStyle/>
            <a:p>
              <a:endParaRPr lang="en-US" dirty="0"/>
            </a:p>
          </p:txBody>
        </p:sp>
        <p:sp>
          <p:nvSpPr>
            <p:cNvPr id="769143" name="Freeform 119"/>
            <p:cNvSpPr>
              <a:spLocks/>
            </p:cNvSpPr>
            <p:nvPr/>
          </p:nvSpPr>
          <p:spPr bwMode="auto">
            <a:xfrm>
              <a:off x="2325" y="1635"/>
              <a:ext cx="273" cy="367"/>
            </a:xfrm>
            <a:custGeom>
              <a:avLst/>
              <a:gdLst/>
              <a:ahLst/>
              <a:cxnLst>
                <a:cxn ang="0">
                  <a:pos x="272" y="0"/>
                </a:cxn>
                <a:cxn ang="0">
                  <a:pos x="272" y="101"/>
                </a:cxn>
                <a:cxn ang="0">
                  <a:pos x="0" y="366"/>
                </a:cxn>
                <a:cxn ang="0">
                  <a:pos x="0" y="264"/>
                </a:cxn>
                <a:cxn ang="0">
                  <a:pos x="272" y="0"/>
                </a:cxn>
              </a:cxnLst>
              <a:rect l="0" t="0" r="r" b="b"/>
              <a:pathLst>
                <a:path w="273" h="367">
                  <a:moveTo>
                    <a:pt x="272" y="0"/>
                  </a:moveTo>
                  <a:lnTo>
                    <a:pt x="272" y="101"/>
                  </a:lnTo>
                  <a:lnTo>
                    <a:pt x="0" y="366"/>
                  </a:lnTo>
                  <a:lnTo>
                    <a:pt x="0" y="264"/>
                  </a:lnTo>
                  <a:lnTo>
                    <a:pt x="272" y="0"/>
                  </a:lnTo>
                </a:path>
              </a:pathLst>
            </a:custGeom>
            <a:solidFill>
              <a:srgbClr val="00AE00"/>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44" name="Freeform 120"/>
            <p:cNvSpPr>
              <a:spLocks/>
            </p:cNvSpPr>
            <p:nvPr/>
          </p:nvSpPr>
          <p:spPr bwMode="auto">
            <a:xfrm>
              <a:off x="2050" y="1903"/>
              <a:ext cx="274" cy="367"/>
            </a:xfrm>
            <a:custGeom>
              <a:avLst/>
              <a:gdLst/>
              <a:ahLst/>
              <a:cxnLst>
                <a:cxn ang="0">
                  <a:pos x="273" y="0"/>
                </a:cxn>
                <a:cxn ang="0">
                  <a:pos x="273" y="101"/>
                </a:cxn>
                <a:cxn ang="0">
                  <a:pos x="0" y="366"/>
                </a:cxn>
                <a:cxn ang="0">
                  <a:pos x="0" y="264"/>
                </a:cxn>
                <a:cxn ang="0">
                  <a:pos x="273" y="0"/>
                </a:cxn>
              </a:cxnLst>
              <a:rect l="0" t="0" r="r" b="b"/>
              <a:pathLst>
                <a:path w="274" h="367">
                  <a:moveTo>
                    <a:pt x="273" y="0"/>
                  </a:moveTo>
                  <a:lnTo>
                    <a:pt x="273" y="101"/>
                  </a:lnTo>
                  <a:lnTo>
                    <a:pt x="0" y="366"/>
                  </a:lnTo>
                  <a:lnTo>
                    <a:pt x="0" y="264"/>
                  </a:lnTo>
                  <a:lnTo>
                    <a:pt x="273" y="0"/>
                  </a:lnTo>
                </a:path>
              </a:pathLst>
            </a:custGeom>
            <a:solidFill>
              <a:srgbClr val="00AE00"/>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45" name="Freeform 121"/>
            <p:cNvSpPr>
              <a:spLocks/>
            </p:cNvSpPr>
            <p:nvPr/>
          </p:nvSpPr>
          <p:spPr bwMode="auto">
            <a:xfrm>
              <a:off x="1776" y="2171"/>
              <a:ext cx="272" cy="367"/>
            </a:xfrm>
            <a:custGeom>
              <a:avLst/>
              <a:gdLst/>
              <a:ahLst/>
              <a:cxnLst>
                <a:cxn ang="0">
                  <a:pos x="271" y="0"/>
                </a:cxn>
                <a:cxn ang="0">
                  <a:pos x="271" y="101"/>
                </a:cxn>
                <a:cxn ang="0">
                  <a:pos x="0" y="366"/>
                </a:cxn>
                <a:cxn ang="0">
                  <a:pos x="0" y="264"/>
                </a:cxn>
                <a:cxn ang="0">
                  <a:pos x="271" y="0"/>
                </a:cxn>
              </a:cxnLst>
              <a:rect l="0" t="0" r="r" b="b"/>
              <a:pathLst>
                <a:path w="272" h="367">
                  <a:moveTo>
                    <a:pt x="271" y="0"/>
                  </a:moveTo>
                  <a:lnTo>
                    <a:pt x="271" y="101"/>
                  </a:lnTo>
                  <a:lnTo>
                    <a:pt x="0" y="366"/>
                  </a:lnTo>
                  <a:lnTo>
                    <a:pt x="0" y="264"/>
                  </a:lnTo>
                  <a:lnTo>
                    <a:pt x="271" y="0"/>
                  </a:lnTo>
                </a:path>
              </a:pathLst>
            </a:custGeom>
            <a:solidFill>
              <a:srgbClr val="00AE00"/>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46" name="Freeform 122"/>
            <p:cNvSpPr>
              <a:spLocks/>
            </p:cNvSpPr>
            <p:nvPr/>
          </p:nvSpPr>
          <p:spPr bwMode="auto">
            <a:xfrm>
              <a:off x="1501" y="2171"/>
              <a:ext cx="273" cy="367"/>
            </a:xfrm>
            <a:custGeom>
              <a:avLst/>
              <a:gdLst/>
              <a:ahLst/>
              <a:cxnLst>
                <a:cxn ang="0">
                  <a:pos x="0" y="0"/>
                </a:cxn>
                <a:cxn ang="0">
                  <a:pos x="0" y="101"/>
                </a:cxn>
                <a:cxn ang="0">
                  <a:pos x="272" y="366"/>
                </a:cxn>
                <a:cxn ang="0">
                  <a:pos x="272" y="264"/>
                </a:cxn>
                <a:cxn ang="0">
                  <a:pos x="0" y="0"/>
                </a:cxn>
              </a:cxnLst>
              <a:rect l="0" t="0" r="r" b="b"/>
              <a:pathLst>
                <a:path w="273" h="367">
                  <a:moveTo>
                    <a:pt x="0" y="0"/>
                  </a:moveTo>
                  <a:lnTo>
                    <a:pt x="0" y="101"/>
                  </a:lnTo>
                  <a:lnTo>
                    <a:pt x="272" y="366"/>
                  </a:lnTo>
                  <a:lnTo>
                    <a:pt x="272" y="264"/>
                  </a:lnTo>
                  <a:lnTo>
                    <a:pt x="0" y="0"/>
                  </a:lnTo>
                </a:path>
              </a:pathLst>
            </a:custGeom>
            <a:solidFill>
              <a:srgbClr val="005400"/>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47" name="Rectangle 123"/>
            <p:cNvSpPr>
              <a:spLocks noChangeArrowheads="1"/>
            </p:cNvSpPr>
            <p:nvPr/>
          </p:nvSpPr>
          <p:spPr bwMode="auto">
            <a:xfrm>
              <a:off x="2330" y="3352"/>
              <a:ext cx="1083" cy="140"/>
            </a:xfrm>
            <a:prstGeom prst="rect">
              <a:avLst/>
            </a:prstGeom>
            <a:solidFill>
              <a:srgbClr val="5596EA"/>
            </a:solidFill>
            <a:ln w="12700">
              <a:solidFill>
                <a:schemeClr val="bg2"/>
              </a:solidFill>
              <a:miter lim="800000"/>
              <a:headEnd/>
              <a:tailEnd/>
            </a:ln>
            <a:effectLst/>
          </p:spPr>
          <p:txBody>
            <a:bodyPr wrap="none" anchor="ctr"/>
            <a:lstStyle/>
            <a:p>
              <a:endParaRPr lang="en-US" dirty="0"/>
            </a:p>
          </p:txBody>
        </p:sp>
        <p:sp>
          <p:nvSpPr>
            <p:cNvPr id="769148" name="Freeform 124"/>
            <p:cNvSpPr>
              <a:spLocks/>
            </p:cNvSpPr>
            <p:nvPr/>
          </p:nvSpPr>
          <p:spPr bwMode="auto">
            <a:xfrm>
              <a:off x="1501" y="2707"/>
              <a:ext cx="273" cy="368"/>
            </a:xfrm>
            <a:custGeom>
              <a:avLst/>
              <a:gdLst/>
              <a:ahLst/>
              <a:cxnLst>
                <a:cxn ang="0">
                  <a:pos x="0" y="0"/>
                </a:cxn>
                <a:cxn ang="0">
                  <a:pos x="0" y="101"/>
                </a:cxn>
                <a:cxn ang="0">
                  <a:pos x="272" y="367"/>
                </a:cxn>
                <a:cxn ang="0">
                  <a:pos x="272" y="265"/>
                </a:cxn>
                <a:cxn ang="0">
                  <a:pos x="0" y="0"/>
                </a:cxn>
              </a:cxnLst>
              <a:rect l="0" t="0" r="r" b="b"/>
              <a:pathLst>
                <a:path w="273" h="368">
                  <a:moveTo>
                    <a:pt x="0" y="0"/>
                  </a:moveTo>
                  <a:lnTo>
                    <a:pt x="0" y="101"/>
                  </a:lnTo>
                  <a:lnTo>
                    <a:pt x="272" y="367"/>
                  </a:lnTo>
                  <a:lnTo>
                    <a:pt x="272" y="265"/>
                  </a:lnTo>
                  <a:lnTo>
                    <a:pt x="0" y="0"/>
                  </a:lnTo>
                </a:path>
              </a:pathLst>
            </a:custGeom>
            <a:solidFill>
              <a:srgbClr val="005400"/>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49" name="Freeform 125"/>
            <p:cNvSpPr>
              <a:spLocks/>
            </p:cNvSpPr>
            <p:nvPr/>
          </p:nvSpPr>
          <p:spPr bwMode="auto">
            <a:xfrm>
              <a:off x="1773" y="2972"/>
              <a:ext cx="274" cy="369"/>
            </a:xfrm>
            <a:custGeom>
              <a:avLst/>
              <a:gdLst/>
              <a:ahLst/>
              <a:cxnLst>
                <a:cxn ang="0">
                  <a:pos x="0" y="0"/>
                </a:cxn>
                <a:cxn ang="0">
                  <a:pos x="0" y="102"/>
                </a:cxn>
                <a:cxn ang="0">
                  <a:pos x="273" y="368"/>
                </a:cxn>
                <a:cxn ang="0">
                  <a:pos x="273" y="265"/>
                </a:cxn>
                <a:cxn ang="0">
                  <a:pos x="0" y="0"/>
                </a:cxn>
              </a:cxnLst>
              <a:rect l="0" t="0" r="r" b="b"/>
              <a:pathLst>
                <a:path w="274" h="369">
                  <a:moveTo>
                    <a:pt x="0" y="0"/>
                  </a:moveTo>
                  <a:lnTo>
                    <a:pt x="0" y="102"/>
                  </a:lnTo>
                  <a:lnTo>
                    <a:pt x="273" y="368"/>
                  </a:lnTo>
                  <a:lnTo>
                    <a:pt x="273" y="265"/>
                  </a:lnTo>
                  <a:lnTo>
                    <a:pt x="0" y="0"/>
                  </a:lnTo>
                </a:path>
              </a:pathLst>
            </a:custGeom>
            <a:solidFill>
              <a:srgbClr val="005400"/>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50" name="AutoShape 126"/>
            <p:cNvSpPr>
              <a:spLocks noChangeArrowheads="1"/>
            </p:cNvSpPr>
            <p:nvPr/>
          </p:nvSpPr>
          <p:spPr bwMode="auto">
            <a:xfrm>
              <a:off x="2042" y="2972"/>
              <a:ext cx="549" cy="534"/>
            </a:xfrm>
            <a:prstGeom prst="diamond">
              <a:avLst/>
            </a:prstGeom>
            <a:solidFill>
              <a:srgbClr val="B3B900"/>
            </a:solidFill>
            <a:ln w="12700">
              <a:solidFill>
                <a:schemeClr val="bg2"/>
              </a:solidFill>
              <a:miter lim="800000"/>
              <a:headEnd/>
              <a:tailEnd/>
            </a:ln>
            <a:effectLst/>
          </p:spPr>
          <p:txBody>
            <a:bodyPr wrap="none" anchor="ctr"/>
            <a:lstStyle/>
            <a:p>
              <a:endParaRPr lang="en-US" dirty="0"/>
            </a:p>
          </p:txBody>
        </p:sp>
        <p:sp>
          <p:nvSpPr>
            <p:cNvPr id="769151" name="Freeform 127"/>
            <p:cNvSpPr>
              <a:spLocks/>
            </p:cNvSpPr>
            <p:nvPr/>
          </p:nvSpPr>
          <p:spPr bwMode="auto">
            <a:xfrm>
              <a:off x="2046" y="3240"/>
              <a:ext cx="273" cy="367"/>
            </a:xfrm>
            <a:custGeom>
              <a:avLst/>
              <a:gdLst/>
              <a:ahLst/>
              <a:cxnLst>
                <a:cxn ang="0">
                  <a:pos x="0" y="0"/>
                </a:cxn>
                <a:cxn ang="0">
                  <a:pos x="0" y="101"/>
                </a:cxn>
                <a:cxn ang="0">
                  <a:pos x="272" y="366"/>
                </a:cxn>
                <a:cxn ang="0">
                  <a:pos x="272" y="264"/>
                </a:cxn>
                <a:cxn ang="0">
                  <a:pos x="0" y="0"/>
                </a:cxn>
              </a:cxnLst>
              <a:rect l="0" t="0" r="r" b="b"/>
              <a:pathLst>
                <a:path w="273" h="367">
                  <a:moveTo>
                    <a:pt x="0" y="0"/>
                  </a:moveTo>
                  <a:lnTo>
                    <a:pt x="0" y="101"/>
                  </a:lnTo>
                  <a:lnTo>
                    <a:pt x="272" y="366"/>
                  </a:lnTo>
                  <a:lnTo>
                    <a:pt x="272" y="264"/>
                  </a:lnTo>
                  <a:lnTo>
                    <a:pt x="0" y="0"/>
                  </a:lnTo>
                </a:path>
              </a:pathLst>
            </a:custGeom>
            <a:solidFill>
              <a:srgbClr val="AD6900"/>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52" name="Freeform 128"/>
            <p:cNvSpPr>
              <a:spLocks/>
            </p:cNvSpPr>
            <p:nvPr/>
          </p:nvSpPr>
          <p:spPr bwMode="auto">
            <a:xfrm>
              <a:off x="2318" y="3241"/>
              <a:ext cx="274" cy="367"/>
            </a:xfrm>
            <a:custGeom>
              <a:avLst/>
              <a:gdLst/>
              <a:ahLst/>
              <a:cxnLst>
                <a:cxn ang="0">
                  <a:pos x="273" y="0"/>
                </a:cxn>
                <a:cxn ang="0">
                  <a:pos x="273" y="101"/>
                </a:cxn>
                <a:cxn ang="0">
                  <a:pos x="0" y="366"/>
                </a:cxn>
                <a:cxn ang="0">
                  <a:pos x="0" y="264"/>
                </a:cxn>
                <a:cxn ang="0">
                  <a:pos x="273" y="0"/>
                </a:cxn>
              </a:cxnLst>
              <a:rect l="0" t="0" r="r" b="b"/>
              <a:pathLst>
                <a:path w="274" h="367">
                  <a:moveTo>
                    <a:pt x="273" y="0"/>
                  </a:moveTo>
                  <a:lnTo>
                    <a:pt x="273" y="101"/>
                  </a:lnTo>
                  <a:lnTo>
                    <a:pt x="0" y="366"/>
                  </a:lnTo>
                  <a:lnTo>
                    <a:pt x="0" y="264"/>
                  </a:lnTo>
                  <a:lnTo>
                    <a:pt x="273" y="0"/>
                  </a:lnTo>
                </a:path>
              </a:pathLst>
            </a:custGeom>
            <a:solidFill>
              <a:srgbClr val="EAEC5E"/>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53" name="AutoShape 129"/>
            <p:cNvSpPr>
              <a:spLocks noChangeArrowheads="1"/>
            </p:cNvSpPr>
            <p:nvPr/>
          </p:nvSpPr>
          <p:spPr bwMode="auto">
            <a:xfrm>
              <a:off x="1498" y="2438"/>
              <a:ext cx="548" cy="536"/>
            </a:xfrm>
            <a:prstGeom prst="diamond">
              <a:avLst/>
            </a:prstGeom>
            <a:solidFill>
              <a:srgbClr val="037C03"/>
            </a:solidFill>
            <a:ln w="12700">
              <a:solidFill>
                <a:schemeClr val="bg2"/>
              </a:solidFill>
              <a:miter lim="800000"/>
              <a:headEnd/>
              <a:tailEnd/>
            </a:ln>
            <a:effectLst/>
          </p:spPr>
          <p:txBody>
            <a:bodyPr wrap="none" anchor="ctr"/>
            <a:lstStyle/>
            <a:p>
              <a:endParaRPr lang="en-US" dirty="0"/>
            </a:p>
          </p:txBody>
        </p:sp>
        <p:sp>
          <p:nvSpPr>
            <p:cNvPr id="769154" name="AutoShape 130"/>
            <p:cNvSpPr>
              <a:spLocks noChangeArrowheads="1"/>
            </p:cNvSpPr>
            <p:nvPr/>
          </p:nvSpPr>
          <p:spPr bwMode="auto">
            <a:xfrm>
              <a:off x="3414" y="1635"/>
              <a:ext cx="551" cy="533"/>
            </a:xfrm>
            <a:prstGeom prst="diamond">
              <a:avLst/>
            </a:prstGeom>
            <a:solidFill>
              <a:srgbClr val="CF0E30"/>
            </a:solidFill>
            <a:ln w="12700">
              <a:solidFill>
                <a:schemeClr val="bg2"/>
              </a:solidFill>
              <a:miter lim="800000"/>
              <a:headEnd/>
              <a:tailEnd/>
            </a:ln>
            <a:effectLst/>
          </p:spPr>
          <p:txBody>
            <a:bodyPr wrap="none" anchor="ctr"/>
            <a:lstStyle/>
            <a:p>
              <a:endParaRPr lang="en-US" dirty="0"/>
            </a:p>
          </p:txBody>
        </p:sp>
        <p:sp>
          <p:nvSpPr>
            <p:cNvPr id="769155" name="AutoShape 131"/>
            <p:cNvSpPr>
              <a:spLocks noChangeArrowheads="1"/>
            </p:cNvSpPr>
            <p:nvPr/>
          </p:nvSpPr>
          <p:spPr bwMode="auto">
            <a:xfrm>
              <a:off x="3689" y="1900"/>
              <a:ext cx="549" cy="538"/>
            </a:xfrm>
            <a:prstGeom prst="diamond">
              <a:avLst/>
            </a:prstGeom>
            <a:solidFill>
              <a:srgbClr val="CF0E30"/>
            </a:solidFill>
            <a:ln w="12700">
              <a:solidFill>
                <a:schemeClr val="bg2"/>
              </a:solidFill>
              <a:miter lim="800000"/>
              <a:headEnd/>
              <a:tailEnd/>
            </a:ln>
            <a:effectLst/>
          </p:spPr>
          <p:txBody>
            <a:bodyPr wrap="none" anchor="ctr"/>
            <a:lstStyle/>
            <a:p>
              <a:endParaRPr lang="en-US" dirty="0"/>
            </a:p>
          </p:txBody>
        </p:sp>
        <p:sp>
          <p:nvSpPr>
            <p:cNvPr id="769156" name="AutoShape 132"/>
            <p:cNvSpPr>
              <a:spLocks noChangeArrowheads="1"/>
            </p:cNvSpPr>
            <p:nvPr/>
          </p:nvSpPr>
          <p:spPr bwMode="auto">
            <a:xfrm>
              <a:off x="3416" y="2706"/>
              <a:ext cx="549" cy="534"/>
            </a:xfrm>
            <a:prstGeom prst="diamond">
              <a:avLst/>
            </a:prstGeom>
            <a:solidFill>
              <a:srgbClr val="7B00E4"/>
            </a:solidFill>
            <a:ln w="12700">
              <a:solidFill>
                <a:schemeClr val="bg2"/>
              </a:solidFill>
              <a:miter lim="800000"/>
              <a:headEnd/>
              <a:tailEnd/>
            </a:ln>
            <a:effectLst/>
          </p:spPr>
          <p:txBody>
            <a:bodyPr wrap="none" anchor="ctr"/>
            <a:lstStyle/>
            <a:p>
              <a:endParaRPr lang="en-US" dirty="0"/>
            </a:p>
          </p:txBody>
        </p:sp>
        <p:sp>
          <p:nvSpPr>
            <p:cNvPr id="769157" name="AutoShape 133"/>
            <p:cNvSpPr>
              <a:spLocks noChangeArrowheads="1"/>
            </p:cNvSpPr>
            <p:nvPr/>
          </p:nvSpPr>
          <p:spPr bwMode="auto">
            <a:xfrm>
              <a:off x="3144" y="2972"/>
              <a:ext cx="550" cy="534"/>
            </a:xfrm>
            <a:prstGeom prst="diamond">
              <a:avLst/>
            </a:prstGeom>
            <a:solidFill>
              <a:srgbClr val="7B00E4"/>
            </a:solidFill>
            <a:ln w="12700">
              <a:solidFill>
                <a:schemeClr val="bg2"/>
              </a:solidFill>
              <a:miter lim="800000"/>
              <a:headEnd/>
              <a:tailEnd/>
            </a:ln>
            <a:effectLst/>
          </p:spPr>
          <p:txBody>
            <a:bodyPr wrap="none" anchor="ctr"/>
            <a:lstStyle/>
            <a:p>
              <a:endParaRPr lang="en-US" dirty="0"/>
            </a:p>
          </p:txBody>
        </p:sp>
        <p:sp>
          <p:nvSpPr>
            <p:cNvPr id="769158" name="Freeform 134"/>
            <p:cNvSpPr>
              <a:spLocks/>
            </p:cNvSpPr>
            <p:nvPr/>
          </p:nvSpPr>
          <p:spPr bwMode="auto">
            <a:xfrm>
              <a:off x="3412" y="1903"/>
              <a:ext cx="274" cy="367"/>
            </a:xfrm>
            <a:custGeom>
              <a:avLst/>
              <a:gdLst/>
              <a:ahLst/>
              <a:cxnLst>
                <a:cxn ang="0">
                  <a:pos x="0" y="0"/>
                </a:cxn>
                <a:cxn ang="0">
                  <a:pos x="0" y="101"/>
                </a:cxn>
                <a:cxn ang="0">
                  <a:pos x="273" y="366"/>
                </a:cxn>
                <a:cxn ang="0">
                  <a:pos x="273" y="264"/>
                </a:cxn>
                <a:cxn ang="0">
                  <a:pos x="0" y="0"/>
                </a:cxn>
              </a:cxnLst>
              <a:rect l="0" t="0" r="r" b="b"/>
              <a:pathLst>
                <a:path w="274" h="367">
                  <a:moveTo>
                    <a:pt x="0" y="0"/>
                  </a:moveTo>
                  <a:lnTo>
                    <a:pt x="0" y="101"/>
                  </a:lnTo>
                  <a:lnTo>
                    <a:pt x="273" y="366"/>
                  </a:lnTo>
                  <a:lnTo>
                    <a:pt x="273" y="264"/>
                  </a:lnTo>
                  <a:lnTo>
                    <a:pt x="0" y="0"/>
                  </a:lnTo>
                </a:path>
              </a:pathLst>
            </a:custGeom>
            <a:solidFill>
              <a:srgbClr val="790015"/>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59" name="Freeform 135"/>
            <p:cNvSpPr>
              <a:spLocks/>
            </p:cNvSpPr>
            <p:nvPr/>
          </p:nvSpPr>
          <p:spPr bwMode="auto">
            <a:xfrm>
              <a:off x="3688" y="2171"/>
              <a:ext cx="272" cy="367"/>
            </a:xfrm>
            <a:custGeom>
              <a:avLst/>
              <a:gdLst/>
              <a:ahLst/>
              <a:cxnLst>
                <a:cxn ang="0">
                  <a:pos x="0" y="0"/>
                </a:cxn>
                <a:cxn ang="0">
                  <a:pos x="0" y="101"/>
                </a:cxn>
                <a:cxn ang="0">
                  <a:pos x="271" y="366"/>
                </a:cxn>
                <a:cxn ang="0">
                  <a:pos x="271" y="264"/>
                </a:cxn>
                <a:cxn ang="0">
                  <a:pos x="0" y="0"/>
                </a:cxn>
              </a:cxnLst>
              <a:rect l="0" t="0" r="r" b="b"/>
              <a:pathLst>
                <a:path w="272" h="367">
                  <a:moveTo>
                    <a:pt x="0" y="0"/>
                  </a:moveTo>
                  <a:lnTo>
                    <a:pt x="0" y="101"/>
                  </a:lnTo>
                  <a:lnTo>
                    <a:pt x="271" y="366"/>
                  </a:lnTo>
                  <a:lnTo>
                    <a:pt x="271" y="264"/>
                  </a:lnTo>
                  <a:lnTo>
                    <a:pt x="0" y="0"/>
                  </a:lnTo>
                </a:path>
              </a:pathLst>
            </a:custGeom>
            <a:solidFill>
              <a:srgbClr val="790015"/>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60" name="Freeform 136"/>
            <p:cNvSpPr>
              <a:spLocks/>
            </p:cNvSpPr>
            <p:nvPr/>
          </p:nvSpPr>
          <p:spPr bwMode="auto">
            <a:xfrm>
              <a:off x="3962" y="2171"/>
              <a:ext cx="273" cy="367"/>
            </a:xfrm>
            <a:custGeom>
              <a:avLst/>
              <a:gdLst/>
              <a:ahLst/>
              <a:cxnLst>
                <a:cxn ang="0">
                  <a:pos x="272" y="0"/>
                </a:cxn>
                <a:cxn ang="0">
                  <a:pos x="272" y="101"/>
                </a:cxn>
                <a:cxn ang="0">
                  <a:pos x="0" y="366"/>
                </a:cxn>
                <a:cxn ang="0">
                  <a:pos x="0" y="264"/>
                </a:cxn>
                <a:cxn ang="0">
                  <a:pos x="272" y="0"/>
                </a:cxn>
              </a:cxnLst>
              <a:rect l="0" t="0" r="r" b="b"/>
              <a:pathLst>
                <a:path w="273" h="367">
                  <a:moveTo>
                    <a:pt x="272" y="0"/>
                  </a:moveTo>
                  <a:lnTo>
                    <a:pt x="272" y="101"/>
                  </a:lnTo>
                  <a:lnTo>
                    <a:pt x="0" y="366"/>
                  </a:lnTo>
                  <a:lnTo>
                    <a:pt x="0" y="264"/>
                  </a:lnTo>
                  <a:lnTo>
                    <a:pt x="272" y="0"/>
                  </a:lnTo>
                </a:path>
              </a:pathLst>
            </a:custGeom>
            <a:solidFill>
              <a:srgbClr val="E5405D"/>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61" name="Freeform 137"/>
            <p:cNvSpPr>
              <a:spLocks/>
            </p:cNvSpPr>
            <p:nvPr/>
          </p:nvSpPr>
          <p:spPr bwMode="auto">
            <a:xfrm>
              <a:off x="3962" y="2707"/>
              <a:ext cx="273" cy="368"/>
            </a:xfrm>
            <a:custGeom>
              <a:avLst/>
              <a:gdLst/>
              <a:ahLst/>
              <a:cxnLst>
                <a:cxn ang="0">
                  <a:pos x="272" y="0"/>
                </a:cxn>
                <a:cxn ang="0">
                  <a:pos x="272" y="101"/>
                </a:cxn>
                <a:cxn ang="0">
                  <a:pos x="0" y="367"/>
                </a:cxn>
                <a:cxn ang="0">
                  <a:pos x="0" y="265"/>
                </a:cxn>
                <a:cxn ang="0">
                  <a:pos x="272" y="0"/>
                </a:cxn>
              </a:cxnLst>
              <a:rect l="0" t="0" r="r" b="b"/>
              <a:pathLst>
                <a:path w="273" h="368">
                  <a:moveTo>
                    <a:pt x="272" y="0"/>
                  </a:moveTo>
                  <a:lnTo>
                    <a:pt x="272" y="101"/>
                  </a:lnTo>
                  <a:lnTo>
                    <a:pt x="0" y="367"/>
                  </a:lnTo>
                  <a:lnTo>
                    <a:pt x="0" y="265"/>
                  </a:lnTo>
                  <a:lnTo>
                    <a:pt x="272" y="0"/>
                  </a:lnTo>
                </a:path>
              </a:pathLst>
            </a:custGeom>
            <a:solidFill>
              <a:srgbClr val="E5405D"/>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62" name="Freeform 138"/>
            <p:cNvSpPr>
              <a:spLocks/>
            </p:cNvSpPr>
            <p:nvPr/>
          </p:nvSpPr>
          <p:spPr bwMode="auto">
            <a:xfrm>
              <a:off x="3691" y="2972"/>
              <a:ext cx="272" cy="369"/>
            </a:xfrm>
            <a:custGeom>
              <a:avLst/>
              <a:gdLst/>
              <a:ahLst/>
              <a:cxnLst>
                <a:cxn ang="0">
                  <a:pos x="271" y="0"/>
                </a:cxn>
                <a:cxn ang="0">
                  <a:pos x="271" y="102"/>
                </a:cxn>
                <a:cxn ang="0">
                  <a:pos x="0" y="368"/>
                </a:cxn>
                <a:cxn ang="0">
                  <a:pos x="0" y="265"/>
                </a:cxn>
                <a:cxn ang="0">
                  <a:pos x="271" y="0"/>
                </a:cxn>
              </a:cxnLst>
              <a:rect l="0" t="0" r="r" b="b"/>
              <a:pathLst>
                <a:path w="272" h="369">
                  <a:moveTo>
                    <a:pt x="271" y="0"/>
                  </a:moveTo>
                  <a:lnTo>
                    <a:pt x="271" y="102"/>
                  </a:lnTo>
                  <a:lnTo>
                    <a:pt x="0" y="368"/>
                  </a:lnTo>
                  <a:lnTo>
                    <a:pt x="0" y="265"/>
                  </a:lnTo>
                  <a:lnTo>
                    <a:pt x="271" y="0"/>
                  </a:lnTo>
                </a:path>
              </a:pathLst>
            </a:custGeom>
            <a:solidFill>
              <a:srgbClr val="B760F9"/>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63" name="Freeform 139"/>
            <p:cNvSpPr>
              <a:spLocks/>
            </p:cNvSpPr>
            <p:nvPr/>
          </p:nvSpPr>
          <p:spPr bwMode="auto">
            <a:xfrm>
              <a:off x="3417" y="3240"/>
              <a:ext cx="275" cy="367"/>
            </a:xfrm>
            <a:custGeom>
              <a:avLst/>
              <a:gdLst/>
              <a:ahLst/>
              <a:cxnLst>
                <a:cxn ang="0">
                  <a:pos x="274" y="0"/>
                </a:cxn>
                <a:cxn ang="0">
                  <a:pos x="274" y="101"/>
                </a:cxn>
                <a:cxn ang="0">
                  <a:pos x="0" y="366"/>
                </a:cxn>
                <a:cxn ang="0">
                  <a:pos x="0" y="264"/>
                </a:cxn>
                <a:cxn ang="0">
                  <a:pos x="274" y="0"/>
                </a:cxn>
              </a:cxnLst>
              <a:rect l="0" t="0" r="r" b="b"/>
              <a:pathLst>
                <a:path w="275" h="367">
                  <a:moveTo>
                    <a:pt x="274" y="0"/>
                  </a:moveTo>
                  <a:lnTo>
                    <a:pt x="274" y="101"/>
                  </a:lnTo>
                  <a:lnTo>
                    <a:pt x="0" y="366"/>
                  </a:lnTo>
                  <a:lnTo>
                    <a:pt x="0" y="264"/>
                  </a:lnTo>
                  <a:lnTo>
                    <a:pt x="274" y="0"/>
                  </a:lnTo>
                </a:path>
              </a:pathLst>
            </a:custGeom>
            <a:solidFill>
              <a:srgbClr val="B760F9"/>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64" name="Freeform 140"/>
            <p:cNvSpPr>
              <a:spLocks/>
            </p:cNvSpPr>
            <p:nvPr/>
          </p:nvSpPr>
          <p:spPr bwMode="auto">
            <a:xfrm>
              <a:off x="3145" y="3241"/>
              <a:ext cx="272" cy="367"/>
            </a:xfrm>
            <a:custGeom>
              <a:avLst/>
              <a:gdLst/>
              <a:ahLst/>
              <a:cxnLst>
                <a:cxn ang="0">
                  <a:pos x="0" y="0"/>
                </a:cxn>
                <a:cxn ang="0">
                  <a:pos x="0" y="101"/>
                </a:cxn>
                <a:cxn ang="0">
                  <a:pos x="271" y="366"/>
                </a:cxn>
                <a:cxn ang="0">
                  <a:pos x="271" y="264"/>
                </a:cxn>
                <a:cxn ang="0">
                  <a:pos x="0" y="0"/>
                </a:cxn>
              </a:cxnLst>
              <a:rect l="0" t="0" r="r" b="b"/>
              <a:pathLst>
                <a:path w="272" h="367">
                  <a:moveTo>
                    <a:pt x="0" y="0"/>
                  </a:moveTo>
                  <a:lnTo>
                    <a:pt x="0" y="101"/>
                  </a:lnTo>
                  <a:lnTo>
                    <a:pt x="271" y="366"/>
                  </a:lnTo>
                  <a:lnTo>
                    <a:pt x="271" y="264"/>
                  </a:lnTo>
                  <a:lnTo>
                    <a:pt x="0" y="0"/>
                  </a:lnTo>
                </a:path>
              </a:pathLst>
            </a:custGeom>
            <a:solidFill>
              <a:srgbClr val="500093"/>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65" name="AutoShape 141"/>
            <p:cNvSpPr>
              <a:spLocks noChangeArrowheads="1"/>
            </p:cNvSpPr>
            <p:nvPr/>
          </p:nvSpPr>
          <p:spPr bwMode="auto">
            <a:xfrm>
              <a:off x="3689" y="2438"/>
              <a:ext cx="549" cy="536"/>
            </a:xfrm>
            <a:prstGeom prst="diamond">
              <a:avLst/>
            </a:prstGeom>
            <a:solidFill>
              <a:srgbClr val="CF0E30"/>
            </a:solidFill>
            <a:ln w="12700">
              <a:solidFill>
                <a:schemeClr val="bg2"/>
              </a:solidFill>
              <a:miter lim="800000"/>
              <a:headEnd/>
              <a:tailEnd/>
            </a:ln>
            <a:effectLst/>
          </p:spPr>
          <p:txBody>
            <a:bodyPr wrap="none" anchor="ctr"/>
            <a:lstStyle/>
            <a:p>
              <a:endParaRPr lang="en-US" dirty="0"/>
            </a:p>
          </p:txBody>
        </p:sp>
        <p:sp>
          <p:nvSpPr>
            <p:cNvPr id="769166" name="Freeform 142"/>
            <p:cNvSpPr>
              <a:spLocks/>
            </p:cNvSpPr>
            <p:nvPr/>
          </p:nvSpPr>
          <p:spPr bwMode="auto">
            <a:xfrm>
              <a:off x="3139" y="1635"/>
              <a:ext cx="272" cy="367"/>
            </a:xfrm>
            <a:custGeom>
              <a:avLst/>
              <a:gdLst/>
              <a:ahLst/>
              <a:cxnLst>
                <a:cxn ang="0">
                  <a:pos x="0" y="0"/>
                </a:cxn>
                <a:cxn ang="0">
                  <a:pos x="0" y="101"/>
                </a:cxn>
                <a:cxn ang="0">
                  <a:pos x="271" y="366"/>
                </a:cxn>
                <a:cxn ang="0">
                  <a:pos x="271" y="264"/>
                </a:cxn>
                <a:cxn ang="0">
                  <a:pos x="0" y="0"/>
                </a:cxn>
              </a:cxnLst>
              <a:rect l="0" t="0" r="r" b="b"/>
              <a:pathLst>
                <a:path w="272" h="367">
                  <a:moveTo>
                    <a:pt x="0" y="0"/>
                  </a:moveTo>
                  <a:lnTo>
                    <a:pt x="0" y="101"/>
                  </a:lnTo>
                  <a:lnTo>
                    <a:pt x="271" y="366"/>
                  </a:lnTo>
                  <a:lnTo>
                    <a:pt x="271" y="264"/>
                  </a:lnTo>
                  <a:lnTo>
                    <a:pt x="0" y="0"/>
                  </a:lnTo>
                </a:path>
              </a:pathLst>
            </a:custGeom>
            <a:solidFill>
              <a:srgbClr val="790015"/>
            </a:solidFill>
            <a:ln w="12700" cap="rnd" cmpd="sng">
              <a:solidFill>
                <a:schemeClr val="bg2"/>
              </a:solidFill>
              <a:prstDash val="solid"/>
              <a:round/>
              <a:headEnd type="none" w="med" len="med"/>
              <a:tailEnd type="none" w="med" len="med"/>
            </a:ln>
            <a:effectLst/>
          </p:spPr>
          <p:txBody>
            <a:bodyPr/>
            <a:lstStyle/>
            <a:p>
              <a:endParaRPr lang="en-US" dirty="0"/>
            </a:p>
          </p:txBody>
        </p:sp>
        <p:sp>
          <p:nvSpPr>
            <p:cNvPr id="769167" name="AutoShape 143"/>
            <p:cNvSpPr>
              <a:spLocks noChangeArrowheads="1"/>
            </p:cNvSpPr>
            <p:nvPr/>
          </p:nvSpPr>
          <p:spPr bwMode="auto">
            <a:xfrm>
              <a:off x="3139" y="1366"/>
              <a:ext cx="551" cy="536"/>
            </a:xfrm>
            <a:prstGeom prst="diamond">
              <a:avLst/>
            </a:prstGeom>
            <a:solidFill>
              <a:srgbClr val="CF0E30"/>
            </a:solidFill>
            <a:ln w="12700">
              <a:solidFill>
                <a:schemeClr val="bg2"/>
              </a:solidFill>
              <a:miter lim="800000"/>
              <a:headEnd/>
              <a:tailEnd/>
            </a:ln>
            <a:effectLst/>
          </p:spPr>
          <p:txBody>
            <a:bodyPr wrap="none" anchor="ctr"/>
            <a:lstStyle/>
            <a:p>
              <a:endParaRPr lang="en-US" dirty="0"/>
            </a:p>
          </p:txBody>
        </p:sp>
        <p:sp>
          <p:nvSpPr>
            <p:cNvPr id="769168" name="Rectangle 144"/>
            <p:cNvSpPr>
              <a:spLocks noChangeArrowheads="1"/>
            </p:cNvSpPr>
            <p:nvPr/>
          </p:nvSpPr>
          <p:spPr bwMode="auto">
            <a:xfrm>
              <a:off x="2561" y="2034"/>
              <a:ext cx="395" cy="401"/>
            </a:xfrm>
            <a:prstGeom prst="rect">
              <a:avLst/>
            </a:prstGeom>
            <a:noFill/>
            <a:ln w="12700">
              <a:noFill/>
              <a:miter lim="800000"/>
              <a:headEnd/>
              <a:tailEnd/>
            </a:ln>
            <a:effectLst/>
          </p:spPr>
          <p:txBody>
            <a:bodyPr wrap="none" lIns="73025" tIns="34925" rIns="73025" bIns="34925">
              <a:spAutoFit/>
            </a:bodyPr>
            <a:lstStyle/>
            <a:p>
              <a:pPr defTabSz="469900"/>
              <a:r>
                <a:rPr lang="en-US" altLang="en-US" sz="2000" b="1" dirty="0">
                  <a:solidFill>
                    <a:srgbClr val="FFFFFF"/>
                  </a:solidFill>
                  <a:effectLst>
                    <a:outerShdw blurRad="38100" dist="38100" dir="2700000" algn="tl">
                      <a:srgbClr val="000000"/>
                    </a:outerShdw>
                  </a:effectLst>
                </a:rPr>
                <a:t>SAP</a:t>
              </a:r>
            </a:p>
            <a:p>
              <a:pPr defTabSz="469900"/>
              <a:r>
                <a:rPr lang="en-US" altLang="en-US" sz="2000" b="1" dirty="0">
                  <a:solidFill>
                    <a:srgbClr val="FFFFFF"/>
                  </a:solidFill>
                  <a:effectLst>
                    <a:outerShdw blurRad="38100" dist="38100" dir="2700000" algn="tl">
                      <a:srgbClr val="000000"/>
                    </a:outerShdw>
                  </a:effectLst>
                </a:rPr>
                <a:t> R/3</a:t>
              </a:r>
            </a:p>
          </p:txBody>
        </p:sp>
        <p:sp>
          <p:nvSpPr>
            <p:cNvPr id="769169" name="Rectangle 145"/>
            <p:cNvSpPr>
              <a:spLocks noChangeArrowheads="1"/>
            </p:cNvSpPr>
            <p:nvPr/>
          </p:nvSpPr>
          <p:spPr bwMode="auto">
            <a:xfrm>
              <a:off x="2296" y="2451"/>
              <a:ext cx="1044" cy="382"/>
            </a:xfrm>
            <a:prstGeom prst="rect">
              <a:avLst/>
            </a:prstGeom>
            <a:noFill/>
            <a:ln w="12700">
              <a:noFill/>
              <a:miter lim="800000"/>
              <a:headEnd/>
              <a:tailEnd/>
            </a:ln>
            <a:effectLst/>
          </p:spPr>
          <p:txBody>
            <a:bodyPr wrap="none" lIns="73025" tIns="34925" rIns="73025" bIns="34925">
              <a:spAutoFit/>
            </a:bodyPr>
            <a:lstStyle/>
            <a:p>
              <a:pPr algn="ctr" defTabSz="469900"/>
              <a:r>
                <a:rPr lang="en-US" altLang="en-US" sz="1900" b="1" dirty="0">
                  <a:solidFill>
                    <a:srgbClr val="FFFFFF"/>
                  </a:solidFill>
                  <a:effectLst>
                    <a:outerShdw blurRad="38100" dist="38100" dir="2700000" algn="tl">
                      <a:srgbClr val="000000"/>
                    </a:outerShdw>
                  </a:effectLst>
                </a:rPr>
                <a:t>Client / Server</a:t>
              </a:r>
            </a:p>
            <a:p>
              <a:pPr algn="ctr" defTabSz="469900"/>
              <a:r>
                <a:rPr lang="en-US" altLang="en-US" sz="1900" b="1" dirty="0">
                  <a:solidFill>
                    <a:srgbClr val="FFFFFF"/>
                  </a:solidFill>
                  <a:effectLst>
                    <a:outerShdw blurRad="38100" dist="38100" dir="2700000" algn="tl">
                      <a:srgbClr val="000000"/>
                    </a:outerShdw>
                  </a:effectLst>
                </a:rPr>
                <a:t>ABAP/4</a:t>
              </a:r>
            </a:p>
          </p:txBody>
        </p:sp>
        <p:sp>
          <p:nvSpPr>
            <p:cNvPr id="769170" name="Rectangle 146"/>
            <p:cNvSpPr>
              <a:spLocks noChangeArrowheads="1"/>
            </p:cNvSpPr>
            <p:nvPr/>
          </p:nvSpPr>
          <p:spPr bwMode="auto">
            <a:xfrm>
              <a:off x="3233" y="1430"/>
              <a:ext cx="389" cy="259"/>
            </a:xfrm>
            <a:prstGeom prst="rect">
              <a:avLst/>
            </a:prstGeom>
            <a:noFill/>
            <a:ln w="12700">
              <a:noFill/>
              <a:miter lim="800000"/>
              <a:headEnd/>
              <a:tailEnd/>
            </a:ln>
            <a:effectLst/>
          </p:spPr>
          <p:txBody>
            <a:bodyPr wrap="none" lIns="15875" tIns="7938" rIns="15875" bIns="7938">
              <a:spAutoFit/>
            </a:bodyPr>
            <a:lstStyle/>
            <a:p>
              <a:pPr algn="ctr" defTabSz="131763">
                <a:lnSpc>
                  <a:spcPct val="90000"/>
                </a:lnSpc>
              </a:pPr>
              <a:r>
                <a:rPr lang="en-US" altLang="en-US" sz="1300" b="1" dirty="0">
                  <a:solidFill>
                    <a:srgbClr val="FFFFFF"/>
                  </a:solidFill>
                  <a:effectLst>
                    <a:outerShdw blurRad="38100" dist="38100" dir="2700000" algn="tl">
                      <a:srgbClr val="000000"/>
                    </a:outerShdw>
                  </a:effectLst>
                </a:rPr>
                <a:t>FI</a:t>
              </a:r>
              <a:endParaRPr lang="en-US" altLang="en-US" sz="900" b="1" dirty="0">
                <a:solidFill>
                  <a:srgbClr val="FFFFFF"/>
                </a:solidFill>
                <a:effectLst>
                  <a:outerShdw blurRad="38100" dist="38100" dir="2700000" algn="tl">
                    <a:srgbClr val="000000"/>
                  </a:outerShdw>
                </a:effectLst>
              </a:endParaRPr>
            </a:p>
            <a:p>
              <a:pPr algn="ctr" defTabSz="131763">
                <a:lnSpc>
                  <a:spcPct val="90000"/>
                </a:lnSpc>
              </a:pPr>
              <a:r>
                <a:rPr lang="en-US" altLang="en-US" sz="900" b="1" dirty="0">
                  <a:solidFill>
                    <a:srgbClr val="FFFFFF"/>
                  </a:solidFill>
                  <a:effectLst>
                    <a:outerShdw blurRad="38100" dist="38100" dir="2700000" algn="tl">
                      <a:srgbClr val="000000"/>
                    </a:outerShdw>
                  </a:effectLst>
                </a:rPr>
                <a:t>Financial</a:t>
              </a:r>
            </a:p>
            <a:p>
              <a:pPr algn="ctr" defTabSz="131763">
                <a:lnSpc>
                  <a:spcPct val="90000"/>
                </a:lnSpc>
              </a:pPr>
              <a:r>
                <a:rPr lang="en-US" altLang="en-US" sz="900" b="1" dirty="0">
                  <a:solidFill>
                    <a:srgbClr val="FFFFFF"/>
                  </a:solidFill>
                  <a:effectLst>
                    <a:outerShdw blurRad="38100" dist="38100" dir="2700000" algn="tl">
                      <a:srgbClr val="000000"/>
                    </a:outerShdw>
                  </a:effectLst>
                </a:rPr>
                <a:t>Accounting</a:t>
              </a:r>
            </a:p>
          </p:txBody>
        </p:sp>
        <p:sp>
          <p:nvSpPr>
            <p:cNvPr id="769171" name="Rectangle 147"/>
            <p:cNvSpPr>
              <a:spLocks noChangeArrowheads="1"/>
            </p:cNvSpPr>
            <p:nvPr/>
          </p:nvSpPr>
          <p:spPr bwMode="auto">
            <a:xfrm>
              <a:off x="3507" y="1761"/>
              <a:ext cx="378" cy="187"/>
            </a:xfrm>
            <a:prstGeom prst="rect">
              <a:avLst/>
            </a:prstGeom>
            <a:noFill/>
            <a:ln w="12700">
              <a:noFill/>
              <a:miter lim="800000"/>
              <a:headEnd/>
              <a:tailEnd/>
            </a:ln>
            <a:effectLst/>
          </p:spPr>
          <p:txBody>
            <a:bodyPr wrap="none" lIns="15875" tIns="7938" rIns="15875" bIns="7938">
              <a:spAutoFit/>
            </a:bodyPr>
            <a:lstStyle/>
            <a:p>
              <a:pPr algn="ctr" defTabSz="131763">
                <a:lnSpc>
                  <a:spcPct val="90000"/>
                </a:lnSpc>
              </a:pPr>
              <a:r>
                <a:rPr lang="en-US" altLang="en-US" sz="1300" b="1" dirty="0">
                  <a:solidFill>
                    <a:srgbClr val="FFFFFF"/>
                  </a:solidFill>
                  <a:effectLst>
                    <a:outerShdw blurRad="38100" dist="38100" dir="2700000" algn="tl">
                      <a:srgbClr val="000000"/>
                    </a:outerShdw>
                  </a:effectLst>
                </a:rPr>
                <a:t>CO</a:t>
              </a:r>
              <a:endParaRPr lang="en-US" altLang="en-US" sz="900" b="1" dirty="0">
                <a:solidFill>
                  <a:srgbClr val="FFFFFF"/>
                </a:solidFill>
                <a:effectLst>
                  <a:outerShdw blurRad="38100" dist="38100" dir="2700000" algn="tl">
                    <a:srgbClr val="000000"/>
                  </a:outerShdw>
                </a:effectLst>
              </a:endParaRPr>
            </a:p>
            <a:p>
              <a:pPr algn="ctr" defTabSz="131763">
                <a:lnSpc>
                  <a:spcPct val="90000"/>
                </a:lnSpc>
              </a:pPr>
              <a:r>
                <a:rPr lang="en-US" altLang="en-US" sz="900" b="1" dirty="0">
                  <a:solidFill>
                    <a:srgbClr val="FFFFFF"/>
                  </a:solidFill>
                  <a:effectLst>
                    <a:outerShdw blurRad="38100" dist="38100" dir="2700000" algn="tl">
                      <a:srgbClr val="000000"/>
                    </a:outerShdw>
                  </a:effectLst>
                </a:rPr>
                <a:t>Controlling</a:t>
              </a:r>
            </a:p>
          </p:txBody>
        </p:sp>
        <p:sp>
          <p:nvSpPr>
            <p:cNvPr id="769172" name="Rectangle 148"/>
            <p:cNvSpPr>
              <a:spLocks noChangeArrowheads="1"/>
            </p:cNvSpPr>
            <p:nvPr/>
          </p:nvSpPr>
          <p:spPr bwMode="auto">
            <a:xfrm>
              <a:off x="3758" y="1993"/>
              <a:ext cx="434" cy="259"/>
            </a:xfrm>
            <a:prstGeom prst="rect">
              <a:avLst/>
            </a:prstGeom>
            <a:noFill/>
            <a:ln w="12700">
              <a:noFill/>
              <a:miter lim="800000"/>
              <a:headEnd/>
              <a:tailEnd/>
            </a:ln>
            <a:effectLst/>
          </p:spPr>
          <p:txBody>
            <a:bodyPr wrap="none" lIns="15875" tIns="7938" rIns="15875" bIns="7938">
              <a:spAutoFit/>
            </a:bodyPr>
            <a:lstStyle/>
            <a:p>
              <a:pPr algn="ctr" defTabSz="131763">
                <a:lnSpc>
                  <a:spcPct val="90000"/>
                </a:lnSpc>
              </a:pPr>
              <a:r>
                <a:rPr lang="en-US" altLang="en-US" sz="1300" b="1" dirty="0">
                  <a:solidFill>
                    <a:srgbClr val="FFFFFF"/>
                  </a:solidFill>
                  <a:effectLst>
                    <a:outerShdw blurRad="38100" dist="38100" dir="2700000" algn="tl">
                      <a:srgbClr val="000000"/>
                    </a:outerShdw>
                  </a:effectLst>
                </a:rPr>
                <a:t>AM</a:t>
              </a:r>
              <a:endParaRPr lang="en-US" altLang="en-US" sz="900" b="1" dirty="0">
                <a:solidFill>
                  <a:srgbClr val="FFFFFF"/>
                </a:solidFill>
                <a:effectLst>
                  <a:outerShdw blurRad="38100" dist="38100" dir="2700000" algn="tl">
                    <a:srgbClr val="000000"/>
                  </a:outerShdw>
                </a:effectLst>
              </a:endParaRPr>
            </a:p>
            <a:p>
              <a:pPr algn="ctr" defTabSz="131763">
                <a:lnSpc>
                  <a:spcPct val="90000"/>
                </a:lnSpc>
              </a:pPr>
              <a:r>
                <a:rPr lang="en-US" altLang="en-US" sz="900" b="1" dirty="0">
                  <a:solidFill>
                    <a:srgbClr val="FFFFFF"/>
                  </a:solidFill>
                  <a:effectLst>
                    <a:outerShdw blurRad="38100" dist="38100" dir="2700000" algn="tl">
                      <a:srgbClr val="000000"/>
                    </a:outerShdw>
                  </a:effectLst>
                </a:rPr>
                <a:t>Fixed Assets</a:t>
              </a:r>
            </a:p>
            <a:p>
              <a:pPr algn="ctr" defTabSz="131763">
                <a:lnSpc>
                  <a:spcPct val="90000"/>
                </a:lnSpc>
              </a:pPr>
              <a:r>
                <a:rPr lang="en-US" altLang="en-US" sz="900" b="1" dirty="0">
                  <a:solidFill>
                    <a:srgbClr val="FFFFFF"/>
                  </a:solidFill>
                  <a:effectLst>
                    <a:outerShdw blurRad="38100" dist="38100" dir="2700000" algn="tl">
                      <a:srgbClr val="000000"/>
                    </a:outerShdw>
                  </a:effectLst>
                </a:rPr>
                <a:t>Mgmt.</a:t>
              </a:r>
            </a:p>
          </p:txBody>
        </p:sp>
        <p:sp>
          <p:nvSpPr>
            <p:cNvPr id="769173" name="Rectangle 149"/>
            <p:cNvSpPr>
              <a:spLocks noChangeArrowheads="1"/>
            </p:cNvSpPr>
            <p:nvPr/>
          </p:nvSpPr>
          <p:spPr bwMode="auto">
            <a:xfrm>
              <a:off x="3834" y="2522"/>
              <a:ext cx="258" cy="259"/>
            </a:xfrm>
            <a:prstGeom prst="rect">
              <a:avLst/>
            </a:prstGeom>
            <a:noFill/>
            <a:ln w="12700">
              <a:noFill/>
              <a:miter lim="800000"/>
              <a:headEnd/>
              <a:tailEnd/>
            </a:ln>
            <a:effectLst/>
          </p:spPr>
          <p:txBody>
            <a:bodyPr wrap="none" lIns="15875" tIns="7938" rIns="15875" bIns="7938">
              <a:spAutoFit/>
            </a:bodyPr>
            <a:lstStyle/>
            <a:p>
              <a:pPr algn="ctr" defTabSz="131763">
                <a:lnSpc>
                  <a:spcPct val="90000"/>
                </a:lnSpc>
              </a:pPr>
              <a:r>
                <a:rPr lang="en-US" altLang="en-US" sz="1300" b="1" dirty="0">
                  <a:solidFill>
                    <a:srgbClr val="FFFFFF"/>
                  </a:solidFill>
                  <a:effectLst>
                    <a:outerShdw blurRad="38100" dist="38100" dir="2700000" algn="tl">
                      <a:srgbClr val="000000"/>
                    </a:outerShdw>
                  </a:effectLst>
                </a:rPr>
                <a:t>PS</a:t>
              </a:r>
              <a:endParaRPr lang="en-US" altLang="en-US" sz="900" b="1" dirty="0">
                <a:solidFill>
                  <a:srgbClr val="FFFFFF"/>
                </a:solidFill>
                <a:effectLst>
                  <a:outerShdw blurRad="38100" dist="38100" dir="2700000" algn="tl">
                    <a:srgbClr val="000000"/>
                  </a:outerShdw>
                </a:effectLst>
              </a:endParaRPr>
            </a:p>
            <a:p>
              <a:pPr algn="ctr" defTabSz="131763">
                <a:lnSpc>
                  <a:spcPct val="90000"/>
                </a:lnSpc>
              </a:pPr>
              <a:r>
                <a:rPr lang="en-US" altLang="en-US" sz="900" b="1" dirty="0">
                  <a:solidFill>
                    <a:srgbClr val="FFFFFF"/>
                  </a:solidFill>
                  <a:effectLst>
                    <a:outerShdw blurRad="38100" dist="38100" dir="2700000" algn="tl">
                      <a:srgbClr val="000000"/>
                    </a:outerShdw>
                  </a:effectLst>
                </a:rPr>
                <a:t>Project</a:t>
              </a:r>
            </a:p>
            <a:p>
              <a:pPr algn="ctr" defTabSz="131763">
                <a:lnSpc>
                  <a:spcPct val="90000"/>
                </a:lnSpc>
              </a:pPr>
              <a:r>
                <a:rPr lang="en-US" altLang="en-US" sz="900" b="1" dirty="0">
                  <a:solidFill>
                    <a:srgbClr val="FFFFFF"/>
                  </a:solidFill>
                  <a:effectLst>
                    <a:outerShdw blurRad="38100" dist="38100" dir="2700000" algn="tl">
                      <a:srgbClr val="000000"/>
                    </a:outerShdw>
                  </a:effectLst>
                </a:rPr>
                <a:t>System</a:t>
              </a:r>
            </a:p>
          </p:txBody>
        </p:sp>
        <p:sp>
          <p:nvSpPr>
            <p:cNvPr id="769174" name="Rectangle 150"/>
            <p:cNvSpPr>
              <a:spLocks noChangeArrowheads="1"/>
            </p:cNvSpPr>
            <p:nvPr/>
          </p:nvSpPr>
          <p:spPr bwMode="auto">
            <a:xfrm>
              <a:off x="3525" y="2825"/>
              <a:ext cx="322" cy="187"/>
            </a:xfrm>
            <a:prstGeom prst="rect">
              <a:avLst/>
            </a:prstGeom>
            <a:noFill/>
            <a:ln w="12700">
              <a:noFill/>
              <a:miter lim="800000"/>
              <a:headEnd/>
              <a:tailEnd/>
            </a:ln>
            <a:effectLst/>
          </p:spPr>
          <p:txBody>
            <a:bodyPr wrap="none" lIns="15875" tIns="7938" rIns="15875" bIns="7938">
              <a:spAutoFit/>
            </a:bodyPr>
            <a:lstStyle/>
            <a:p>
              <a:pPr algn="ctr" defTabSz="131763">
                <a:lnSpc>
                  <a:spcPct val="90000"/>
                </a:lnSpc>
              </a:pPr>
              <a:r>
                <a:rPr lang="en-US" altLang="en-US" sz="1300" b="1" dirty="0">
                  <a:solidFill>
                    <a:srgbClr val="FFFFFF"/>
                  </a:solidFill>
                  <a:effectLst>
                    <a:outerShdw blurRad="38100" dist="38100" dir="2700000" algn="tl">
                      <a:srgbClr val="000000"/>
                    </a:outerShdw>
                  </a:effectLst>
                </a:rPr>
                <a:t>WF</a:t>
              </a:r>
              <a:endParaRPr lang="en-US" altLang="en-US" sz="900" b="1" dirty="0">
                <a:solidFill>
                  <a:srgbClr val="FFFFFF"/>
                </a:solidFill>
                <a:effectLst>
                  <a:outerShdw blurRad="38100" dist="38100" dir="2700000" algn="tl">
                    <a:srgbClr val="000000"/>
                  </a:outerShdw>
                </a:effectLst>
              </a:endParaRPr>
            </a:p>
            <a:p>
              <a:pPr algn="ctr" defTabSz="131763">
                <a:lnSpc>
                  <a:spcPct val="90000"/>
                </a:lnSpc>
              </a:pPr>
              <a:r>
                <a:rPr lang="en-US" altLang="en-US" sz="900" b="1" dirty="0">
                  <a:solidFill>
                    <a:srgbClr val="FFFFFF"/>
                  </a:solidFill>
                  <a:effectLst>
                    <a:outerShdw blurRad="38100" dist="38100" dir="2700000" algn="tl">
                      <a:srgbClr val="000000"/>
                    </a:outerShdw>
                  </a:effectLst>
                </a:rPr>
                <a:t>Workflow</a:t>
              </a:r>
            </a:p>
          </p:txBody>
        </p:sp>
        <p:sp>
          <p:nvSpPr>
            <p:cNvPr id="769175" name="Rectangle 151"/>
            <p:cNvSpPr>
              <a:spLocks noChangeArrowheads="1"/>
            </p:cNvSpPr>
            <p:nvPr/>
          </p:nvSpPr>
          <p:spPr bwMode="auto">
            <a:xfrm>
              <a:off x="3265" y="3038"/>
              <a:ext cx="326" cy="259"/>
            </a:xfrm>
            <a:prstGeom prst="rect">
              <a:avLst/>
            </a:prstGeom>
            <a:noFill/>
            <a:ln w="12700">
              <a:noFill/>
              <a:miter lim="800000"/>
              <a:headEnd/>
              <a:tailEnd/>
            </a:ln>
            <a:effectLst/>
          </p:spPr>
          <p:txBody>
            <a:bodyPr wrap="none" lIns="15875" tIns="7938" rIns="15875" bIns="7938">
              <a:spAutoFit/>
            </a:bodyPr>
            <a:lstStyle/>
            <a:p>
              <a:pPr algn="ctr" defTabSz="131763">
                <a:lnSpc>
                  <a:spcPct val="90000"/>
                </a:lnSpc>
              </a:pPr>
              <a:r>
                <a:rPr lang="en-US" altLang="en-US" sz="1300" b="1" dirty="0">
                  <a:solidFill>
                    <a:schemeClr val="bg1"/>
                  </a:solidFill>
                  <a:effectLst>
                    <a:outerShdw blurRad="38100" dist="38100" dir="2700000" algn="tl">
                      <a:srgbClr val="000000"/>
                    </a:outerShdw>
                  </a:effectLst>
                </a:rPr>
                <a:t>IS</a:t>
              </a:r>
              <a:endParaRPr lang="en-US" altLang="en-US" sz="900" b="1" dirty="0">
                <a:solidFill>
                  <a:schemeClr val="bg1"/>
                </a:solidFill>
                <a:effectLst>
                  <a:outerShdw blurRad="38100" dist="38100" dir="2700000" algn="tl">
                    <a:srgbClr val="000000"/>
                  </a:outerShdw>
                </a:effectLst>
              </a:endParaRPr>
            </a:p>
            <a:p>
              <a:pPr algn="ctr" defTabSz="131763">
                <a:lnSpc>
                  <a:spcPct val="90000"/>
                </a:lnSpc>
              </a:pPr>
              <a:r>
                <a:rPr lang="en-US" altLang="en-US" sz="900" b="1" dirty="0">
                  <a:solidFill>
                    <a:schemeClr val="bg1"/>
                  </a:solidFill>
                  <a:effectLst>
                    <a:outerShdw blurRad="38100" dist="38100" dir="2700000" algn="tl">
                      <a:srgbClr val="000000"/>
                    </a:outerShdw>
                  </a:effectLst>
                </a:rPr>
                <a:t>Industry</a:t>
              </a:r>
            </a:p>
            <a:p>
              <a:pPr algn="ctr" defTabSz="131763">
                <a:lnSpc>
                  <a:spcPct val="90000"/>
                </a:lnSpc>
              </a:pPr>
              <a:r>
                <a:rPr lang="en-US" altLang="en-US" sz="900" b="1" dirty="0">
                  <a:solidFill>
                    <a:schemeClr val="bg1"/>
                  </a:solidFill>
                  <a:effectLst>
                    <a:outerShdw blurRad="38100" dist="38100" dir="2700000" algn="tl">
                      <a:srgbClr val="000000"/>
                    </a:outerShdw>
                  </a:effectLst>
                </a:rPr>
                <a:t>Solutions</a:t>
              </a:r>
              <a:endParaRPr lang="en-US" altLang="en-US" sz="900" b="1" dirty="0">
                <a:solidFill>
                  <a:schemeClr val="tx2"/>
                </a:solidFill>
                <a:effectLst>
                  <a:outerShdw blurRad="38100" dist="38100" dir="2700000" algn="tl">
                    <a:srgbClr val="000000"/>
                  </a:outerShdw>
                </a:effectLst>
              </a:endParaRPr>
            </a:p>
          </p:txBody>
        </p:sp>
        <p:sp>
          <p:nvSpPr>
            <p:cNvPr id="769176" name="Rectangle 152"/>
            <p:cNvSpPr>
              <a:spLocks noChangeArrowheads="1"/>
            </p:cNvSpPr>
            <p:nvPr/>
          </p:nvSpPr>
          <p:spPr bwMode="auto">
            <a:xfrm>
              <a:off x="1881" y="1714"/>
              <a:ext cx="310" cy="259"/>
            </a:xfrm>
            <a:prstGeom prst="rect">
              <a:avLst/>
            </a:prstGeom>
            <a:noFill/>
            <a:ln w="12700">
              <a:noFill/>
              <a:miter lim="800000"/>
              <a:headEnd/>
              <a:tailEnd/>
            </a:ln>
            <a:effectLst/>
          </p:spPr>
          <p:txBody>
            <a:bodyPr wrap="none" lIns="15875" tIns="7938" rIns="15875" bIns="7938">
              <a:spAutoFit/>
            </a:bodyPr>
            <a:lstStyle/>
            <a:p>
              <a:pPr algn="ctr" defTabSz="131763">
                <a:lnSpc>
                  <a:spcPct val="90000"/>
                </a:lnSpc>
              </a:pPr>
              <a:r>
                <a:rPr lang="en-US" altLang="en-US" sz="1300" b="1" dirty="0">
                  <a:solidFill>
                    <a:srgbClr val="FFFFFF"/>
                  </a:solidFill>
                  <a:effectLst>
                    <a:outerShdw blurRad="38100" dist="38100" dir="2700000" algn="tl">
                      <a:srgbClr val="000000"/>
                    </a:outerShdw>
                  </a:effectLst>
                </a:rPr>
                <a:t>MM</a:t>
              </a:r>
            </a:p>
            <a:p>
              <a:pPr algn="ctr" defTabSz="131763">
                <a:lnSpc>
                  <a:spcPct val="90000"/>
                </a:lnSpc>
              </a:pPr>
              <a:r>
                <a:rPr lang="en-US" altLang="en-US" sz="900" b="1" dirty="0">
                  <a:solidFill>
                    <a:srgbClr val="FFFFFF"/>
                  </a:solidFill>
                  <a:effectLst>
                    <a:outerShdw blurRad="38100" dist="38100" dir="2700000" algn="tl">
                      <a:srgbClr val="000000"/>
                    </a:outerShdw>
                  </a:effectLst>
                </a:rPr>
                <a:t>Materials</a:t>
              </a:r>
            </a:p>
            <a:p>
              <a:pPr algn="ctr" defTabSz="131763">
                <a:lnSpc>
                  <a:spcPct val="90000"/>
                </a:lnSpc>
              </a:pPr>
              <a:r>
                <a:rPr lang="en-US" altLang="en-US" sz="900" b="1" dirty="0">
                  <a:solidFill>
                    <a:srgbClr val="FFFFFF"/>
                  </a:solidFill>
                  <a:effectLst>
                    <a:outerShdw blurRad="38100" dist="38100" dir="2700000" algn="tl">
                      <a:srgbClr val="000000"/>
                    </a:outerShdw>
                  </a:effectLst>
                </a:rPr>
                <a:t>Mgmt.</a:t>
              </a:r>
            </a:p>
          </p:txBody>
        </p:sp>
        <p:sp>
          <p:nvSpPr>
            <p:cNvPr id="769177" name="Rectangle 153"/>
            <p:cNvSpPr>
              <a:spLocks noChangeArrowheads="1"/>
            </p:cNvSpPr>
            <p:nvPr/>
          </p:nvSpPr>
          <p:spPr bwMode="auto">
            <a:xfrm>
              <a:off x="2134" y="3037"/>
              <a:ext cx="364" cy="259"/>
            </a:xfrm>
            <a:prstGeom prst="rect">
              <a:avLst/>
            </a:prstGeom>
            <a:noFill/>
            <a:ln w="12700">
              <a:noFill/>
              <a:miter lim="800000"/>
              <a:headEnd/>
              <a:tailEnd/>
            </a:ln>
            <a:effectLst/>
          </p:spPr>
          <p:txBody>
            <a:bodyPr wrap="none" lIns="15875" tIns="7938" rIns="15875" bIns="7938">
              <a:spAutoFit/>
            </a:bodyPr>
            <a:lstStyle/>
            <a:p>
              <a:pPr algn="ctr" defTabSz="131763">
                <a:lnSpc>
                  <a:spcPct val="90000"/>
                </a:lnSpc>
              </a:pPr>
              <a:r>
                <a:rPr lang="en-US" altLang="en-US" sz="1300" b="1" dirty="0">
                  <a:solidFill>
                    <a:srgbClr val="FFFFFF"/>
                  </a:solidFill>
                  <a:effectLst>
                    <a:outerShdw blurRad="38100" dist="38100" dir="2700000" algn="tl">
                      <a:srgbClr val="000000"/>
                    </a:outerShdw>
                  </a:effectLst>
                </a:rPr>
                <a:t>HR</a:t>
              </a:r>
              <a:endParaRPr lang="en-US" altLang="en-US" sz="900" b="1" dirty="0">
                <a:solidFill>
                  <a:srgbClr val="FFFFFF"/>
                </a:solidFill>
                <a:effectLst>
                  <a:outerShdw blurRad="38100" dist="38100" dir="2700000" algn="tl">
                    <a:srgbClr val="000000"/>
                  </a:outerShdw>
                </a:effectLst>
              </a:endParaRPr>
            </a:p>
            <a:p>
              <a:pPr algn="ctr" defTabSz="131763">
                <a:lnSpc>
                  <a:spcPct val="90000"/>
                </a:lnSpc>
              </a:pPr>
              <a:r>
                <a:rPr lang="en-US" altLang="en-US" sz="900" b="1" dirty="0">
                  <a:solidFill>
                    <a:srgbClr val="FFFFFF"/>
                  </a:solidFill>
                  <a:effectLst>
                    <a:outerShdw blurRad="38100" dist="38100" dir="2700000" algn="tl">
                      <a:srgbClr val="000000"/>
                    </a:outerShdw>
                  </a:effectLst>
                </a:rPr>
                <a:t>Human</a:t>
              </a:r>
            </a:p>
            <a:p>
              <a:pPr algn="ctr" defTabSz="131763">
                <a:lnSpc>
                  <a:spcPct val="90000"/>
                </a:lnSpc>
              </a:pPr>
              <a:r>
                <a:rPr lang="en-US" altLang="en-US" sz="900" b="1" dirty="0">
                  <a:solidFill>
                    <a:srgbClr val="FFFFFF"/>
                  </a:solidFill>
                  <a:effectLst>
                    <a:outerShdw blurRad="38100" dist="38100" dir="2700000" algn="tl">
                      <a:srgbClr val="000000"/>
                    </a:outerShdw>
                  </a:effectLst>
                </a:rPr>
                <a:t>Resources</a:t>
              </a:r>
            </a:p>
          </p:txBody>
        </p:sp>
        <p:sp>
          <p:nvSpPr>
            <p:cNvPr id="769178" name="Rectangle 154"/>
            <p:cNvSpPr>
              <a:spLocks noChangeArrowheads="1"/>
            </p:cNvSpPr>
            <p:nvPr/>
          </p:nvSpPr>
          <p:spPr bwMode="auto">
            <a:xfrm>
              <a:off x="2115" y="1415"/>
              <a:ext cx="397" cy="259"/>
            </a:xfrm>
            <a:prstGeom prst="rect">
              <a:avLst/>
            </a:prstGeom>
            <a:noFill/>
            <a:ln w="12700">
              <a:noFill/>
              <a:miter lim="800000"/>
              <a:headEnd/>
              <a:tailEnd/>
            </a:ln>
            <a:effectLst/>
          </p:spPr>
          <p:txBody>
            <a:bodyPr wrap="none" lIns="15875" tIns="7938" rIns="15875" bIns="7938">
              <a:spAutoFit/>
            </a:bodyPr>
            <a:lstStyle/>
            <a:p>
              <a:pPr algn="ctr" defTabSz="131763">
                <a:lnSpc>
                  <a:spcPct val="90000"/>
                </a:lnSpc>
              </a:pPr>
              <a:r>
                <a:rPr lang="en-US" altLang="en-US" sz="1300" b="1" dirty="0">
                  <a:solidFill>
                    <a:srgbClr val="FFFFFF"/>
                  </a:solidFill>
                  <a:effectLst>
                    <a:outerShdw blurRad="38100" dist="38100" dir="2700000" algn="tl">
                      <a:srgbClr val="000000"/>
                    </a:outerShdw>
                  </a:effectLst>
                </a:rPr>
                <a:t>SD</a:t>
              </a:r>
              <a:endParaRPr lang="en-US" altLang="en-US" sz="900" b="1" dirty="0">
                <a:solidFill>
                  <a:srgbClr val="FFFFFF"/>
                </a:solidFill>
                <a:effectLst>
                  <a:outerShdw blurRad="38100" dist="38100" dir="2700000" algn="tl">
                    <a:srgbClr val="000000"/>
                  </a:outerShdw>
                </a:effectLst>
              </a:endParaRPr>
            </a:p>
            <a:p>
              <a:pPr algn="ctr" defTabSz="131763">
                <a:lnSpc>
                  <a:spcPct val="90000"/>
                </a:lnSpc>
              </a:pPr>
              <a:r>
                <a:rPr lang="en-US" altLang="en-US" sz="900" b="1" dirty="0">
                  <a:solidFill>
                    <a:srgbClr val="FFFFFF"/>
                  </a:solidFill>
                  <a:effectLst>
                    <a:outerShdw blurRad="38100" dist="38100" dir="2700000" algn="tl">
                      <a:srgbClr val="000000"/>
                    </a:outerShdw>
                  </a:effectLst>
                </a:rPr>
                <a:t>Sales &amp;</a:t>
              </a:r>
            </a:p>
            <a:p>
              <a:pPr algn="ctr" defTabSz="131763">
                <a:lnSpc>
                  <a:spcPct val="90000"/>
                </a:lnSpc>
              </a:pPr>
              <a:r>
                <a:rPr lang="en-US" altLang="en-US" sz="900" b="1" dirty="0">
                  <a:solidFill>
                    <a:srgbClr val="FFFFFF"/>
                  </a:solidFill>
                  <a:effectLst>
                    <a:outerShdw blurRad="38100" dist="38100" dir="2700000" algn="tl">
                      <a:srgbClr val="000000"/>
                    </a:outerShdw>
                  </a:effectLst>
                </a:rPr>
                <a:t>Distribution</a:t>
              </a:r>
            </a:p>
          </p:txBody>
        </p:sp>
        <p:sp>
          <p:nvSpPr>
            <p:cNvPr id="769179" name="Rectangle 155"/>
            <p:cNvSpPr>
              <a:spLocks noChangeArrowheads="1"/>
            </p:cNvSpPr>
            <p:nvPr/>
          </p:nvSpPr>
          <p:spPr bwMode="auto">
            <a:xfrm>
              <a:off x="1593" y="1975"/>
              <a:ext cx="375" cy="259"/>
            </a:xfrm>
            <a:prstGeom prst="rect">
              <a:avLst/>
            </a:prstGeom>
            <a:noFill/>
            <a:ln w="12700">
              <a:noFill/>
              <a:miter lim="800000"/>
              <a:headEnd/>
              <a:tailEnd/>
            </a:ln>
            <a:effectLst/>
          </p:spPr>
          <p:txBody>
            <a:bodyPr wrap="none" lIns="15875" tIns="7938" rIns="15875" bIns="7938">
              <a:spAutoFit/>
            </a:bodyPr>
            <a:lstStyle/>
            <a:p>
              <a:pPr algn="ctr" defTabSz="131763">
                <a:lnSpc>
                  <a:spcPct val="90000"/>
                </a:lnSpc>
              </a:pPr>
              <a:r>
                <a:rPr lang="en-US" altLang="en-US" sz="1300" b="1" dirty="0">
                  <a:solidFill>
                    <a:schemeClr val="tx2"/>
                  </a:solidFill>
                  <a:effectLst>
                    <a:outerShdw blurRad="38100" dist="38100" dir="2700000" algn="tl">
                      <a:srgbClr val="000000"/>
                    </a:outerShdw>
                  </a:effectLst>
                </a:rPr>
                <a:t>PP</a:t>
              </a:r>
            </a:p>
            <a:p>
              <a:pPr algn="ctr" defTabSz="131763">
                <a:lnSpc>
                  <a:spcPct val="90000"/>
                </a:lnSpc>
              </a:pPr>
              <a:r>
                <a:rPr lang="en-US" altLang="en-US" sz="900" b="1" dirty="0">
                  <a:solidFill>
                    <a:schemeClr val="tx2"/>
                  </a:solidFill>
                  <a:effectLst>
                    <a:outerShdw blurRad="38100" dist="38100" dir="2700000" algn="tl">
                      <a:srgbClr val="000000"/>
                    </a:outerShdw>
                  </a:effectLst>
                </a:rPr>
                <a:t>Production</a:t>
              </a:r>
            </a:p>
            <a:p>
              <a:pPr algn="ctr" defTabSz="131763">
                <a:lnSpc>
                  <a:spcPct val="90000"/>
                </a:lnSpc>
              </a:pPr>
              <a:r>
                <a:rPr lang="en-US" altLang="en-US" sz="900" b="1" dirty="0">
                  <a:solidFill>
                    <a:schemeClr val="tx2"/>
                  </a:solidFill>
                  <a:effectLst>
                    <a:outerShdw blurRad="38100" dist="38100" dir="2700000" algn="tl">
                      <a:srgbClr val="000000"/>
                    </a:outerShdw>
                  </a:effectLst>
                </a:rPr>
                <a:t>Planning</a:t>
              </a:r>
            </a:p>
          </p:txBody>
        </p:sp>
        <p:sp>
          <p:nvSpPr>
            <p:cNvPr id="769180" name="Rectangle 156"/>
            <p:cNvSpPr>
              <a:spLocks noChangeArrowheads="1"/>
            </p:cNvSpPr>
            <p:nvPr/>
          </p:nvSpPr>
          <p:spPr bwMode="auto">
            <a:xfrm>
              <a:off x="1525" y="2518"/>
              <a:ext cx="495" cy="259"/>
            </a:xfrm>
            <a:prstGeom prst="rect">
              <a:avLst/>
            </a:prstGeom>
            <a:noFill/>
            <a:ln w="12700">
              <a:noFill/>
              <a:miter lim="800000"/>
              <a:headEnd/>
              <a:tailEnd/>
            </a:ln>
            <a:effectLst/>
          </p:spPr>
          <p:txBody>
            <a:bodyPr lIns="15875" tIns="7938" rIns="15875" bIns="7938">
              <a:spAutoFit/>
            </a:bodyPr>
            <a:lstStyle/>
            <a:p>
              <a:pPr algn="ctr" defTabSz="131763">
                <a:lnSpc>
                  <a:spcPct val="90000"/>
                </a:lnSpc>
              </a:pPr>
              <a:r>
                <a:rPr lang="en-US" altLang="en-US" sz="1300" b="1" dirty="0">
                  <a:solidFill>
                    <a:schemeClr val="tx2"/>
                  </a:solidFill>
                  <a:effectLst>
                    <a:outerShdw blurRad="38100" dist="38100" dir="2700000" algn="tl">
                      <a:srgbClr val="000000"/>
                    </a:outerShdw>
                  </a:effectLst>
                </a:rPr>
                <a:t>QM</a:t>
              </a:r>
              <a:endParaRPr lang="en-US" altLang="en-US" sz="900" b="1" dirty="0">
                <a:solidFill>
                  <a:schemeClr val="tx2"/>
                </a:solidFill>
                <a:effectLst>
                  <a:outerShdw blurRad="38100" dist="38100" dir="2700000" algn="tl">
                    <a:srgbClr val="000000"/>
                  </a:outerShdw>
                </a:effectLst>
              </a:endParaRPr>
            </a:p>
            <a:p>
              <a:pPr algn="ctr" defTabSz="131763">
                <a:lnSpc>
                  <a:spcPct val="90000"/>
                </a:lnSpc>
              </a:pPr>
              <a:r>
                <a:rPr lang="en-US" altLang="en-US" sz="900" b="1" dirty="0">
                  <a:solidFill>
                    <a:schemeClr val="tx2"/>
                  </a:solidFill>
                  <a:effectLst>
                    <a:outerShdw blurRad="38100" dist="38100" dir="2700000" algn="tl">
                      <a:srgbClr val="000000"/>
                    </a:outerShdw>
                  </a:effectLst>
                </a:rPr>
                <a:t>Quality</a:t>
              </a:r>
            </a:p>
            <a:p>
              <a:pPr algn="ctr" defTabSz="131763">
                <a:lnSpc>
                  <a:spcPct val="90000"/>
                </a:lnSpc>
              </a:pPr>
              <a:r>
                <a:rPr lang="en-US" altLang="en-US" sz="900" b="1" dirty="0">
                  <a:solidFill>
                    <a:schemeClr val="tx2"/>
                  </a:solidFill>
                  <a:effectLst>
                    <a:outerShdw blurRad="38100" dist="38100" dir="2700000" algn="tl">
                      <a:srgbClr val="000000"/>
                    </a:outerShdw>
                  </a:effectLst>
                </a:rPr>
                <a:t>Management</a:t>
              </a:r>
            </a:p>
          </p:txBody>
        </p:sp>
        <p:sp>
          <p:nvSpPr>
            <p:cNvPr id="769181" name="Rectangle 157"/>
            <p:cNvSpPr>
              <a:spLocks noChangeArrowheads="1"/>
            </p:cNvSpPr>
            <p:nvPr/>
          </p:nvSpPr>
          <p:spPr bwMode="auto">
            <a:xfrm>
              <a:off x="1715" y="2798"/>
              <a:ext cx="675" cy="187"/>
            </a:xfrm>
            <a:prstGeom prst="rect">
              <a:avLst/>
            </a:prstGeom>
            <a:noFill/>
            <a:ln w="12700">
              <a:noFill/>
              <a:miter lim="800000"/>
              <a:headEnd/>
              <a:tailEnd/>
            </a:ln>
            <a:effectLst/>
          </p:spPr>
          <p:txBody>
            <a:bodyPr lIns="15875" tIns="7938" rIns="15875" bIns="7938">
              <a:spAutoFit/>
            </a:bodyPr>
            <a:lstStyle/>
            <a:p>
              <a:pPr algn="ctr" defTabSz="131763">
                <a:lnSpc>
                  <a:spcPct val="90000"/>
                </a:lnSpc>
              </a:pPr>
              <a:r>
                <a:rPr lang="en-US" altLang="en-US" sz="1300" b="1" dirty="0">
                  <a:solidFill>
                    <a:schemeClr val="tx2"/>
                  </a:solidFill>
                  <a:effectLst>
                    <a:outerShdw blurRad="38100" dist="38100" dir="2700000" algn="tl">
                      <a:srgbClr val="000000"/>
                    </a:outerShdw>
                  </a:effectLst>
                </a:rPr>
                <a:t>PM</a:t>
              </a:r>
              <a:endParaRPr lang="en-US" altLang="en-US" sz="900" b="1" dirty="0">
                <a:solidFill>
                  <a:schemeClr val="tx2"/>
                </a:solidFill>
                <a:effectLst>
                  <a:outerShdw blurRad="38100" dist="38100" dir="2700000" algn="tl">
                    <a:srgbClr val="000000"/>
                  </a:outerShdw>
                </a:effectLst>
              </a:endParaRPr>
            </a:p>
            <a:p>
              <a:pPr algn="ctr" defTabSz="131763">
                <a:lnSpc>
                  <a:spcPct val="90000"/>
                </a:lnSpc>
              </a:pPr>
              <a:r>
                <a:rPr lang="en-US" altLang="en-US" sz="900" b="1" dirty="0">
                  <a:solidFill>
                    <a:schemeClr val="tx2"/>
                  </a:solidFill>
                  <a:effectLst>
                    <a:outerShdw blurRad="38100" dist="38100" dir="2700000" algn="tl">
                      <a:srgbClr val="000000"/>
                    </a:outerShdw>
                  </a:effectLst>
                </a:rPr>
                <a:t>Plant Maintenance</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3602" name="Rectangle 2"/>
          <p:cNvSpPr>
            <a:spLocks noGrp="1" noChangeArrowheads="1"/>
          </p:cNvSpPr>
          <p:nvPr>
            <p:ph type="title"/>
          </p:nvPr>
        </p:nvSpPr>
        <p:spPr>
          <a:xfrm>
            <a:off x="533400" y="304800"/>
            <a:ext cx="8229600" cy="685800"/>
          </a:xfrm>
          <a:noFill/>
        </p:spPr>
        <p:txBody>
          <a:bodyPr/>
          <a:lstStyle/>
          <a:p>
            <a:pPr algn="ctr"/>
            <a:r>
              <a:rPr lang="en-US" sz="2400" b="1" dirty="0">
                <a:solidFill>
                  <a:schemeClr val="tx2"/>
                </a:solidFill>
                <a:latin typeface="Arial" charset="0"/>
              </a:rPr>
              <a:t>Non-Integrated Legacy Systems Replaced</a:t>
            </a:r>
            <a:br>
              <a:rPr lang="en-US" sz="2400" b="1" dirty="0">
                <a:solidFill>
                  <a:schemeClr val="tx2"/>
                </a:solidFill>
                <a:latin typeface="Arial" charset="0"/>
              </a:rPr>
            </a:br>
            <a:endParaRPr lang="en-US" sz="2400" b="1" dirty="0">
              <a:solidFill>
                <a:schemeClr val="tx2"/>
              </a:solidFill>
              <a:latin typeface="Arial" charset="0"/>
            </a:endParaRPr>
          </a:p>
        </p:txBody>
      </p:sp>
      <p:sp>
        <p:nvSpPr>
          <p:cNvPr id="793603" name="Rectangle 3"/>
          <p:cNvSpPr>
            <a:spLocks noGrp="1" noChangeArrowheads="1"/>
          </p:cNvSpPr>
          <p:nvPr>
            <p:ph idx="1"/>
          </p:nvPr>
        </p:nvSpPr>
        <p:spPr>
          <a:xfrm>
            <a:off x="762000" y="762000"/>
            <a:ext cx="7675563" cy="5278438"/>
          </a:xfrm>
        </p:spPr>
        <p:txBody>
          <a:bodyPr/>
          <a:lstStyle/>
          <a:p>
            <a:pPr marL="457200" indent="-457200">
              <a:buFont typeface="Symbol" pitchFamily="18" charset="2"/>
              <a:buNone/>
            </a:pPr>
            <a:r>
              <a:rPr lang="en-US" sz="2000" dirty="0"/>
              <a:t>50+ systems were replaced by the SAP implementation</a:t>
            </a:r>
          </a:p>
          <a:p>
            <a:pPr marL="457200" indent="-457200">
              <a:buFont typeface="Symbol" pitchFamily="18" charset="2"/>
              <a:buNone/>
            </a:pPr>
            <a:r>
              <a:rPr lang="en-US" sz="2000" dirty="0"/>
              <a:t>Major Systems replaced included:</a:t>
            </a:r>
          </a:p>
          <a:p>
            <a:pPr marL="457200" indent="-457200"/>
            <a:r>
              <a:rPr lang="en-US" sz="1600" b="0" dirty="0"/>
              <a:t>Cost Accounting System (Dunn &amp; Bradstreet)</a:t>
            </a:r>
          </a:p>
          <a:p>
            <a:pPr marL="457200" indent="-457200"/>
            <a:r>
              <a:rPr lang="en-US" sz="1600" b="0" dirty="0"/>
              <a:t>Accounts Payable</a:t>
            </a:r>
          </a:p>
          <a:p>
            <a:pPr marL="457200" indent="-457200"/>
            <a:r>
              <a:rPr lang="en-US" sz="1600" b="0" dirty="0"/>
              <a:t>Accounts Receivable (Dunn &amp; Bradstreet)</a:t>
            </a:r>
          </a:p>
          <a:p>
            <a:pPr marL="457200" indent="-457200"/>
            <a:r>
              <a:rPr lang="en-US" sz="1600" b="0" dirty="0"/>
              <a:t>Materials Management System</a:t>
            </a:r>
          </a:p>
          <a:p>
            <a:pPr marL="457200" indent="-457200"/>
            <a:r>
              <a:rPr lang="en-US" sz="1600" b="0" dirty="0"/>
              <a:t>Requisition Approval System</a:t>
            </a:r>
          </a:p>
          <a:p>
            <a:pPr marL="457200" indent="-457200"/>
            <a:r>
              <a:rPr lang="en-US" sz="1600" b="0" dirty="0"/>
              <a:t>Accelerated Vendor Inventory &amp; Delivery System</a:t>
            </a:r>
          </a:p>
          <a:p>
            <a:pPr marL="457200" indent="-457200"/>
            <a:r>
              <a:rPr lang="en-US" sz="1600" b="0" dirty="0"/>
              <a:t>Task Based Management System</a:t>
            </a:r>
          </a:p>
          <a:p>
            <a:pPr marL="457200" indent="-457200"/>
            <a:r>
              <a:rPr lang="en-US" sz="1600" b="0" dirty="0"/>
              <a:t>Training Management System</a:t>
            </a:r>
          </a:p>
          <a:p>
            <a:pPr marL="457200" indent="-457200"/>
            <a:r>
              <a:rPr lang="en-US" sz="1600" b="0" dirty="0"/>
              <a:t>Compensation</a:t>
            </a:r>
          </a:p>
          <a:p>
            <a:pPr marL="457200" indent="-457200"/>
            <a:r>
              <a:rPr lang="en-US" sz="1600" b="0" dirty="0"/>
              <a:t>Payroll (Cyborg)</a:t>
            </a:r>
          </a:p>
          <a:p>
            <a:pPr marL="457200" indent="-457200"/>
            <a:r>
              <a:rPr lang="en-US" sz="1600" b="0" dirty="0"/>
              <a:t>Benefits (Cyborg)</a:t>
            </a:r>
          </a:p>
          <a:p>
            <a:pPr marL="457200" indent="-457200"/>
            <a:r>
              <a:rPr lang="en-US" sz="1600" b="0" dirty="0"/>
              <a:t>HR support systems</a:t>
            </a:r>
          </a:p>
        </p:txBody>
      </p:sp>
    </p:spTree>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25" y="309575"/>
            <a:ext cx="8229600" cy="758825"/>
          </a:xfrm>
        </p:spPr>
        <p:txBody>
          <a:bodyPr/>
          <a:lstStyle/>
          <a:p>
            <a:pPr algn="ctr"/>
            <a:r>
              <a:rPr lang="en-US" dirty="0" smtClean="0"/>
              <a:t>ORNL SAP Business Functions</a:t>
            </a:r>
            <a:endParaRPr lang="en-US" dirty="0"/>
          </a:p>
        </p:txBody>
      </p:sp>
      <p:sp>
        <p:nvSpPr>
          <p:cNvPr id="3" name="Content Placeholder 2"/>
          <p:cNvSpPr>
            <a:spLocks noGrp="1"/>
          </p:cNvSpPr>
          <p:nvPr>
            <p:ph sz="half" idx="1"/>
          </p:nvPr>
        </p:nvSpPr>
        <p:spPr>
          <a:xfrm>
            <a:off x="161924" y="1320200"/>
            <a:ext cx="2061511" cy="4897722"/>
          </a:xfrm>
        </p:spPr>
        <p:txBody>
          <a:bodyPr/>
          <a:lstStyle/>
          <a:p>
            <a:r>
              <a:rPr lang="en-US" sz="1200" dirty="0" smtClean="0"/>
              <a:t>Procurement</a:t>
            </a:r>
          </a:p>
          <a:p>
            <a:r>
              <a:rPr lang="en-US" sz="1200" dirty="0" smtClean="0"/>
              <a:t>Accounts Receivable/MARS</a:t>
            </a:r>
          </a:p>
          <a:p>
            <a:r>
              <a:rPr lang="en-US" sz="1200" dirty="0" smtClean="0"/>
              <a:t>Badge Assignment</a:t>
            </a:r>
          </a:p>
          <a:p>
            <a:r>
              <a:rPr lang="en-US" sz="1200" dirty="0" smtClean="0"/>
              <a:t>Compensation</a:t>
            </a:r>
          </a:p>
          <a:p>
            <a:r>
              <a:rPr lang="en-US" sz="1200" dirty="0" smtClean="0"/>
              <a:t>Cost Reporting</a:t>
            </a:r>
          </a:p>
          <a:p>
            <a:r>
              <a:rPr lang="en-US" sz="1200" dirty="0" smtClean="0"/>
              <a:t>DOE FTE Reporting</a:t>
            </a:r>
          </a:p>
          <a:p>
            <a:r>
              <a:rPr lang="en-US" sz="1200" dirty="0" smtClean="0"/>
              <a:t>General Ledger</a:t>
            </a:r>
          </a:p>
          <a:p>
            <a:r>
              <a:rPr lang="en-US" sz="1200" dirty="0" smtClean="0"/>
              <a:t>Internal Auditing</a:t>
            </a:r>
          </a:p>
          <a:p>
            <a:r>
              <a:rPr lang="en-US" sz="1200" dirty="0" smtClean="0"/>
              <a:t>Materials Management</a:t>
            </a:r>
          </a:p>
          <a:p>
            <a:r>
              <a:rPr lang="en-US" sz="1200" dirty="0" smtClean="0"/>
              <a:t>Organization Management</a:t>
            </a:r>
          </a:p>
          <a:p>
            <a:r>
              <a:rPr lang="en-US" sz="1200" dirty="0" smtClean="0"/>
              <a:t>Personnel Access</a:t>
            </a:r>
          </a:p>
          <a:p>
            <a:r>
              <a:rPr lang="en-US" sz="1200" dirty="0" smtClean="0"/>
              <a:t>Project Systems</a:t>
            </a:r>
          </a:p>
          <a:p>
            <a:r>
              <a:rPr lang="en-US" sz="1200" dirty="0" smtClean="0"/>
              <a:t>Purchase Card</a:t>
            </a:r>
          </a:p>
          <a:p>
            <a:r>
              <a:rPr lang="en-US" sz="1200" dirty="0" smtClean="0"/>
              <a:t>Tax Reporting</a:t>
            </a:r>
          </a:p>
          <a:p>
            <a:r>
              <a:rPr lang="en-US" sz="1200" dirty="0" smtClean="0"/>
              <a:t>Travel Settlements</a:t>
            </a:r>
          </a:p>
          <a:p>
            <a:r>
              <a:rPr lang="en-US" sz="1200" dirty="0" smtClean="0"/>
              <a:t>Workflow</a:t>
            </a:r>
          </a:p>
          <a:p>
            <a:endParaRPr lang="en-US" sz="1200" dirty="0" smtClean="0"/>
          </a:p>
          <a:p>
            <a:endParaRPr lang="en-US" sz="1200" dirty="0"/>
          </a:p>
        </p:txBody>
      </p:sp>
      <p:sp>
        <p:nvSpPr>
          <p:cNvPr id="4" name="Content Placeholder 3"/>
          <p:cNvSpPr>
            <a:spLocks noGrp="1"/>
          </p:cNvSpPr>
          <p:nvPr>
            <p:ph sz="half" idx="2"/>
          </p:nvPr>
        </p:nvSpPr>
        <p:spPr>
          <a:xfrm>
            <a:off x="5500738" y="1320199"/>
            <a:ext cx="2151346" cy="5451176"/>
          </a:xfrm>
        </p:spPr>
        <p:txBody>
          <a:bodyPr/>
          <a:lstStyle/>
          <a:p>
            <a:r>
              <a:rPr lang="en-US" sz="1200" dirty="0" smtClean="0"/>
              <a:t>Accounts Receivable</a:t>
            </a:r>
          </a:p>
          <a:p>
            <a:r>
              <a:rPr lang="en-US" sz="1200" dirty="0" smtClean="0"/>
              <a:t>Asset  Accounting</a:t>
            </a:r>
          </a:p>
          <a:p>
            <a:r>
              <a:rPr lang="en-US" sz="1200" dirty="0" smtClean="0"/>
              <a:t>Building Management</a:t>
            </a:r>
          </a:p>
          <a:p>
            <a:r>
              <a:rPr lang="en-US" sz="1200" dirty="0" smtClean="0"/>
              <a:t>Cost Feeders</a:t>
            </a:r>
          </a:p>
          <a:p>
            <a:r>
              <a:rPr lang="en-US" sz="1200" dirty="0" smtClean="0"/>
              <a:t>DOE Commitment Reporting</a:t>
            </a:r>
          </a:p>
          <a:p>
            <a:r>
              <a:rPr lang="en-US" sz="1200" dirty="0" smtClean="0"/>
              <a:t>Human Resources Workflow</a:t>
            </a:r>
          </a:p>
          <a:p>
            <a:r>
              <a:rPr lang="en-US" sz="1200" dirty="0" smtClean="0"/>
              <a:t>Labor Relations</a:t>
            </a:r>
          </a:p>
          <a:p>
            <a:r>
              <a:rPr lang="en-US" sz="1200" dirty="0" smtClean="0"/>
              <a:t>Materials Management Workflow</a:t>
            </a:r>
          </a:p>
          <a:p>
            <a:r>
              <a:rPr lang="en-US" sz="1200" dirty="0" smtClean="0"/>
              <a:t>Payroll</a:t>
            </a:r>
          </a:p>
          <a:p>
            <a:r>
              <a:rPr lang="en-US" sz="1200" dirty="0" smtClean="0"/>
              <a:t>Portal Access Check</a:t>
            </a:r>
          </a:p>
          <a:p>
            <a:r>
              <a:rPr lang="en-US" sz="1200" dirty="0" smtClean="0"/>
              <a:t>Property Accountability</a:t>
            </a:r>
          </a:p>
          <a:p>
            <a:r>
              <a:rPr lang="en-US" sz="1200" dirty="0" smtClean="0"/>
              <a:t>Space Management</a:t>
            </a:r>
          </a:p>
          <a:p>
            <a:r>
              <a:rPr lang="en-US" sz="1200" dirty="0" smtClean="0"/>
              <a:t>Variance Distribution</a:t>
            </a:r>
          </a:p>
          <a:p>
            <a:pPr lvl="0"/>
            <a:r>
              <a:rPr lang="en-US" sz="1200" dirty="0" smtClean="0"/>
              <a:t>Project Systems/</a:t>
            </a:r>
            <a:r>
              <a:rPr lang="en-US" sz="1100" dirty="0" smtClean="0"/>
              <a:t>MARS/STARS</a:t>
            </a:r>
          </a:p>
          <a:p>
            <a:endParaRPr lang="en-US" sz="1200" dirty="0"/>
          </a:p>
        </p:txBody>
      </p:sp>
      <p:sp>
        <p:nvSpPr>
          <p:cNvPr id="6" name="Footer Placeholder 5"/>
          <p:cNvSpPr>
            <a:spLocks noGrp="1"/>
          </p:cNvSpPr>
          <p:nvPr>
            <p:ph type="ftr" sz="quarter" idx="10"/>
          </p:nvPr>
        </p:nvSpPr>
        <p:spPr/>
        <p:txBody>
          <a:bodyPr/>
          <a:lstStyle/>
          <a:p>
            <a:pPr>
              <a:defRPr/>
            </a:pPr>
            <a:r>
              <a:rPr lang="en-US" dirty="0" smtClean="0"/>
              <a:t> </a:t>
            </a:r>
            <a:endParaRPr lang="en-US" dirty="0"/>
          </a:p>
        </p:txBody>
      </p:sp>
      <p:sp>
        <p:nvSpPr>
          <p:cNvPr id="7" name="Content Placeholder 2"/>
          <p:cNvSpPr txBox="1">
            <a:spLocks/>
          </p:cNvSpPr>
          <p:nvPr/>
        </p:nvSpPr>
        <p:spPr bwMode="auto">
          <a:xfrm>
            <a:off x="2711014" y="1318595"/>
            <a:ext cx="2188245" cy="4966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r>
              <a:rPr lang="en-US" sz="1200" b="1" u="none" kern="0" dirty="0" smtClean="0">
                <a:latin typeface="+mn-lt"/>
              </a:rPr>
              <a:t>Accounts Payable</a:t>
            </a:r>
            <a:endParaRPr kumimoji="0" lang="en-US" sz="1200" b="1" i="0" u="none" strike="noStrike" kern="0" cap="none" spc="0" normalizeH="0" baseline="0" noProof="0" dirty="0" smtClean="0">
              <a:ln>
                <a:noFill/>
              </a:ln>
              <a:solidFill>
                <a:schemeClr val="tx1"/>
              </a:solidFill>
              <a:effectLst/>
              <a:uLnTx/>
              <a:uFillTx/>
              <a:latin typeface="+mn-lt"/>
              <a:ea typeface="+mn-ea"/>
              <a:cs typeface="+mn-cs"/>
            </a:endParaRP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r>
              <a:rPr lang="en-US" sz="1200" b="1" u="none" kern="0" dirty="0" smtClean="0">
                <a:latin typeface="+mn-lt"/>
              </a:rPr>
              <a:t>Acquire Commodities Easily (ACE)</a:t>
            </a: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r>
              <a:rPr kumimoji="0" lang="en-US" sz="1200" b="1" i="0" u="none" strike="noStrike" kern="0" cap="none" spc="0" normalizeH="0" baseline="0" noProof="0" dirty="0" smtClean="0">
                <a:ln>
                  <a:noFill/>
                </a:ln>
                <a:solidFill>
                  <a:schemeClr val="tx1"/>
                </a:solidFill>
                <a:effectLst/>
                <a:uLnTx/>
                <a:uFillTx/>
                <a:latin typeface="+mn-lt"/>
                <a:ea typeface="+mn-ea"/>
                <a:cs typeface="+mn-cs"/>
              </a:rPr>
              <a:t>Benefits</a:t>
            </a: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r>
              <a:rPr lang="en-US" sz="1200" b="1" u="none" kern="0" dirty="0" smtClean="0">
                <a:latin typeface="+mn-lt"/>
              </a:rPr>
              <a:t>Controlling Web Reports</a:t>
            </a: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r>
              <a:rPr lang="en-US" sz="1200" b="1" u="none" kern="0" dirty="0" smtClean="0">
                <a:latin typeface="+mn-lt"/>
              </a:rPr>
              <a:t>Cyber Security</a:t>
            </a: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r>
              <a:rPr kumimoji="0" lang="en-US" sz="1200" b="1" i="0" u="none" strike="noStrike" kern="0" cap="none" spc="0" normalizeH="0" baseline="0" noProof="0" dirty="0" smtClean="0">
                <a:ln>
                  <a:noFill/>
                </a:ln>
                <a:solidFill>
                  <a:schemeClr val="tx1"/>
                </a:solidFill>
                <a:effectLst/>
                <a:uLnTx/>
                <a:uFillTx/>
                <a:latin typeface="+mn-lt"/>
                <a:ea typeface="+mn-ea"/>
                <a:cs typeface="+mn-cs"/>
              </a:rPr>
              <a:t>EEO</a:t>
            </a:r>
            <a:r>
              <a:rPr kumimoji="0" lang="en-US" sz="1200" b="1" i="0" u="none" strike="noStrike" kern="0" cap="none" spc="0" normalizeH="0" noProof="0" dirty="0" smtClean="0">
                <a:ln>
                  <a:noFill/>
                </a:ln>
                <a:solidFill>
                  <a:schemeClr val="tx1"/>
                </a:solidFill>
                <a:effectLst/>
                <a:uLnTx/>
                <a:uFillTx/>
                <a:latin typeface="+mn-lt"/>
                <a:ea typeface="+mn-ea"/>
                <a:cs typeface="+mn-cs"/>
              </a:rPr>
              <a:t> Reporting</a:t>
            </a: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r>
              <a:rPr lang="en-US" sz="1200" b="1" u="none" kern="0" baseline="0" dirty="0" smtClean="0">
                <a:latin typeface="+mn-lt"/>
              </a:rPr>
              <a:t>Human</a:t>
            </a:r>
            <a:r>
              <a:rPr lang="en-US" sz="1200" b="1" u="none" kern="0" dirty="0" smtClean="0">
                <a:latin typeface="+mn-lt"/>
              </a:rPr>
              <a:t> Resources Web</a:t>
            </a: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r>
              <a:rPr kumimoji="0" lang="en-US" sz="1200" b="1" i="0" u="none" strike="noStrike" kern="0" cap="none" spc="0" normalizeH="0" baseline="0" noProof="0" dirty="0" smtClean="0">
                <a:ln>
                  <a:noFill/>
                </a:ln>
                <a:solidFill>
                  <a:schemeClr val="tx1"/>
                </a:solidFill>
                <a:effectLst/>
                <a:uLnTx/>
                <a:uFillTx/>
                <a:latin typeface="+mn-lt"/>
                <a:ea typeface="+mn-ea"/>
                <a:cs typeface="+mn-cs"/>
              </a:rPr>
              <a:t>Labor</a:t>
            </a:r>
            <a:r>
              <a:rPr kumimoji="0" lang="en-US" sz="1200" b="1" i="0" u="none" strike="noStrike" kern="0" cap="none" spc="0" normalizeH="0" noProof="0" dirty="0" smtClean="0">
                <a:ln>
                  <a:noFill/>
                </a:ln>
                <a:solidFill>
                  <a:schemeClr val="tx1"/>
                </a:solidFill>
                <a:effectLst/>
                <a:uLnTx/>
                <a:uFillTx/>
                <a:latin typeface="+mn-lt"/>
                <a:ea typeface="+mn-ea"/>
                <a:cs typeface="+mn-cs"/>
              </a:rPr>
              <a:t> Distribution</a:t>
            </a: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r>
              <a:rPr lang="en-US" sz="1200" b="1" u="none" kern="0" baseline="0" dirty="0" smtClean="0">
                <a:latin typeface="+mn-lt"/>
              </a:rPr>
              <a:t>Materials</a:t>
            </a:r>
            <a:r>
              <a:rPr lang="en-US" sz="1200" b="1" u="none" kern="0" dirty="0" smtClean="0">
                <a:latin typeface="+mn-lt"/>
              </a:rPr>
              <a:t> Management Web Apps</a:t>
            </a: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r>
              <a:rPr kumimoji="0" lang="en-US" sz="1200" b="1" i="0" u="none" strike="noStrike" kern="0" cap="none" spc="0" normalizeH="0" baseline="0" noProof="0" dirty="0" smtClean="0">
                <a:ln>
                  <a:noFill/>
                </a:ln>
                <a:solidFill>
                  <a:schemeClr val="tx1"/>
                </a:solidFill>
                <a:effectLst/>
                <a:uLnTx/>
                <a:uFillTx/>
                <a:latin typeface="+mn-lt"/>
                <a:ea typeface="+mn-ea"/>
                <a:cs typeface="+mn-cs"/>
              </a:rPr>
              <a:t>Overhead</a:t>
            </a:r>
            <a:r>
              <a:rPr kumimoji="0" lang="en-US" sz="1200" b="1" i="0" u="none" strike="noStrike" kern="0" cap="none" spc="0" normalizeH="0" noProof="0" dirty="0" smtClean="0">
                <a:ln>
                  <a:noFill/>
                </a:ln>
                <a:solidFill>
                  <a:schemeClr val="tx1"/>
                </a:solidFill>
                <a:effectLst/>
                <a:uLnTx/>
                <a:uFillTx/>
                <a:latin typeface="+mn-lt"/>
                <a:ea typeface="+mn-ea"/>
                <a:cs typeface="+mn-cs"/>
              </a:rPr>
              <a:t> Distribution</a:t>
            </a: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r>
              <a:rPr lang="en-US" sz="1200" b="1" u="none" kern="0" baseline="0" dirty="0" smtClean="0">
                <a:latin typeface="+mn-lt"/>
              </a:rPr>
              <a:t>Personnel</a:t>
            </a:r>
            <a:r>
              <a:rPr lang="en-US" sz="1200" b="1" u="none" kern="0" dirty="0" smtClean="0">
                <a:latin typeface="+mn-lt"/>
              </a:rPr>
              <a:t> Records</a:t>
            </a: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r>
              <a:rPr lang="en-US" sz="1200" b="1" u="none" kern="0" dirty="0" smtClean="0">
                <a:latin typeface="+mn-lt"/>
              </a:rPr>
              <a:t>Smart Services</a:t>
            </a: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r>
              <a:rPr kumimoji="0" lang="en-US" sz="1200" b="1" i="0" u="none" strike="noStrike" kern="0" cap="none" spc="0" normalizeH="0" noProof="0" dirty="0" smtClean="0">
                <a:ln>
                  <a:noFill/>
                </a:ln>
                <a:solidFill>
                  <a:schemeClr val="tx1"/>
                </a:solidFill>
                <a:effectLst/>
                <a:uLnTx/>
                <a:uFillTx/>
                <a:latin typeface="+mn-lt"/>
                <a:ea typeface="+mn-ea"/>
                <a:cs typeface="+mn-cs"/>
              </a:rPr>
              <a:t>Telecommunications</a:t>
            </a: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r>
              <a:rPr lang="en-US" sz="1200" b="1" u="none" kern="0" dirty="0" smtClean="0">
                <a:latin typeface="+mn-lt"/>
              </a:rPr>
              <a:t>Treasury Services</a:t>
            </a: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r>
              <a:rPr kumimoji="0" lang="en-US" sz="1200" b="1" i="0" u="none" strike="noStrike" kern="0" cap="none" spc="0" normalizeH="0" noProof="0" dirty="0" smtClean="0">
                <a:ln>
                  <a:noFill/>
                </a:ln>
                <a:solidFill>
                  <a:schemeClr val="tx1"/>
                </a:solidFill>
                <a:effectLst/>
                <a:uLnTx/>
                <a:uFillTx/>
                <a:latin typeface="+mn-lt"/>
                <a:ea typeface="+mn-ea"/>
                <a:cs typeface="+mn-cs"/>
              </a:rPr>
              <a:t>Work for Others</a:t>
            </a: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r>
              <a:rPr lang="en-US" sz="1200" b="1" u="none" kern="0" dirty="0" smtClean="0">
                <a:latin typeface="+mn-lt"/>
              </a:rPr>
              <a:t>Training</a:t>
            </a:r>
            <a:endParaRPr kumimoji="0" lang="en-US" sz="1200" b="1" i="0" u="none" strike="noStrike" kern="0" cap="none" spc="0" normalizeH="0" noProof="0" dirty="0" smtClean="0">
              <a:ln>
                <a:noFill/>
              </a:ln>
              <a:solidFill>
                <a:schemeClr val="tx1"/>
              </a:solidFill>
              <a:effectLst/>
              <a:uLnTx/>
              <a:uFillTx/>
              <a:latin typeface="+mn-lt"/>
              <a:ea typeface="+mn-ea"/>
              <a:cs typeface="+mn-cs"/>
            </a:endParaRPr>
          </a:p>
          <a:p>
            <a:pPr marL="288925" marR="0" lvl="0" indent="-288925" algn="l" defTabSz="914400" rtl="0" eaLnBrk="0" fontAlgn="base" latinLnBrk="0" hangingPunct="0">
              <a:lnSpc>
                <a:spcPct val="90000"/>
              </a:lnSpc>
              <a:spcBef>
                <a:spcPct val="60000"/>
              </a:spcBef>
              <a:spcAft>
                <a:spcPct val="0"/>
              </a:spcAft>
              <a:buClr>
                <a:srgbClr val="00673E"/>
              </a:buClr>
              <a:buSzTx/>
              <a:tabLst/>
              <a:defRPr/>
            </a:pPr>
            <a:endParaRPr kumimoji="0" lang="en-US" sz="1200" b="1" i="0" u="none" strike="noStrike" kern="0" cap="none" spc="0" normalizeH="0" noProof="0" dirty="0" smtClean="0">
              <a:ln>
                <a:noFill/>
              </a:ln>
              <a:solidFill>
                <a:schemeClr val="tx1"/>
              </a:solidFill>
              <a:effectLst/>
              <a:uLnTx/>
              <a:uFillTx/>
              <a:latin typeface="+mn-lt"/>
              <a:ea typeface="+mn-ea"/>
              <a:cs typeface="+mn-cs"/>
            </a:endParaRP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endParaRPr kumimoji="0" lang="en-US" sz="1200" b="1" i="0" u="none" strike="noStrike" kern="0" cap="none" spc="0" normalizeH="0" baseline="0" noProof="0" dirty="0" smtClean="0">
              <a:ln>
                <a:noFill/>
              </a:ln>
              <a:solidFill>
                <a:schemeClr val="tx1"/>
              </a:solidFill>
              <a:effectLst/>
              <a:uLnTx/>
              <a:uFillTx/>
              <a:latin typeface="+mn-lt"/>
              <a:ea typeface="+mn-ea"/>
              <a:cs typeface="+mn-cs"/>
            </a:endParaRP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endParaRPr kumimoji="0" lang="en-US" sz="12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Consolidation Leads to Increased Need for Change Control</a:t>
            </a:r>
            <a:endParaRPr lang="en-US" dirty="0"/>
          </a:p>
        </p:txBody>
      </p:sp>
      <p:sp>
        <p:nvSpPr>
          <p:cNvPr id="3" name="Content Placeholder 2"/>
          <p:cNvSpPr>
            <a:spLocks noGrp="1"/>
          </p:cNvSpPr>
          <p:nvPr>
            <p:ph idx="1"/>
          </p:nvPr>
        </p:nvSpPr>
        <p:spPr/>
        <p:txBody>
          <a:bodyPr/>
          <a:lstStyle/>
          <a:p>
            <a:r>
              <a:rPr lang="en-US" sz="2400" dirty="0" smtClean="0"/>
              <a:t>Consolidation reduced the number of separate systems for which change control and maintenance was needed</a:t>
            </a:r>
          </a:p>
          <a:p>
            <a:r>
              <a:rPr lang="en-US" sz="2400" dirty="0" smtClean="0"/>
              <a:t>However,  with so many critical business functions consolidated into one integrated system, change control became even more important</a:t>
            </a:r>
            <a:endParaRPr lang="en-US" sz="2400" dirty="0"/>
          </a:p>
        </p:txBody>
      </p:sp>
      <p:sp>
        <p:nvSpPr>
          <p:cNvPr id="5" name="Footer Placeholder 4"/>
          <p:cNvSpPr>
            <a:spLocks noGrp="1"/>
          </p:cNvSpPr>
          <p:nvPr>
            <p:ph type="ftr" sz="quarter" idx="10"/>
          </p:nvPr>
        </p:nvSpPr>
        <p:spPr/>
        <p:txBody>
          <a:bodyPr/>
          <a:lstStyle/>
          <a:p>
            <a:pPr>
              <a:defRPr/>
            </a:pP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161925" y="155575"/>
            <a:ext cx="8780463" cy="566320"/>
          </a:xfrm>
        </p:spPr>
        <p:txBody>
          <a:bodyPr/>
          <a:lstStyle/>
          <a:p>
            <a:r>
              <a:rPr lang="en-US" dirty="0" smtClean="0"/>
              <a:t>Change Control For SAP</a:t>
            </a:r>
          </a:p>
        </p:txBody>
      </p:sp>
      <p:sp>
        <p:nvSpPr>
          <p:cNvPr id="5125" name="Rectangle 3"/>
          <p:cNvSpPr>
            <a:spLocks noGrp="1" noChangeArrowheads="1"/>
          </p:cNvSpPr>
          <p:nvPr>
            <p:ph idx="1"/>
          </p:nvPr>
        </p:nvSpPr>
        <p:spPr>
          <a:xfrm>
            <a:off x="391825" y="1645918"/>
            <a:ext cx="8707438" cy="3667225"/>
          </a:xfrm>
        </p:spPr>
        <p:txBody>
          <a:bodyPr/>
          <a:lstStyle/>
          <a:p>
            <a:r>
              <a:rPr lang="en-US" sz="2400" dirty="0" smtClean="0"/>
              <a:t>Separation of development, QA, and Production SAP instances</a:t>
            </a:r>
          </a:p>
          <a:p>
            <a:r>
              <a:rPr lang="en-US" sz="2400" dirty="0" smtClean="0"/>
              <a:t>Control of change transports between SAP instances using SAP security features</a:t>
            </a:r>
          </a:p>
          <a:p>
            <a:r>
              <a:rPr lang="en-US" sz="2400" dirty="0" smtClean="0"/>
              <a:t>Locking manual changes in the QA and Production SAP instances</a:t>
            </a:r>
          </a:p>
          <a:p>
            <a:r>
              <a:rPr lang="en-US" sz="2400" dirty="0" smtClean="0"/>
              <a:t>Administrative control of changes and transports as defined in the “ORNL Software Change Management Plan”</a:t>
            </a:r>
          </a:p>
          <a:p>
            <a:pPr lvl="0"/>
            <a:r>
              <a:rPr lang="en-US" sz="2400" dirty="0" smtClean="0"/>
              <a:t>Restriction, logging, and review of privileged account activity</a:t>
            </a:r>
            <a:endParaRPr lang="en-US" sz="1800" dirty="0" smtClean="0"/>
          </a:p>
        </p:txBody>
      </p:sp>
      <p:sp>
        <p:nvSpPr>
          <p:cNvPr id="5123" name="Footer Placeholder 4"/>
          <p:cNvSpPr>
            <a:spLocks noGrp="1"/>
          </p:cNvSpPr>
          <p:nvPr>
            <p:ph type="ftr" sz="quarter" idx="10"/>
          </p:nvPr>
        </p:nvSpPr>
        <p:spPr>
          <a:noFill/>
        </p:spPr>
        <p:txBody>
          <a:bodyPr/>
          <a:lstStyle/>
          <a:p>
            <a:r>
              <a:rPr lang="en-US" dirty="0" smtClean="0"/>
              <a:t> </a:t>
            </a:r>
          </a:p>
        </p:txBody>
      </p:sp>
      <p:sp>
        <p:nvSpPr>
          <p:cNvPr id="7" name="Rectangle 6"/>
          <p:cNvSpPr/>
          <p:nvPr/>
        </p:nvSpPr>
        <p:spPr>
          <a:xfrm>
            <a:off x="199325" y="701888"/>
            <a:ext cx="8319035" cy="954107"/>
          </a:xfrm>
          <a:prstGeom prst="rect">
            <a:avLst/>
          </a:prstGeom>
        </p:spPr>
        <p:txBody>
          <a:bodyPr wrap="square">
            <a:noAutofit/>
          </a:bodyPr>
          <a:lstStyle/>
          <a:p>
            <a:pPr>
              <a:buNone/>
            </a:pPr>
            <a:r>
              <a:rPr lang="en-US" sz="2400" b="1" u="none" dirty="0" smtClean="0"/>
              <a:t>We achieve change control in our SAP system by using a combination of the following methods:</a:t>
            </a:r>
          </a:p>
        </p:txBody>
      </p:sp>
      <p:sp>
        <p:nvSpPr>
          <p:cNvPr id="8" name="Content Placeholder 2"/>
          <p:cNvSpPr txBox="1">
            <a:spLocks/>
          </p:cNvSpPr>
          <p:nvPr/>
        </p:nvSpPr>
        <p:spPr bwMode="auto">
          <a:xfrm>
            <a:off x="1008949" y="4154848"/>
            <a:ext cx="7772400" cy="3468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buNone/>
            </a:pPr>
            <a:endParaRPr lang="en-US" sz="2000" dirty="0" smtClean="0">
              <a:solidFill>
                <a:schemeClr val="tx2">
                  <a:lumMod val="75000"/>
                </a:schemeClr>
              </a:solidFill>
            </a:endParaRPr>
          </a:p>
          <a:p>
            <a:pPr>
              <a:buNone/>
            </a:pPr>
            <a:endParaRPr lang="en-US" sz="2000" dirty="0" smtClean="0">
              <a:solidFill>
                <a:schemeClr val="tx2">
                  <a:lumMod val="75000"/>
                </a:schemeClr>
              </a:solidFill>
            </a:endParaRPr>
          </a:p>
          <a:p>
            <a:pPr>
              <a:buNone/>
            </a:pPr>
            <a:endParaRPr lang="en-US" sz="2000" dirty="0" smtClean="0">
              <a:solidFill>
                <a:schemeClr val="tx2">
                  <a:lumMod val="75000"/>
                </a:schemeClr>
              </a:solidFill>
            </a:endParaRPr>
          </a:p>
          <a:p>
            <a:pPr>
              <a:buNone/>
            </a:pPr>
            <a:endParaRPr lang="en-US" sz="2000" dirty="0" smtClean="0">
              <a:solidFill>
                <a:schemeClr val="tx2">
                  <a:lumMod val="75000"/>
                </a:schemeClr>
              </a:solidFill>
            </a:endParaRPr>
          </a:p>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endParaRPr kumimoji="0" lang="en-US" sz="28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smtClean="0"/>
              <a:t> </a:t>
            </a:r>
            <a:endParaRPr lang="en-US" dirty="0"/>
          </a:p>
        </p:txBody>
      </p:sp>
      <p:pic>
        <p:nvPicPr>
          <p:cNvPr id="16386" name="Picture 2" descr="C:\Users\tds\AppData\Local\Microsoft\Windows\Temporary Internet Files\Content.IE5\26RG2B6E\MCj04260500000[1].wmf"/>
          <p:cNvPicPr>
            <a:picLocks noChangeAspect="1" noChangeArrowheads="1"/>
          </p:cNvPicPr>
          <p:nvPr/>
        </p:nvPicPr>
        <p:blipFill>
          <a:blip r:embed="rId2"/>
          <a:srcRect/>
          <a:stretch>
            <a:fillRect/>
          </a:stretch>
        </p:blipFill>
        <p:spPr bwMode="auto">
          <a:xfrm>
            <a:off x="795431" y="3783651"/>
            <a:ext cx="1496893" cy="1558373"/>
          </a:xfrm>
          <a:prstGeom prst="rect">
            <a:avLst/>
          </a:prstGeom>
          <a:noFill/>
        </p:spPr>
      </p:pic>
      <p:pic>
        <p:nvPicPr>
          <p:cNvPr id="5" name="Picture 2" descr="C:\Users\tds\AppData\Local\Microsoft\Windows\Temporary Internet Files\Content.IE5\26RG2B6E\MCj04260500000[1].wmf"/>
          <p:cNvPicPr>
            <a:picLocks noChangeAspect="1" noChangeArrowheads="1"/>
          </p:cNvPicPr>
          <p:nvPr/>
        </p:nvPicPr>
        <p:blipFill>
          <a:blip r:embed="rId2"/>
          <a:srcRect/>
          <a:stretch>
            <a:fillRect/>
          </a:stretch>
        </p:blipFill>
        <p:spPr bwMode="auto">
          <a:xfrm>
            <a:off x="3825776" y="3782046"/>
            <a:ext cx="1496893" cy="1558373"/>
          </a:xfrm>
          <a:prstGeom prst="rect">
            <a:avLst/>
          </a:prstGeom>
          <a:noFill/>
        </p:spPr>
      </p:pic>
      <p:pic>
        <p:nvPicPr>
          <p:cNvPr id="6" name="Picture 2" descr="C:\Users\tds\AppData\Local\Microsoft\Windows\Temporary Internet Files\Content.IE5\26RG2B6E\MCj04260500000[1].wmf"/>
          <p:cNvPicPr>
            <a:picLocks noChangeAspect="1" noChangeArrowheads="1"/>
          </p:cNvPicPr>
          <p:nvPr/>
        </p:nvPicPr>
        <p:blipFill>
          <a:blip r:embed="rId2"/>
          <a:srcRect/>
          <a:stretch>
            <a:fillRect/>
          </a:stretch>
        </p:blipFill>
        <p:spPr bwMode="auto">
          <a:xfrm>
            <a:off x="6884999" y="3780441"/>
            <a:ext cx="1496893" cy="1558373"/>
          </a:xfrm>
          <a:prstGeom prst="rect">
            <a:avLst/>
          </a:prstGeom>
          <a:noFill/>
        </p:spPr>
      </p:pic>
      <p:sp>
        <p:nvSpPr>
          <p:cNvPr id="7" name="TextBox 6"/>
          <p:cNvSpPr txBox="1"/>
          <p:nvPr/>
        </p:nvSpPr>
        <p:spPr>
          <a:xfrm>
            <a:off x="86641" y="5322779"/>
            <a:ext cx="2521819" cy="369332"/>
          </a:xfrm>
          <a:prstGeom prst="rect">
            <a:avLst/>
          </a:prstGeom>
          <a:noFill/>
        </p:spPr>
        <p:txBody>
          <a:bodyPr wrap="square" rtlCol="0">
            <a:spAutoFit/>
          </a:bodyPr>
          <a:lstStyle/>
          <a:p>
            <a:pPr algn="ctr"/>
            <a:r>
              <a:rPr lang="en-US" sz="1800" b="1" dirty="0" smtClean="0"/>
              <a:t>Development</a:t>
            </a:r>
            <a:endParaRPr lang="en-US" sz="1800" b="1" dirty="0"/>
          </a:p>
        </p:txBody>
      </p:sp>
      <p:sp>
        <p:nvSpPr>
          <p:cNvPr id="8" name="TextBox 7"/>
          <p:cNvSpPr txBox="1"/>
          <p:nvPr/>
        </p:nvSpPr>
        <p:spPr>
          <a:xfrm>
            <a:off x="3165108" y="5350051"/>
            <a:ext cx="2521819" cy="369332"/>
          </a:xfrm>
          <a:prstGeom prst="rect">
            <a:avLst/>
          </a:prstGeom>
          <a:noFill/>
        </p:spPr>
        <p:txBody>
          <a:bodyPr wrap="square" rtlCol="0">
            <a:spAutoFit/>
          </a:bodyPr>
          <a:lstStyle/>
          <a:p>
            <a:pPr algn="ctr"/>
            <a:r>
              <a:rPr lang="en-US" sz="1800" b="1" dirty="0" smtClean="0"/>
              <a:t>QA</a:t>
            </a:r>
            <a:endParaRPr lang="en-US" sz="1800" b="1" dirty="0"/>
          </a:p>
        </p:txBody>
      </p:sp>
      <p:sp>
        <p:nvSpPr>
          <p:cNvPr id="9" name="TextBox 8"/>
          <p:cNvSpPr txBox="1"/>
          <p:nvPr/>
        </p:nvSpPr>
        <p:spPr>
          <a:xfrm>
            <a:off x="6214711" y="5348446"/>
            <a:ext cx="2521819" cy="369332"/>
          </a:xfrm>
          <a:prstGeom prst="rect">
            <a:avLst/>
          </a:prstGeom>
          <a:noFill/>
        </p:spPr>
        <p:txBody>
          <a:bodyPr wrap="square" rtlCol="0">
            <a:spAutoFit/>
          </a:bodyPr>
          <a:lstStyle/>
          <a:p>
            <a:pPr algn="ctr"/>
            <a:r>
              <a:rPr lang="en-US" sz="1800" b="1" dirty="0" smtClean="0"/>
              <a:t>Production</a:t>
            </a:r>
            <a:endParaRPr lang="en-US" sz="1800" b="1" dirty="0"/>
          </a:p>
        </p:txBody>
      </p:sp>
      <p:cxnSp>
        <p:nvCxnSpPr>
          <p:cNvPr id="15" name="Straight Arrow Connector 14"/>
          <p:cNvCxnSpPr/>
          <p:nvPr/>
        </p:nvCxnSpPr>
        <p:spPr bwMode="auto">
          <a:xfrm>
            <a:off x="2435192" y="4514250"/>
            <a:ext cx="1183907" cy="1588"/>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16" name="Straight Arrow Connector 15"/>
          <p:cNvCxnSpPr/>
          <p:nvPr/>
        </p:nvCxnSpPr>
        <p:spPr bwMode="auto">
          <a:xfrm>
            <a:off x="5484796" y="4531895"/>
            <a:ext cx="1183907" cy="1588"/>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sp>
        <p:nvSpPr>
          <p:cNvPr id="17" name="TextBox 16"/>
          <p:cNvSpPr txBox="1"/>
          <p:nvPr/>
        </p:nvSpPr>
        <p:spPr>
          <a:xfrm>
            <a:off x="2810559" y="2945332"/>
            <a:ext cx="4119613" cy="646331"/>
          </a:xfrm>
          <a:prstGeom prst="rect">
            <a:avLst/>
          </a:prstGeom>
          <a:noFill/>
        </p:spPr>
        <p:txBody>
          <a:bodyPr wrap="square" rtlCol="0">
            <a:spAutoFit/>
          </a:bodyPr>
          <a:lstStyle/>
          <a:p>
            <a:r>
              <a:rPr lang="en-US" sz="1800" b="1" u="none" dirty="0" smtClean="0">
                <a:solidFill>
                  <a:srgbClr val="00B050"/>
                </a:solidFill>
              </a:rPr>
              <a:t>Programs, Program Modifications, Configuration Changes, etc</a:t>
            </a:r>
            <a:endParaRPr lang="en-US" sz="1800" b="1" u="none" dirty="0">
              <a:solidFill>
                <a:srgbClr val="00B050"/>
              </a:solidFill>
            </a:endParaRPr>
          </a:p>
        </p:txBody>
      </p:sp>
      <p:cxnSp>
        <p:nvCxnSpPr>
          <p:cNvPr id="19" name="Straight Connector 18"/>
          <p:cNvCxnSpPr/>
          <p:nvPr/>
        </p:nvCxnSpPr>
        <p:spPr bwMode="auto">
          <a:xfrm rot="5400000">
            <a:off x="2776888" y="3797167"/>
            <a:ext cx="596769" cy="202132"/>
          </a:xfrm>
          <a:prstGeom prst="line">
            <a:avLst/>
          </a:prstGeom>
          <a:solidFill>
            <a:schemeClr val="accent1"/>
          </a:solidFill>
          <a:ln w="19050" cap="flat" cmpd="sng" algn="ctr">
            <a:solidFill>
              <a:srgbClr val="00B050"/>
            </a:solidFill>
            <a:prstDash val="solid"/>
            <a:round/>
            <a:headEnd type="none" w="med" len="med"/>
            <a:tailEnd type="none" w="med" len="med"/>
          </a:ln>
          <a:effectLst/>
        </p:spPr>
      </p:cxnSp>
      <p:cxnSp>
        <p:nvCxnSpPr>
          <p:cNvPr id="21" name="Straight Connector 20"/>
          <p:cNvCxnSpPr/>
          <p:nvPr/>
        </p:nvCxnSpPr>
        <p:spPr bwMode="auto">
          <a:xfrm rot="16200000" flipH="1">
            <a:off x="5499235" y="3824443"/>
            <a:ext cx="636872" cy="203732"/>
          </a:xfrm>
          <a:prstGeom prst="line">
            <a:avLst/>
          </a:prstGeom>
          <a:solidFill>
            <a:schemeClr val="accent1"/>
          </a:solidFill>
          <a:ln w="19050" cap="flat" cmpd="sng" algn="ctr">
            <a:solidFill>
              <a:srgbClr val="00B050"/>
            </a:solidFill>
            <a:prstDash val="solid"/>
            <a:round/>
            <a:headEnd type="none" w="med" len="med"/>
            <a:tailEnd type="none" w="med" len="med"/>
          </a:ln>
          <a:effectLst/>
        </p:spPr>
      </p:cxnSp>
      <p:sp>
        <p:nvSpPr>
          <p:cNvPr id="23" name="Title 1"/>
          <p:cNvSpPr txBox="1">
            <a:spLocks/>
          </p:cNvSpPr>
          <p:nvPr/>
        </p:nvSpPr>
        <p:spPr>
          <a:xfrm>
            <a:off x="161925" y="155575"/>
            <a:ext cx="8229600" cy="1143000"/>
          </a:xfrm>
          <a:prstGeom prst="rect">
            <a:avLst/>
          </a:prstGeom>
        </p:spPr>
        <p:txBody>
          <a:bodyPr/>
          <a:lstStyle/>
          <a:p>
            <a:pPr marL="0" marR="0" lvl="0" indent="0" algn="l" defTabSz="914400" rtl="0" eaLnBrk="0" fontAlgn="base" latinLnBrk="0" hangingPunct="0">
              <a:lnSpc>
                <a:spcPct val="85000"/>
              </a:lnSpc>
              <a:spcBef>
                <a:spcPct val="0"/>
              </a:spcBef>
              <a:spcAft>
                <a:spcPct val="0"/>
              </a:spcAft>
              <a:buClrTx/>
              <a:buSzTx/>
              <a:buFontTx/>
              <a:buNone/>
              <a:tabLst/>
              <a:defRPr/>
            </a:pPr>
            <a:r>
              <a:rPr lang="en-US" sz="3200" u="none" kern="0" dirty="0" smtClean="0">
                <a:solidFill>
                  <a:srgbClr val="00673E"/>
                </a:solidFill>
                <a:latin typeface="+mj-lt"/>
                <a:ea typeface="+mj-ea"/>
                <a:cs typeface="+mj-cs"/>
              </a:rPr>
              <a:t>ORNL SAP Landscape</a:t>
            </a:r>
            <a:r>
              <a:rPr kumimoji="0" lang="en-US" sz="3200" b="0" i="0" u="none" strike="noStrike" kern="0" cap="none" spc="0" normalizeH="0" baseline="0" noProof="0" dirty="0" smtClean="0">
                <a:ln>
                  <a:noFill/>
                </a:ln>
                <a:solidFill>
                  <a:srgbClr val="00673E"/>
                </a:solidFill>
                <a:effectLst/>
                <a:uLnTx/>
                <a:uFillTx/>
                <a:latin typeface="+mj-lt"/>
                <a:ea typeface="+mj-ea"/>
                <a:cs typeface="+mj-cs"/>
              </a:rPr>
              <a:t>	</a:t>
            </a:r>
            <a:endParaRPr kumimoji="0" lang="en-US" sz="3200" b="0" i="0" u="none" strike="noStrike" kern="0" cap="none" spc="0" normalizeH="0" baseline="0" noProof="0" dirty="0">
              <a:ln>
                <a:noFill/>
              </a:ln>
              <a:solidFill>
                <a:srgbClr val="00673E"/>
              </a:solidFill>
              <a:effectLst/>
              <a:uLnTx/>
              <a:uFillTx/>
              <a:latin typeface="+mj-lt"/>
              <a:ea typeface="+mj-ea"/>
              <a:cs typeface="+mj-cs"/>
            </a:endParaRPr>
          </a:p>
        </p:txBody>
      </p:sp>
      <p:sp>
        <p:nvSpPr>
          <p:cNvPr id="24" name="Content Placeholder 2"/>
          <p:cNvSpPr txBox="1">
            <a:spLocks/>
          </p:cNvSpPr>
          <p:nvPr/>
        </p:nvSpPr>
        <p:spPr>
          <a:xfrm>
            <a:off x="161925" y="1377950"/>
            <a:ext cx="7772400" cy="4114800"/>
          </a:xfrm>
          <a:prstGeom prst="rect">
            <a:avLst/>
          </a:prstGeom>
        </p:spPr>
        <p:txBody>
          <a:bodyPr/>
          <a:lstStyle/>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endParaRPr kumimoji="0" lang="en-US" sz="28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25" name="Content Placeholder 2"/>
          <p:cNvSpPr txBox="1">
            <a:spLocks/>
          </p:cNvSpPr>
          <p:nvPr/>
        </p:nvSpPr>
        <p:spPr>
          <a:xfrm>
            <a:off x="314325" y="1530350"/>
            <a:ext cx="7772400" cy="4114800"/>
          </a:xfrm>
          <a:prstGeom prst="rect">
            <a:avLst/>
          </a:prstGeom>
        </p:spPr>
        <p:txBody>
          <a:bodyPr/>
          <a:lstStyle/>
          <a:p>
            <a:pPr marL="288925" marR="0" lvl="0" indent="-288925" algn="l" defTabSz="914400" rtl="0" eaLnBrk="0" fontAlgn="base" latinLnBrk="0" hangingPunct="0">
              <a:lnSpc>
                <a:spcPct val="90000"/>
              </a:lnSpc>
              <a:spcBef>
                <a:spcPct val="60000"/>
              </a:spcBef>
              <a:spcAft>
                <a:spcPct val="0"/>
              </a:spcAft>
              <a:buClr>
                <a:srgbClr val="00673E"/>
              </a:buClr>
              <a:buSzTx/>
              <a:buFont typeface="Symbol" pitchFamily="18" charset="2"/>
              <a:buChar char="·"/>
              <a:tabLst/>
              <a:defRPr/>
            </a:pPr>
            <a:endParaRPr kumimoji="0" lang="en-US" sz="28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27" name="Content Placeholder 2"/>
          <p:cNvSpPr txBox="1">
            <a:spLocks/>
          </p:cNvSpPr>
          <p:nvPr/>
        </p:nvSpPr>
        <p:spPr>
          <a:xfrm>
            <a:off x="266700" y="819684"/>
            <a:ext cx="7772400" cy="1769510"/>
          </a:xfrm>
          <a:prstGeom prst="rect">
            <a:avLst/>
          </a:prstGeom>
        </p:spPr>
        <p:txBody>
          <a:bodyPr/>
          <a:lstStyle/>
          <a:p>
            <a:r>
              <a:rPr lang="en-US" sz="2000" u="none" dirty="0" smtClean="0"/>
              <a:t>We use a standard SAP 3-tier landscape consisting of separate development, QA, and Production environments</a:t>
            </a:r>
          </a:p>
          <a:p>
            <a:pPr>
              <a:buFont typeface="Wingdings" pitchFamily="2" charset="2"/>
              <a:buChar char="§"/>
            </a:pPr>
            <a:endParaRPr lang="en-US" sz="2000" u="none" dirty="0" smtClean="0"/>
          </a:p>
          <a:p>
            <a:r>
              <a:rPr lang="en-US" sz="2000" u="none" dirty="0" smtClean="0"/>
              <a:t>Changes are moved thru the landscape via change requests using the SAP Transport Management System (TMS)</a:t>
            </a:r>
          </a:p>
          <a:p>
            <a:pPr marL="288925" marR="0" lvl="0" indent="-288925" algn="l" defTabSz="914400" rtl="0" eaLnBrk="0" fontAlgn="base" latinLnBrk="0" hangingPunct="0">
              <a:lnSpc>
                <a:spcPct val="90000"/>
              </a:lnSpc>
              <a:spcBef>
                <a:spcPct val="60000"/>
              </a:spcBef>
              <a:spcAft>
                <a:spcPct val="0"/>
              </a:spcAft>
              <a:buClr>
                <a:srgbClr val="00673E"/>
              </a:buClr>
              <a:buSzTx/>
              <a:buFont typeface="Wingdings" pitchFamily="2" charset="2"/>
              <a:buChar char="§"/>
              <a:tabLst/>
              <a:defRPr/>
            </a:pPr>
            <a:endParaRPr kumimoji="0" lang="en-US" sz="2800" b="1" i="0" u="none" strike="noStrike" kern="0" cap="none" spc="0" normalizeH="0" baseline="0" noProof="0" dirty="0" smtClean="0">
              <a:ln>
                <a:noFill/>
              </a:ln>
              <a:solidFill>
                <a:schemeClr val="tx1"/>
              </a:solidFill>
              <a:effectLst/>
              <a:uLnTx/>
              <a:uFillTx/>
              <a:latin typeface="+mn-lt"/>
              <a:ea typeface="+mn-ea"/>
              <a:cs typeface="+mn-cs"/>
            </a:endParaRPr>
          </a:p>
          <a:p>
            <a:pPr marL="288925" marR="0" lvl="0" indent="-288925" algn="l" defTabSz="914400" rtl="0" eaLnBrk="0" fontAlgn="base" latinLnBrk="0" hangingPunct="0">
              <a:lnSpc>
                <a:spcPct val="90000"/>
              </a:lnSpc>
              <a:spcBef>
                <a:spcPct val="60000"/>
              </a:spcBef>
              <a:spcAft>
                <a:spcPct val="0"/>
              </a:spcAft>
              <a:buClr>
                <a:srgbClr val="00673E"/>
              </a:buClr>
              <a:buSzTx/>
              <a:buFont typeface="Wingdings" pitchFamily="2" charset="2"/>
              <a:buChar char="§"/>
              <a:tabLst/>
              <a:defRPr/>
            </a:pPr>
            <a:endParaRPr kumimoji="0" lang="en-US" sz="28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RNL template_0704">
  <a:themeElements>
    <a:clrScheme name="ORNL template_0704 11">
      <a:dk1>
        <a:srgbClr val="000000"/>
      </a:dk1>
      <a:lt1>
        <a:srgbClr val="FFFFFF"/>
      </a:lt1>
      <a:dk2>
        <a:srgbClr val="01673E"/>
      </a:dk2>
      <a:lt2>
        <a:srgbClr val="333333"/>
      </a:lt2>
      <a:accent1>
        <a:srgbClr val="003D6C"/>
      </a:accent1>
      <a:accent2>
        <a:srgbClr val="267186"/>
      </a:accent2>
      <a:accent3>
        <a:srgbClr val="FFFFFF"/>
      </a:accent3>
      <a:accent4>
        <a:srgbClr val="000000"/>
      </a:accent4>
      <a:accent5>
        <a:srgbClr val="AAAFBA"/>
      </a:accent5>
      <a:accent6>
        <a:srgbClr val="216679"/>
      </a:accent6>
      <a:hlink>
        <a:srgbClr val="8D1357"/>
      </a:hlink>
      <a:folHlink>
        <a:srgbClr val="FFCC66"/>
      </a:folHlink>
    </a:clrScheme>
    <a:fontScheme name="ORNL template_0704">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NL template_0704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ORNL template_0704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ORNL template_0704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RNL template_0704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ORNL template_0704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ORNL template_0704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ORNL template_0704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ORNL template_0704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ORNL template_0704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
      <a:clrScheme name="ORNL template_0704 10">
        <a:dk1>
          <a:srgbClr val="000000"/>
        </a:dk1>
        <a:lt1>
          <a:srgbClr val="FFFFFF"/>
        </a:lt1>
        <a:dk2>
          <a:srgbClr val="01673E"/>
        </a:dk2>
        <a:lt2>
          <a:srgbClr val="333333"/>
        </a:lt2>
        <a:accent1>
          <a:srgbClr val="8D0A56"/>
        </a:accent1>
        <a:accent2>
          <a:srgbClr val="267186"/>
        </a:accent2>
        <a:accent3>
          <a:srgbClr val="FFFFFF"/>
        </a:accent3>
        <a:accent4>
          <a:srgbClr val="000000"/>
        </a:accent4>
        <a:accent5>
          <a:srgbClr val="C5AAB4"/>
        </a:accent5>
        <a:accent6>
          <a:srgbClr val="216679"/>
        </a:accent6>
        <a:hlink>
          <a:srgbClr val="FFCC66"/>
        </a:hlink>
        <a:folHlink>
          <a:srgbClr val="76A3CC"/>
        </a:folHlink>
      </a:clrScheme>
      <a:clrMap bg1="lt1" tx1="dk1" bg2="lt2" tx2="dk2" accent1="accent1" accent2="accent2" accent3="accent3" accent4="accent4" accent5="accent5" accent6="accent6" hlink="hlink" folHlink="folHlink"/>
    </a:extraClrScheme>
    <a:extraClrScheme>
      <a:clrScheme name="ORNL template_0704 11">
        <a:dk1>
          <a:srgbClr val="000000"/>
        </a:dk1>
        <a:lt1>
          <a:srgbClr val="FFFFFF"/>
        </a:lt1>
        <a:dk2>
          <a:srgbClr val="01673E"/>
        </a:dk2>
        <a:lt2>
          <a:srgbClr val="333333"/>
        </a:lt2>
        <a:accent1>
          <a:srgbClr val="003D6C"/>
        </a:accent1>
        <a:accent2>
          <a:srgbClr val="267186"/>
        </a:accent2>
        <a:accent3>
          <a:srgbClr val="FFFFFF"/>
        </a:accent3>
        <a:accent4>
          <a:srgbClr val="000000"/>
        </a:accent4>
        <a:accent5>
          <a:srgbClr val="AAAFBA"/>
        </a:accent5>
        <a:accent6>
          <a:srgbClr val="216679"/>
        </a:accent6>
        <a:hlink>
          <a:srgbClr val="8D1357"/>
        </a:hlink>
        <a:folHlink>
          <a:srgbClr val="FFCC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68E54F5BD0A9142833B2DDBA071E345" ma:contentTypeVersion="1" ma:contentTypeDescription="Create a new document." ma:contentTypeScope="" ma:versionID="ea255e7ee46e5e6ed037ba571f9df4c7">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E680B74-3BB6-405C-982A-87CC6B724B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63940E0-B4DD-4D97-9EE8-E99A443C4AA3}">
  <ds:schemaRefs>
    <ds:schemaRef ds:uri="http://schemas.microsoft.com/sharepoint/v3/contenttype/forms"/>
  </ds:schemaRefs>
</ds:datastoreItem>
</file>

<file path=customXml/itemProps3.xml><?xml version="1.0" encoding="utf-8"?>
<ds:datastoreItem xmlns:ds="http://schemas.openxmlformats.org/officeDocument/2006/customXml" ds:itemID="{F009C138-A7BE-4677-ACA8-0B7919CAD490}">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ORNL_template</Template>
  <TotalTime>11332</TotalTime>
  <Words>1334</Words>
  <Application>Microsoft PowerPoint</Application>
  <PresentationFormat>Letter Paper (8.5x11 in)</PresentationFormat>
  <Paragraphs>322</Paragraphs>
  <Slides>22</Slides>
  <Notes>16</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ORNL template_0704</vt:lpstr>
      <vt:lpstr>Change Control for SAP at ORNL</vt:lpstr>
      <vt:lpstr>Slide 2</vt:lpstr>
      <vt:lpstr>History of SAP at ORNL</vt:lpstr>
      <vt:lpstr>Slide 4</vt:lpstr>
      <vt:lpstr>Non-Integrated Legacy Systems Replaced </vt:lpstr>
      <vt:lpstr>ORNL SAP Business Functions</vt:lpstr>
      <vt:lpstr>Consolidation Leads to Increased Need for Change Control</vt:lpstr>
      <vt:lpstr>Change Control For SAP</vt:lpstr>
      <vt:lpstr>Slide 9</vt:lpstr>
      <vt:lpstr>Slide 10</vt:lpstr>
      <vt:lpstr>SAP Change Management Plan</vt:lpstr>
      <vt:lpstr>Internal Order Features</vt:lpstr>
      <vt:lpstr>Software Change Categories</vt:lpstr>
      <vt:lpstr>Roles in the Change Management Process  Management System Owner/Functional Owner Roles</vt:lpstr>
      <vt:lpstr>Progression of Internal Order “User Status” Codes</vt:lpstr>
      <vt:lpstr>Example of Software Change Request Form</vt:lpstr>
      <vt:lpstr>SAP transaction KO04 (Order Manager) used to create/update Internal Orders</vt:lpstr>
      <vt:lpstr>User defined fields configured  to track additional information</vt:lpstr>
      <vt:lpstr>Slide 19</vt:lpstr>
      <vt:lpstr>Can privileged accounts circumvent the change control process?</vt:lpstr>
      <vt:lpstr>Summary </vt:lpstr>
      <vt:lpstr>Questions?</vt:lpstr>
    </vt:vector>
  </TitlesOfParts>
  <Company>UT-Battelle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Scoggins, Terry D.</dc:creator>
  <cp:lastModifiedBy>Terry</cp:lastModifiedBy>
  <cp:revision>486</cp:revision>
  <dcterms:created xsi:type="dcterms:W3CDTF">2000-06-12T08:31:39Z</dcterms:created>
  <dcterms:modified xsi:type="dcterms:W3CDTF">2008-05-02T17:22:11Z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0x010100A68E54F5BD0A9142833B2DDBA071E345</vt:lpwstr>
  </property>
</Properties>
</file>