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7010400" cy="92964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B26"/>
    <a:srgbClr val="D30AA5"/>
    <a:srgbClr val="A2AB00"/>
    <a:srgbClr val="730000"/>
    <a:srgbClr val="043504"/>
    <a:srgbClr val="0099CC"/>
    <a:srgbClr val="423174"/>
    <a:srgbClr val="00279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6155" autoAdjust="0"/>
    <p:restoredTop sz="90929"/>
  </p:normalViewPr>
  <p:slideViewPr>
    <p:cSldViewPr>
      <p:cViewPr varScale="1">
        <p:scale>
          <a:sx n="126" d="100"/>
          <a:sy n="126" d="100"/>
        </p:scale>
        <p:origin x="-234" y="-84"/>
      </p:cViewPr>
      <p:guideLst>
        <p:guide orient="horz" pos="422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4088" y="4443413"/>
            <a:ext cx="5100637" cy="420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2206" tIns="46912" rIns="92206" bIns="46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30737" cy="34734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2438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04875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57313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09750" algn="l" defTabSz="9048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Subtitle 24 pt</a:t>
            </a:r>
          </a:p>
          <a:p>
            <a:pPr lvl="1"/>
            <a:r>
              <a:rPr lang="en-US" smtClean="0"/>
              <a:t>Second level 22 pt</a:t>
            </a:r>
          </a:p>
          <a:p>
            <a:pPr lvl="2"/>
            <a:r>
              <a:rPr lang="en-US" smtClean="0"/>
              <a:t>Third level 20 pt</a:t>
            </a:r>
          </a:p>
          <a:p>
            <a:pPr lvl="3"/>
            <a:r>
              <a:rPr lang="en-US" smtClean="0"/>
              <a:t>Fourth level 18pt</a:t>
            </a:r>
          </a:p>
          <a:p>
            <a:pPr lvl="4"/>
            <a:r>
              <a:rPr lang="en-US" smtClean="0"/>
              <a:t>Fifth level 18pt</a:t>
            </a:r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2286000" cy="1301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803275" y="1447800"/>
            <a:ext cx="76168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Title - 28 Point Helvetica Bold</a:t>
            </a:r>
          </a:p>
        </p:txBody>
      </p:sp>
      <p:pic>
        <p:nvPicPr>
          <p:cNvPr id="1030" name="Picture 6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924800" y="6324600"/>
            <a:ext cx="1104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3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</a:defRPr>
      </a:lvl9pPr>
    </p:titleStyle>
    <p:bodyStyle>
      <a:lvl1pPr marL="34290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200" b="1">
          <a:solidFill>
            <a:srgbClr val="000000"/>
          </a:solidFill>
          <a:latin typeface="+mn-lt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 b="1">
          <a:solidFill>
            <a:srgbClr val="000000"/>
          </a:solidFill>
          <a:latin typeface="+mn-lt"/>
        </a:defRPr>
      </a:lvl3pPr>
      <a:lvl4pPr marL="1543050" indent="-1714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b="1">
          <a:solidFill>
            <a:srgbClr val="000000"/>
          </a:solidFill>
          <a:latin typeface="+mn-lt"/>
        </a:defRPr>
      </a:lvl4pPr>
      <a:lvl5pPr marL="19431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5pPr>
      <a:lvl6pPr marL="24003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6pPr>
      <a:lvl7pPr marL="28575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7pPr>
      <a:lvl8pPr marL="33147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8pPr>
      <a:lvl9pPr marL="3771900" indent="-1143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b="1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et2.microsoft.com/WindowsVista/en/library/d807a440-90ce-4457-a23a-359ff2c9b9bf1033.mspx?mfr=tru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838200"/>
          </a:xfrm>
          <a:noFill/>
        </p:spPr>
        <p:txBody>
          <a:bodyPr/>
          <a:lstStyle/>
          <a:p>
            <a:r>
              <a:rPr lang="en-US" sz="3200" smtClean="0"/>
              <a:t>Sandia Labs Vista Deployment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133600"/>
            <a:ext cx="6553200" cy="3200400"/>
          </a:xfrm>
        </p:spPr>
        <p:txBody>
          <a:bodyPr/>
          <a:lstStyle/>
          <a:p>
            <a:pPr marL="342900" indent="-171450">
              <a:defRPr/>
            </a:pPr>
            <a:r>
              <a:rPr lang="en-US" sz="2800" dirty="0" smtClean="0"/>
              <a:t>NLIT 2008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171450"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171450">
              <a:defRPr/>
            </a:pPr>
            <a:r>
              <a:rPr lang="en-US" sz="2000" dirty="0" smtClean="0"/>
              <a:t>May 2008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171450"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171450">
              <a:lnSpc>
                <a:spcPts val="2000"/>
              </a:lnSpc>
              <a:defRPr/>
            </a:pPr>
            <a:r>
              <a:rPr lang="en-US" sz="2000" dirty="0" smtClean="0"/>
              <a:t>Roman </a:t>
            </a:r>
            <a:r>
              <a:rPr lang="en-US" sz="2000" dirty="0" err="1" smtClean="0"/>
              <a:t>Selever</a:t>
            </a:r>
            <a:endParaRPr lang="en-US" sz="2000" dirty="0" smtClean="0"/>
          </a:p>
          <a:p>
            <a:pPr marL="342900" indent="-171450">
              <a:lnSpc>
                <a:spcPts val="2000"/>
              </a:lnSpc>
              <a:defRPr/>
            </a:pPr>
            <a:r>
              <a:rPr lang="en-US" sz="2000" dirty="0" smtClean="0"/>
              <a:t>Technology </a:t>
            </a:r>
            <a:r>
              <a:rPr lang="en-US" sz="2000" dirty="0" smtClean="0"/>
              <a:t>Development Group</a:t>
            </a:r>
            <a:endParaRPr lang="en-US" sz="2000" dirty="0" smtClean="0"/>
          </a:p>
        </p:txBody>
      </p:sp>
      <p:pic>
        <p:nvPicPr>
          <p:cNvPr id="2052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209800" cy="1257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976438" y="6283325"/>
            <a:ext cx="5191125" cy="498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Sandia is a multiprogram laboratory operated by Sandia Corporation, a Lockheed Martin Company,</a:t>
            </a:r>
            <a:br>
              <a:rPr lang="en-US" sz="900">
                <a:solidFill>
                  <a:srgbClr val="000000"/>
                </a:solidFill>
                <a:latin typeface="Helvetica" pitchFamily="34" charset="0"/>
              </a:rPr>
            </a:b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for the United States Department of Energy’s National Nuclear Security Administration</a:t>
            </a:r>
            <a:br>
              <a:rPr lang="en-US" sz="900">
                <a:solidFill>
                  <a:srgbClr val="000000"/>
                </a:solidFill>
                <a:latin typeface="Helvetica" pitchFamily="34" charset="0"/>
              </a:rPr>
            </a:br>
            <a:r>
              <a:rPr lang="en-US" sz="900">
                <a:solidFill>
                  <a:srgbClr val="000000"/>
                </a:solidFill>
                <a:latin typeface="Helvetica" pitchFamily="34" charset="0"/>
              </a:rPr>
              <a:t> under contract DE-AC04-94AL85000.</a:t>
            </a:r>
          </a:p>
        </p:txBody>
      </p:sp>
      <p:pic>
        <p:nvPicPr>
          <p:cNvPr id="2054" name="Picture 9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6324600"/>
            <a:ext cx="1104900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2055" name="Picture 11" descr="C:\_Alldata\DEB WORK\Templates &amp; Logos\Other Labs.NNSA\NNSAlogo041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6343650"/>
            <a:ext cx="9144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Requirements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1828800"/>
            <a:ext cx="624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Training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Paramount to the success of this project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Users need to be prepared for the changes in software and security settings to minimize the impact to productivity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Training department currently evaluating the changes and preparing in class and online training 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Looking at ways we can take advantage of the help system and the Windows Welcome Center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4114800"/>
            <a:ext cx="6172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Application Compatibility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Client currently being deployed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Provides important data on software and hardware in our environment and which ones may cause issues with Vista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Database will be used by the program that evaluates and schedules deployments to determine issues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 smtClean="0"/>
              <a:t> Application testing project currently underway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21336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124200"/>
            <a:ext cx="754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Additional Information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The Federal Desktop Core Configuration (FDCC</a:t>
            </a:r>
            <a:r>
              <a:rPr lang="en-US" sz="1800" dirty="0" smtClean="0"/>
              <a:t>)</a:t>
            </a:r>
          </a:p>
          <a:p>
            <a:pPr algn="ctr"/>
            <a:r>
              <a:rPr lang="en-US" sz="1800" dirty="0" smtClean="0"/>
              <a:t>Stan Hall</a:t>
            </a:r>
            <a:endParaRPr lang="en-US" sz="1800" dirty="0" smtClean="0"/>
          </a:p>
          <a:p>
            <a:pPr algn="ctr"/>
            <a:r>
              <a:rPr lang="en-US" sz="1800" dirty="0" smtClean="0"/>
              <a:t>Columbus E-F</a:t>
            </a:r>
          </a:p>
          <a:p>
            <a:pPr algn="ctr"/>
            <a:r>
              <a:rPr lang="en-US" sz="1800" dirty="0" smtClean="0"/>
              <a:t>Mon 5/12/2008 3:30 PM</a:t>
            </a:r>
          </a:p>
          <a:p>
            <a:pPr algn="ctr"/>
            <a:endParaRPr lang="en-US" sz="1800" dirty="0" smtClean="0"/>
          </a:p>
          <a:p>
            <a:pPr algn="ctr"/>
            <a:r>
              <a:rPr lang="en-US" sz="1800" dirty="0" smtClean="0"/>
              <a:t>FDCC/Vista/Office 2007 Rollout </a:t>
            </a:r>
            <a:r>
              <a:rPr lang="en-US" sz="1800" dirty="0" smtClean="0"/>
              <a:t>BOF</a:t>
            </a:r>
          </a:p>
          <a:p>
            <a:pPr algn="ctr"/>
            <a:r>
              <a:rPr lang="en-US" sz="1800" dirty="0" smtClean="0"/>
              <a:t>Stan Hall/Roman Selever</a:t>
            </a:r>
          </a:p>
          <a:p>
            <a:pPr algn="ctr"/>
            <a:r>
              <a:rPr lang="en-US" sz="1800" dirty="0" smtClean="0"/>
              <a:t>Columbus E-F</a:t>
            </a:r>
            <a:endParaRPr lang="en-US" sz="1800" dirty="0" smtClean="0"/>
          </a:p>
          <a:p>
            <a:pPr algn="ctr"/>
            <a:r>
              <a:rPr lang="en-US" sz="1800" dirty="0" smtClean="0"/>
              <a:t>Mon</a:t>
            </a:r>
            <a:r>
              <a:rPr lang="en-US" sz="1800" dirty="0" smtClean="0"/>
              <a:t> 5/12/2008 4:15 </a:t>
            </a:r>
            <a:r>
              <a:rPr lang="en-US" sz="1800" dirty="0" smtClean="0"/>
              <a:t>PM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Many Changes Coming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438400" y="4343400"/>
            <a:ext cx="4343400" cy="129540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90800" y="47244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Vista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438400" y="3505200"/>
            <a:ext cx="4343400" cy="83820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0800" y="36576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2007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2438400" y="2743200"/>
            <a:ext cx="2133600" cy="7620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 bwMode="auto">
          <a:xfrm>
            <a:off x="4572000" y="2743200"/>
            <a:ext cx="2209800" cy="7620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590800" y="28956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FDCC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724400" y="2895600"/>
            <a:ext cx="182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 Rights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Core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438400" y="3505200"/>
            <a:ext cx="4343400" cy="213360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38400" y="47244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Vista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2438400" y="3505200"/>
            <a:ext cx="4343400" cy="83820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0800" y="36576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2007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3886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Symantec Endpoint Protection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3505200"/>
            <a:ext cx="4495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Common Applications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5181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>
                  <a:solidFill>
                    <a:schemeClr val="accent4"/>
                  </a:solidFill>
                </a:ln>
                <a:solidFill>
                  <a:srgbClr val="000B2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Vista Image</a:t>
            </a:r>
            <a:endParaRPr lang="en-US" b="1" cap="all" dirty="0">
              <a:ln>
                <a:solidFill>
                  <a:schemeClr val="accent4"/>
                </a:solidFill>
              </a:ln>
              <a:solidFill>
                <a:srgbClr val="000B2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648200" y="2743200"/>
            <a:ext cx="2133600" cy="7620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438400" y="2743200"/>
            <a:ext cx="2209800" cy="76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2895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2895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Scripts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438400" y="2209800"/>
            <a:ext cx="4343400" cy="533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Vista Automated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Recovery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3" grpId="0"/>
      <p:bldP spid="15" grpId="0"/>
      <p:bldP spid="16" grpId="0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Drivers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2438400" y="3505200"/>
            <a:ext cx="4343400" cy="213360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>
              <a:solidFill>
                <a:schemeClr val="tx1"/>
              </a:solidFill>
              <a:latin typeface="Times New Roman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38400" y="4724400"/>
            <a:ext cx="4343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Windows Vista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0800" y="4343400"/>
            <a:ext cx="403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Office 2007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38400" y="38862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Symantec Endpoint Protection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62200" y="3505200"/>
            <a:ext cx="44958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Common Applications</a:t>
            </a:r>
            <a:endParaRPr lang="en-US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8400" y="5181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cap="all" dirty="0" smtClean="0">
                <a:ln>
                  <a:solidFill>
                    <a:schemeClr val="accent4"/>
                  </a:solidFill>
                </a:ln>
                <a:solidFill>
                  <a:srgbClr val="000B2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Vista Image</a:t>
            </a:r>
            <a:endParaRPr lang="en-US" b="1" cap="all" dirty="0">
              <a:ln>
                <a:solidFill>
                  <a:schemeClr val="accent4"/>
                </a:solidFill>
              </a:ln>
              <a:solidFill>
                <a:srgbClr val="000B2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4648200" y="2743200"/>
            <a:ext cx="2133600" cy="76200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438400" y="2743200"/>
            <a:ext cx="2209800" cy="762000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14600" y="28956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Drivers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4400" y="2895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Network Scripts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2438400" y="2209800"/>
            <a:ext cx="4343400" cy="533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Vista Automated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Recovery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838200" y="2438400"/>
            <a:ext cx="7772400" cy="3810000"/>
          </a:xfrm>
        </p:spPr>
        <p:txBody>
          <a:bodyPr/>
          <a:lstStyle/>
          <a:p>
            <a:r>
              <a:rPr lang="en-US" sz="1800" dirty="0" smtClean="0"/>
              <a:t>Manufacturers had been slow to get out stable drivers when Vista was released, though that has improved greatly over the past year and a half</a:t>
            </a:r>
          </a:p>
          <a:p>
            <a:r>
              <a:rPr lang="en-US" sz="1800" dirty="0" smtClean="0"/>
              <a:t>Many OEMs appear to have cut off older machines, generally more than 2 models back, not providing Vista drivers for these older systems or not doing a great deal of testing with the ones they have.</a:t>
            </a:r>
          </a:p>
          <a:p>
            <a:r>
              <a:rPr lang="en-US" sz="1800" dirty="0" smtClean="0"/>
              <a:t>Will need to rely on Windows Update to supplement our driver set and provide drivers for older machines or devices</a:t>
            </a:r>
          </a:p>
          <a:p>
            <a:r>
              <a:rPr lang="en-US" sz="1800" dirty="0" smtClean="0"/>
              <a:t>The older you go, the more likely that you won’t find Vista drivers from OEMs or on Windows Update.</a:t>
            </a:r>
          </a:p>
          <a:p>
            <a:r>
              <a:rPr lang="en-US" sz="1800" dirty="0" smtClean="0"/>
              <a:t>If no drivers exist, XP drivers will in some cases work but stability or OEM support would be in question.</a:t>
            </a: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6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12083 -0.1666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8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11111E-6 L 0.12083 -0.16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-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13" grpId="0"/>
      <p:bldP spid="15" grpId="0"/>
      <p:bldP spid="16" grpId="0"/>
      <p:bldP spid="17" grpId="0" animBg="1"/>
      <p:bldP spid="18" grpId="0" animBg="1"/>
      <p:bldP spid="18" grpId="1" animBg="1"/>
      <p:bldP spid="19" grpId="0"/>
      <p:bldP spid="19" grpId="1"/>
      <p:bldP spid="20" grpId="0"/>
      <p:bldP spid="21" grpId="0" animBg="1"/>
      <p:bldP spid="22" grpId="0" uiExpand="1" build="p"/>
      <p:bldP spid="22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User Recovery Options</a:t>
            </a:r>
            <a:endParaRPr lang="en-US" dirty="0" smtClean="0"/>
          </a:p>
        </p:txBody>
      </p:sp>
      <p:sp>
        <p:nvSpPr>
          <p:cNvPr id="21" name="Rounded Rectangle 20"/>
          <p:cNvSpPr/>
          <p:nvPr/>
        </p:nvSpPr>
        <p:spPr bwMode="auto">
          <a:xfrm>
            <a:off x="2438400" y="2209800"/>
            <a:ext cx="4343400" cy="533400"/>
          </a:xfrm>
          <a:prstGeom prst="round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Vista Automated 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</a:rPr>
              <a:t>Recovery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667000"/>
            <a:ext cx="617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 Allows for the user to easily run an automated startup repair tool if the system fails to boot (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WinRE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 Details</a:t>
            </a:r>
            <a:r>
              <a:rPr lang="en-US" sz="20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Puts additional repair tools at the disposal of technicians while on the phone with the user. (memory diagnostics, system restore, command prompt)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Based on Windows PE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Allows for the addition of custom tools or scripts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Possibility to do system backups/restores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-0.0888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Options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524000"/>
            <a:ext cx="7696200" cy="457200"/>
          </a:xfrm>
        </p:spPr>
        <p:txBody>
          <a:bodyPr/>
          <a:lstStyle/>
          <a:p>
            <a:pPr algn="ctr">
              <a:buNone/>
            </a:pPr>
            <a:r>
              <a:rPr lang="en-US" sz="1800" dirty="0" smtClean="0"/>
              <a:t>Windows Setup disk</a:t>
            </a:r>
            <a:endParaRPr lang="en-US" sz="18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 b="18000"/>
          <a:stretch>
            <a:fillRect/>
          </a:stretch>
        </p:blipFill>
        <p:spPr bwMode="auto">
          <a:xfrm>
            <a:off x="1524000" y="2514600"/>
            <a:ext cx="6067502" cy="3731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 b="18000"/>
          <a:stretch>
            <a:fillRect/>
          </a:stretch>
        </p:blipFill>
        <p:spPr bwMode="auto">
          <a:xfrm>
            <a:off x="1524000" y="2514600"/>
            <a:ext cx="607122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 descr="C:\Users\rselev\Desktop\SD images\win3.bmp"/>
          <p:cNvPicPr>
            <a:picLocks noChangeAspect="1" noChangeArrowheads="1"/>
          </p:cNvPicPr>
          <p:nvPr/>
        </p:nvPicPr>
        <p:blipFill>
          <a:blip r:embed="rId5"/>
          <a:srcRect b="18000"/>
          <a:stretch>
            <a:fillRect/>
          </a:stretch>
        </p:blipFill>
        <p:spPr bwMode="auto">
          <a:xfrm>
            <a:off x="1524000" y="2514600"/>
            <a:ext cx="6071221" cy="3733801"/>
          </a:xfrm>
          <a:prstGeom prst="rect">
            <a:avLst/>
          </a:prstGeom>
          <a:noFill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 b="18000"/>
          <a:stretch>
            <a:fillRect/>
          </a:stretch>
        </p:blipFill>
        <p:spPr bwMode="auto">
          <a:xfrm>
            <a:off x="1524000" y="2514600"/>
            <a:ext cx="607122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 descr="C:\Users\rselev\Desktop\SD images\win5.bmp"/>
          <p:cNvPicPr>
            <a:picLocks noChangeAspect="1" noChangeArrowheads="1"/>
          </p:cNvPicPr>
          <p:nvPr/>
        </p:nvPicPr>
        <p:blipFill>
          <a:blip r:embed="rId7"/>
          <a:srcRect b="18000"/>
          <a:stretch>
            <a:fillRect/>
          </a:stretch>
        </p:blipFill>
        <p:spPr bwMode="auto">
          <a:xfrm>
            <a:off x="1524000" y="2514600"/>
            <a:ext cx="6071220" cy="3733800"/>
          </a:xfrm>
          <a:prstGeom prst="rect">
            <a:avLst/>
          </a:prstGeom>
          <a:noFill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8"/>
          <a:srcRect b="18000"/>
          <a:stretch>
            <a:fillRect/>
          </a:stretch>
        </p:blipFill>
        <p:spPr bwMode="auto">
          <a:xfrm>
            <a:off x="1524000" y="2514600"/>
            <a:ext cx="607122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9"/>
          <a:srcRect b="18000"/>
          <a:stretch>
            <a:fillRect/>
          </a:stretch>
        </p:blipFill>
        <p:spPr bwMode="auto">
          <a:xfrm>
            <a:off x="1524000" y="2514600"/>
            <a:ext cx="607122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838200" y="1981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In Use For Several Years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8200" y="1981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Allows For Fast Consistent Builds</a:t>
            </a:r>
            <a:endParaRPr lang="en-US" sz="1800" dirty="0"/>
          </a:p>
        </p:txBody>
      </p:sp>
      <p:sp>
        <p:nvSpPr>
          <p:cNvPr id="18" name="TextBox 17"/>
          <p:cNvSpPr txBox="1"/>
          <p:nvPr/>
        </p:nvSpPr>
        <p:spPr>
          <a:xfrm>
            <a:off x="838200" y="1981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Allows For Tracking And Version Control</a:t>
            </a:r>
            <a:endParaRPr lang="en-US" sz="1800" dirty="0"/>
          </a:p>
        </p:txBody>
      </p:sp>
      <p:sp>
        <p:nvSpPr>
          <p:cNvPr id="19" name="TextBox 18"/>
          <p:cNvSpPr txBox="1"/>
          <p:nvPr/>
        </p:nvSpPr>
        <p:spPr>
          <a:xfrm>
            <a:off x="838200" y="1981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Flexibility To Do Builds For Various Networks</a:t>
            </a:r>
            <a:endParaRPr lang="en-US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838200" y="1981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Allows Some Advanced Options</a:t>
            </a:r>
            <a:endParaRPr lang="en-US" sz="1800" dirty="0"/>
          </a:p>
        </p:txBody>
      </p:sp>
      <p:sp>
        <p:nvSpPr>
          <p:cNvPr id="21" name="TextBox 20"/>
          <p:cNvSpPr txBox="1"/>
          <p:nvPr/>
        </p:nvSpPr>
        <p:spPr>
          <a:xfrm>
            <a:off x="838200" y="1981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Ability To Do Backups And Wipes</a:t>
            </a:r>
            <a:endParaRPr lang="en-US" sz="1800" dirty="0"/>
          </a:p>
        </p:txBody>
      </p:sp>
      <p:sp>
        <p:nvSpPr>
          <p:cNvPr id="22" name="TextBox 21"/>
          <p:cNvSpPr txBox="1"/>
          <p:nvPr/>
        </p:nvSpPr>
        <p:spPr>
          <a:xfrm>
            <a:off x="838200" y="1981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Similar To </a:t>
            </a:r>
            <a:r>
              <a:rPr lang="en-US" sz="1800" dirty="0" err="1" smtClean="0"/>
              <a:t>Lite</a:t>
            </a:r>
            <a:r>
              <a:rPr lang="en-US" sz="1800" dirty="0" smtClean="0"/>
              <a:t> Touch Installation</a:t>
            </a:r>
            <a:endParaRPr lang="en-US" sz="18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 Touch Installations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2209800"/>
            <a:ext cx="6248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/>
              <a:t> Looking at how to integrate current processes with those documented in Windows Deployment.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Looking at changes to SCCM and how to integrate with ZTI process.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Working on a ZTI build process that will be SCCM initiated and will move the entire process to the evening.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Have an application that customers or techs can run that will evaluate their machines for application and hardware incompatibilities and schedule the Vista Migration.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/>
              <a:t> Initially allow techs to schedule the rebuilds, but eventually make available for customers to schedule </a:t>
            </a:r>
            <a:r>
              <a:rPr lang="en-US" sz="1800" dirty="0" smtClean="0"/>
              <a:t>their own </a:t>
            </a:r>
            <a:r>
              <a:rPr lang="en-US" sz="1800" dirty="0" smtClean="0"/>
              <a:t>re</a:t>
            </a:r>
            <a:r>
              <a:rPr lang="en-US" sz="1800" dirty="0" smtClean="0"/>
              <a:t>builds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Overall Process</a:t>
            </a:r>
          </a:p>
        </p:txBody>
      </p:sp>
      <p:sp>
        <p:nvSpPr>
          <p:cNvPr id="4" name="Round Same Side Corner Rectangle 3"/>
          <p:cNvSpPr/>
          <p:nvPr/>
        </p:nvSpPr>
        <p:spPr bwMode="auto">
          <a:xfrm>
            <a:off x="1981200" y="1676400"/>
            <a:ext cx="5334000" cy="304800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Customer/Tech runs program to evaluate and schedule Vista Migration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>
            <a:off x="4495800" y="1981200"/>
            <a:ext cx="3048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81200" y="2438400"/>
            <a:ext cx="53340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SCCM initiates process on all scheduled machines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495800" y="2743200"/>
            <a:ext cx="3048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981200" y="3200400"/>
            <a:ext cx="53340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USMT used to capture profile files and settings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495800" y="3505200"/>
            <a:ext cx="3048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981200" y="4724400"/>
            <a:ext cx="53340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Boot files reconfigured and system rebooted into Windows PE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495800" y="4267200"/>
            <a:ext cx="3048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981200" y="5486400"/>
            <a:ext cx="53340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Backup image created of existing machine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495800" y="5029200"/>
            <a:ext cx="3048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981200" y="6248400"/>
            <a:ext cx="53340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Hard drive partition recreated and formatted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495800" y="5791200"/>
            <a:ext cx="3048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81200" y="3962400"/>
            <a:ext cx="53340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Information such as applications installed and system name saved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3452E-6 L 3.33333E-6 -0.6663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2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2" animBg="1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Overall Process</a:t>
            </a:r>
          </a:p>
        </p:txBody>
      </p:sp>
      <p:sp>
        <p:nvSpPr>
          <p:cNvPr id="6" name="Down Arrow 5"/>
          <p:cNvSpPr/>
          <p:nvPr/>
        </p:nvSpPr>
        <p:spPr bwMode="auto">
          <a:xfrm>
            <a:off x="4495800" y="1981200"/>
            <a:ext cx="3048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981200" y="2438400"/>
            <a:ext cx="53340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Image, drivers and additional needed files copied to hard drive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4495800" y="2743200"/>
            <a:ext cx="3048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981200" y="3200400"/>
            <a:ext cx="53340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Vista setup process runs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495800" y="3505200"/>
            <a:ext cx="3048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1981200" y="5486400"/>
            <a:ext cx="53340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USMT restores profile files and settings from previous build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4495800" y="4267200"/>
            <a:ext cx="3048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1981200" y="3962400"/>
            <a:ext cx="53340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WSUS triggered to install additional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 patches and missing drivers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>
            <a:off x="4495800" y="5029200"/>
            <a:ext cx="3048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981200" y="1676400"/>
            <a:ext cx="53340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Hard drive partition recreated and formatted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6" name="Down Arrow 15"/>
          <p:cNvSpPr/>
          <p:nvPr/>
        </p:nvSpPr>
        <p:spPr bwMode="auto">
          <a:xfrm>
            <a:off x="4495800" y="5791200"/>
            <a:ext cx="304800" cy="457200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981200" y="4724400"/>
            <a:ext cx="53340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New build pushed to domain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9" name="Round Same Side Corner Rectangle 18"/>
          <p:cNvSpPr/>
          <p:nvPr/>
        </p:nvSpPr>
        <p:spPr bwMode="auto">
          <a:xfrm rot="10800000">
            <a:off x="1981200" y="6248400"/>
            <a:ext cx="5334000" cy="304800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1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6248400"/>
            <a:ext cx="404950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 smtClean="0"/>
              <a:t>Any available previous applications reinstalled</a:t>
            </a:r>
          </a:p>
          <a:p>
            <a:endParaRPr 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3678</TotalTime>
  <Words>682</Words>
  <PresentationFormat>On-screen Show (4:3)</PresentationFormat>
  <Paragraphs>98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Sandia Labs Vista Deployment</vt:lpstr>
      <vt:lpstr>Many Changes Coming</vt:lpstr>
      <vt:lpstr>At the Core</vt:lpstr>
      <vt:lpstr>Issues With Drivers</vt:lpstr>
      <vt:lpstr>User Recovery Options</vt:lpstr>
      <vt:lpstr>Deployment Options</vt:lpstr>
      <vt:lpstr>Zero Touch Installations</vt:lpstr>
      <vt:lpstr>The Overall Process</vt:lpstr>
      <vt:lpstr>The Overall Process</vt:lpstr>
      <vt:lpstr>Additional Requirements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32pt</dc:title>
  <dc:creator>Selever, Roman</dc:creator>
  <cp:lastModifiedBy>rselev</cp:lastModifiedBy>
  <cp:revision>291</cp:revision>
  <dcterms:modified xsi:type="dcterms:W3CDTF">2008-05-02T15:57:23Z</dcterms:modified>
</cp:coreProperties>
</file>