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5"/>
  </p:sldMasterIdLst>
  <p:notesMasterIdLst>
    <p:notesMasterId r:id="rId35"/>
  </p:notesMasterIdLst>
  <p:handoutMasterIdLst>
    <p:handoutMasterId r:id="rId36"/>
  </p:handoutMasterIdLst>
  <p:sldIdLst>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57"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5EC"/>
    <a:srgbClr val="91A4C1"/>
    <a:srgbClr val="D1DCE5"/>
    <a:srgbClr val="EACFDF"/>
    <a:srgbClr val="BACAD7"/>
    <a:srgbClr val="FFEBC6"/>
    <a:srgbClr val="267186"/>
    <a:srgbClr val="A9C7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667" autoAdjust="0"/>
  </p:normalViewPr>
  <p:slideViewPr>
    <p:cSldViewPr snapToGrid="0">
      <p:cViewPr>
        <p:scale>
          <a:sx n="66" d="100"/>
          <a:sy n="66" d="100"/>
        </p:scale>
        <p:origin x="-1284" y="-108"/>
      </p:cViewPr>
      <p:guideLst>
        <p:guide orient="horz" pos="144"/>
        <p:guide orient="horz" pos="16"/>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1" d="100"/>
          <a:sy n="71" d="100"/>
        </p:scale>
        <p:origin x="-1416"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emf"/><Relationship Id="rId1" Type="http://schemas.openxmlformats.org/officeDocument/2006/relationships/image" Target="../media/image3.emf"/><Relationship Id="rId5" Type="http://schemas.openxmlformats.org/officeDocument/2006/relationships/image" Target="../media/image14.emf"/><Relationship Id="rId4"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645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645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645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B534D2F-1725-434B-B2B7-87D3B0A4392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endParaRPr lang="en-US"/>
          </a:p>
        </p:txBody>
      </p:sp>
      <p:sp>
        <p:nvSpPr>
          <p:cNvPr id="19046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p>
        </p:txBody>
      </p:sp>
      <p:sp>
        <p:nvSpPr>
          <p:cNvPr id="1904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9046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47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p>
        </p:txBody>
      </p:sp>
      <p:sp>
        <p:nvSpPr>
          <p:cNvPr id="19047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AB64773B-2FF6-4267-867D-82C4870AA4E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C545FB-ADB6-40C6-BAAF-DC8801AF38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Database must</a:t>
            </a:r>
            <a:r>
              <a:rPr lang="en-US" baseline="0" dirty="0" smtClean="0"/>
              <a:t> be on SQL 2005 SP2 and using windows authentication</a:t>
            </a:r>
          </a:p>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Recommend Extending Schema</a:t>
            </a:r>
            <a:r>
              <a:rPr lang="en-US" baseline="0" dirty="0" smtClean="0"/>
              <a:t> prior to installing SCCM. Extended the schema in a SMS 2003 site will not cause any issues.</a:t>
            </a:r>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Always install in Mixed Mode</a:t>
            </a:r>
            <a:r>
              <a:rPr lang="en-US" baseline="0" dirty="0" smtClean="0"/>
              <a:t> even if you plan to migrate to Native.</a:t>
            </a:r>
          </a:p>
          <a:p>
            <a:r>
              <a:rPr lang="en-US" baseline="0" dirty="0" smtClean="0"/>
              <a:t>	Installing in mixed mode allows you to validate you site and client configuration is working correctly before introducing additional issues with certificates.</a:t>
            </a:r>
            <a:endParaRPr lang="en-US" dirty="0" smtClean="0"/>
          </a:p>
          <a:p>
            <a:r>
              <a:rPr lang="en-US" dirty="0" smtClean="0"/>
              <a:t>Native Mode:</a:t>
            </a:r>
          </a:p>
          <a:p>
            <a:r>
              <a:rPr lang="en-US" dirty="0" smtClean="0"/>
              <a:t>	What certificate are needed? PKI, signing</a:t>
            </a:r>
            <a:r>
              <a:rPr lang="en-US" baseline="0" dirty="0" smtClean="0"/>
              <a:t> certificate, web certificate, client auth. certificate. Protects client to server communication, must use </a:t>
            </a:r>
            <a:r>
              <a:rPr lang="en-US" baseline="0" dirty="0" err="1" smtClean="0"/>
              <a:t>ipsec</a:t>
            </a:r>
            <a:r>
              <a:rPr lang="en-US" baseline="0" dirty="0" smtClean="0"/>
              <a:t> to protect server to server communication.</a:t>
            </a:r>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Client Considerations</a:t>
            </a:r>
          </a:p>
          <a:p>
            <a:r>
              <a:rPr lang="en-US" dirty="0" smtClean="0"/>
              <a:t>1)</a:t>
            </a:r>
            <a:r>
              <a:rPr lang="en-US" baseline="0" dirty="0" smtClean="0"/>
              <a:t> </a:t>
            </a:r>
            <a:r>
              <a:rPr lang="en-US" dirty="0" smtClean="0"/>
              <a:t>Remove all </a:t>
            </a:r>
            <a:r>
              <a:rPr lang="en-US" baseline="0" dirty="0" smtClean="0"/>
              <a:t>legacy client in you hierarchy </a:t>
            </a:r>
          </a:p>
          <a:p>
            <a:r>
              <a:rPr lang="en-US" baseline="0" dirty="0" smtClean="0"/>
              <a:t>2) ORNL – Deployed SMS package to force SMS 2003 clients to rediscover site. This allowed the SMS 2003 client to be resigned to the new SCCM site.</a:t>
            </a:r>
          </a:p>
          <a:p>
            <a:r>
              <a:rPr lang="en-US" baseline="0" dirty="0" smtClean="0"/>
              <a:t>3) Do not upgrade the clients before upgrading the site. SCCM can support 2003 clients but SMS 2003 can not support SCCM clients.</a:t>
            </a:r>
            <a:endParaRPr lang="en-US" dirty="0" smtClean="0"/>
          </a:p>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r>
              <a:rPr lang="en-US" dirty="0" smtClean="0"/>
              <a:t>Most site system roles remain the same:</a:t>
            </a:r>
          </a:p>
          <a:p>
            <a:pPr lvl="1"/>
            <a:r>
              <a:rPr lang="en-US" dirty="0" smtClean="0"/>
              <a:t>Site server (primary and secondary)</a:t>
            </a:r>
          </a:p>
          <a:p>
            <a:pPr lvl="1"/>
            <a:r>
              <a:rPr lang="en-US" dirty="0" smtClean="0"/>
              <a:t>Site database server</a:t>
            </a:r>
          </a:p>
          <a:p>
            <a:pPr lvl="1"/>
            <a:r>
              <a:rPr lang="en-US" dirty="0" smtClean="0"/>
              <a:t>Management point</a:t>
            </a:r>
          </a:p>
          <a:p>
            <a:pPr lvl="1"/>
            <a:r>
              <a:rPr lang="en-US" dirty="0" smtClean="0"/>
              <a:t>Server locator point</a:t>
            </a:r>
          </a:p>
          <a:p>
            <a:pPr lvl="1"/>
            <a:r>
              <a:rPr lang="en-US" dirty="0" smtClean="0"/>
              <a:t>Reporting point</a:t>
            </a:r>
          </a:p>
          <a:p>
            <a:pPr lvl="1"/>
            <a:r>
              <a:rPr lang="en-US" dirty="0" smtClean="0"/>
              <a:t>Distribution point</a:t>
            </a:r>
          </a:p>
          <a:p>
            <a:r>
              <a:rPr lang="en-US" dirty="0" smtClean="0"/>
              <a:t>The only roles that were removed are:</a:t>
            </a:r>
          </a:p>
          <a:p>
            <a:pPr lvl="1"/>
            <a:r>
              <a:rPr lang="en-US" dirty="0" smtClean="0"/>
              <a:t>Client access point</a:t>
            </a:r>
          </a:p>
          <a:p>
            <a:pPr lvl="1"/>
            <a:r>
              <a:rPr lang="en-US" dirty="0" smtClean="0"/>
              <a:t>Sender component server</a:t>
            </a:r>
          </a:p>
          <a:p>
            <a:pPr lvl="1"/>
            <a:endParaRPr lang="en-US" dirty="0" smtClean="0"/>
          </a:p>
          <a:p>
            <a:r>
              <a:rPr lang="en-US" dirty="0" smtClean="0"/>
              <a:t>New Site System</a:t>
            </a:r>
            <a:r>
              <a:rPr lang="en-US" baseline="0" dirty="0" smtClean="0"/>
              <a:t> Roles</a:t>
            </a:r>
          </a:p>
          <a:p>
            <a:pPr marL="462366" indent="-462366"/>
            <a:r>
              <a:rPr lang="en-US" sz="2400" dirty="0"/>
              <a:t>1) Operating system deployment roles </a:t>
            </a:r>
          </a:p>
          <a:p>
            <a:pPr marL="462366" indent="-462366"/>
            <a:r>
              <a:rPr lang="en-US" sz="2400" dirty="0"/>
              <a:t>		</a:t>
            </a:r>
            <a:r>
              <a:rPr lang="en-US" sz="1800" dirty="0"/>
              <a:t>State migration point</a:t>
            </a:r>
          </a:p>
          <a:p>
            <a:pPr marL="462366" indent="-462366"/>
            <a:r>
              <a:rPr lang="en-US" sz="1800" dirty="0"/>
              <a:t>		PXE service point</a:t>
            </a:r>
          </a:p>
          <a:p>
            <a:r>
              <a:rPr lang="en-US" sz="2400" dirty="0"/>
              <a:t>2) Software updates management roles </a:t>
            </a:r>
          </a:p>
          <a:p>
            <a:r>
              <a:rPr lang="en-US" sz="2400" dirty="0"/>
              <a:t>	</a:t>
            </a:r>
            <a:r>
              <a:rPr lang="en-US" b="0" dirty="0" smtClean="0"/>
              <a:t>Software update point (WSUS 3.0 server SP1)</a:t>
            </a:r>
          </a:p>
          <a:p>
            <a:r>
              <a:rPr lang="en-US" sz="2400" dirty="0"/>
              <a:t>3) Network access protection roles </a:t>
            </a:r>
          </a:p>
          <a:p>
            <a:r>
              <a:rPr lang="en-US" sz="2400" dirty="0"/>
              <a:t>	</a:t>
            </a:r>
            <a:r>
              <a:rPr lang="en-US" sz="1800" dirty="0"/>
              <a:t>System health </a:t>
            </a:r>
            <a:r>
              <a:rPr lang="en-US" sz="1800" dirty="0" err="1"/>
              <a:t>validator</a:t>
            </a:r>
            <a:r>
              <a:rPr lang="en-US" sz="1800" dirty="0"/>
              <a:t> </a:t>
            </a:r>
            <a:endParaRPr lang="en-US" sz="800" dirty="0"/>
          </a:p>
          <a:p>
            <a:r>
              <a:rPr lang="en-US" sz="2400" dirty="0"/>
              <a:t>4) Client deployment and distress roles </a:t>
            </a:r>
          </a:p>
          <a:p>
            <a:r>
              <a:rPr lang="en-US" sz="2400" dirty="0"/>
              <a:t>	</a:t>
            </a:r>
            <a:r>
              <a:rPr lang="en-US" sz="1800" dirty="0"/>
              <a:t>Fallback status point </a:t>
            </a:r>
          </a:p>
          <a:p>
            <a:r>
              <a:rPr lang="en-US" sz="2400" dirty="0"/>
              <a:t>5) Software distribution roles </a:t>
            </a:r>
          </a:p>
          <a:p>
            <a:r>
              <a:rPr lang="en-US" sz="2400" dirty="0"/>
              <a:t>	</a:t>
            </a:r>
            <a:r>
              <a:rPr lang="en-US" sz="1800" dirty="0"/>
              <a:t>Branch distribution point</a:t>
            </a:r>
          </a:p>
          <a:p>
            <a:r>
              <a:rPr lang="en-US" sz="1800" dirty="0"/>
              <a:t>	Also supports OSD and SUM</a:t>
            </a:r>
          </a:p>
          <a:p>
            <a:r>
              <a:rPr lang="en-US" sz="2400" dirty="0"/>
              <a:t>6) SMS Provider can now be on a 3rd computer</a:t>
            </a:r>
          </a:p>
          <a:p>
            <a:r>
              <a:rPr lang="en-US" sz="2400" dirty="0"/>
              <a:t>	</a:t>
            </a:r>
            <a:r>
              <a:rPr lang="en-US" sz="1800" dirty="0"/>
              <a:t>SMS 2003 required it on the site server or the site database server</a:t>
            </a:r>
          </a:p>
          <a:p>
            <a:endParaRPr lang="en-US" dirty="0" smtClean="0"/>
          </a:p>
          <a:p>
            <a:endParaRPr lang="en-US" dirty="0" smtClean="0"/>
          </a:p>
          <a:p>
            <a:endParaRPr lang="en-US" dirty="0" smtClean="0"/>
          </a:p>
          <a:p>
            <a:pPr lvl="1" algn="l"/>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a:t>Server Configuration “</a:t>
            </a:r>
            <a:r>
              <a:rPr lang="en-US" sz="1800" dirty="0"/>
              <a:t>How ORNL configured Site Roles</a:t>
            </a:r>
            <a:r>
              <a:rPr lang="en-US" sz="2400" dirty="0"/>
              <a:t>”</a:t>
            </a:r>
          </a:p>
          <a:p>
            <a:r>
              <a:rPr lang="en-US" sz="2400" dirty="0"/>
              <a:t>	</a:t>
            </a:r>
            <a:r>
              <a:rPr lang="en-US" b="0" dirty="0" smtClean="0"/>
              <a:t>Site Server and SQL database on the same server</a:t>
            </a:r>
          </a:p>
          <a:p>
            <a:r>
              <a:rPr lang="en-US" b="0" dirty="0" smtClean="0"/>
              <a:t>	Management Points “NLB”, Two VMs running on a clustered Microsoft Virtual Server </a:t>
            </a:r>
          </a:p>
          <a:p>
            <a:r>
              <a:rPr lang="en-US" b="0" dirty="0" smtClean="0"/>
              <a:t>	</a:t>
            </a:r>
            <a:r>
              <a:rPr lang="en-US" dirty="0"/>
              <a:t>Reporting Point, installed on MP’s </a:t>
            </a:r>
            <a:endParaRPr lang="en-US" b="0" dirty="0" smtClean="0"/>
          </a:p>
          <a:p>
            <a:r>
              <a:rPr lang="en-US" b="0" dirty="0" smtClean="0"/>
              <a:t>	Fallback Point, VM running on a single node of a clustered Microsoft Virtual Server</a:t>
            </a:r>
          </a:p>
          <a:p>
            <a:r>
              <a:rPr lang="en-US" b="0" dirty="0" smtClean="0"/>
              <a:t>	Distribution Points, Two physical boxes, bits enabled</a:t>
            </a:r>
          </a:p>
          <a:p>
            <a:r>
              <a:rPr lang="en-US" b="0" dirty="0" smtClean="0"/>
              <a:t>	Software Update Point, two physical boxes, bits enabled</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patching process</a:t>
            </a:r>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Desired Configuration Management (DCM) is a feature in System Center Configuration Manager. With DCM, utilize Microsoft and third party best practice configuration knowledge to improve configuration definition and maintenance. Find the software you need to define configurations for your Microsoft and third party applications with Configuration Manager 2007.</a:t>
            </a:r>
          </a:p>
          <a:p>
            <a:r>
              <a:rPr lang="en-US" dirty="0" smtClean="0"/>
              <a:t>	Auto Logon Disabled</a:t>
            </a:r>
          </a:p>
          <a:p>
            <a:r>
              <a:rPr lang="en-US" dirty="0" smtClean="0"/>
              <a:t>	Guest</a:t>
            </a:r>
            <a:r>
              <a:rPr lang="en-US" baseline="0" dirty="0" smtClean="0"/>
              <a:t> Account Disabled</a:t>
            </a:r>
          </a:p>
          <a:p>
            <a:r>
              <a:rPr lang="en-US" baseline="0" dirty="0" smtClean="0"/>
              <a:t>	Virus software installed and enabled</a:t>
            </a:r>
          </a:p>
          <a:p>
            <a:r>
              <a:rPr lang="en-US" baseline="0" dirty="0" smtClean="0"/>
              <a:t>	Non NTFS file systems</a:t>
            </a:r>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AC545FB-ADB6-40C6-BAAF-DC8801AF38B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C545FB-ADB6-40C6-BAAF-DC8801AF38B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how many users are currently running SMS 2003?</a:t>
            </a:r>
            <a:endParaRPr lang="en-US" dirty="0" smtClean="0"/>
          </a:p>
          <a:p>
            <a:r>
              <a:rPr lang="en-US" dirty="0" smtClean="0"/>
              <a:t>Why did we originally install/chose SMS?</a:t>
            </a:r>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upgrade</a:t>
            </a:r>
            <a:r>
              <a:rPr lang="en-US" baseline="0" dirty="0" smtClean="0"/>
              <a:t> to SCCM?</a:t>
            </a:r>
          </a:p>
          <a:p>
            <a:r>
              <a:rPr lang="en-US" baseline="0" dirty="0" smtClean="0"/>
              <a:t>Improved integration with Windows Update Server</a:t>
            </a:r>
          </a:p>
          <a:p>
            <a:r>
              <a:rPr lang="en-US" baseline="0" dirty="0" smtClean="0"/>
              <a:t>Maintenance Windows for improved control of system reboots and software distribution</a:t>
            </a:r>
            <a:endParaRPr lang="en-US" dirty="0" smtClean="0"/>
          </a:p>
          <a:p>
            <a:r>
              <a:rPr lang="en-US" dirty="0" smtClean="0"/>
              <a:t>Desired Configuration Management (DCM) is a feature in System Center Configuration Manager. With DCM, utilize Microsoft and third party best practice configuration knowledge to improve configuration definition and maintenance. Find the software you need to define configurations for your Microsoft and third party applications with Configuration Manager 2007.</a:t>
            </a:r>
          </a:p>
          <a:p>
            <a:r>
              <a:rPr lang="en-US" dirty="0" smtClean="0"/>
              <a:t>	Auto Logon Disabled</a:t>
            </a:r>
          </a:p>
          <a:p>
            <a:r>
              <a:rPr lang="en-US" dirty="0" smtClean="0"/>
              <a:t>	Guest</a:t>
            </a:r>
            <a:r>
              <a:rPr lang="en-US" baseline="0" dirty="0" smtClean="0"/>
              <a:t> Account Disabled</a:t>
            </a:r>
          </a:p>
          <a:p>
            <a:r>
              <a:rPr lang="en-US" baseline="0" dirty="0" smtClean="0"/>
              <a:t>	Virus software installed and enabled</a:t>
            </a:r>
          </a:p>
          <a:p>
            <a:r>
              <a:rPr lang="en-US" baseline="0" dirty="0" smtClean="0"/>
              <a:t>	Non NTFS file systems</a:t>
            </a:r>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Site Upgrade</a:t>
            </a:r>
          </a:p>
          <a:p>
            <a:pPr defTabSz="924557">
              <a:defRPr/>
            </a:pPr>
            <a:r>
              <a:rPr lang="en-US" baseline="0" dirty="0" smtClean="0"/>
              <a:t>1) You can keep Client historical data by making the existing 2003 site a child site to the newly installed SCCM site.</a:t>
            </a:r>
          </a:p>
          <a:p>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defRPr/>
            </a:pPr>
            <a:r>
              <a:rPr lang="en-US" dirty="0"/>
              <a:t>Windows Server 2008 (only for NPS/SHV)</a:t>
            </a:r>
          </a:p>
          <a:p>
            <a:pPr lvl="1">
              <a:defRPr/>
            </a:pPr>
            <a:r>
              <a:rPr lang="en-US" dirty="0"/>
              <a:t>	All site system roles supported with Configuration Manager 2007 SP1</a:t>
            </a:r>
          </a:p>
          <a:p>
            <a:pPr lvl="1">
              <a:defRPr/>
            </a:pPr>
            <a:r>
              <a:rPr lang="en-US" dirty="0"/>
              <a:t>ORNL site server </a:t>
            </a:r>
          </a:p>
          <a:p>
            <a:pPr lvl="1">
              <a:defRPr/>
            </a:pPr>
            <a:r>
              <a:rPr lang="en-US" dirty="0"/>
              <a:t>	Dell Power Edge 2950</a:t>
            </a:r>
          </a:p>
          <a:p>
            <a:pPr lvl="1">
              <a:defRPr/>
            </a:pPr>
            <a:r>
              <a:rPr lang="en-US" dirty="0"/>
              <a:t>	Windows 2003 SP2 X64</a:t>
            </a:r>
          </a:p>
          <a:p>
            <a:pPr lvl="1">
              <a:defRPr/>
            </a:pPr>
            <a:r>
              <a:rPr lang="en-US" dirty="0"/>
              <a:t>	Ram: 16GB ram, Configured 13GB for SQL</a:t>
            </a:r>
          </a:p>
          <a:p>
            <a:pPr lvl="1">
              <a:defRPr/>
            </a:pPr>
            <a:r>
              <a:rPr lang="en-US" dirty="0"/>
              <a:t>	Processors: Dual 3GB processors</a:t>
            </a:r>
          </a:p>
          <a:p>
            <a:pPr lvl="1">
              <a:defRPr/>
            </a:pPr>
            <a:r>
              <a:rPr lang="en-US" dirty="0"/>
              <a:t>	Disk configuration: 3 Mirrors, one for the OS, one for database and one for transaction logs.</a:t>
            </a:r>
          </a:p>
        </p:txBody>
      </p:sp>
      <p:sp>
        <p:nvSpPr>
          <p:cNvPr id="4" name="Slide Number Placeholder 3"/>
          <p:cNvSpPr>
            <a:spLocks noGrp="1"/>
          </p:cNvSpPr>
          <p:nvPr>
            <p:ph type="sldNum" sz="quarter" idx="10"/>
          </p:nvPr>
        </p:nvSpPr>
        <p:spPr/>
        <p:txBody>
          <a:bodyPr/>
          <a:lstStyle/>
          <a:p>
            <a:fld id="{8AC545FB-ADB6-40C6-BAAF-DC8801AF38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Site Considerations</a:t>
            </a:r>
          </a:p>
          <a:p>
            <a:r>
              <a:rPr lang="en-US" dirty="0" smtClean="0"/>
              <a:t>All Site</a:t>
            </a:r>
            <a:r>
              <a:rPr lang="en-US" baseline="0" dirty="0" smtClean="0"/>
              <a:t> Systems:</a:t>
            </a:r>
          </a:p>
          <a:p>
            <a:r>
              <a:rPr lang="en-US" baseline="0" dirty="0" smtClean="0"/>
              <a:t>Schema:</a:t>
            </a:r>
          </a:p>
          <a:p>
            <a:r>
              <a:rPr lang="en-US" baseline="0" dirty="0" smtClean="0"/>
              <a:t>Give the Site Server:</a:t>
            </a:r>
            <a:endParaRPr lang="en-US" dirty="0" smtClean="0"/>
          </a:p>
          <a:p>
            <a:pPr marL="231183" indent="-231183">
              <a:buFont typeface="Arial" pitchFamily="34" charset="0"/>
              <a:buAutoNum type="arabicParenR"/>
            </a:pPr>
            <a:r>
              <a:rPr lang="en-US" dirty="0" smtClean="0"/>
              <a:t>Active Directory Permissions on System Container,</a:t>
            </a:r>
            <a:r>
              <a:rPr lang="en-US" baseline="0" dirty="0" smtClean="0"/>
              <a:t> recommended is Full access to System container and all objects. SCCM data will be published to the “System Management Container”.</a:t>
            </a:r>
          </a:p>
          <a:p>
            <a:pPr marL="231183" indent="-231183" defTabSz="924733">
              <a:buFont typeface="Arial" pitchFamily="34" charset="0"/>
              <a:buAutoNum type="arabicParenR"/>
              <a:defRPr/>
            </a:pPr>
            <a:r>
              <a:rPr lang="en-US" baseline="0" dirty="0" smtClean="0"/>
              <a:t>Ensure the 2003 site system information has been removed for AD, and if applicable, Wins and DNS</a:t>
            </a:r>
          </a:p>
          <a:p>
            <a:pPr marL="231183" indent="-231183"/>
            <a:r>
              <a:rPr lang="en-US" baseline="0" dirty="0" smtClean="0"/>
              <a:t>Site Boundaries:</a:t>
            </a:r>
          </a:p>
          <a:p>
            <a:pPr>
              <a:buFont typeface="Arial" pitchFamily="34" charset="0"/>
              <a:buNone/>
            </a:pPr>
            <a:r>
              <a:rPr lang="en-US" baseline="0" dirty="0" smtClean="0"/>
              <a:t>1) Not recommended to use the Default First Site Name as an AD site boundary. Boundaries should be unique and most site will have “default first site name”. </a:t>
            </a:r>
          </a:p>
          <a:p>
            <a:pPr>
              <a:buFont typeface="Arial" pitchFamily="34" charset="0"/>
              <a:buNone/>
            </a:pPr>
            <a:r>
              <a:rPr lang="en-US" baseline="0" dirty="0" smtClean="0"/>
              <a:t>2) </a:t>
            </a:r>
            <a:r>
              <a:rPr lang="en-US" dirty="0" smtClean="0"/>
              <a:t>Be</a:t>
            </a:r>
            <a:r>
              <a:rPr lang="en-US" baseline="0" dirty="0" smtClean="0"/>
              <a:t> sure you don’t have the same site boundaries assigned to both sites. Migrate the site boundaries over to the newly installed site only after removing them from the pre-existing SMS 2003 site. </a:t>
            </a:r>
          </a:p>
          <a:p>
            <a:pPr>
              <a:buFont typeface="Arial" pitchFamily="34" charset="0"/>
              <a:buNone/>
            </a:pPr>
            <a:r>
              <a:rPr lang="en-US" baseline="0" dirty="0" smtClean="0"/>
              <a:t>Should install site in “Mixed Mode”:</a:t>
            </a:r>
          </a:p>
          <a:p>
            <a:pPr marL="231183" indent="-231183">
              <a:buAutoNum type="arabicParenR"/>
            </a:pPr>
            <a:r>
              <a:rPr lang="en-US" baseline="0" dirty="0" smtClean="0"/>
              <a:t>Should install in Mixed Mode. Site should be fully functional before switching to Native mode. SCCM allows site to be switch back to mixed mode from native mode if required.</a:t>
            </a:r>
          </a:p>
          <a:p>
            <a:r>
              <a:rPr lang="en-US" baseline="0" dirty="0" smtClean="0"/>
              <a:t>Upgrade Site Server:</a:t>
            </a:r>
          </a:p>
          <a:p>
            <a:pPr marL="231183" indent="-231183">
              <a:buAutoNum type="arabicParenR"/>
            </a:pPr>
            <a:r>
              <a:rPr lang="en-US" baseline="0" dirty="0" smtClean="0"/>
              <a:t>Upgrade Site first then clients. SCCM can support 2003 clients but SMS 2003 can not support SCCM clients.</a:t>
            </a:r>
          </a:p>
          <a:p>
            <a:pPr marL="231183" indent="-231183"/>
            <a:endParaRPr lang="en-US" baseline="0" dirty="0" smtClean="0"/>
          </a:p>
          <a:p>
            <a:r>
              <a:rPr lang="en-US" baseline="0" dirty="0" smtClean="0"/>
              <a:t>	</a:t>
            </a:r>
          </a:p>
          <a:p>
            <a:r>
              <a:rPr lang="en-US" baseline="0" dirty="0" smtClean="0"/>
              <a:t>	</a:t>
            </a:r>
            <a:endParaRPr lang="en-US" dirty="0" smtClean="0"/>
          </a:p>
          <a:p>
            <a:pPr>
              <a:buFont typeface="Arial" pitchFamily="34" charset="0"/>
              <a:buChar char="•"/>
            </a:pPr>
            <a:endParaRPr lang="en-US" baseline="0" dirty="0" smtClean="0"/>
          </a:p>
          <a:p>
            <a:pPr>
              <a:buFont typeface="Arial" pitchFamily="34" charset="0"/>
              <a:buChar char="•"/>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AC545FB-ADB6-40C6-BAAF-DC8801AF38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0991" name="Rectangle 223"/>
          <p:cNvSpPr>
            <a:spLocks noGrp="1" noChangeArrowheads="1"/>
          </p:cNvSpPr>
          <p:nvPr>
            <p:ph type="subTitle" idx="1"/>
          </p:nvPr>
        </p:nvSpPr>
        <p:spPr>
          <a:xfrm>
            <a:off x="5257800" y="2247900"/>
            <a:ext cx="3733800" cy="1485900"/>
          </a:xfrm>
        </p:spPr>
        <p:txBody>
          <a:bodyPr/>
          <a:lstStyle>
            <a:lvl1pPr marL="0" indent="0" algn="r">
              <a:buFont typeface="Symbol" pitchFamily="18" charset="2"/>
              <a:buNone/>
              <a:defRPr sz="2400"/>
            </a:lvl1pPr>
          </a:lstStyle>
          <a:p>
            <a:r>
              <a:rPr lang="en-US"/>
              <a:t>Click to edit Master subtitle style</a:t>
            </a:r>
          </a:p>
        </p:txBody>
      </p:sp>
      <p:sp>
        <p:nvSpPr>
          <p:cNvPr id="160992" name="Rectangle 224"/>
          <p:cNvSpPr>
            <a:spLocks noGrp="1" noChangeArrowheads="1"/>
          </p:cNvSpPr>
          <p:nvPr>
            <p:ph type="ctrTitle"/>
          </p:nvPr>
        </p:nvSpPr>
        <p:spPr>
          <a:xfrm>
            <a:off x="800100" y="157163"/>
            <a:ext cx="8229600" cy="461962"/>
          </a:xfrm>
        </p:spPr>
        <p:txBody>
          <a:bodyPr/>
          <a:lstStyle>
            <a:lvl1pPr algn="r">
              <a:defRPr/>
            </a:lvl1pPr>
          </a:lstStyle>
          <a:p>
            <a:r>
              <a:rPr lang="en-US"/>
              <a:t>Click to edit Master title style</a:t>
            </a:r>
          </a:p>
        </p:txBody>
      </p:sp>
      <p:sp>
        <p:nvSpPr>
          <p:cNvPr id="161013" name="Rectangle 245"/>
          <p:cNvSpPr>
            <a:spLocks noChangeArrowheads="1"/>
          </p:cNvSpPr>
          <p:nvPr userDrawn="1"/>
        </p:nvSpPr>
        <p:spPr bwMode="auto">
          <a:xfrm>
            <a:off x="127000" y="6496050"/>
            <a:ext cx="3278188" cy="274638"/>
          </a:xfrm>
          <a:prstGeom prst="rect">
            <a:avLst/>
          </a:prstGeom>
          <a:noFill/>
          <a:ln w="9525" algn="ctr">
            <a:noFill/>
            <a:miter lim="800000"/>
            <a:headEnd/>
            <a:tailEnd/>
          </a:ln>
          <a:effectLst/>
        </p:spPr>
        <p:txBody>
          <a:bodyPr/>
          <a:lstStyle/>
          <a:p>
            <a:pPr>
              <a:lnSpc>
                <a:spcPct val="90000"/>
              </a:lnSpc>
            </a:pPr>
            <a:r>
              <a:rPr lang="en-US" sz="900" b="1">
                <a:solidFill>
                  <a:schemeClr val="tx2"/>
                </a:solidFill>
                <a:latin typeface="Times New Roman" pitchFamily="18" charset="0"/>
                <a:cs typeface="Times New Roman" pitchFamily="18" charset="0"/>
              </a:rPr>
              <a:t>Managed by UT-Battelle</a:t>
            </a:r>
            <a:br>
              <a:rPr lang="en-US" sz="900" b="1">
                <a:solidFill>
                  <a:schemeClr val="tx2"/>
                </a:solidFill>
                <a:latin typeface="Times New Roman" pitchFamily="18" charset="0"/>
                <a:cs typeface="Times New Roman" pitchFamily="18" charset="0"/>
              </a:rPr>
            </a:br>
            <a:r>
              <a:rPr lang="en-US" sz="900" b="1">
                <a:solidFill>
                  <a:schemeClr val="tx2"/>
                </a:solidFill>
                <a:latin typeface="Times New Roman" pitchFamily="18" charset="0"/>
                <a:cs typeface="Times New Roman" pitchFamily="18" charset="0"/>
              </a:rPr>
              <a:t>for the Department of Energy</a:t>
            </a:r>
          </a:p>
        </p:txBody>
      </p:sp>
      <p:sp>
        <p:nvSpPr>
          <p:cNvPr id="161025" name="Freeform 257"/>
          <p:cNvSpPr>
            <a:spLocks/>
          </p:cNvSpPr>
          <p:nvPr userDrawn="1"/>
        </p:nvSpPr>
        <p:spPr bwMode="auto">
          <a:xfrm>
            <a:off x="7075488" y="3624263"/>
            <a:ext cx="2071687" cy="3251200"/>
          </a:xfrm>
          <a:custGeom>
            <a:avLst/>
            <a:gdLst/>
            <a:ahLst/>
            <a:cxnLst>
              <a:cxn ang="0">
                <a:pos x="0" y="2336"/>
              </a:cxn>
              <a:cxn ang="0">
                <a:pos x="1486" y="2336"/>
              </a:cxn>
              <a:cxn ang="0">
                <a:pos x="1488" y="0"/>
              </a:cxn>
              <a:cxn ang="0">
                <a:pos x="0" y="2336"/>
              </a:cxn>
            </a:cxnLst>
            <a:rect l="0" t="0" r="r" b="b"/>
            <a:pathLst>
              <a:path w="1488" h="2336">
                <a:moveTo>
                  <a:pt x="0" y="2336"/>
                </a:moveTo>
                <a:lnTo>
                  <a:pt x="1486" y="2336"/>
                </a:lnTo>
                <a:lnTo>
                  <a:pt x="1488" y="0"/>
                </a:lnTo>
                <a:cubicBezTo>
                  <a:pt x="1485" y="1230"/>
                  <a:pt x="879" y="2128"/>
                  <a:pt x="0" y="2336"/>
                </a:cubicBezTo>
                <a:close/>
              </a:path>
            </a:pathLst>
          </a:custGeom>
          <a:gradFill rotWithShape="1">
            <a:gsLst>
              <a:gs pos="0">
                <a:schemeClr val="bg1">
                  <a:alpha val="0"/>
                </a:schemeClr>
              </a:gs>
              <a:gs pos="100000">
                <a:schemeClr val="tx2">
                  <a:alpha val="84000"/>
                </a:schemeClr>
              </a:gs>
            </a:gsLst>
            <a:lin ang="5400000" scaled="1"/>
          </a:gradFill>
          <a:ln w="9525">
            <a:noFill/>
            <a:round/>
            <a:headEnd/>
            <a:tailEnd/>
          </a:ln>
          <a:effectLst/>
        </p:spPr>
        <p:txBody>
          <a:bodyPr/>
          <a:lstStyle/>
          <a:p>
            <a:endParaRPr lang="en-US"/>
          </a:p>
        </p:txBody>
      </p:sp>
      <p:pic>
        <p:nvPicPr>
          <p:cNvPr id="161026" name="Picture 258" descr="ORNL_leaf white"/>
          <p:cNvPicPr>
            <a:picLocks noChangeAspect="1" noChangeArrowheads="1"/>
          </p:cNvPicPr>
          <p:nvPr userDrawn="1"/>
        </p:nvPicPr>
        <p:blipFill>
          <a:blip r:embed="rId2" cstate="print"/>
          <a:srcRect/>
          <a:stretch>
            <a:fillRect/>
          </a:stretch>
        </p:blipFill>
        <p:spPr bwMode="auto">
          <a:xfrm>
            <a:off x="8037513" y="6264275"/>
            <a:ext cx="1074737" cy="557213"/>
          </a:xfrm>
          <a:prstGeom prst="rect">
            <a:avLst/>
          </a:prstGeom>
          <a:noFill/>
          <a:effectLst>
            <a:outerShdw algn="ctr" rotWithShape="0">
              <a:schemeClr val="bg2"/>
            </a:outerShdw>
          </a:effectLst>
        </p:spPr>
      </p:pic>
      <p:pic>
        <p:nvPicPr>
          <p:cNvPr id="161030" name="Picture 262" descr="ORNL cover graphic"/>
          <p:cNvPicPr>
            <a:picLocks noChangeAspect="1" noChangeArrowheads="1"/>
          </p:cNvPicPr>
          <p:nvPr userDrawn="1"/>
        </p:nvPicPr>
        <p:blipFill>
          <a:blip r:embed="rId3"/>
          <a:srcRect/>
          <a:stretch>
            <a:fillRect/>
          </a:stretch>
        </p:blipFill>
        <p:spPr bwMode="auto">
          <a:xfrm>
            <a:off x="0" y="1147763"/>
            <a:ext cx="4591050" cy="45624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Presentation_name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153988"/>
            <a:ext cx="2193925" cy="573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650" y="153988"/>
            <a:ext cx="6429375"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Presentation_name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Presentation_name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Presentation_name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0650" y="1354138"/>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11650" y="1354138"/>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Presentation_name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Presentation_name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Presentation_name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Presentation_name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Presentation_name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Presentation_name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966" name="Rectangle 222"/>
          <p:cNvSpPr>
            <a:spLocks noGrp="1" noChangeArrowheads="1"/>
          </p:cNvSpPr>
          <p:nvPr>
            <p:ph type="body" idx="1"/>
          </p:nvPr>
        </p:nvSpPr>
        <p:spPr bwMode="auto">
          <a:xfrm>
            <a:off x="120650" y="1354138"/>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9969" name="Rectangle 225"/>
          <p:cNvSpPr>
            <a:spLocks noGrp="1" noChangeArrowheads="1"/>
          </p:cNvSpPr>
          <p:nvPr>
            <p:ph type="title"/>
          </p:nvPr>
        </p:nvSpPr>
        <p:spPr bwMode="auto">
          <a:xfrm>
            <a:off x="120650" y="153988"/>
            <a:ext cx="8775700" cy="504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59979" name="Rectangle 235"/>
          <p:cNvSpPr>
            <a:spLocks noChangeArrowheads="1"/>
          </p:cNvSpPr>
          <p:nvPr/>
        </p:nvSpPr>
        <p:spPr bwMode="auto">
          <a:xfrm>
            <a:off x="95250" y="6492875"/>
            <a:ext cx="1754188" cy="274638"/>
          </a:xfrm>
          <a:prstGeom prst="rect">
            <a:avLst/>
          </a:prstGeom>
          <a:noFill/>
          <a:ln w="9525" algn="ctr">
            <a:noFill/>
            <a:miter lim="800000"/>
            <a:headEnd/>
            <a:tailEnd/>
          </a:ln>
          <a:effectLst/>
        </p:spPr>
        <p:txBody>
          <a:bodyPr/>
          <a:lstStyle/>
          <a:p>
            <a:pPr marL="171450" indent="-171450">
              <a:lnSpc>
                <a:spcPct val="90000"/>
              </a:lnSpc>
            </a:pPr>
            <a:fld id="{0008F608-3DD0-4BCB-BDAD-4A3E738A34CC}" type="slidenum">
              <a:rPr lang="en-US" sz="900" smtClean="0">
                <a:solidFill>
                  <a:schemeClr val="tx2"/>
                </a:solidFill>
                <a:latin typeface="Times New Roman" pitchFamily="18" charset="0"/>
                <a:cs typeface="Times New Roman" pitchFamily="18" charset="0"/>
              </a:rPr>
              <a:pPr marL="171450" indent="-171450">
                <a:lnSpc>
                  <a:spcPct val="90000"/>
                </a:lnSpc>
              </a:pPr>
              <a:t>‹#›</a:t>
            </a:fld>
            <a:r>
              <a:rPr lang="en-US" sz="900" dirty="0">
                <a:solidFill>
                  <a:schemeClr val="tx2"/>
                </a:solidFill>
                <a:latin typeface="Times New Roman" pitchFamily="18" charset="0"/>
                <a:cs typeface="Times New Roman" pitchFamily="18" charset="0"/>
              </a:rPr>
              <a:t>	Managed by UT-Battelle</a:t>
            </a:r>
            <a:br>
              <a:rPr lang="en-US" sz="900" dirty="0">
                <a:solidFill>
                  <a:schemeClr val="tx2"/>
                </a:solidFill>
                <a:latin typeface="Times New Roman" pitchFamily="18" charset="0"/>
                <a:cs typeface="Times New Roman" pitchFamily="18" charset="0"/>
              </a:rPr>
            </a:br>
            <a:r>
              <a:rPr lang="en-US" sz="900" dirty="0">
                <a:solidFill>
                  <a:schemeClr val="tx2"/>
                </a:solidFill>
                <a:latin typeface="Times New Roman" pitchFamily="18" charset="0"/>
                <a:cs typeface="Times New Roman" pitchFamily="18" charset="0"/>
              </a:rPr>
              <a:t>for the Department of Energy</a:t>
            </a:r>
          </a:p>
        </p:txBody>
      </p:sp>
      <p:sp>
        <p:nvSpPr>
          <p:cNvPr id="160000" name="Rectangle 256"/>
          <p:cNvSpPr>
            <a:spLocks noGrp="1" noChangeArrowheads="1"/>
          </p:cNvSpPr>
          <p:nvPr>
            <p:ph type="ftr" sz="quarter" idx="3"/>
          </p:nvPr>
        </p:nvSpPr>
        <p:spPr bwMode="auto">
          <a:xfrm>
            <a:off x="3124200" y="6662738"/>
            <a:ext cx="2895600" cy="18256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171450" indent="-171450" algn="ctr">
              <a:lnSpc>
                <a:spcPct val="90000"/>
              </a:lnSpc>
              <a:defRPr sz="500">
                <a:solidFill>
                  <a:schemeClr val="tx2"/>
                </a:solidFill>
                <a:latin typeface="Times New Roman" pitchFamily="18" charset="0"/>
                <a:cs typeface="Times New Roman" pitchFamily="18" charset="0"/>
              </a:defRPr>
            </a:lvl1pPr>
          </a:lstStyle>
          <a:p>
            <a:r>
              <a:rPr lang="en-US"/>
              <a:t>Presentation_name</a:t>
            </a:r>
          </a:p>
        </p:txBody>
      </p:sp>
      <p:sp>
        <p:nvSpPr>
          <p:cNvPr id="160005" name="Freeform 261"/>
          <p:cNvSpPr>
            <a:spLocks/>
          </p:cNvSpPr>
          <p:nvPr userDrawn="1"/>
        </p:nvSpPr>
        <p:spPr bwMode="auto">
          <a:xfrm>
            <a:off x="7075488" y="3624263"/>
            <a:ext cx="2071687" cy="3251200"/>
          </a:xfrm>
          <a:custGeom>
            <a:avLst/>
            <a:gdLst/>
            <a:ahLst/>
            <a:cxnLst>
              <a:cxn ang="0">
                <a:pos x="0" y="2336"/>
              </a:cxn>
              <a:cxn ang="0">
                <a:pos x="1486" y="2336"/>
              </a:cxn>
              <a:cxn ang="0">
                <a:pos x="1488" y="0"/>
              </a:cxn>
              <a:cxn ang="0">
                <a:pos x="0" y="2336"/>
              </a:cxn>
            </a:cxnLst>
            <a:rect l="0" t="0" r="r" b="b"/>
            <a:pathLst>
              <a:path w="1488" h="2336">
                <a:moveTo>
                  <a:pt x="0" y="2336"/>
                </a:moveTo>
                <a:lnTo>
                  <a:pt x="1486" y="2336"/>
                </a:lnTo>
                <a:lnTo>
                  <a:pt x="1488" y="0"/>
                </a:lnTo>
                <a:cubicBezTo>
                  <a:pt x="1485" y="1230"/>
                  <a:pt x="879" y="2128"/>
                  <a:pt x="0" y="2336"/>
                </a:cubicBezTo>
                <a:close/>
              </a:path>
            </a:pathLst>
          </a:custGeom>
          <a:gradFill rotWithShape="1">
            <a:gsLst>
              <a:gs pos="0">
                <a:schemeClr val="bg1">
                  <a:alpha val="0"/>
                </a:schemeClr>
              </a:gs>
              <a:gs pos="100000">
                <a:schemeClr val="tx2">
                  <a:alpha val="84000"/>
                </a:schemeClr>
              </a:gs>
            </a:gsLst>
            <a:lin ang="5400000" scaled="1"/>
          </a:gradFill>
          <a:ln w="9525">
            <a:noFill/>
            <a:round/>
            <a:headEnd/>
            <a:tailEnd/>
          </a:ln>
          <a:effectLst/>
        </p:spPr>
        <p:txBody>
          <a:bodyPr/>
          <a:lstStyle/>
          <a:p>
            <a:endParaRPr lang="en-US"/>
          </a:p>
        </p:txBody>
      </p:sp>
      <p:pic>
        <p:nvPicPr>
          <p:cNvPr id="160006" name="Picture 262" descr="ORNL_leaf white"/>
          <p:cNvPicPr>
            <a:picLocks noChangeAspect="1" noChangeArrowheads="1"/>
          </p:cNvPicPr>
          <p:nvPr userDrawn="1"/>
        </p:nvPicPr>
        <p:blipFill>
          <a:blip r:embed="rId13" cstate="print"/>
          <a:srcRect/>
          <a:stretch>
            <a:fillRect/>
          </a:stretch>
        </p:blipFill>
        <p:spPr bwMode="auto">
          <a:xfrm>
            <a:off x="8037513" y="6264275"/>
            <a:ext cx="1074737" cy="557213"/>
          </a:xfrm>
          <a:prstGeom prst="rect">
            <a:avLst/>
          </a:prstGeom>
          <a:noFill/>
          <a:effectLst>
            <a:outerShdw algn="ctr" rotWithShape="0">
              <a:schemeClr val="bg2"/>
            </a:outerShdw>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hf sldNum="0" hdr="0" dt="0"/>
  <p:txStyles>
    <p:titleStyle>
      <a:lvl1pPr algn="l" rtl="0" fontAlgn="base">
        <a:lnSpc>
          <a:spcPct val="85000"/>
        </a:lnSpc>
        <a:spcBef>
          <a:spcPct val="0"/>
        </a:spcBef>
        <a:spcAft>
          <a:spcPct val="0"/>
        </a:spcAft>
        <a:defRPr sz="3000">
          <a:solidFill>
            <a:srgbClr val="00673E"/>
          </a:solidFill>
          <a:latin typeface="+mj-lt"/>
          <a:ea typeface="+mj-ea"/>
          <a:cs typeface="+mj-cs"/>
        </a:defRPr>
      </a:lvl1pPr>
      <a:lvl2pPr algn="l" rtl="0" fontAlgn="base">
        <a:lnSpc>
          <a:spcPct val="85000"/>
        </a:lnSpc>
        <a:spcBef>
          <a:spcPct val="0"/>
        </a:spcBef>
        <a:spcAft>
          <a:spcPct val="0"/>
        </a:spcAft>
        <a:defRPr sz="3000">
          <a:solidFill>
            <a:srgbClr val="00673E"/>
          </a:solidFill>
          <a:latin typeface="Arial Black" pitchFamily="34" charset="0"/>
        </a:defRPr>
      </a:lvl2pPr>
      <a:lvl3pPr algn="l" rtl="0" fontAlgn="base">
        <a:lnSpc>
          <a:spcPct val="85000"/>
        </a:lnSpc>
        <a:spcBef>
          <a:spcPct val="0"/>
        </a:spcBef>
        <a:spcAft>
          <a:spcPct val="0"/>
        </a:spcAft>
        <a:defRPr sz="3000">
          <a:solidFill>
            <a:srgbClr val="00673E"/>
          </a:solidFill>
          <a:latin typeface="Arial Black" pitchFamily="34" charset="0"/>
        </a:defRPr>
      </a:lvl3pPr>
      <a:lvl4pPr algn="l" rtl="0" fontAlgn="base">
        <a:lnSpc>
          <a:spcPct val="85000"/>
        </a:lnSpc>
        <a:spcBef>
          <a:spcPct val="0"/>
        </a:spcBef>
        <a:spcAft>
          <a:spcPct val="0"/>
        </a:spcAft>
        <a:defRPr sz="3000">
          <a:solidFill>
            <a:srgbClr val="00673E"/>
          </a:solidFill>
          <a:latin typeface="Arial Black" pitchFamily="34" charset="0"/>
        </a:defRPr>
      </a:lvl4pPr>
      <a:lvl5pPr algn="l" rtl="0" fontAlgn="base">
        <a:lnSpc>
          <a:spcPct val="85000"/>
        </a:lnSpc>
        <a:spcBef>
          <a:spcPct val="0"/>
        </a:spcBef>
        <a:spcAft>
          <a:spcPct val="0"/>
        </a:spcAft>
        <a:defRPr sz="3000">
          <a:solidFill>
            <a:srgbClr val="00673E"/>
          </a:solidFill>
          <a:latin typeface="Arial Black" pitchFamily="34" charset="0"/>
        </a:defRPr>
      </a:lvl5pPr>
      <a:lvl6pPr marL="457200" algn="l" rtl="0" fontAlgn="base">
        <a:lnSpc>
          <a:spcPct val="85000"/>
        </a:lnSpc>
        <a:spcBef>
          <a:spcPct val="0"/>
        </a:spcBef>
        <a:spcAft>
          <a:spcPct val="0"/>
        </a:spcAft>
        <a:defRPr sz="3000">
          <a:solidFill>
            <a:srgbClr val="00673E"/>
          </a:solidFill>
          <a:latin typeface="Arial Black" pitchFamily="34" charset="0"/>
        </a:defRPr>
      </a:lvl6pPr>
      <a:lvl7pPr marL="914400" algn="l" rtl="0" fontAlgn="base">
        <a:lnSpc>
          <a:spcPct val="85000"/>
        </a:lnSpc>
        <a:spcBef>
          <a:spcPct val="0"/>
        </a:spcBef>
        <a:spcAft>
          <a:spcPct val="0"/>
        </a:spcAft>
        <a:defRPr sz="3000">
          <a:solidFill>
            <a:srgbClr val="00673E"/>
          </a:solidFill>
          <a:latin typeface="Arial Black" pitchFamily="34" charset="0"/>
        </a:defRPr>
      </a:lvl7pPr>
      <a:lvl8pPr marL="1371600" algn="l" rtl="0" fontAlgn="base">
        <a:lnSpc>
          <a:spcPct val="85000"/>
        </a:lnSpc>
        <a:spcBef>
          <a:spcPct val="0"/>
        </a:spcBef>
        <a:spcAft>
          <a:spcPct val="0"/>
        </a:spcAft>
        <a:defRPr sz="3000">
          <a:solidFill>
            <a:srgbClr val="00673E"/>
          </a:solidFill>
          <a:latin typeface="Arial Black" pitchFamily="34" charset="0"/>
        </a:defRPr>
      </a:lvl8pPr>
      <a:lvl9pPr marL="1828800" algn="l" rtl="0" fontAlgn="base">
        <a:lnSpc>
          <a:spcPct val="85000"/>
        </a:lnSpc>
        <a:spcBef>
          <a:spcPct val="0"/>
        </a:spcBef>
        <a:spcAft>
          <a:spcPct val="0"/>
        </a:spcAft>
        <a:defRPr sz="3000">
          <a:solidFill>
            <a:srgbClr val="00673E"/>
          </a:solidFill>
          <a:latin typeface="Arial Black" pitchFamily="34" charset="0"/>
        </a:defRPr>
      </a:lvl9pPr>
    </p:titleStyle>
    <p:bodyStyle>
      <a:lvl1pPr marL="342900" indent="-342900" algn="l" rtl="0" fontAlgn="base">
        <a:lnSpc>
          <a:spcPct val="90000"/>
        </a:lnSpc>
        <a:spcBef>
          <a:spcPct val="60000"/>
        </a:spcBef>
        <a:spcAft>
          <a:spcPct val="0"/>
        </a:spcAft>
        <a:buClr>
          <a:srgbClr val="01673E"/>
        </a:buClr>
        <a:buFont typeface="Symbol" pitchFamily="18" charset="2"/>
        <a:buChar char="·"/>
        <a:defRPr sz="2800" b="1">
          <a:solidFill>
            <a:srgbClr val="000000"/>
          </a:solidFill>
          <a:latin typeface="+mn-lt"/>
          <a:ea typeface="+mn-ea"/>
          <a:cs typeface="+mn-cs"/>
        </a:defRPr>
      </a:lvl1pPr>
      <a:lvl2pPr marL="742950" indent="-285750" algn="l" rtl="0" fontAlgn="base">
        <a:lnSpc>
          <a:spcPct val="90000"/>
        </a:lnSpc>
        <a:spcBef>
          <a:spcPct val="35000"/>
        </a:spcBef>
        <a:spcAft>
          <a:spcPct val="0"/>
        </a:spcAft>
        <a:buClr>
          <a:srgbClr val="01673E"/>
        </a:buClr>
        <a:buFont typeface="Arial" charset="0"/>
        <a:buChar char="–"/>
        <a:defRPr sz="2400" b="1">
          <a:solidFill>
            <a:srgbClr val="000000"/>
          </a:solidFill>
          <a:latin typeface="+mn-lt"/>
        </a:defRPr>
      </a:lvl2pPr>
      <a:lvl3pPr marL="1143000" indent="-228600" algn="l" rtl="0" fontAlgn="base">
        <a:lnSpc>
          <a:spcPct val="90000"/>
        </a:lnSpc>
        <a:spcBef>
          <a:spcPct val="25000"/>
        </a:spcBef>
        <a:spcAft>
          <a:spcPct val="0"/>
        </a:spcAft>
        <a:buClr>
          <a:srgbClr val="01673E"/>
        </a:buClr>
        <a:buFont typeface="Symbol" pitchFamily="18" charset="2"/>
        <a:buChar char="·"/>
        <a:defRPr sz="2000" b="1">
          <a:solidFill>
            <a:srgbClr val="000000"/>
          </a:solidFill>
          <a:latin typeface="+mn-lt"/>
        </a:defRPr>
      </a:lvl3pPr>
      <a:lvl4pPr marL="1600200" indent="-228600" algn="l" rtl="0" fontAlgn="base">
        <a:lnSpc>
          <a:spcPct val="90000"/>
        </a:lnSpc>
        <a:spcBef>
          <a:spcPct val="20000"/>
        </a:spcBef>
        <a:spcAft>
          <a:spcPct val="0"/>
        </a:spcAft>
        <a:buClr>
          <a:srgbClr val="01673E"/>
        </a:buClr>
        <a:buFont typeface="Arial" charset="0"/>
        <a:buChar char="–"/>
        <a:defRPr b="1">
          <a:solidFill>
            <a:srgbClr val="000000"/>
          </a:solidFill>
          <a:latin typeface="+mn-lt"/>
        </a:defRPr>
      </a:lvl4pPr>
      <a:lvl5pPr marL="2057400" indent="-228600" algn="l" rtl="0" fontAlgn="base">
        <a:lnSpc>
          <a:spcPct val="90000"/>
        </a:lnSpc>
        <a:spcBef>
          <a:spcPct val="20000"/>
        </a:spcBef>
        <a:spcAft>
          <a:spcPct val="0"/>
        </a:spcAft>
        <a:buClr>
          <a:srgbClr val="01673E"/>
        </a:buClr>
        <a:buFont typeface="Symbol" pitchFamily="18" charset="2"/>
        <a:buChar char="·"/>
        <a:defRPr b="1">
          <a:solidFill>
            <a:srgbClr val="000000"/>
          </a:solidFill>
          <a:latin typeface="+mn-lt"/>
        </a:defRPr>
      </a:lvl5pPr>
      <a:lvl6pPr marL="2514600" indent="-228600" algn="l" rtl="0" fontAlgn="base">
        <a:lnSpc>
          <a:spcPct val="90000"/>
        </a:lnSpc>
        <a:spcBef>
          <a:spcPct val="20000"/>
        </a:spcBef>
        <a:spcAft>
          <a:spcPct val="0"/>
        </a:spcAft>
        <a:buClr>
          <a:srgbClr val="01673E"/>
        </a:buClr>
        <a:buFont typeface="Symbol" pitchFamily="18" charset="2"/>
        <a:buChar char="·"/>
        <a:defRPr b="1">
          <a:solidFill>
            <a:srgbClr val="000000"/>
          </a:solidFill>
          <a:latin typeface="+mn-lt"/>
        </a:defRPr>
      </a:lvl6pPr>
      <a:lvl7pPr marL="2971800" indent="-228600" algn="l" rtl="0" fontAlgn="base">
        <a:lnSpc>
          <a:spcPct val="90000"/>
        </a:lnSpc>
        <a:spcBef>
          <a:spcPct val="20000"/>
        </a:spcBef>
        <a:spcAft>
          <a:spcPct val="0"/>
        </a:spcAft>
        <a:buClr>
          <a:srgbClr val="01673E"/>
        </a:buClr>
        <a:buFont typeface="Symbol" pitchFamily="18" charset="2"/>
        <a:buChar char="·"/>
        <a:defRPr b="1">
          <a:solidFill>
            <a:srgbClr val="000000"/>
          </a:solidFill>
          <a:latin typeface="+mn-lt"/>
        </a:defRPr>
      </a:lvl7pPr>
      <a:lvl8pPr marL="3429000" indent="-228600" algn="l" rtl="0" fontAlgn="base">
        <a:lnSpc>
          <a:spcPct val="90000"/>
        </a:lnSpc>
        <a:spcBef>
          <a:spcPct val="20000"/>
        </a:spcBef>
        <a:spcAft>
          <a:spcPct val="0"/>
        </a:spcAft>
        <a:buClr>
          <a:srgbClr val="01673E"/>
        </a:buClr>
        <a:buFont typeface="Symbol" pitchFamily="18" charset="2"/>
        <a:buChar char="·"/>
        <a:defRPr b="1">
          <a:solidFill>
            <a:srgbClr val="000000"/>
          </a:solidFill>
          <a:latin typeface="+mn-lt"/>
        </a:defRPr>
      </a:lvl8pPr>
      <a:lvl9pPr marL="3886200" indent="-228600" algn="l" rtl="0" fontAlgn="base">
        <a:lnSpc>
          <a:spcPct val="90000"/>
        </a:lnSpc>
        <a:spcBef>
          <a:spcPct val="20000"/>
        </a:spcBef>
        <a:spcAft>
          <a:spcPct val="0"/>
        </a:spcAft>
        <a:buClr>
          <a:srgbClr val="01673E"/>
        </a:buClr>
        <a:buFont typeface="Symbol" pitchFamily="18" charset="2"/>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18" Type="http://schemas.openxmlformats.org/officeDocument/2006/relationships/oleObject" Target="../embeddings/oleObject13.bin"/><Relationship Id="rId3" Type="http://schemas.openxmlformats.org/officeDocument/2006/relationships/slideLayout" Target="../slideLayouts/slideLayout6.xml"/><Relationship Id="rId7" Type="http://schemas.openxmlformats.org/officeDocument/2006/relationships/image" Target="../media/image16.png"/><Relationship Id="rId12" Type="http://schemas.openxmlformats.org/officeDocument/2006/relationships/oleObject" Target="../embeddings/oleObject7.bin"/><Relationship Id="rId17" Type="http://schemas.openxmlformats.org/officeDocument/2006/relationships/oleObject" Target="../embeddings/oleObject12.bin"/><Relationship Id="rId2" Type="http://schemas.openxmlformats.org/officeDocument/2006/relationships/tags" Target="../tags/tag1.xml"/><Relationship Id="rId16" Type="http://schemas.openxmlformats.org/officeDocument/2006/relationships/oleObject" Target="../embeddings/oleObject11.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oleObject" Target="../embeddings/oleObject1.bin"/><Relationship Id="rId15" Type="http://schemas.openxmlformats.org/officeDocument/2006/relationships/oleObject" Target="../embeddings/oleObject10.bin"/><Relationship Id="rId10" Type="http://schemas.openxmlformats.org/officeDocument/2006/relationships/oleObject" Target="../embeddings/oleObject5.bin"/><Relationship Id="rId19" Type="http://schemas.openxmlformats.org/officeDocument/2006/relationships/oleObject" Target="../embeddings/oleObject14.bin"/><Relationship Id="rId4" Type="http://schemas.openxmlformats.org/officeDocument/2006/relationships/notesSlide" Target="../notesSlides/notesSlide14.xml"/><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5.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7.bin"/><Relationship Id="rId5" Type="http://schemas.openxmlformats.org/officeDocument/2006/relationships/oleObject" Target="../embeddings/oleObject16.bin"/><Relationship Id="rId10" Type="http://schemas.openxmlformats.org/officeDocument/2006/relationships/oleObject" Target="../embeddings/oleObject21.bin"/><Relationship Id="rId4" Type="http://schemas.openxmlformats.org/officeDocument/2006/relationships/oleObject" Target="../embeddings/oleObject15.bin"/><Relationship Id="rId9"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74171" y="671513"/>
            <a:ext cx="8969829" cy="2528887"/>
          </a:xfrm>
        </p:spPr>
        <p:txBody>
          <a:bodyPr/>
          <a:lstStyle/>
          <a:p>
            <a:r>
              <a:rPr lang="en-US" sz="2400" dirty="0" smtClean="0"/>
              <a:t>System Center Configuration Manager at ORNL</a:t>
            </a:r>
            <a:r>
              <a:rPr lang="en-US" dirty="0"/>
              <a:t/>
            </a:r>
            <a:br>
              <a:rPr lang="en-US" dirty="0"/>
            </a:br>
            <a:r>
              <a:rPr lang="en-US" sz="1600" dirty="0" smtClean="0"/>
              <a:t>National </a:t>
            </a:r>
            <a:r>
              <a:rPr lang="en-US" sz="1600" dirty="0"/>
              <a:t>Laboratories Information Technology </a:t>
            </a:r>
            <a:r>
              <a:rPr lang="en-US" sz="1600" dirty="0" smtClean="0"/>
              <a:t>Summit 2008</a:t>
            </a:r>
            <a:endParaRPr lang="en-US" sz="1600" dirty="0"/>
          </a:p>
        </p:txBody>
      </p:sp>
      <p:sp>
        <p:nvSpPr>
          <p:cNvPr id="19459" name="Rectangle 3"/>
          <p:cNvSpPr>
            <a:spLocks noGrp="1" noChangeArrowheads="1"/>
          </p:cNvSpPr>
          <p:nvPr>
            <p:ph type="subTitle" idx="1"/>
          </p:nvPr>
        </p:nvSpPr>
        <p:spPr>
          <a:xfrm>
            <a:off x="1524000" y="4267200"/>
            <a:ext cx="7620000" cy="1143000"/>
          </a:xfrm>
        </p:spPr>
        <p:txBody>
          <a:bodyPr/>
          <a:lstStyle/>
          <a:p>
            <a:pPr>
              <a:spcBef>
                <a:spcPct val="0"/>
              </a:spcBef>
            </a:pPr>
            <a:r>
              <a:rPr lang="en-US" dirty="0" smtClean="0"/>
              <a:t>Carlos Cunningham</a:t>
            </a:r>
            <a:endParaRPr lang="en-US" dirty="0"/>
          </a:p>
          <a:p>
            <a:pPr>
              <a:spcBef>
                <a:spcPct val="0"/>
              </a:spcBef>
            </a:pPr>
            <a:r>
              <a:rPr lang="en-US" sz="2000" dirty="0"/>
              <a:t>Information Technology Services </a:t>
            </a:r>
            <a:r>
              <a:rPr lang="en-US" sz="2000" dirty="0" smtClean="0"/>
              <a:t>Division</a:t>
            </a:r>
          </a:p>
          <a:p>
            <a:pPr>
              <a:spcBef>
                <a:spcPct val="0"/>
              </a:spcBef>
            </a:pPr>
            <a:r>
              <a:rPr lang="en-US" sz="2000" dirty="0" smtClean="0"/>
              <a:t>Desktop Management</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1">
              <a:buFont typeface="Arial" pitchFamily="34" charset="0"/>
              <a:buChar char="•"/>
            </a:pPr>
            <a:r>
              <a:rPr lang="en-US" dirty="0" smtClean="0"/>
              <a:t>Prerequisites are verified during install by the “Prerequisite Checker”</a:t>
            </a:r>
          </a:p>
          <a:p>
            <a:pPr lvl="2">
              <a:buFont typeface="Arial" pitchFamily="34" charset="0"/>
              <a:buChar char="•"/>
            </a:pPr>
            <a:r>
              <a:rPr lang="en-US" sz="1800" b="0" dirty="0" smtClean="0"/>
              <a:t>Window 2003 SP1, SP2</a:t>
            </a:r>
          </a:p>
          <a:p>
            <a:pPr lvl="2">
              <a:buFont typeface="Arial" pitchFamily="34" charset="0"/>
              <a:buChar char="•"/>
            </a:pPr>
            <a:r>
              <a:rPr lang="en-US" sz="1800" b="0" dirty="0" smtClean="0"/>
              <a:t>Internet Information Services (IIS) 6.0</a:t>
            </a:r>
          </a:p>
          <a:p>
            <a:pPr lvl="3">
              <a:buFont typeface="Arial" pitchFamily="34" charset="0"/>
              <a:buChar char="•"/>
            </a:pPr>
            <a:r>
              <a:rPr lang="en-US" b="0" dirty="0" smtClean="0"/>
              <a:t>Required for a number of site systems</a:t>
            </a:r>
          </a:p>
          <a:p>
            <a:pPr lvl="2">
              <a:buFont typeface="Arial" pitchFamily="34" charset="0"/>
              <a:buChar char="•"/>
            </a:pPr>
            <a:r>
              <a:rPr lang="en-US" sz="1800" b="0" dirty="0" smtClean="0"/>
              <a:t>Windows Install 3.1</a:t>
            </a:r>
          </a:p>
          <a:p>
            <a:pPr lvl="2">
              <a:buFont typeface="Arial" pitchFamily="34" charset="0"/>
              <a:buChar char="•"/>
            </a:pPr>
            <a:r>
              <a:rPr lang="en-US" sz="1800" b="0" dirty="0" smtClean="0"/>
              <a:t>Active Directory</a:t>
            </a:r>
          </a:p>
          <a:p>
            <a:pPr lvl="2">
              <a:buFont typeface="Arial" pitchFamily="34" charset="0"/>
              <a:buChar char="•"/>
            </a:pPr>
            <a:r>
              <a:rPr lang="en-US" sz="1800" b="0" dirty="0" smtClean="0"/>
              <a:t>Microsoft </a:t>
            </a:r>
            <a:r>
              <a:rPr lang="en-US" sz="1800" b="0" dirty="0" err="1" smtClean="0"/>
              <a:t>.Net</a:t>
            </a:r>
            <a:r>
              <a:rPr lang="en-US" sz="1800" b="0" dirty="0" smtClean="0"/>
              <a:t> Framework Version 2.0</a:t>
            </a:r>
          </a:p>
          <a:p>
            <a:pPr lvl="2">
              <a:buFont typeface="Arial" pitchFamily="34" charset="0"/>
              <a:buChar char="•"/>
            </a:pPr>
            <a:r>
              <a:rPr lang="en-US" sz="1800" b="0" dirty="0" smtClean="0"/>
              <a:t>MMC 3.0</a:t>
            </a:r>
          </a:p>
          <a:p>
            <a:pPr lvl="2">
              <a:buFont typeface="Arial" pitchFamily="34" charset="0"/>
              <a:buChar char="•"/>
            </a:pPr>
            <a:r>
              <a:rPr lang="en-US" sz="1800" b="0" u="sng" dirty="0" smtClean="0"/>
              <a:t>Access to specific required client components</a:t>
            </a:r>
          </a:p>
          <a:p>
            <a:pPr lvl="3">
              <a:buFont typeface="Arial" pitchFamily="34" charset="0"/>
              <a:buChar char="•"/>
            </a:pPr>
            <a:r>
              <a:rPr lang="en-US" sz="1800" b="0" dirty="0" smtClean="0"/>
              <a:t>Site server must have internet access to download components or files can be downloaded before installation “/download”</a:t>
            </a:r>
          </a:p>
          <a:p>
            <a:pPr lvl="2">
              <a:buFont typeface="Arial" pitchFamily="34" charset="0"/>
              <a:buChar char="•"/>
            </a:pPr>
            <a:r>
              <a:rPr lang="en-US" sz="1800" b="0" dirty="0" smtClean="0"/>
              <a:t>No pending reboot</a:t>
            </a:r>
          </a:p>
          <a:p>
            <a:pPr lvl="1">
              <a:buFont typeface="Arial" pitchFamily="34" charset="0"/>
              <a:buChar char="•"/>
            </a:pPr>
            <a:r>
              <a:rPr lang="en-US" dirty="0" smtClean="0"/>
              <a:t>Database Requirements</a:t>
            </a:r>
          </a:p>
          <a:p>
            <a:pPr lvl="2">
              <a:buFont typeface="Arial" pitchFamily="34" charset="0"/>
              <a:buChar char="•"/>
            </a:pPr>
            <a:r>
              <a:rPr lang="en-US" sz="1800" b="0" dirty="0" smtClean="0"/>
              <a:t>SQL 2005 SP2</a:t>
            </a:r>
          </a:p>
          <a:p>
            <a:pPr lvl="2">
              <a:buFont typeface="Arial" pitchFamily="34" charset="0"/>
              <a:buChar char="•"/>
            </a:pPr>
            <a:r>
              <a:rPr lang="en-US" sz="1800" b="0" dirty="0" smtClean="0"/>
              <a:t>Windows Authentication mode</a:t>
            </a:r>
          </a:p>
          <a:p>
            <a:pPr lvl="2">
              <a:buFont typeface="Arial" pitchFamily="34" charset="0"/>
              <a:buChar char="•"/>
            </a:pPr>
            <a:endParaRPr lang="en-US" sz="1600" dirty="0" smtClean="0"/>
          </a:p>
          <a:p>
            <a:pPr lvl="1"/>
            <a:endParaRPr lang="en-US" sz="1600" dirty="0" smtClean="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Site Server Requirements “Prerequisite Checker”</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1">
              <a:buFont typeface="Arial" pitchFamily="34" charset="0"/>
              <a:buChar char="•"/>
              <a:defRPr/>
            </a:pPr>
            <a:r>
              <a:rPr lang="en-US" dirty="0" smtClean="0"/>
              <a:t>The Configuration Manager Prerequisite Checker will also check for:</a:t>
            </a:r>
          </a:p>
          <a:p>
            <a:pPr lvl="2" eaLnBrk="1" hangingPunct="1">
              <a:buFont typeface="Arial" pitchFamily="34" charset="0"/>
              <a:buChar char="•"/>
              <a:defRPr/>
            </a:pPr>
            <a:r>
              <a:rPr lang="en-US" b="0" dirty="0" smtClean="0"/>
              <a:t>Administrative rights on site systems</a:t>
            </a:r>
          </a:p>
          <a:p>
            <a:pPr lvl="2" eaLnBrk="1" hangingPunct="1">
              <a:buFont typeface="Arial" pitchFamily="34" charset="0"/>
              <a:buChar char="•"/>
              <a:defRPr/>
            </a:pPr>
            <a:r>
              <a:rPr lang="en-US" b="0" dirty="0" err="1" smtClean="0"/>
              <a:t>Sysadmin</a:t>
            </a:r>
            <a:r>
              <a:rPr lang="en-US" b="0" dirty="0" smtClean="0"/>
              <a:t> rights to SQL Server instance</a:t>
            </a:r>
          </a:p>
          <a:p>
            <a:pPr lvl="2" eaLnBrk="1" hangingPunct="1">
              <a:buFont typeface="Arial" pitchFamily="34" charset="0"/>
              <a:buChar char="•"/>
              <a:defRPr/>
            </a:pPr>
            <a:r>
              <a:rPr lang="en-US" b="0" dirty="0" smtClean="0"/>
              <a:t>WSUS requirement</a:t>
            </a:r>
          </a:p>
          <a:p>
            <a:pPr lvl="3" eaLnBrk="1" hangingPunct="1">
              <a:buFont typeface="Arial" pitchFamily="34" charset="0"/>
              <a:buChar char="•"/>
              <a:defRPr/>
            </a:pPr>
            <a:r>
              <a:rPr lang="en-US" b="0" dirty="0" smtClean="0"/>
              <a:t>Minimum of the WSUS administrator console</a:t>
            </a:r>
          </a:p>
          <a:p>
            <a:pPr lvl="3" eaLnBrk="1" hangingPunct="1">
              <a:buFont typeface="Arial" pitchFamily="34" charset="0"/>
              <a:buChar char="•"/>
              <a:defRPr/>
            </a:pPr>
            <a:r>
              <a:rPr lang="en-US" b="0" dirty="0" smtClean="0"/>
              <a:t>Or entire WSUS Server installation</a:t>
            </a:r>
          </a:p>
          <a:p>
            <a:pPr lvl="2" eaLnBrk="1" hangingPunct="1">
              <a:buFont typeface="Arial" pitchFamily="34" charset="0"/>
              <a:buChar char="•"/>
              <a:defRPr/>
            </a:pPr>
            <a:r>
              <a:rPr lang="en-US" b="0" dirty="0" smtClean="0"/>
              <a:t>Active Directory schema extensions</a:t>
            </a:r>
          </a:p>
          <a:p>
            <a:pPr lvl="2" eaLnBrk="1" hangingPunct="1">
              <a:buFont typeface="Arial" pitchFamily="34" charset="0"/>
              <a:buChar char="•"/>
              <a:defRPr/>
            </a:pPr>
            <a:r>
              <a:rPr lang="en-US" b="0" dirty="0" smtClean="0"/>
              <a:t>8.3 file name support</a:t>
            </a:r>
          </a:p>
          <a:p>
            <a:pPr lvl="2">
              <a:lnSpc>
                <a:spcPct val="80000"/>
              </a:lnSpc>
              <a:buFont typeface="Arial" pitchFamily="34" charset="0"/>
              <a:buChar char="•"/>
            </a:pPr>
            <a:endParaRPr lang="en-US" sz="1200" b="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Site Server Requirements “Prerequisite Checker”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2">
              <a:lnSpc>
                <a:spcPct val="80000"/>
              </a:lnSpc>
              <a:buNone/>
            </a:pPr>
            <a:endParaRPr lang="en-US" sz="1600" dirty="0" smtClean="0"/>
          </a:p>
          <a:p>
            <a:pPr lvl="2">
              <a:lnSpc>
                <a:spcPct val="80000"/>
              </a:lnSpc>
            </a:pPr>
            <a:endParaRPr lang="en-US" sz="1600" dirty="0" smtClean="0"/>
          </a:p>
          <a:p>
            <a:pPr lvl="2">
              <a:lnSpc>
                <a:spcPct val="80000"/>
              </a:lnSpc>
            </a:pPr>
            <a:r>
              <a:rPr lang="en-US" sz="2400" dirty="0" smtClean="0"/>
              <a:t>Mixed Mode </a:t>
            </a:r>
            <a:r>
              <a:rPr lang="en-US" sz="1800" b="0" dirty="0" smtClean="0"/>
              <a:t>(Always install mixed mode) </a:t>
            </a:r>
            <a:r>
              <a:rPr lang="en-US" sz="1800" dirty="0" smtClean="0"/>
              <a:t>(ORNL)</a:t>
            </a:r>
          </a:p>
          <a:p>
            <a:pPr lvl="3">
              <a:lnSpc>
                <a:spcPct val="80000"/>
              </a:lnSpc>
            </a:pPr>
            <a:r>
              <a:rPr lang="en-US" sz="1800" b="0" dirty="0" smtClean="0"/>
              <a:t>No PKI infrastructure</a:t>
            </a:r>
          </a:p>
          <a:p>
            <a:pPr lvl="3">
              <a:lnSpc>
                <a:spcPct val="80000"/>
              </a:lnSpc>
            </a:pPr>
            <a:r>
              <a:rPr lang="en-US" sz="1800" b="0" dirty="0" smtClean="0"/>
              <a:t>Remote client supported over VPN</a:t>
            </a:r>
          </a:p>
          <a:p>
            <a:pPr lvl="3">
              <a:lnSpc>
                <a:spcPct val="80000"/>
              </a:lnSpc>
            </a:pPr>
            <a:r>
              <a:rPr lang="en-US" sz="1800" b="0" dirty="0" smtClean="0"/>
              <a:t>Communication over http</a:t>
            </a:r>
          </a:p>
          <a:p>
            <a:pPr lvl="3">
              <a:lnSpc>
                <a:spcPct val="80000"/>
              </a:lnSpc>
            </a:pPr>
            <a:r>
              <a:rPr lang="en-US" sz="1800" b="0" dirty="0" smtClean="0"/>
              <a:t>Required support for Windows 2000 clients</a:t>
            </a:r>
          </a:p>
          <a:p>
            <a:pPr lvl="2">
              <a:lnSpc>
                <a:spcPct val="80000"/>
              </a:lnSpc>
            </a:pPr>
            <a:endParaRPr lang="en-US" sz="1600" dirty="0" smtClean="0"/>
          </a:p>
          <a:p>
            <a:pPr lvl="2">
              <a:lnSpc>
                <a:spcPct val="80000"/>
              </a:lnSpc>
            </a:pPr>
            <a:r>
              <a:rPr lang="en-US" sz="2400" dirty="0" smtClean="0"/>
              <a:t>Native Mode </a:t>
            </a:r>
            <a:r>
              <a:rPr lang="en-US" sz="1800" b="0" dirty="0" smtClean="0"/>
              <a:t>(Default on new installs)</a:t>
            </a:r>
          </a:p>
          <a:p>
            <a:pPr lvl="3">
              <a:lnSpc>
                <a:spcPct val="80000"/>
              </a:lnSpc>
            </a:pPr>
            <a:r>
              <a:rPr lang="en-US" sz="1800" b="0" dirty="0" smtClean="0"/>
              <a:t>Requires PKI infrastructure</a:t>
            </a:r>
          </a:p>
          <a:p>
            <a:pPr lvl="3">
              <a:lnSpc>
                <a:spcPct val="80000"/>
              </a:lnSpc>
            </a:pPr>
            <a:r>
              <a:rPr lang="en-US" sz="1800" b="0" dirty="0" smtClean="0"/>
              <a:t>Required to support internet clients “VPN not required”</a:t>
            </a:r>
          </a:p>
          <a:p>
            <a:pPr lvl="3">
              <a:lnSpc>
                <a:spcPct val="80000"/>
              </a:lnSpc>
            </a:pPr>
            <a:r>
              <a:rPr lang="en-US" sz="1800" b="0" dirty="0" smtClean="0"/>
              <a:t>More secure, communications over https</a:t>
            </a:r>
          </a:p>
          <a:p>
            <a:pPr lvl="3">
              <a:lnSpc>
                <a:spcPct val="80000"/>
              </a:lnSpc>
            </a:pPr>
            <a:r>
              <a:rPr lang="en-US" sz="1800" b="0" dirty="0" smtClean="0"/>
              <a:t>Supports Windows XP, Vista, Server 2003 and 2008</a:t>
            </a:r>
          </a:p>
          <a:p>
            <a:pPr lvl="4">
              <a:lnSpc>
                <a:spcPct val="80000"/>
              </a:lnSpc>
            </a:pPr>
            <a:r>
              <a:rPr lang="en-US" b="0" dirty="0" smtClean="0"/>
              <a:t>No support for Windows 2000</a:t>
            </a:r>
          </a:p>
          <a:p>
            <a:pPr lvl="2">
              <a:lnSpc>
                <a:spcPct val="80000"/>
              </a:lnSpc>
            </a:pPr>
            <a:endParaRPr lang="en-US" sz="2400" dirty="0" smtClean="0"/>
          </a:p>
          <a:p>
            <a:pPr lvl="3">
              <a:lnSpc>
                <a:spcPct val="80000"/>
              </a:lnSpc>
              <a:buNone/>
            </a:pPr>
            <a:endParaRPr lang="en-US" dirty="0" smtClean="0"/>
          </a:p>
          <a:p>
            <a:pPr lvl="2">
              <a:lnSpc>
                <a:spcPct val="80000"/>
              </a:lnSpc>
              <a:buNone/>
            </a:pPr>
            <a:endParaRPr lang="en-US" sz="120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lnSpc>
                <a:spcPct val="85000"/>
              </a:lnSpc>
              <a:spcBef>
                <a:spcPct val="0"/>
              </a:spcBef>
              <a:buClrTx/>
            </a:pPr>
            <a:r>
              <a:rPr lang="en-US" sz="1800" dirty="0" smtClean="0"/>
              <a:t>Migration – Site Modes</a:t>
            </a:r>
            <a:endParaRPr kumimoji="0" lang="en-US" sz="1800" b="0" i="0" u="none" strike="noStrike" kern="0" cap="none" spc="0" normalizeH="0" baseline="0" noProof="0" dirty="0">
              <a:ln>
                <a:noFill/>
              </a:ln>
              <a:solidFill>
                <a:srgbClr val="00673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2">
              <a:lnSpc>
                <a:spcPct val="80000"/>
              </a:lnSpc>
              <a:buNone/>
            </a:pPr>
            <a:endParaRPr lang="en-US" sz="1600" dirty="0" smtClean="0"/>
          </a:p>
          <a:p>
            <a:pPr lvl="2">
              <a:lnSpc>
                <a:spcPct val="80000"/>
              </a:lnSpc>
            </a:pPr>
            <a:r>
              <a:rPr lang="en-US" sz="2400" dirty="0" smtClean="0"/>
              <a:t>Client Considerations</a:t>
            </a:r>
          </a:p>
          <a:p>
            <a:pPr lvl="3">
              <a:lnSpc>
                <a:spcPct val="80000"/>
              </a:lnSpc>
            </a:pPr>
            <a:r>
              <a:rPr lang="en-US" dirty="0" smtClean="0"/>
              <a:t>Side by Side</a:t>
            </a:r>
          </a:p>
          <a:p>
            <a:pPr lvl="4">
              <a:lnSpc>
                <a:spcPct val="80000"/>
              </a:lnSpc>
            </a:pPr>
            <a:r>
              <a:rPr lang="en-US" b="0" dirty="0" smtClean="0"/>
              <a:t>Client must not attempt to contact the 2003 site Server</a:t>
            </a:r>
          </a:p>
          <a:p>
            <a:pPr lvl="5">
              <a:lnSpc>
                <a:spcPct val="80000"/>
              </a:lnSpc>
            </a:pPr>
            <a:r>
              <a:rPr lang="en-US" b="0" dirty="0" smtClean="0"/>
              <a:t>Ensure the 2003 site systems are not published in Active Directory, Wins or DNS</a:t>
            </a:r>
          </a:p>
          <a:p>
            <a:pPr lvl="4">
              <a:lnSpc>
                <a:spcPct val="80000"/>
              </a:lnSpc>
            </a:pPr>
            <a:r>
              <a:rPr lang="en-US" b="0" dirty="0" smtClean="0"/>
              <a:t>Client deployment</a:t>
            </a:r>
          </a:p>
          <a:p>
            <a:pPr lvl="5">
              <a:lnSpc>
                <a:spcPct val="80000"/>
              </a:lnSpc>
            </a:pPr>
            <a:r>
              <a:rPr lang="en-US" b="0" dirty="0" smtClean="0"/>
              <a:t>Leverage SMS 2003 to deploy new SCCM client</a:t>
            </a:r>
          </a:p>
          <a:p>
            <a:pPr lvl="5">
              <a:lnSpc>
                <a:spcPct val="80000"/>
              </a:lnSpc>
            </a:pPr>
            <a:r>
              <a:rPr lang="en-US" b="0" dirty="0" smtClean="0"/>
              <a:t>Leverage SMS 2003  to force clients to rediscover site (ORNL)</a:t>
            </a:r>
          </a:p>
          <a:p>
            <a:pPr lvl="5">
              <a:lnSpc>
                <a:spcPct val="80000"/>
              </a:lnSpc>
            </a:pPr>
            <a:r>
              <a:rPr lang="en-US" b="0" dirty="0" smtClean="0"/>
              <a:t>Enable discovery on new SCCM site and use client push</a:t>
            </a:r>
          </a:p>
          <a:p>
            <a:pPr lvl="3">
              <a:lnSpc>
                <a:spcPct val="80000"/>
              </a:lnSpc>
            </a:pPr>
            <a:r>
              <a:rPr lang="en-US" dirty="0" smtClean="0"/>
              <a:t>In place</a:t>
            </a:r>
          </a:p>
          <a:p>
            <a:pPr lvl="4">
              <a:lnSpc>
                <a:spcPct val="80000"/>
              </a:lnSpc>
            </a:pPr>
            <a:r>
              <a:rPr lang="en-US" b="0" dirty="0" smtClean="0"/>
              <a:t>Client deployment</a:t>
            </a:r>
          </a:p>
          <a:p>
            <a:pPr lvl="5">
              <a:lnSpc>
                <a:spcPct val="80000"/>
              </a:lnSpc>
            </a:pPr>
            <a:r>
              <a:rPr lang="en-US" b="0" dirty="0" smtClean="0"/>
              <a:t>Enable discovery on SCCM site and use client push</a:t>
            </a:r>
          </a:p>
          <a:p>
            <a:pPr lvl="2">
              <a:lnSpc>
                <a:spcPct val="80000"/>
              </a:lnSpc>
            </a:pPr>
            <a:r>
              <a:rPr lang="en-US" sz="2400" dirty="0" smtClean="0"/>
              <a:t>Fallback Status Point - </a:t>
            </a:r>
            <a:r>
              <a:rPr lang="en-US" sz="1800" b="0" dirty="0" smtClean="0"/>
              <a:t>Recommended</a:t>
            </a:r>
          </a:p>
          <a:p>
            <a:pPr lvl="3">
              <a:lnSpc>
                <a:spcPct val="80000"/>
              </a:lnSpc>
            </a:pPr>
            <a:r>
              <a:rPr lang="en-US" b="0" dirty="0" smtClean="0"/>
              <a:t>Allows monitoring of client deployment</a:t>
            </a:r>
          </a:p>
          <a:p>
            <a:pPr lvl="2">
              <a:lnSpc>
                <a:spcPct val="80000"/>
              </a:lnSpc>
            </a:pPr>
            <a:endParaRPr lang="en-US" sz="120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lnSpc>
                <a:spcPct val="85000"/>
              </a:lnSpc>
              <a:spcBef>
                <a:spcPct val="0"/>
              </a:spcBef>
              <a:buClrTx/>
            </a:pPr>
            <a:r>
              <a:rPr lang="en-US" sz="1800" dirty="0" smtClean="0"/>
              <a:t>Client Migration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val 110"/>
          <p:cNvSpPr/>
          <p:nvPr/>
        </p:nvSpPr>
        <p:spPr bwMode="auto">
          <a:xfrm>
            <a:off x="6955949" y="5299489"/>
            <a:ext cx="852743" cy="500867"/>
          </a:xfrm>
          <a:prstGeom prst="ellipse">
            <a:avLst/>
          </a:prstGeom>
          <a:solidFill>
            <a:schemeClr val="accent5"/>
          </a:solidFill>
          <a:ln>
            <a:solidFill>
              <a:schemeClr val="tx1"/>
            </a:solidFill>
            <a:headEnd type="none" w="med" len="med"/>
            <a:tailEnd type="none" w="med" len="med"/>
          </a:ln>
          <a:effectLst/>
          <a:scene3d>
            <a:camera prst="orthographicFront" fov="0">
              <a:rot lat="0" lon="0" rev="0"/>
            </a:camera>
            <a:lightRig rig="harsh" dir="t">
              <a:rot lat="6000000" lon="6000000" rev="0"/>
            </a:lightRig>
          </a:scene3d>
          <a:sp3d contourW="10000" prstMaterial="metal">
            <a:contourClr>
              <a:schemeClr val="accent4">
                <a:shade val="30000"/>
                <a:satMod val="200000"/>
              </a:schemeClr>
            </a:contourClr>
          </a:sp3d>
        </p:spPr>
        <p:style>
          <a:lnRef idx="0">
            <a:schemeClr val="accent4"/>
          </a:lnRef>
          <a:fillRef idx="3">
            <a:schemeClr val="accent4"/>
          </a:fillRef>
          <a:effectRef idx="3">
            <a:schemeClr val="accent4"/>
          </a:effectRef>
          <a:fontRef idx="minor">
            <a:schemeClr val="lt1"/>
          </a:fontRef>
        </p:style>
        <p:txBody>
          <a:bodyPr lIns="91428" tIns="45715" rIns="91428" bIns="45715" anchor="ctr"/>
          <a:lstStyle/>
          <a:p>
            <a:pPr algn="ctr" defTabSz="914027">
              <a:defRPr/>
            </a:pPr>
            <a:endParaRPr lang="en-US" dirty="0">
              <a:solidFill>
                <a:schemeClr val="tx1"/>
              </a:solidFill>
              <a:latin typeface="Segoe" pitchFamily="34" charset="0"/>
            </a:endParaRPr>
          </a:p>
        </p:txBody>
      </p:sp>
      <p:sp>
        <p:nvSpPr>
          <p:cNvPr id="1027" name="Rectangle 2"/>
          <p:cNvSpPr>
            <a:spLocks noGrp="1" noChangeArrowheads="1"/>
          </p:cNvSpPr>
          <p:nvPr>
            <p:ph type="title"/>
          </p:nvPr>
        </p:nvSpPr>
        <p:spPr>
          <a:xfrm>
            <a:off x="161925" y="155575"/>
            <a:ext cx="8229600" cy="454025"/>
          </a:xfrm>
        </p:spPr>
        <p:txBody>
          <a:bodyPr/>
          <a:lstStyle/>
          <a:p>
            <a:pPr algn="ctr"/>
            <a:r>
              <a:rPr lang="en-US" sz="1800" dirty="0" smtClean="0"/>
              <a:t>System Center Configuration Manager at ORNL</a:t>
            </a:r>
            <a:r>
              <a:rPr lang="en-US" dirty="0" smtClean="0"/>
              <a:t/>
            </a:r>
            <a:br>
              <a:rPr lang="en-US" dirty="0" smtClean="0"/>
            </a:br>
            <a:endParaRPr lang="en-US" dirty="0" smtClean="0"/>
          </a:p>
        </p:txBody>
      </p:sp>
      <p:sp>
        <p:nvSpPr>
          <p:cNvPr id="14" name="Rounded Rectangle 13"/>
          <p:cNvSpPr/>
          <p:nvPr/>
        </p:nvSpPr>
        <p:spPr bwMode="auto">
          <a:xfrm>
            <a:off x="1059134" y="482600"/>
            <a:ext cx="6429910" cy="5693595"/>
          </a:xfrm>
          <a:prstGeom prst="roundRect">
            <a:avLst/>
          </a:prstGeom>
          <a:no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defTabSz="914027">
              <a:defRPr/>
            </a:pPr>
            <a:endParaRPr lang="en-US" dirty="0">
              <a:solidFill>
                <a:schemeClr val="tx1"/>
              </a:solidFill>
              <a:latin typeface="Segoe" pitchFamily="34" charset="0"/>
            </a:endParaRPr>
          </a:p>
        </p:txBody>
      </p:sp>
      <p:sp>
        <p:nvSpPr>
          <p:cNvPr id="69" name="Oval 68"/>
          <p:cNvSpPr/>
          <p:nvPr/>
        </p:nvSpPr>
        <p:spPr bwMode="auto">
          <a:xfrm>
            <a:off x="2825469" y="1843960"/>
            <a:ext cx="3315138" cy="2132724"/>
          </a:xfrm>
          <a:prstGeom prst="ellipse">
            <a:avLst/>
          </a:prstGeom>
          <a:solidFill>
            <a:srgbClr val="002060"/>
          </a:solidFill>
          <a:ln>
            <a:headEnd type="none" w="med" len="med"/>
            <a:tailEnd type="none" w="med" len="med"/>
          </a:ln>
          <a:effectLst>
            <a:outerShdw blurRad="50800" dist="38100" dir="2700000" algn="tl" rotWithShape="0">
              <a:prstClr val="black">
                <a:alpha val="40000"/>
              </a:prstClr>
            </a:outerShdw>
          </a:effectLst>
          <a:scene3d>
            <a:camera prst="perspectiveRelaxedModerately"/>
            <a:lightRig rig="harsh" dir="t">
              <a:rot lat="6000000" lon="6000000" rev="0"/>
            </a:lightRig>
          </a:scene3d>
          <a:sp3d contourW="10000" prstMaterial="metal">
            <a:contourClr>
              <a:schemeClr val="accent6">
                <a:shade val="30000"/>
                <a:satMod val="200000"/>
              </a:schemeClr>
            </a:contourClr>
          </a:sp3d>
        </p:spPr>
        <p:style>
          <a:lnRef idx="0">
            <a:schemeClr val="accent6"/>
          </a:lnRef>
          <a:fillRef idx="3">
            <a:schemeClr val="accent6"/>
          </a:fillRef>
          <a:effectRef idx="3">
            <a:schemeClr val="accent6"/>
          </a:effectRef>
          <a:fontRef idx="minor">
            <a:schemeClr val="lt1"/>
          </a:fontRef>
        </p:style>
        <p:txBody>
          <a:bodyPr lIns="91428" tIns="45715" rIns="91428" bIns="45715" anchor="ctr"/>
          <a:lstStyle/>
          <a:p>
            <a:pPr algn="ctr" defTabSz="914027">
              <a:defRPr/>
            </a:pPr>
            <a:endParaRPr lang="en-US" dirty="0">
              <a:solidFill>
                <a:schemeClr val="tx1"/>
              </a:solidFill>
              <a:latin typeface="Segoe" pitchFamily="34" charset="0"/>
            </a:endParaRPr>
          </a:p>
        </p:txBody>
      </p:sp>
      <p:sp>
        <p:nvSpPr>
          <p:cNvPr id="67" name="Oval 66"/>
          <p:cNvSpPr/>
          <p:nvPr/>
        </p:nvSpPr>
        <p:spPr bwMode="auto">
          <a:xfrm>
            <a:off x="3841470" y="2067303"/>
            <a:ext cx="1725448" cy="1007242"/>
          </a:xfrm>
          <a:prstGeom prst="ellipse">
            <a:avLst/>
          </a:prstGeom>
          <a:ln>
            <a:headEnd type="none" w="med" len="med"/>
            <a:tailEnd type="none" w="med" len="med"/>
          </a:ln>
          <a:effectLst/>
          <a:scene3d>
            <a:camera prst="perspectiveRelaxedModerately"/>
            <a:lightRig rig="harsh" dir="t">
              <a:rot lat="6000000" lon="6000000" rev="0"/>
            </a:lightRig>
          </a:scene3d>
          <a:sp3d contourW="10000" prstMaterial="metal">
            <a:contourClr>
              <a:schemeClr val="accent6">
                <a:shade val="30000"/>
                <a:satMod val="200000"/>
              </a:schemeClr>
            </a:contourClr>
          </a:sp3d>
        </p:spPr>
        <p:style>
          <a:lnRef idx="0">
            <a:schemeClr val="accent6"/>
          </a:lnRef>
          <a:fillRef idx="3">
            <a:schemeClr val="accent6"/>
          </a:fillRef>
          <a:effectRef idx="3">
            <a:schemeClr val="accent6"/>
          </a:effectRef>
          <a:fontRef idx="minor">
            <a:schemeClr val="lt1"/>
          </a:fontRef>
        </p:style>
        <p:txBody>
          <a:bodyPr lIns="91428" tIns="45715" rIns="91428" bIns="45715" anchor="ctr"/>
          <a:lstStyle/>
          <a:p>
            <a:pPr algn="ctr" defTabSz="914027">
              <a:defRPr/>
            </a:pPr>
            <a:endParaRPr lang="en-US" dirty="0">
              <a:solidFill>
                <a:schemeClr val="tx1"/>
              </a:solidFill>
              <a:latin typeface="Segoe" pitchFamily="34" charset="0"/>
            </a:endParaRPr>
          </a:p>
        </p:txBody>
      </p:sp>
      <p:graphicFrame>
        <p:nvGraphicFramePr>
          <p:cNvPr id="2050" name="Object 2"/>
          <p:cNvGraphicFramePr>
            <a:graphicFrameLocks noChangeAspect="1"/>
          </p:cNvGraphicFramePr>
          <p:nvPr/>
        </p:nvGraphicFramePr>
        <p:xfrm>
          <a:off x="4084638" y="1697038"/>
          <a:ext cx="593725" cy="989012"/>
        </p:xfrm>
        <a:graphic>
          <a:graphicData uri="http://schemas.openxmlformats.org/presentationml/2006/ole">
            <p:oleObj spid="_x0000_s450562" name="Visio" r:id="rId5" imgW="745276" imgH="1240139" progId="">
              <p:embed/>
            </p:oleObj>
          </a:graphicData>
        </a:graphic>
      </p:graphicFrame>
      <p:graphicFrame>
        <p:nvGraphicFramePr>
          <p:cNvPr id="2051" name="Object 4"/>
          <p:cNvGraphicFramePr>
            <a:graphicFrameLocks noChangeAspect="1"/>
          </p:cNvGraphicFramePr>
          <p:nvPr/>
        </p:nvGraphicFramePr>
        <p:xfrm>
          <a:off x="3695700" y="2576513"/>
          <a:ext cx="733425" cy="962025"/>
        </p:xfrm>
        <a:graphic>
          <a:graphicData uri="http://schemas.openxmlformats.org/presentationml/2006/ole">
            <p:oleObj spid="_x0000_s450563" name="Visio" r:id="rId6" imgW="729821" imgH="955715" progId="">
              <p:embed/>
            </p:oleObj>
          </a:graphicData>
        </a:graphic>
      </p:graphicFrame>
      <p:sp>
        <p:nvSpPr>
          <p:cNvPr id="82" name="TextBox 81"/>
          <p:cNvSpPr txBox="1"/>
          <p:nvPr/>
        </p:nvSpPr>
        <p:spPr>
          <a:xfrm>
            <a:off x="4568825" y="1803400"/>
            <a:ext cx="946150" cy="261938"/>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SQL Server</a:t>
            </a:r>
          </a:p>
        </p:txBody>
      </p:sp>
      <p:sp>
        <p:nvSpPr>
          <p:cNvPr id="83" name="TextBox 82"/>
          <p:cNvSpPr txBox="1"/>
          <p:nvPr/>
        </p:nvSpPr>
        <p:spPr>
          <a:xfrm>
            <a:off x="5254625" y="2336800"/>
            <a:ext cx="946150" cy="261938"/>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SQL Server</a:t>
            </a:r>
          </a:p>
        </p:txBody>
      </p:sp>
      <p:sp>
        <p:nvSpPr>
          <p:cNvPr id="84" name="TextBox 83"/>
          <p:cNvSpPr txBox="1"/>
          <p:nvPr/>
        </p:nvSpPr>
        <p:spPr>
          <a:xfrm>
            <a:off x="4300538" y="3074988"/>
            <a:ext cx="1981200" cy="261937"/>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Primary Site Server</a:t>
            </a:r>
          </a:p>
        </p:txBody>
      </p:sp>
      <p:sp>
        <p:nvSpPr>
          <p:cNvPr id="85" name="TextBox 84"/>
          <p:cNvSpPr txBox="1"/>
          <p:nvPr/>
        </p:nvSpPr>
        <p:spPr>
          <a:xfrm>
            <a:off x="2667000" y="4724400"/>
            <a:ext cx="1498600" cy="261937"/>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Management Point</a:t>
            </a:r>
          </a:p>
        </p:txBody>
      </p:sp>
      <p:sp>
        <p:nvSpPr>
          <p:cNvPr id="86" name="TextBox 85"/>
          <p:cNvSpPr txBox="1"/>
          <p:nvPr/>
        </p:nvSpPr>
        <p:spPr>
          <a:xfrm>
            <a:off x="1666875" y="3598863"/>
            <a:ext cx="1549400" cy="261937"/>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Server Locator Point</a:t>
            </a:r>
          </a:p>
        </p:txBody>
      </p:sp>
      <p:sp>
        <p:nvSpPr>
          <p:cNvPr id="87" name="TextBox 86"/>
          <p:cNvSpPr txBox="1"/>
          <p:nvPr/>
        </p:nvSpPr>
        <p:spPr>
          <a:xfrm>
            <a:off x="2220913" y="4176713"/>
            <a:ext cx="1528762" cy="260350"/>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Reporting Point</a:t>
            </a:r>
          </a:p>
        </p:txBody>
      </p:sp>
      <p:sp>
        <p:nvSpPr>
          <p:cNvPr id="89" name="TextBox 88"/>
          <p:cNvSpPr txBox="1"/>
          <p:nvPr/>
        </p:nvSpPr>
        <p:spPr>
          <a:xfrm>
            <a:off x="4730750" y="5230813"/>
            <a:ext cx="1550988" cy="260350"/>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PXE Service Point</a:t>
            </a:r>
          </a:p>
        </p:txBody>
      </p:sp>
      <p:sp>
        <p:nvSpPr>
          <p:cNvPr id="90" name="TextBox 89"/>
          <p:cNvSpPr txBox="1"/>
          <p:nvPr/>
        </p:nvSpPr>
        <p:spPr>
          <a:xfrm>
            <a:off x="3810000" y="5562600"/>
            <a:ext cx="1838325" cy="260350"/>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State Migration Point</a:t>
            </a:r>
          </a:p>
        </p:txBody>
      </p:sp>
      <p:sp>
        <p:nvSpPr>
          <p:cNvPr id="91" name="TextBox 90"/>
          <p:cNvSpPr txBox="1"/>
          <p:nvPr/>
        </p:nvSpPr>
        <p:spPr>
          <a:xfrm>
            <a:off x="1143000" y="2895600"/>
            <a:ext cx="1412875" cy="261937"/>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Distribution Point</a:t>
            </a:r>
          </a:p>
        </p:txBody>
      </p:sp>
      <p:sp>
        <p:nvSpPr>
          <p:cNvPr id="92" name="TextBox 91"/>
          <p:cNvSpPr txBox="1"/>
          <p:nvPr/>
        </p:nvSpPr>
        <p:spPr>
          <a:xfrm>
            <a:off x="5492750" y="4849813"/>
            <a:ext cx="1817688" cy="260350"/>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Software Update Point</a:t>
            </a:r>
          </a:p>
        </p:txBody>
      </p:sp>
      <p:sp>
        <p:nvSpPr>
          <p:cNvPr id="93" name="TextBox 92"/>
          <p:cNvSpPr txBox="1"/>
          <p:nvPr/>
        </p:nvSpPr>
        <p:spPr>
          <a:xfrm>
            <a:off x="6330950" y="4316413"/>
            <a:ext cx="1935163" cy="260350"/>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Fallback Status Point</a:t>
            </a:r>
          </a:p>
        </p:txBody>
      </p:sp>
      <p:sp>
        <p:nvSpPr>
          <p:cNvPr id="96" name="TextBox 95"/>
          <p:cNvSpPr txBox="1"/>
          <p:nvPr/>
        </p:nvSpPr>
        <p:spPr>
          <a:xfrm>
            <a:off x="7345363" y="3810000"/>
            <a:ext cx="1798637" cy="446266"/>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System Health </a:t>
            </a:r>
            <a:r>
              <a:rPr lang="en-US" sz="1200" dirty="0" err="1" smtClean="0">
                <a:latin typeface="Segoe" pitchFamily="34" charset="0"/>
              </a:rPr>
              <a:t>Validator</a:t>
            </a:r>
            <a:endParaRPr lang="en-US" sz="1200" dirty="0">
              <a:latin typeface="Segoe" pitchFamily="34" charset="0"/>
            </a:endParaRPr>
          </a:p>
        </p:txBody>
      </p:sp>
      <p:pic>
        <p:nvPicPr>
          <p:cNvPr id="2071" name="Picture 23" descr="C:\Users\jeffwe\AppData\Local\Microsoft\Windows\Temporary Internet Files\Content.IE5\CYY0SPKR\MCj04315760000[1].png"/>
          <p:cNvPicPr>
            <a:picLocks noChangeAspect="1" noChangeArrowheads="1"/>
          </p:cNvPicPr>
          <p:nvPr/>
        </p:nvPicPr>
        <p:blipFill>
          <a:blip r:embed="rId7"/>
          <a:srcRect/>
          <a:stretch>
            <a:fillRect/>
          </a:stretch>
        </p:blipFill>
        <p:spPr bwMode="auto">
          <a:xfrm>
            <a:off x="7123113" y="5070475"/>
            <a:ext cx="671512" cy="677863"/>
          </a:xfrm>
          <a:prstGeom prst="rect">
            <a:avLst/>
          </a:prstGeom>
          <a:noFill/>
          <a:ln w="9525">
            <a:noFill/>
            <a:miter lim="800000"/>
            <a:headEnd/>
            <a:tailEnd/>
          </a:ln>
        </p:spPr>
      </p:pic>
      <p:sp>
        <p:nvSpPr>
          <p:cNvPr id="112" name="TextBox 111"/>
          <p:cNvSpPr txBox="1"/>
          <p:nvPr/>
        </p:nvSpPr>
        <p:spPr>
          <a:xfrm>
            <a:off x="7732713" y="5222875"/>
            <a:ext cx="946150" cy="261938"/>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200" dirty="0">
                <a:latin typeface="Segoe" pitchFamily="34" charset="0"/>
              </a:rPr>
              <a:t>Branch DP</a:t>
            </a:r>
          </a:p>
        </p:txBody>
      </p:sp>
      <p:graphicFrame>
        <p:nvGraphicFramePr>
          <p:cNvPr id="36" name="Object 12"/>
          <p:cNvGraphicFramePr>
            <a:graphicFrameLocks noChangeAspect="1"/>
          </p:cNvGraphicFramePr>
          <p:nvPr/>
        </p:nvGraphicFramePr>
        <p:xfrm>
          <a:off x="7316787" y="1981201"/>
          <a:ext cx="667619" cy="1066800"/>
        </p:xfrm>
        <a:graphic>
          <a:graphicData uri="http://schemas.openxmlformats.org/presentationml/2006/ole">
            <p:oleObj spid="_x0000_s450564" name="Visio" r:id="rId8" imgW="745276" imgH="1240139" progId="">
              <p:embed/>
            </p:oleObj>
          </a:graphicData>
        </a:graphic>
      </p:graphicFrame>
      <p:sp>
        <p:nvSpPr>
          <p:cNvPr id="37" name="TextBox 36"/>
          <p:cNvSpPr txBox="1"/>
          <p:nvPr/>
        </p:nvSpPr>
        <p:spPr>
          <a:xfrm>
            <a:off x="7948612" y="2233613"/>
            <a:ext cx="1042988" cy="261937"/>
          </a:xfrm>
          <a:prstGeom prst="rect">
            <a:avLst/>
          </a:prstGeom>
          <a:noFill/>
          <a:effectLst>
            <a:outerShdw blurRad="50800" dist="38100" dir="2700000" algn="tl" rotWithShape="0">
              <a:prstClr val="black"/>
            </a:outerShdw>
          </a:effectLst>
        </p:spPr>
        <p:txBody>
          <a:bodyPr wrap="square" lIns="76191" tIns="38095" rIns="76191" bIns="38095">
            <a:spAutoFit/>
          </a:bodyPr>
          <a:lstStyle/>
          <a:p>
            <a:pPr algn="ctr">
              <a:defRPr/>
            </a:pPr>
            <a:r>
              <a:rPr lang="en-US" sz="1200" dirty="0">
                <a:latin typeface="Segoe" pitchFamily="34" charset="0"/>
              </a:rPr>
              <a:t>New Role</a:t>
            </a:r>
          </a:p>
        </p:txBody>
      </p:sp>
      <p:graphicFrame>
        <p:nvGraphicFramePr>
          <p:cNvPr id="2053" name="Object 11"/>
          <p:cNvGraphicFramePr>
            <a:graphicFrameLocks noChangeAspect="1"/>
          </p:cNvGraphicFramePr>
          <p:nvPr/>
        </p:nvGraphicFramePr>
        <p:xfrm>
          <a:off x="6248400" y="1295400"/>
          <a:ext cx="685800" cy="1095375"/>
        </p:xfrm>
        <a:graphic>
          <a:graphicData uri="http://schemas.openxmlformats.org/presentationml/2006/ole">
            <p:oleObj spid="_x0000_s450565" name="Visio" r:id="rId9" imgW="745276" imgH="1240139" progId="">
              <p:embed/>
            </p:oleObj>
          </a:graphicData>
        </a:graphic>
      </p:graphicFrame>
      <p:sp>
        <p:nvSpPr>
          <p:cNvPr id="39" name="TextBox 38"/>
          <p:cNvSpPr txBox="1"/>
          <p:nvPr/>
        </p:nvSpPr>
        <p:spPr>
          <a:xfrm>
            <a:off x="6934200" y="1422400"/>
            <a:ext cx="1981200" cy="261938"/>
          </a:xfrm>
          <a:prstGeom prst="rect">
            <a:avLst/>
          </a:prstGeom>
          <a:noFill/>
          <a:effectLst>
            <a:outerShdw blurRad="50800" dist="38100" dir="2700000" algn="tl" rotWithShape="0">
              <a:prstClr val="black"/>
            </a:outerShdw>
          </a:effectLst>
        </p:spPr>
        <p:txBody>
          <a:bodyPr wrap="square" lIns="76191" tIns="38095" rIns="76191" bIns="38095">
            <a:spAutoFit/>
          </a:bodyPr>
          <a:lstStyle/>
          <a:p>
            <a:pPr>
              <a:defRPr/>
            </a:pPr>
            <a:r>
              <a:rPr lang="en-US" sz="1200" dirty="0">
                <a:latin typeface="Segoe" pitchFamily="34" charset="0"/>
              </a:rPr>
              <a:t>SMS 2003 Equivalent Role</a:t>
            </a:r>
          </a:p>
        </p:txBody>
      </p:sp>
      <p:graphicFrame>
        <p:nvGraphicFramePr>
          <p:cNvPr id="46" name="Object 21"/>
          <p:cNvGraphicFramePr>
            <a:graphicFrameLocks noChangeAspect="1"/>
          </p:cNvGraphicFramePr>
          <p:nvPr/>
        </p:nvGraphicFramePr>
        <p:xfrm>
          <a:off x="4721225" y="2184400"/>
          <a:ext cx="593725" cy="989013"/>
        </p:xfrm>
        <a:graphic>
          <a:graphicData uri="http://schemas.openxmlformats.org/presentationml/2006/ole">
            <p:oleObj spid="_x0000_s450566" name="Visio" r:id="rId10" imgW="745276" imgH="1240139" progId="">
              <p:embed/>
            </p:oleObj>
          </a:graphicData>
        </a:graphic>
      </p:graphicFrame>
      <p:graphicFrame>
        <p:nvGraphicFramePr>
          <p:cNvPr id="2055" name="Object 23"/>
          <p:cNvGraphicFramePr>
            <a:graphicFrameLocks noChangeAspect="1"/>
          </p:cNvGraphicFramePr>
          <p:nvPr/>
        </p:nvGraphicFramePr>
        <p:xfrm>
          <a:off x="685800" y="2971800"/>
          <a:ext cx="554038" cy="782637"/>
        </p:xfrm>
        <a:graphic>
          <a:graphicData uri="http://schemas.openxmlformats.org/presentationml/2006/ole">
            <p:oleObj spid="_x0000_s450567" name="Visio" r:id="rId11" imgW="718303" imgH="1011835" progId="">
              <p:embed/>
            </p:oleObj>
          </a:graphicData>
        </a:graphic>
      </p:graphicFrame>
      <p:graphicFrame>
        <p:nvGraphicFramePr>
          <p:cNvPr id="46104" name="Object 24"/>
          <p:cNvGraphicFramePr>
            <a:graphicFrameLocks noChangeAspect="1"/>
          </p:cNvGraphicFramePr>
          <p:nvPr/>
        </p:nvGraphicFramePr>
        <p:xfrm>
          <a:off x="3276600" y="5065713"/>
          <a:ext cx="571500" cy="960437"/>
        </p:xfrm>
        <a:graphic>
          <a:graphicData uri="http://schemas.openxmlformats.org/presentationml/2006/ole">
            <p:oleObj spid="_x0000_s450568" name="Visio" r:id="rId12" imgW="733678" imgH="1240139" progId="">
              <p:embed/>
            </p:oleObj>
          </a:graphicData>
        </a:graphic>
      </p:graphicFrame>
      <p:graphicFrame>
        <p:nvGraphicFramePr>
          <p:cNvPr id="46106" name="Object 26"/>
          <p:cNvGraphicFramePr>
            <a:graphicFrameLocks noChangeAspect="1"/>
          </p:cNvGraphicFramePr>
          <p:nvPr/>
        </p:nvGraphicFramePr>
        <p:xfrm>
          <a:off x="4121150" y="4773613"/>
          <a:ext cx="612775" cy="766762"/>
        </p:xfrm>
        <a:graphic>
          <a:graphicData uri="http://schemas.openxmlformats.org/presentationml/2006/ole">
            <p:oleObj spid="_x0000_s450569" name="Visio" r:id="rId13" imgW="758763" imgH="955637" progId="">
              <p:embed/>
            </p:oleObj>
          </a:graphicData>
        </a:graphic>
      </p:graphicFrame>
      <p:graphicFrame>
        <p:nvGraphicFramePr>
          <p:cNvPr id="2058" name="Object 28"/>
          <p:cNvGraphicFramePr>
            <a:graphicFrameLocks noChangeAspect="1"/>
          </p:cNvGraphicFramePr>
          <p:nvPr/>
        </p:nvGraphicFramePr>
        <p:xfrm>
          <a:off x="1692275" y="4208463"/>
          <a:ext cx="493713" cy="811212"/>
        </p:xfrm>
        <a:graphic>
          <a:graphicData uri="http://schemas.openxmlformats.org/presentationml/2006/ole">
            <p:oleObj spid="_x0000_s450570" name="Visio" r:id="rId14" imgW="681349" imgH="1115315" progId="">
              <p:embed/>
            </p:oleObj>
          </a:graphicData>
        </a:graphic>
      </p:graphicFrame>
      <p:graphicFrame>
        <p:nvGraphicFramePr>
          <p:cNvPr id="2059" name="Object 30"/>
          <p:cNvGraphicFramePr>
            <a:graphicFrameLocks noChangeAspect="1"/>
          </p:cNvGraphicFramePr>
          <p:nvPr/>
        </p:nvGraphicFramePr>
        <p:xfrm>
          <a:off x="1158875" y="3598863"/>
          <a:ext cx="522288" cy="763587"/>
        </p:xfrm>
        <a:graphic>
          <a:graphicData uri="http://schemas.openxmlformats.org/presentationml/2006/ole">
            <p:oleObj spid="_x0000_s450571" name="Visio" r:id="rId15" imgW="732869" imgH="1069924" progId="">
              <p:embed/>
            </p:oleObj>
          </a:graphicData>
        </a:graphic>
      </p:graphicFrame>
      <p:graphicFrame>
        <p:nvGraphicFramePr>
          <p:cNvPr id="46111" name="Object 31"/>
          <p:cNvGraphicFramePr>
            <a:graphicFrameLocks noChangeAspect="1"/>
          </p:cNvGraphicFramePr>
          <p:nvPr/>
        </p:nvGraphicFramePr>
        <p:xfrm>
          <a:off x="6711950" y="3402013"/>
          <a:ext cx="612775" cy="768350"/>
        </p:xfrm>
        <a:graphic>
          <a:graphicData uri="http://schemas.openxmlformats.org/presentationml/2006/ole">
            <p:oleObj spid="_x0000_s450572" name="Visio" r:id="rId16" imgW="758763" imgH="955637" progId="">
              <p:embed/>
            </p:oleObj>
          </a:graphicData>
        </a:graphic>
      </p:graphicFrame>
      <p:graphicFrame>
        <p:nvGraphicFramePr>
          <p:cNvPr id="46112" name="Object 32"/>
          <p:cNvGraphicFramePr>
            <a:graphicFrameLocks noChangeAspect="1"/>
          </p:cNvGraphicFramePr>
          <p:nvPr/>
        </p:nvGraphicFramePr>
        <p:xfrm>
          <a:off x="4959350" y="4316413"/>
          <a:ext cx="582613" cy="858837"/>
        </p:xfrm>
        <a:graphic>
          <a:graphicData uri="http://schemas.openxmlformats.org/presentationml/2006/ole">
            <p:oleObj spid="_x0000_s450573" name="Visio" r:id="rId17" imgW="681349" imgH="1011835" progId="">
              <p:embed/>
            </p:oleObj>
          </a:graphicData>
        </a:graphic>
      </p:graphicFrame>
      <p:graphicFrame>
        <p:nvGraphicFramePr>
          <p:cNvPr id="58" name="Object 14"/>
          <p:cNvGraphicFramePr>
            <a:graphicFrameLocks noChangeAspect="1"/>
          </p:cNvGraphicFramePr>
          <p:nvPr/>
        </p:nvGraphicFramePr>
        <p:xfrm>
          <a:off x="5797550" y="3783013"/>
          <a:ext cx="571500" cy="960437"/>
        </p:xfrm>
        <a:graphic>
          <a:graphicData uri="http://schemas.openxmlformats.org/presentationml/2006/ole">
            <p:oleObj spid="_x0000_s450574" name="Visio" r:id="rId18" imgW="733678" imgH="1240139" progId="">
              <p:embed/>
            </p:oleObj>
          </a:graphicData>
        </a:graphic>
      </p:graphicFrame>
      <p:graphicFrame>
        <p:nvGraphicFramePr>
          <p:cNvPr id="2063" name="Object 34"/>
          <p:cNvGraphicFramePr>
            <a:graphicFrameLocks noChangeAspect="1"/>
          </p:cNvGraphicFramePr>
          <p:nvPr/>
        </p:nvGraphicFramePr>
        <p:xfrm>
          <a:off x="2286000" y="4876800"/>
          <a:ext cx="493713" cy="754062"/>
        </p:xfrm>
        <a:graphic>
          <a:graphicData uri="http://schemas.openxmlformats.org/presentationml/2006/ole">
            <p:oleObj spid="_x0000_s450575" name="Visio" r:id="rId19" imgW="681349" imgH="1039934" progId="">
              <p:embed/>
            </p:oleObj>
          </a:graphicData>
        </a:graphic>
      </p:graphicFrame>
      <p:sp>
        <p:nvSpPr>
          <p:cNvPr id="60" name="Left-Right Arrow 59"/>
          <p:cNvSpPr/>
          <p:nvPr/>
        </p:nvSpPr>
        <p:spPr bwMode="auto">
          <a:xfrm rot="2122485">
            <a:off x="4397375" y="2139950"/>
            <a:ext cx="685800" cy="152400"/>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109728" tIns="54864" rIns="109728" bIns="54864" anchor="ctr"/>
          <a:lstStyle/>
          <a:p>
            <a:pPr algn="ctr" defTabSz="1096963">
              <a:defRPr/>
            </a:pPr>
            <a:endParaRPr lang="en-US" dirty="0">
              <a:solidFill>
                <a:srgbClr val="000000"/>
              </a:solidFill>
            </a:endParaRPr>
          </a:p>
        </p:txBody>
      </p:sp>
      <p:sp>
        <p:nvSpPr>
          <p:cNvPr id="38"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lnSpc>
                <a:spcPct val="85000"/>
              </a:lnSpc>
              <a:spcBef>
                <a:spcPct val="0"/>
              </a:spcBef>
              <a:buClrTx/>
            </a:pPr>
            <a:r>
              <a:rPr lang="en-US" sz="1800" noProof="0" dirty="0" smtClean="0"/>
              <a:t>SCCM Site Roles</a:t>
            </a:r>
            <a:endParaRPr kumimoji="0" lang="en-US" sz="1800" b="0" i="0" u="none" strike="noStrike" kern="0" cap="none" spc="0" normalizeH="0" baseline="0" noProof="0" dirty="0">
              <a:ln>
                <a:noFill/>
              </a:ln>
              <a:solidFill>
                <a:srgbClr val="00673E"/>
              </a:solidFill>
              <a:effectLst/>
              <a:uLnTx/>
              <a:uFillTx/>
              <a:latin typeface="+mj-lt"/>
              <a:ea typeface="+mj-ea"/>
              <a:cs typeface="+mj-cs"/>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1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1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1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9" grpId="0"/>
      <p:bldP spid="90" grpId="0"/>
      <p:bldP spid="92" grpId="0"/>
      <p:bldP spid="93" grpId="0"/>
      <p:bldP spid="96" grpId="0"/>
      <p:bldP spid="112" grpId="0"/>
      <p:bldP spid="37" grpId="0"/>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228600" y="990600"/>
            <a:ext cx="8677275" cy="5257800"/>
          </a:xfrm>
        </p:spPr>
        <p:txBody>
          <a:bodyPr/>
          <a:lstStyle/>
          <a:p>
            <a:pPr lvl="2">
              <a:lnSpc>
                <a:spcPct val="80000"/>
              </a:lnSpc>
              <a:buNone/>
            </a:pPr>
            <a:endParaRPr lang="en-US" sz="1600" dirty="0" smtClean="0"/>
          </a:p>
          <a:p>
            <a:pPr lvl="2">
              <a:lnSpc>
                <a:spcPct val="80000"/>
              </a:lnSpc>
            </a:pPr>
            <a:endParaRPr lang="en-US" sz="1600" dirty="0" smtClean="0"/>
          </a:p>
          <a:p>
            <a:pPr>
              <a:lnSpc>
                <a:spcPct val="80000"/>
              </a:lnSpc>
              <a:buNone/>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lnSpc>
                <a:spcPct val="85000"/>
              </a:lnSpc>
              <a:spcBef>
                <a:spcPct val="0"/>
              </a:spcBef>
              <a:buClrTx/>
            </a:pPr>
            <a:r>
              <a:rPr lang="en-US" sz="1800" dirty="0" smtClean="0"/>
              <a:t>ORNL Environment</a:t>
            </a:r>
            <a:endParaRPr kumimoji="0" lang="en-US" sz="1800" b="0" i="0" u="none" strike="noStrike" kern="0" cap="none" spc="0" normalizeH="0" baseline="0" noProof="0" dirty="0">
              <a:ln>
                <a:noFill/>
              </a:ln>
              <a:solidFill>
                <a:srgbClr val="00673E"/>
              </a:solidFill>
              <a:effectLst/>
              <a:uLnTx/>
              <a:uFillTx/>
              <a:latin typeface="+mj-lt"/>
              <a:ea typeface="+mj-ea"/>
              <a:cs typeface="+mj-cs"/>
            </a:endParaRPr>
          </a:p>
        </p:txBody>
      </p:sp>
      <p:sp>
        <p:nvSpPr>
          <p:cNvPr id="7" name="Oval 6"/>
          <p:cNvSpPr/>
          <p:nvPr/>
        </p:nvSpPr>
        <p:spPr bwMode="auto">
          <a:xfrm>
            <a:off x="2819400" y="1371600"/>
            <a:ext cx="3315138" cy="2132724"/>
          </a:xfrm>
          <a:prstGeom prst="ellipse">
            <a:avLst/>
          </a:prstGeom>
          <a:solidFill>
            <a:srgbClr val="002060"/>
          </a:solidFill>
          <a:ln>
            <a:headEnd type="none" w="med" len="med"/>
            <a:tailEnd type="none" w="med" len="med"/>
          </a:ln>
          <a:effectLst>
            <a:outerShdw blurRad="50800" dist="38100" dir="2700000" algn="tl" rotWithShape="0">
              <a:prstClr val="black">
                <a:alpha val="40000"/>
              </a:prstClr>
            </a:outerShdw>
          </a:effectLst>
          <a:scene3d>
            <a:camera prst="perspectiveRelaxedModerately"/>
            <a:lightRig rig="harsh" dir="t">
              <a:rot lat="6000000" lon="6000000" rev="0"/>
            </a:lightRig>
          </a:scene3d>
          <a:sp3d contourW="10000" prstMaterial="metal">
            <a:contourClr>
              <a:schemeClr val="accent6">
                <a:shade val="30000"/>
                <a:satMod val="200000"/>
              </a:schemeClr>
            </a:contourClr>
          </a:sp3d>
        </p:spPr>
        <p:style>
          <a:lnRef idx="0">
            <a:schemeClr val="accent6"/>
          </a:lnRef>
          <a:fillRef idx="3">
            <a:schemeClr val="accent6"/>
          </a:fillRef>
          <a:effectRef idx="3">
            <a:schemeClr val="accent6"/>
          </a:effectRef>
          <a:fontRef idx="minor">
            <a:schemeClr val="lt1"/>
          </a:fontRef>
        </p:style>
        <p:txBody>
          <a:bodyPr lIns="91428" tIns="45715" rIns="91428" bIns="45715" anchor="ctr"/>
          <a:lstStyle/>
          <a:p>
            <a:pPr algn="ctr" defTabSz="914027">
              <a:defRPr/>
            </a:pPr>
            <a:endParaRPr lang="en-US" dirty="0" smtClean="0">
              <a:solidFill>
                <a:schemeClr val="tx1"/>
              </a:solidFill>
              <a:latin typeface="Segoe" pitchFamily="34" charset="0"/>
            </a:endParaRPr>
          </a:p>
          <a:p>
            <a:pPr algn="ctr" defTabSz="914027">
              <a:defRPr/>
            </a:pPr>
            <a:r>
              <a:rPr lang="en-US" dirty="0" smtClean="0">
                <a:solidFill>
                  <a:schemeClr val="tx1"/>
                </a:solidFill>
                <a:latin typeface="Segoe" pitchFamily="34" charset="0"/>
              </a:rPr>
              <a:t>Site Server</a:t>
            </a:r>
          </a:p>
        </p:txBody>
      </p:sp>
      <p:graphicFrame>
        <p:nvGraphicFramePr>
          <p:cNvPr id="2050" name="Object 2"/>
          <p:cNvGraphicFramePr>
            <a:graphicFrameLocks noChangeAspect="1"/>
          </p:cNvGraphicFramePr>
          <p:nvPr/>
        </p:nvGraphicFramePr>
        <p:xfrm>
          <a:off x="4114800" y="1472292"/>
          <a:ext cx="762000" cy="1269320"/>
        </p:xfrm>
        <a:graphic>
          <a:graphicData uri="http://schemas.openxmlformats.org/presentationml/2006/ole">
            <p:oleObj spid="_x0000_s451586" name="Visio" r:id="rId4" imgW="745276" imgH="1240139" progId="">
              <p:embed/>
            </p:oleObj>
          </a:graphicData>
        </a:graphic>
      </p:graphicFrame>
      <p:sp>
        <p:nvSpPr>
          <p:cNvPr id="11" name="TextBox 10"/>
          <p:cNvSpPr txBox="1"/>
          <p:nvPr/>
        </p:nvSpPr>
        <p:spPr>
          <a:xfrm>
            <a:off x="1143000" y="3886200"/>
            <a:ext cx="1412875" cy="569377"/>
          </a:xfrm>
          <a:prstGeom prst="rect">
            <a:avLst/>
          </a:prstGeom>
          <a:noFill/>
          <a:effectLst>
            <a:outerShdw blurRad="50800" dist="38100" dir="2700000" algn="tl" rotWithShape="0">
              <a:prstClr val="black"/>
            </a:outerShdw>
          </a:effectLst>
        </p:spPr>
        <p:txBody>
          <a:bodyPr lIns="76191" tIns="38095" rIns="76191" bIns="38095">
            <a:spAutoFit/>
          </a:bodyPr>
          <a:lstStyle/>
          <a:p>
            <a:pPr>
              <a:defRPr/>
            </a:pPr>
            <a:r>
              <a:rPr lang="en-US" sz="1600" dirty="0">
                <a:latin typeface="Segoe" pitchFamily="34" charset="0"/>
              </a:rPr>
              <a:t>Distribution </a:t>
            </a:r>
            <a:r>
              <a:rPr lang="en-US" sz="1600" dirty="0" smtClean="0">
                <a:latin typeface="Segoe" pitchFamily="34" charset="0"/>
              </a:rPr>
              <a:t>Points</a:t>
            </a:r>
            <a:endParaRPr lang="en-US" sz="1600" dirty="0">
              <a:latin typeface="Segoe" pitchFamily="34" charset="0"/>
            </a:endParaRPr>
          </a:p>
        </p:txBody>
      </p:sp>
      <p:graphicFrame>
        <p:nvGraphicFramePr>
          <p:cNvPr id="15" name="Object 34"/>
          <p:cNvGraphicFramePr>
            <a:graphicFrameLocks noChangeAspect="1"/>
          </p:cNvGraphicFramePr>
          <p:nvPr/>
        </p:nvGraphicFramePr>
        <p:xfrm>
          <a:off x="3124200" y="4876799"/>
          <a:ext cx="685800" cy="1047442"/>
        </p:xfrm>
        <a:graphic>
          <a:graphicData uri="http://schemas.openxmlformats.org/presentationml/2006/ole">
            <p:oleObj spid="_x0000_s451588" name="Visio" r:id="rId5" imgW="681349" imgH="1039934" progId="">
              <p:embed/>
            </p:oleObj>
          </a:graphicData>
        </a:graphic>
      </p:graphicFrame>
      <p:sp>
        <p:nvSpPr>
          <p:cNvPr id="16" name="TextBox 15"/>
          <p:cNvSpPr txBox="1"/>
          <p:nvPr/>
        </p:nvSpPr>
        <p:spPr>
          <a:xfrm>
            <a:off x="3200400" y="3962400"/>
            <a:ext cx="1828800" cy="815598"/>
          </a:xfrm>
          <a:prstGeom prst="rect">
            <a:avLst/>
          </a:prstGeom>
          <a:noFill/>
          <a:effectLst>
            <a:outerShdw blurRad="50800" dist="38100" dir="2700000" algn="tl" rotWithShape="0">
              <a:prstClr val="black"/>
            </a:outerShdw>
          </a:effectLst>
        </p:spPr>
        <p:txBody>
          <a:bodyPr wrap="square" lIns="76191" tIns="38095" rIns="76191" bIns="38095">
            <a:spAutoFit/>
          </a:bodyPr>
          <a:lstStyle/>
          <a:p>
            <a:pPr>
              <a:defRPr/>
            </a:pPr>
            <a:r>
              <a:rPr lang="en-US" sz="1600" dirty="0" smtClean="0">
                <a:latin typeface="Segoe" pitchFamily="34" charset="0"/>
              </a:rPr>
              <a:t>Management / Reporting Points (VM)</a:t>
            </a:r>
            <a:endParaRPr lang="en-US" sz="1600" dirty="0">
              <a:latin typeface="Segoe" pitchFamily="34" charset="0"/>
            </a:endParaRPr>
          </a:p>
        </p:txBody>
      </p:sp>
      <p:graphicFrame>
        <p:nvGraphicFramePr>
          <p:cNvPr id="12" name="Object 23"/>
          <p:cNvGraphicFramePr>
            <a:graphicFrameLocks noChangeAspect="1"/>
          </p:cNvGraphicFramePr>
          <p:nvPr/>
        </p:nvGraphicFramePr>
        <p:xfrm>
          <a:off x="914400" y="4800599"/>
          <a:ext cx="769810" cy="1087437"/>
        </p:xfrm>
        <a:graphic>
          <a:graphicData uri="http://schemas.openxmlformats.org/presentationml/2006/ole">
            <p:oleObj spid="_x0000_s451587" name="Visio" r:id="rId6" imgW="718303" imgH="1011835" progId="">
              <p:embed/>
            </p:oleObj>
          </a:graphicData>
        </a:graphic>
      </p:graphicFrame>
      <p:graphicFrame>
        <p:nvGraphicFramePr>
          <p:cNvPr id="2056" name="Object 23"/>
          <p:cNvGraphicFramePr>
            <a:graphicFrameLocks noChangeAspect="1"/>
          </p:cNvGraphicFramePr>
          <p:nvPr/>
        </p:nvGraphicFramePr>
        <p:xfrm>
          <a:off x="1828799" y="4800599"/>
          <a:ext cx="769809" cy="1087438"/>
        </p:xfrm>
        <a:graphic>
          <a:graphicData uri="http://schemas.openxmlformats.org/presentationml/2006/ole">
            <p:oleObj spid="_x0000_s451589" name="Visio" r:id="rId7" imgW="718303" imgH="1011835" progId="">
              <p:embed/>
            </p:oleObj>
          </a:graphicData>
        </a:graphic>
      </p:graphicFrame>
      <p:graphicFrame>
        <p:nvGraphicFramePr>
          <p:cNvPr id="2057" name="Object 34"/>
          <p:cNvGraphicFramePr>
            <a:graphicFrameLocks noChangeAspect="1"/>
          </p:cNvGraphicFramePr>
          <p:nvPr/>
        </p:nvGraphicFramePr>
        <p:xfrm>
          <a:off x="3962400" y="4876799"/>
          <a:ext cx="685800" cy="1047750"/>
        </p:xfrm>
        <a:graphic>
          <a:graphicData uri="http://schemas.openxmlformats.org/presentationml/2006/ole">
            <p:oleObj spid="_x0000_s451590" name="Visio" r:id="rId8" imgW="681349" imgH="1039934" progId="">
              <p:embed/>
            </p:oleObj>
          </a:graphicData>
        </a:graphic>
      </p:graphicFrame>
      <p:graphicFrame>
        <p:nvGraphicFramePr>
          <p:cNvPr id="46112" name="Object 32"/>
          <p:cNvGraphicFramePr>
            <a:graphicFrameLocks noChangeAspect="1"/>
          </p:cNvGraphicFramePr>
          <p:nvPr/>
        </p:nvGraphicFramePr>
        <p:xfrm>
          <a:off x="5562600" y="4800599"/>
          <a:ext cx="685997" cy="1143000"/>
        </p:xfrm>
        <a:graphic>
          <a:graphicData uri="http://schemas.openxmlformats.org/presentationml/2006/ole">
            <p:oleObj spid="_x0000_s451591" name="Visio" r:id="rId9" imgW="681349" imgH="1011835" progId="">
              <p:embed/>
            </p:oleObj>
          </a:graphicData>
        </a:graphic>
      </p:graphicFrame>
      <p:graphicFrame>
        <p:nvGraphicFramePr>
          <p:cNvPr id="58" name="Object 14"/>
          <p:cNvGraphicFramePr>
            <a:graphicFrameLocks noChangeAspect="1"/>
          </p:cNvGraphicFramePr>
          <p:nvPr/>
        </p:nvGraphicFramePr>
        <p:xfrm>
          <a:off x="7391400" y="4800600"/>
          <a:ext cx="770817" cy="1371599"/>
        </p:xfrm>
        <a:graphic>
          <a:graphicData uri="http://schemas.openxmlformats.org/presentationml/2006/ole">
            <p:oleObj spid="_x0000_s451592" name="Visio" r:id="rId10" imgW="733678" imgH="1240139" progId="">
              <p:embed/>
            </p:oleObj>
          </a:graphicData>
        </a:graphic>
      </p:graphicFrame>
      <p:sp>
        <p:nvSpPr>
          <p:cNvPr id="21" name="TextBox 20"/>
          <p:cNvSpPr txBox="1"/>
          <p:nvPr/>
        </p:nvSpPr>
        <p:spPr>
          <a:xfrm>
            <a:off x="5181600" y="3962400"/>
            <a:ext cx="1676400" cy="569377"/>
          </a:xfrm>
          <a:prstGeom prst="rect">
            <a:avLst/>
          </a:prstGeom>
          <a:noFill/>
          <a:effectLst>
            <a:outerShdw blurRad="50800" dist="38100" dir="2700000" algn="tl" rotWithShape="0">
              <a:prstClr val="black"/>
            </a:outerShdw>
          </a:effectLst>
        </p:spPr>
        <p:txBody>
          <a:bodyPr wrap="square" lIns="76191" tIns="38095" rIns="76191" bIns="38095">
            <a:spAutoFit/>
          </a:bodyPr>
          <a:lstStyle/>
          <a:p>
            <a:pPr>
              <a:defRPr/>
            </a:pPr>
            <a:r>
              <a:rPr lang="en-US" sz="1600" dirty="0" smtClean="0">
                <a:latin typeface="Segoe" pitchFamily="34" charset="0"/>
              </a:rPr>
              <a:t>Software Update Point</a:t>
            </a:r>
            <a:endParaRPr lang="en-US" sz="1600" dirty="0">
              <a:latin typeface="Segoe" pitchFamily="34" charset="0"/>
            </a:endParaRPr>
          </a:p>
        </p:txBody>
      </p:sp>
      <p:sp>
        <p:nvSpPr>
          <p:cNvPr id="22" name="TextBox 21"/>
          <p:cNvSpPr txBox="1"/>
          <p:nvPr/>
        </p:nvSpPr>
        <p:spPr>
          <a:xfrm>
            <a:off x="7010400" y="3962400"/>
            <a:ext cx="1676400" cy="569377"/>
          </a:xfrm>
          <a:prstGeom prst="rect">
            <a:avLst/>
          </a:prstGeom>
          <a:noFill/>
          <a:effectLst>
            <a:outerShdw blurRad="50800" dist="38100" dir="2700000" algn="tl" rotWithShape="0">
              <a:prstClr val="black"/>
            </a:outerShdw>
          </a:effectLst>
        </p:spPr>
        <p:txBody>
          <a:bodyPr wrap="square" lIns="76191" tIns="38095" rIns="76191" bIns="38095">
            <a:spAutoFit/>
          </a:bodyPr>
          <a:lstStyle/>
          <a:p>
            <a:pPr>
              <a:defRPr/>
            </a:pPr>
            <a:r>
              <a:rPr lang="en-US" sz="1600" dirty="0" smtClean="0">
                <a:latin typeface="Segoe" pitchFamily="34" charset="0"/>
              </a:rPr>
              <a:t>Fallback Status Point (VM)</a:t>
            </a:r>
            <a:endParaRPr lang="en-US" sz="1600" dirty="0">
              <a:latin typeface="Sego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2"/>
            <a:endParaRPr lang="en-US" sz="2400" dirty="0" smtClean="0"/>
          </a:p>
          <a:p>
            <a:pPr lvl="2"/>
            <a:r>
              <a:rPr lang="en-US" sz="2400" dirty="0" smtClean="0"/>
              <a:t>Patch Management</a:t>
            </a:r>
          </a:p>
          <a:p>
            <a:pPr lvl="3"/>
            <a:r>
              <a:rPr lang="en-US" sz="2400" dirty="0" smtClean="0"/>
              <a:t>Microsoft Products</a:t>
            </a:r>
            <a:endParaRPr lang="en-US" sz="2400" b="0" dirty="0" smtClean="0"/>
          </a:p>
          <a:p>
            <a:pPr lvl="4"/>
            <a:r>
              <a:rPr lang="en-US" b="0" dirty="0" smtClean="0"/>
              <a:t>Windows 2000, XP, Vista, Server 2003 and 2008</a:t>
            </a:r>
          </a:p>
          <a:p>
            <a:pPr lvl="4"/>
            <a:r>
              <a:rPr lang="en-US" b="0" dirty="0" smtClean="0"/>
              <a:t>All Office Applications</a:t>
            </a:r>
          </a:p>
          <a:p>
            <a:pPr lvl="4"/>
            <a:r>
              <a:rPr lang="en-US" b="0" dirty="0" smtClean="0"/>
              <a:t>Virtual PC and Server</a:t>
            </a:r>
          </a:p>
          <a:p>
            <a:pPr lvl="4"/>
            <a:r>
              <a:rPr lang="en-US" b="0" dirty="0" smtClean="0"/>
              <a:t>System Center Virtual Server Machine Manager</a:t>
            </a:r>
          </a:p>
          <a:p>
            <a:pPr lvl="3"/>
            <a:r>
              <a:rPr lang="en-US" sz="2400" dirty="0" smtClean="0"/>
              <a:t>Non-Microsoft Products, “</a:t>
            </a:r>
            <a:r>
              <a:rPr lang="en-US" sz="1400" b="0" dirty="0" smtClean="0"/>
              <a:t>including removal of vulnerable version</a:t>
            </a:r>
            <a:r>
              <a:rPr lang="en-US" sz="2400" b="0" dirty="0" smtClean="0"/>
              <a:t>”</a:t>
            </a:r>
            <a:endParaRPr lang="en-US" sz="2400" dirty="0" smtClean="0"/>
          </a:p>
          <a:p>
            <a:pPr lvl="4"/>
            <a:r>
              <a:rPr lang="en-US" b="0" dirty="0" smtClean="0"/>
              <a:t>Sap GUI</a:t>
            </a:r>
          </a:p>
          <a:p>
            <a:pPr lvl="4"/>
            <a:r>
              <a:rPr lang="en-US" b="0" dirty="0" smtClean="0"/>
              <a:t>HP Quick Launch</a:t>
            </a:r>
          </a:p>
          <a:p>
            <a:pPr lvl="4"/>
            <a:r>
              <a:rPr lang="en-US" b="0" dirty="0" smtClean="0"/>
              <a:t>Java</a:t>
            </a:r>
          </a:p>
          <a:p>
            <a:pPr lvl="4"/>
            <a:r>
              <a:rPr lang="en-US" b="0" dirty="0" smtClean="0"/>
              <a:t>Adobe Acrobat Reader</a:t>
            </a:r>
          </a:p>
          <a:p>
            <a:pPr lvl="4"/>
            <a:r>
              <a:rPr lang="en-US" b="0" dirty="0" smtClean="0"/>
              <a:t>QuickTime</a:t>
            </a:r>
          </a:p>
          <a:p>
            <a:pPr lvl="4"/>
            <a:r>
              <a:rPr lang="en-US" b="0" dirty="0" smtClean="0"/>
              <a:t>Adobe Flash Player</a:t>
            </a:r>
          </a:p>
          <a:p>
            <a:pPr lvl="4">
              <a:buNone/>
            </a:pPr>
            <a:endParaRPr lang="en-US" sz="2200" b="0" dirty="0" smtClean="0"/>
          </a:p>
          <a:p>
            <a:pPr lvl="3"/>
            <a:endParaRPr lang="en-US" sz="2400" b="0" dirty="0" smtClean="0"/>
          </a:p>
          <a:p>
            <a:pPr lvl="3"/>
            <a:endParaRPr lang="en-US" sz="2400" b="0" dirty="0" smtClean="0"/>
          </a:p>
          <a:p>
            <a:pPr lvl="3"/>
            <a:endParaRPr lang="en-US" sz="2400" b="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How ORNL Using SCCM</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497286"/>
          </a:xfrm>
        </p:spPr>
        <p:txBody>
          <a:bodyPr/>
          <a:lstStyle/>
          <a:p>
            <a:pPr lvl="2">
              <a:lnSpc>
                <a:spcPct val="80000"/>
              </a:lnSpc>
              <a:buNone/>
            </a:pPr>
            <a:endParaRPr lang="en-US" sz="1600" dirty="0" smtClean="0"/>
          </a:p>
          <a:p>
            <a:pPr lvl="2"/>
            <a:r>
              <a:rPr lang="en-US" sz="1800" dirty="0" smtClean="0"/>
              <a:t>Hardware Inventory</a:t>
            </a:r>
          </a:p>
          <a:p>
            <a:pPr lvl="3"/>
            <a:r>
              <a:rPr lang="en-US" sz="1600" b="0" dirty="0" smtClean="0"/>
              <a:t>“ORNL” Cyber </a:t>
            </a:r>
            <a:r>
              <a:rPr lang="en-US" sz="1600" b="0" dirty="0" smtClean="0"/>
              <a:t>Security Report (CSR)</a:t>
            </a:r>
          </a:p>
          <a:p>
            <a:pPr lvl="4"/>
            <a:r>
              <a:rPr lang="en-US" sz="1600" b="0" dirty="0" smtClean="0"/>
              <a:t>Encryption, Registered Device</a:t>
            </a:r>
          </a:p>
          <a:p>
            <a:pPr lvl="3"/>
            <a:r>
              <a:rPr lang="en-US" sz="1600" b="0" dirty="0" smtClean="0"/>
              <a:t>Operating System deployments</a:t>
            </a:r>
          </a:p>
          <a:p>
            <a:pPr lvl="4"/>
            <a:r>
              <a:rPr lang="en-US" sz="1600" b="0" dirty="0" smtClean="0"/>
              <a:t>Verify hardware requirements</a:t>
            </a:r>
          </a:p>
          <a:p>
            <a:pPr lvl="3"/>
            <a:r>
              <a:rPr lang="en-US" sz="1600" b="0" dirty="0" smtClean="0"/>
              <a:t>Targeted Deployments </a:t>
            </a:r>
          </a:p>
          <a:p>
            <a:pPr lvl="4"/>
            <a:r>
              <a:rPr lang="en-US" sz="1600" b="0" dirty="0" smtClean="0"/>
              <a:t>Based on system and model</a:t>
            </a:r>
          </a:p>
          <a:p>
            <a:pPr lvl="3"/>
            <a:r>
              <a:rPr lang="en-US" sz="1600" b="0" dirty="0" smtClean="0"/>
              <a:t>Forecasting system replacement</a:t>
            </a:r>
          </a:p>
          <a:p>
            <a:pPr lvl="3"/>
            <a:r>
              <a:rPr lang="en-US" sz="1600" b="0" dirty="0" smtClean="0"/>
              <a:t>Security compliance (Cyber)</a:t>
            </a:r>
          </a:p>
          <a:p>
            <a:pPr lvl="2"/>
            <a:r>
              <a:rPr lang="en-US" sz="1800" dirty="0" smtClean="0"/>
              <a:t>Software Inventory</a:t>
            </a:r>
          </a:p>
          <a:p>
            <a:pPr lvl="3"/>
            <a:r>
              <a:rPr lang="en-US" sz="1600" b="0" smtClean="0"/>
              <a:t>“ORNL” Cyber </a:t>
            </a:r>
            <a:r>
              <a:rPr lang="en-US" sz="1600" b="0" dirty="0" smtClean="0"/>
              <a:t>Security Report (Cyber)</a:t>
            </a:r>
          </a:p>
          <a:p>
            <a:pPr lvl="4"/>
            <a:r>
              <a:rPr lang="en-US" sz="1600" b="0" dirty="0" smtClean="0"/>
              <a:t>Encryption</a:t>
            </a:r>
          </a:p>
          <a:p>
            <a:pPr lvl="3"/>
            <a:r>
              <a:rPr lang="en-US" sz="1600" b="0" dirty="0" smtClean="0"/>
              <a:t>Operating System deployments</a:t>
            </a:r>
            <a:endParaRPr lang="en-US" sz="1600" dirty="0" smtClean="0"/>
          </a:p>
          <a:p>
            <a:pPr lvl="3"/>
            <a:r>
              <a:rPr lang="en-US" sz="1600" b="0" dirty="0" smtClean="0"/>
              <a:t>Asset Intelligence 1.1</a:t>
            </a:r>
          </a:p>
          <a:p>
            <a:pPr lvl="4"/>
            <a:r>
              <a:rPr lang="en-US" sz="1600" b="0" dirty="0" smtClean="0"/>
              <a:t>Not enabled by default on a clean install</a:t>
            </a:r>
          </a:p>
          <a:p>
            <a:pPr lvl="3"/>
            <a:r>
              <a:rPr lang="en-US" sz="1600" b="0" dirty="0" smtClean="0"/>
              <a:t>Prohibited software identification</a:t>
            </a:r>
          </a:p>
          <a:p>
            <a:pPr lvl="3"/>
            <a:r>
              <a:rPr lang="en-US" sz="1600" b="0" dirty="0" smtClean="0"/>
              <a:t>Application identification for patching purposes</a:t>
            </a:r>
          </a:p>
          <a:p>
            <a:pPr lvl="3">
              <a:buNone/>
            </a:pPr>
            <a:endParaRPr lang="en-US" sz="80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Hardware and Software Inventory</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2">
              <a:lnSpc>
                <a:spcPct val="80000"/>
              </a:lnSpc>
              <a:buNone/>
            </a:pPr>
            <a:endParaRPr lang="en-US" sz="1600" dirty="0" smtClean="0"/>
          </a:p>
          <a:p>
            <a:pPr lvl="2"/>
            <a:r>
              <a:rPr lang="en-US" sz="2400" dirty="0" smtClean="0"/>
              <a:t>Replace current software deployment mechanism (SPUDS)</a:t>
            </a:r>
          </a:p>
          <a:p>
            <a:pPr lvl="3"/>
            <a:r>
              <a:rPr lang="en-US" sz="1400" b="0" dirty="0" smtClean="0"/>
              <a:t>Current mechanism – File server</a:t>
            </a:r>
          </a:p>
          <a:p>
            <a:pPr lvl="3"/>
            <a:endParaRPr lang="en-US" sz="1400" b="0" dirty="0" smtClean="0"/>
          </a:p>
          <a:p>
            <a:pPr lvl="2"/>
            <a:r>
              <a:rPr lang="en-US" sz="2400" dirty="0" smtClean="0"/>
              <a:t>Application updates (Adobe, QuickTime, Java…)</a:t>
            </a:r>
          </a:p>
          <a:p>
            <a:pPr lvl="2"/>
            <a:endParaRPr lang="en-US" sz="1800" dirty="0" smtClean="0"/>
          </a:p>
          <a:p>
            <a:pPr lvl="2"/>
            <a:r>
              <a:rPr lang="en-US" sz="2400" dirty="0" smtClean="0"/>
              <a:t>Targeted software distribution</a:t>
            </a:r>
          </a:p>
          <a:p>
            <a:pPr lvl="2"/>
            <a:endParaRPr lang="en-US" sz="1800" dirty="0" smtClean="0"/>
          </a:p>
          <a:p>
            <a:pPr lvl="2"/>
            <a:r>
              <a:rPr lang="en-US" sz="2400" dirty="0" smtClean="0"/>
              <a:t>Reporting</a:t>
            </a:r>
          </a:p>
          <a:p>
            <a:pPr lvl="3">
              <a:buNone/>
            </a:pPr>
            <a:endParaRPr lang="en-US" sz="1800" b="0" dirty="0"/>
          </a:p>
          <a:p>
            <a:pPr>
              <a:lnSpc>
                <a:spcPct val="80000"/>
              </a:lnSpc>
              <a:buNone/>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Software Deployments</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2">
              <a:lnSpc>
                <a:spcPct val="80000"/>
              </a:lnSpc>
              <a:buNone/>
            </a:pPr>
            <a:endParaRPr lang="en-US" sz="1600" dirty="0" smtClean="0"/>
          </a:p>
          <a:p>
            <a:pPr lvl="2"/>
            <a:r>
              <a:rPr lang="en-US" sz="2400" dirty="0" smtClean="0"/>
              <a:t>Helpdesk</a:t>
            </a:r>
          </a:p>
          <a:p>
            <a:pPr lvl="3"/>
            <a:r>
              <a:rPr lang="en-US" b="0" dirty="0" smtClean="0"/>
              <a:t>Single console for management of workstations</a:t>
            </a:r>
          </a:p>
          <a:p>
            <a:pPr lvl="3"/>
            <a:r>
              <a:rPr lang="en-US" b="0" dirty="0" smtClean="0"/>
              <a:t>Ease of use for level 1 technicians to remotely troubleshoot and assist clients</a:t>
            </a:r>
          </a:p>
          <a:p>
            <a:pPr lvl="3"/>
            <a:r>
              <a:rPr lang="en-US" b="0" dirty="0" smtClean="0"/>
              <a:t>Lower instances of desk side visits for problem resolution</a:t>
            </a:r>
          </a:p>
          <a:p>
            <a:pPr lvl="2"/>
            <a:r>
              <a:rPr lang="en-US" sz="2400" dirty="0" smtClean="0"/>
              <a:t>Server Support</a:t>
            </a:r>
          </a:p>
          <a:p>
            <a:pPr lvl="3"/>
            <a:r>
              <a:rPr lang="en-US" b="0" dirty="0" smtClean="0"/>
              <a:t>Console access to all managed servers from a single window</a:t>
            </a:r>
          </a:p>
          <a:p>
            <a:pPr lvl="3">
              <a:buNone/>
            </a:pPr>
            <a:endParaRPr lang="en-US" sz="800" dirty="0" smtClean="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Leveraging SCCM Remote Control</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0" y="838200"/>
            <a:ext cx="8677275" cy="5334000"/>
          </a:xfrm>
        </p:spPr>
        <p:txBody>
          <a:bodyPr/>
          <a:lstStyle/>
          <a:p>
            <a:pPr lvl="2">
              <a:lnSpc>
                <a:spcPct val="80000"/>
              </a:lnSpc>
              <a:buNone/>
            </a:pPr>
            <a:endParaRPr lang="en-US" sz="1800" b="0" dirty="0" smtClean="0"/>
          </a:p>
          <a:p>
            <a:pPr lvl="2"/>
            <a:r>
              <a:rPr lang="en-US" b="0" dirty="0" smtClean="0"/>
              <a:t>ORNL Background</a:t>
            </a:r>
          </a:p>
          <a:p>
            <a:pPr lvl="2"/>
            <a:r>
              <a:rPr lang="en-US" b="0" dirty="0" smtClean="0"/>
              <a:t>System Management Server 2003 features</a:t>
            </a:r>
          </a:p>
          <a:p>
            <a:pPr lvl="2"/>
            <a:r>
              <a:rPr lang="en-US" b="0" dirty="0" smtClean="0"/>
              <a:t>Deploying System Center Configuration Manager (SCCM)</a:t>
            </a:r>
          </a:p>
          <a:p>
            <a:pPr lvl="3"/>
            <a:r>
              <a:rPr lang="en-US" b="0" dirty="0" smtClean="0"/>
              <a:t>Prerequisites, Considerations and Migration Paths</a:t>
            </a:r>
          </a:p>
          <a:p>
            <a:pPr lvl="3"/>
            <a:r>
              <a:rPr lang="en-US" b="0" dirty="0" smtClean="0"/>
              <a:t>Discuss ORNL Site Configuration</a:t>
            </a:r>
          </a:p>
          <a:p>
            <a:pPr lvl="2"/>
            <a:r>
              <a:rPr lang="en-US" b="0" dirty="0" smtClean="0"/>
              <a:t>How ORNL is using System Center Configuration Manager</a:t>
            </a:r>
          </a:p>
          <a:p>
            <a:pPr lvl="3"/>
            <a:r>
              <a:rPr lang="en-US" sz="1800" b="0" dirty="0" smtClean="0"/>
              <a:t>Patching</a:t>
            </a:r>
          </a:p>
          <a:p>
            <a:pPr lvl="4"/>
            <a:r>
              <a:rPr lang="en-US" b="0" dirty="0" smtClean="0"/>
              <a:t>Microsoft and Non-Microsoft Products</a:t>
            </a:r>
          </a:p>
          <a:p>
            <a:pPr lvl="3"/>
            <a:r>
              <a:rPr lang="en-US" sz="1800" b="0" dirty="0" smtClean="0"/>
              <a:t>Hardware and Software Inventory</a:t>
            </a:r>
          </a:p>
          <a:p>
            <a:pPr lvl="3"/>
            <a:r>
              <a:rPr lang="en-US" sz="1800" b="0" dirty="0" smtClean="0"/>
              <a:t>Software Metering</a:t>
            </a:r>
          </a:p>
          <a:p>
            <a:pPr lvl="3"/>
            <a:r>
              <a:rPr lang="en-US" sz="1800" b="0" dirty="0" smtClean="0"/>
              <a:t>Software Distribution</a:t>
            </a:r>
          </a:p>
          <a:p>
            <a:pPr lvl="3"/>
            <a:r>
              <a:rPr lang="en-US" sz="1800" b="0" dirty="0" smtClean="0"/>
              <a:t>Helpdesk, Remote Control</a:t>
            </a:r>
          </a:p>
          <a:p>
            <a:pPr lvl="2"/>
            <a:r>
              <a:rPr lang="en-US" b="0" dirty="0" smtClean="0"/>
              <a:t>Future Plans for SCCM</a:t>
            </a:r>
          </a:p>
          <a:p>
            <a:pPr lvl="2"/>
            <a:r>
              <a:rPr lang="en-US" b="0" dirty="0" smtClean="0"/>
              <a:t>Lessons Learned</a:t>
            </a:r>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Session Agenda</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2">
              <a:lnSpc>
                <a:spcPct val="80000"/>
              </a:lnSpc>
              <a:buNone/>
            </a:pPr>
            <a:endParaRPr lang="en-US" sz="1600" dirty="0" smtClean="0"/>
          </a:p>
          <a:p>
            <a:pPr lvl="2"/>
            <a:r>
              <a:rPr lang="en-US" sz="2400" dirty="0" smtClean="0"/>
              <a:t>Compliance Validation</a:t>
            </a:r>
          </a:p>
          <a:p>
            <a:pPr lvl="3"/>
            <a:r>
              <a:rPr lang="en-US" sz="1800" b="0" dirty="0" smtClean="0"/>
              <a:t>Validating settings</a:t>
            </a:r>
          </a:p>
          <a:p>
            <a:pPr lvl="3"/>
            <a:r>
              <a:rPr lang="en-US" sz="1800" b="0" dirty="0" smtClean="0"/>
              <a:t>Checking Installed Applications and services such as Forefront Antivirus</a:t>
            </a:r>
          </a:p>
          <a:p>
            <a:pPr lvl="3"/>
            <a:r>
              <a:rPr lang="en-US" sz="1800" b="0" dirty="0" smtClean="0"/>
              <a:t>Registry Keys</a:t>
            </a:r>
          </a:p>
          <a:p>
            <a:pPr lvl="3"/>
            <a:r>
              <a:rPr lang="en-US" sz="1800" b="0" dirty="0" smtClean="0"/>
              <a:t>Presents of file or if a file is missing</a:t>
            </a:r>
          </a:p>
          <a:p>
            <a:pPr lvl="3"/>
            <a:endParaRPr lang="en-US" sz="1400" b="0" dirty="0" smtClean="0"/>
          </a:p>
          <a:p>
            <a:pPr lvl="3">
              <a:buNone/>
            </a:pPr>
            <a:endParaRPr lang="en-US" sz="800" dirty="0" smtClean="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Desired Configuration Manager</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181600"/>
          </a:xfrm>
        </p:spPr>
        <p:txBody>
          <a:bodyPr/>
          <a:lstStyle/>
          <a:p>
            <a:pPr lvl="2">
              <a:lnSpc>
                <a:spcPct val="80000"/>
              </a:lnSpc>
              <a:buNone/>
            </a:pPr>
            <a:endParaRPr lang="en-US" sz="1600" dirty="0" smtClean="0"/>
          </a:p>
          <a:p>
            <a:pPr lvl="2"/>
            <a:r>
              <a:rPr lang="en-US" sz="2400" dirty="0" smtClean="0"/>
              <a:t>Ensure you have a Fallback status point (FSP) in your hierarchy</a:t>
            </a:r>
          </a:p>
          <a:p>
            <a:pPr lvl="3"/>
            <a:r>
              <a:rPr lang="en-US" sz="1800" b="0" dirty="0" smtClean="0"/>
              <a:t>Then you can generate client deployment reports</a:t>
            </a:r>
          </a:p>
          <a:p>
            <a:pPr lvl="2"/>
            <a:r>
              <a:rPr lang="en-US" sz="2400" dirty="0" smtClean="0"/>
              <a:t>Don’t place distribution points on remote site systems with unreliable or high-latency links</a:t>
            </a:r>
          </a:p>
          <a:p>
            <a:pPr lvl="3"/>
            <a:r>
              <a:rPr lang="en-US" sz="1800" b="0" dirty="0" smtClean="0"/>
              <a:t>SMB is used to replicate content to distribution points</a:t>
            </a:r>
          </a:p>
          <a:p>
            <a:pPr lvl="3"/>
            <a:r>
              <a:rPr lang="en-US" b="0" dirty="0" smtClean="0"/>
              <a:t>Use branch distribution points to handle poor network connectivity</a:t>
            </a:r>
          </a:p>
          <a:p>
            <a:pPr lvl="4"/>
            <a:r>
              <a:rPr lang="en-US" sz="1600" b="0" dirty="0" smtClean="0"/>
              <a:t>Use BITS to download content</a:t>
            </a:r>
          </a:p>
          <a:p>
            <a:pPr lvl="2"/>
            <a:r>
              <a:rPr lang="en-US" sz="2400" dirty="0" smtClean="0"/>
              <a:t>Separate site systems for easier troubleshooting</a:t>
            </a:r>
          </a:p>
          <a:p>
            <a:pPr lvl="3"/>
            <a:r>
              <a:rPr lang="en-US" sz="1800" b="0" dirty="0" smtClean="0"/>
              <a:t>Software update point</a:t>
            </a:r>
          </a:p>
          <a:p>
            <a:pPr lvl="3"/>
            <a:r>
              <a:rPr lang="en-US" sz="1800" b="0" dirty="0" smtClean="0"/>
              <a:t>Management point </a:t>
            </a:r>
          </a:p>
          <a:p>
            <a:pPr lvl="3"/>
            <a:r>
              <a:rPr lang="en-US" sz="1800" b="0" dirty="0" smtClean="0"/>
              <a:t>Reporting point</a:t>
            </a:r>
          </a:p>
          <a:p>
            <a:pPr lvl="3"/>
            <a:r>
              <a:rPr lang="en-US" sz="1800" b="0" dirty="0" smtClean="0"/>
              <a:t>Fallback status point</a:t>
            </a:r>
          </a:p>
          <a:p>
            <a:pPr lvl="4">
              <a:lnSpc>
                <a:spcPct val="80000"/>
              </a:lnSpc>
            </a:pPr>
            <a:endParaRPr lang="en-US" sz="800" dirty="0"/>
          </a:p>
          <a:p>
            <a:pPr lvl="2">
              <a:lnSpc>
                <a:spcPct val="80000"/>
              </a:lnSpc>
              <a:buNone/>
            </a:pPr>
            <a:endParaRPr lang="en-US" sz="16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lnSpc>
                <a:spcPct val="85000"/>
              </a:lnSpc>
              <a:spcBef>
                <a:spcPct val="0"/>
              </a:spcBef>
              <a:buClrTx/>
            </a:pPr>
            <a:r>
              <a:rPr lang="en-US" sz="1800" dirty="0" smtClean="0"/>
              <a:t>Lessons Learned</a:t>
            </a:r>
            <a:endParaRPr lang="en-US" sz="1800" b="0" kern="0" dirty="0" smtClean="0">
              <a:solidFill>
                <a:srgbClr val="00673E"/>
              </a:solidFill>
            </a:endParaRPr>
          </a:p>
          <a:p>
            <a:pPr algn="ctr">
              <a:lnSpc>
                <a:spcPct val="85000"/>
              </a:lnSpc>
              <a:spcBef>
                <a:spcPct val="0"/>
              </a:spcBef>
              <a:buClrTx/>
            </a:pPr>
            <a:r>
              <a:rPr lang="en-US" sz="1800" dirty="0" smtClean="0"/>
              <a:t>Site System Deployment Tips</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2">
              <a:lnSpc>
                <a:spcPct val="80000"/>
              </a:lnSpc>
              <a:buNone/>
            </a:pPr>
            <a:endParaRPr lang="en-US" sz="1600" dirty="0" smtClean="0"/>
          </a:p>
          <a:p>
            <a:pPr lvl="2">
              <a:lnSpc>
                <a:spcPct val="80000"/>
              </a:lnSpc>
            </a:pPr>
            <a:endParaRPr lang="en-US" sz="1600" dirty="0" smtClean="0"/>
          </a:p>
          <a:p>
            <a:pPr lvl="2">
              <a:lnSpc>
                <a:spcPct val="80000"/>
              </a:lnSpc>
            </a:pPr>
            <a:r>
              <a:rPr lang="en-US" sz="2400" dirty="0" smtClean="0"/>
              <a:t>Firewall settings</a:t>
            </a:r>
          </a:p>
          <a:p>
            <a:pPr lvl="3">
              <a:lnSpc>
                <a:spcPct val="80000"/>
              </a:lnSpc>
            </a:pPr>
            <a:r>
              <a:rPr lang="en-US" dirty="0" smtClean="0"/>
              <a:t>Remote tools</a:t>
            </a:r>
          </a:p>
          <a:p>
            <a:pPr lvl="4">
              <a:lnSpc>
                <a:spcPct val="80000"/>
              </a:lnSpc>
            </a:pPr>
            <a:r>
              <a:rPr lang="en-US" b="0" dirty="0" smtClean="0"/>
              <a:t>Remote control		2701	UDP and TCP</a:t>
            </a:r>
          </a:p>
          <a:p>
            <a:pPr lvl="4">
              <a:lnSpc>
                <a:spcPct val="80000"/>
              </a:lnSpc>
            </a:pPr>
            <a:r>
              <a:rPr lang="en-US" b="0" dirty="0" smtClean="0"/>
              <a:t>Remote control(data)	2702	UPD and TCP</a:t>
            </a:r>
          </a:p>
          <a:p>
            <a:pPr lvl="4">
              <a:lnSpc>
                <a:spcPct val="80000"/>
              </a:lnSpc>
            </a:pPr>
            <a:r>
              <a:rPr lang="en-US" b="0" dirty="0" smtClean="0"/>
              <a:t>Remote Assistance	3389	RDP</a:t>
            </a:r>
          </a:p>
          <a:p>
            <a:pPr lvl="4">
              <a:lnSpc>
                <a:spcPct val="80000"/>
              </a:lnSpc>
            </a:pPr>
            <a:r>
              <a:rPr lang="en-US" b="0" dirty="0" smtClean="0"/>
              <a:t>Rcagent.exe “Vista”	Not documented</a:t>
            </a:r>
          </a:p>
          <a:p>
            <a:pPr lvl="2">
              <a:lnSpc>
                <a:spcPct val="80000"/>
              </a:lnSpc>
            </a:pPr>
            <a:endParaRPr lang="en-US" sz="1600" dirty="0" smtClean="0"/>
          </a:p>
          <a:p>
            <a:pPr lvl="2">
              <a:lnSpc>
                <a:spcPct val="80000"/>
              </a:lnSpc>
            </a:pPr>
            <a:r>
              <a:rPr lang="en-US" sz="2400" dirty="0" smtClean="0"/>
              <a:t>Windows Server Update Service 3.0</a:t>
            </a:r>
          </a:p>
          <a:p>
            <a:pPr lvl="3">
              <a:lnSpc>
                <a:spcPct val="80000"/>
              </a:lnSpc>
            </a:pPr>
            <a:r>
              <a:rPr lang="en-US" sz="1800" b="0" dirty="0" smtClean="0"/>
              <a:t>Synchronization problems with WSUS 3.0 fixed with SP1</a:t>
            </a:r>
          </a:p>
          <a:p>
            <a:pPr lvl="2">
              <a:lnSpc>
                <a:spcPct val="80000"/>
              </a:lnSpc>
            </a:pPr>
            <a:r>
              <a:rPr lang="en-US" sz="2400" dirty="0" smtClean="0"/>
              <a:t>SCCM Admin Console</a:t>
            </a:r>
            <a:endParaRPr lang="en-US" sz="2400" b="0" dirty="0" smtClean="0"/>
          </a:p>
          <a:p>
            <a:pPr lvl="3">
              <a:lnSpc>
                <a:spcPct val="80000"/>
              </a:lnSpc>
            </a:pPr>
            <a:r>
              <a:rPr lang="en-US" sz="1800" b="0" dirty="0" smtClean="0"/>
              <a:t>SCCM Admin Console can not be on the same system that is used to manage SMS 2003.</a:t>
            </a:r>
          </a:p>
          <a:p>
            <a:pPr lvl="2">
              <a:lnSpc>
                <a:spcPct val="80000"/>
              </a:lnSpc>
            </a:pPr>
            <a:r>
              <a:rPr lang="en-US" sz="2600" b="0" dirty="0" smtClean="0"/>
              <a:t>Site Boundary ?</a:t>
            </a:r>
          </a:p>
          <a:p>
            <a:pPr lvl="3">
              <a:lnSpc>
                <a:spcPct val="80000"/>
              </a:lnSpc>
            </a:pPr>
            <a:r>
              <a:rPr lang="en-US" sz="1800" b="0" dirty="0" smtClean="0"/>
              <a:t>Should not overlay between 2003 site and SCCM site</a:t>
            </a:r>
            <a:endParaRPr lang="en-US" sz="180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lnSpc>
                <a:spcPct val="85000"/>
              </a:lnSpc>
              <a:spcBef>
                <a:spcPct val="0"/>
              </a:spcBef>
              <a:buClrTx/>
            </a:pPr>
            <a:r>
              <a:rPr lang="en-US" sz="1800" noProof="0" dirty="0" smtClean="0"/>
              <a:t>Lessons Learned</a:t>
            </a:r>
            <a:endParaRPr kumimoji="0" lang="en-US" sz="1800" b="0" i="0" u="none" strike="noStrike" kern="0" cap="none" spc="0" normalizeH="0" baseline="0" noProof="0" dirty="0">
              <a:ln>
                <a:noFill/>
              </a:ln>
              <a:solidFill>
                <a:srgbClr val="00673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 y="155575"/>
            <a:ext cx="8829675" cy="301625"/>
          </a:xfrm>
        </p:spPr>
        <p:txBody>
          <a:bodyPr/>
          <a:lstStyle/>
          <a:p>
            <a:pPr algn="ctr"/>
            <a:r>
              <a:rPr lang="en-US" sz="1800" dirty="0" smtClean="0"/>
              <a:t>System Center Configuration Manager at ORNL</a:t>
            </a:r>
            <a:endParaRPr lang="en-US" sz="1800" dirty="0"/>
          </a:p>
        </p:txBody>
      </p:sp>
      <p:sp>
        <p:nvSpPr>
          <p:cNvPr id="3" name="Content Placeholder 2"/>
          <p:cNvSpPr>
            <a:spLocks noGrp="1"/>
          </p:cNvSpPr>
          <p:nvPr>
            <p:ph idx="1"/>
          </p:nvPr>
        </p:nvSpPr>
        <p:spPr/>
        <p:txBody>
          <a:bodyPr/>
          <a:lstStyle/>
          <a:p>
            <a:pPr lvl="2"/>
            <a:r>
              <a:rPr lang="en-US" sz="2400" dirty="0" smtClean="0"/>
              <a:t>Convert site to Native Mode</a:t>
            </a:r>
          </a:p>
          <a:p>
            <a:pPr lvl="3"/>
            <a:r>
              <a:rPr lang="en-US" b="0" dirty="0" smtClean="0"/>
              <a:t>To support internet clients</a:t>
            </a:r>
          </a:p>
          <a:p>
            <a:pPr lvl="2"/>
            <a:r>
              <a:rPr lang="en-US" sz="2400" dirty="0" smtClean="0"/>
              <a:t>Network Access Protection</a:t>
            </a:r>
          </a:p>
          <a:p>
            <a:pPr lvl="2"/>
            <a:r>
              <a:rPr lang="en-US" sz="2400" dirty="0" smtClean="0"/>
              <a:t>Operating System Deployments</a:t>
            </a:r>
          </a:p>
          <a:p>
            <a:pPr lvl="3"/>
            <a:r>
              <a:rPr lang="en-US" dirty="0" smtClean="0"/>
              <a:t>Light Touch Deployment</a:t>
            </a:r>
          </a:p>
          <a:p>
            <a:pPr lvl="4"/>
            <a:r>
              <a:rPr lang="en-US" b="0" dirty="0" smtClean="0"/>
              <a:t>Not fully automated</a:t>
            </a:r>
          </a:p>
          <a:p>
            <a:pPr lvl="4"/>
            <a:r>
              <a:rPr lang="en-US" b="0" dirty="0" smtClean="0"/>
              <a:t>Requires some user interaction</a:t>
            </a:r>
          </a:p>
          <a:p>
            <a:pPr lvl="3"/>
            <a:r>
              <a:rPr lang="en-US" dirty="0" smtClean="0"/>
              <a:t>Zero Touch Deployment</a:t>
            </a:r>
          </a:p>
          <a:p>
            <a:pPr lvl="4"/>
            <a:r>
              <a:rPr lang="en-US" b="0" dirty="0" smtClean="0"/>
              <a:t>SCCM required</a:t>
            </a:r>
          </a:p>
          <a:p>
            <a:pPr lvl="4"/>
            <a:r>
              <a:rPr lang="en-US" b="0" dirty="0" smtClean="0"/>
              <a:t>No user interaction</a:t>
            </a:r>
          </a:p>
          <a:p>
            <a:pPr lvl="4"/>
            <a:r>
              <a:rPr lang="en-US" b="0" dirty="0" smtClean="0"/>
              <a:t>Fully automated</a:t>
            </a:r>
          </a:p>
          <a:p>
            <a:pPr lvl="3">
              <a:buNone/>
            </a:pPr>
            <a:endParaRPr lang="en-US" sz="800" dirty="0" smtClean="0"/>
          </a:p>
          <a:p>
            <a:pPr lvl="2"/>
            <a:endParaRPr lang="en-US" sz="2400" dirty="0" smtClean="0"/>
          </a:p>
          <a:p>
            <a:endParaRPr lang="en-US" dirty="0" smtClean="0"/>
          </a:p>
          <a:p>
            <a:pPr lvl="1"/>
            <a:endParaRPr lang="en-US" dirty="0" smtClean="0"/>
          </a:p>
        </p:txBody>
      </p:sp>
      <p:sp>
        <p:nvSpPr>
          <p:cNvPr id="4"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Future Plans for SCCM</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6082" name="Picture 2" descr="C:\Users\u1c\AppData\Local\Microsoft\Windows\Temporary Internet Files\Content.IE5\L03T2WOC\MCj04348590000[1].png"/>
          <p:cNvPicPr>
            <a:picLocks noGrp="1" noChangeAspect="1" noChangeArrowheads="1"/>
          </p:cNvPicPr>
          <p:nvPr>
            <p:ph idx="1"/>
          </p:nvPr>
        </p:nvPicPr>
        <p:blipFill>
          <a:blip r:embed="rId2"/>
          <a:srcRect/>
          <a:stretch>
            <a:fillRect/>
          </a:stretch>
        </p:blipFill>
        <p:spPr bwMode="auto">
          <a:xfrm>
            <a:off x="3190875" y="2578100"/>
            <a:ext cx="1714500" cy="17145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Software Updates</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pic>
        <p:nvPicPr>
          <p:cNvPr id="8" name="Picture 7" descr="SoftwareUpdates.jpg"/>
          <p:cNvPicPr>
            <a:picLocks noChangeAspect="1"/>
          </p:cNvPicPr>
          <p:nvPr/>
        </p:nvPicPr>
        <p:blipFill>
          <a:blip r:embed="rId3"/>
          <a:stretch>
            <a:fillRect/>
          </a:stretch>
        </p:blipFill>
        <p:spPr>
          <a:xfrm>
            <a:off x="361361" y="838200"/>
            <a:ext cx="8421278" cy="5105400"/>
          </a:xfrm>
          <a:prstGeom prst="rect">
            <a:avLst/>
          </a:prstGeom>
        </p:spPr>
      </p:pic>
      <p:sp>
        <p:nvSpPr>
          <p:cNvPr id="11" name="Rectangle 3"/>
          <p:cNvSpPr txBox="1">
            <a:spLocks noChangeArrowheads="1"/>
          </p:cNvSpPr>
          <p:nvPr/>
        </p:nvSpPr>
        <p:spPr bwMode="auto">
          <a:xfrm>
            <a:off x="161924" y="5943600"/>
            <a:ext cx="86772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8925" marR="0" lvl="0" indent="-288925" algn="l" defTabSz="914400" rtl="0" eaLnBrk="0" fontAlgn="base" latinLnBrk="0" hangingPunct="0">
              <a:lnSpc>
                <a:spcPct val="90000"/>
              </a:lnSpc>
              <a:spcBef>
                <a:spcPct val="60000"/>
              </a:spcBef>
              <a:spcAft>
                <a:spcPct val="0"/>
              </a:spcAft>
              <a:buClr>
                <a:srgbClr val="00673E"/>
              </a:buClr>
              <a:buSzTx/>
              <a:buFont typeface="Symbol" pitchFamily="18" charset="2"/>
              <a:buNone/>
              <a:tabLst/>
              <a:defRPr/>
            </a:pPr>
            <a:r>
              <a:rPr kumimoji="0" lang="en-US" sz="1400" b="0" i="0" u="none" strike="noStrike" kern="0" cap="none" spc="0" normalizeH="0" baseline="0" noProof="0" smtClean="0">
                <a:ln>
                  <a:noFill/>
                </a:ln>
                <a:solidFill>
                  <a:schemeClr val="tx1"/>
                </a:solidFill>
                <a:effectLst/>
                <a:uLnTx/>
                <a:uFillTx/>
                <a:latin typeface="+mn-lt"/>
                <a:ea typeface="+mn-ea"/>
                <a:cs typeface="+mn-cs"/>
                <a:hlinkClick r:id="rId4" action="ppaction://hlinksldjump"/>
              </a:rPr>
              <a:t>Back</a:t>
            </a:r>
            <a:endParaRPr kumimoji="0" lang="en-US" sz="1400" b="0" i="0" u="none" strike="noStrike" kern="0" cap="none" spc="0" normalizeH="0" baseline="0" noProof="0" smtClean="0">
              <a:ln>
                <a:noFill/>
              </a:ln>
              <a:solidFill>
                <a:schemeClr val="tx1"/>
              </a:solidFill>
              <a:effectLst/>
              <a:uLnTx/>
              <a:uFillTx/>
              <a:latin typeface="+mn-lt"/>
              <a:ea typeface="+mn-ea"/>
              <a:cs typeface="+mn-cs"/>
            </a:endParaRPr>
          </a:p>
          <a:p>
            <a:pPr marL="641350" marR="0" lvl="1" indent="-238125" algn="l" defTabSz="914400" rtl="0" eaLnBrk="0" fontAlgn="base" latinLnBrk="0" hangingPunct="0">
              <a:lnSpc>
                <a:spcPct val="80000"/>
              </a:lnSpc>
              <a:spcBef>
                <a:spcPct val="20000"/>
              </a:spcBef>
              <a:spcAft>
                <a:spcPct val="0"/>
              </a:spcAft>
              <a:buClr>
                <a:srgbClr val="00673E"/>
              </a:buClr>
              <a:buSzTx/>
              <a:buFont typeface="Symbol" pitchFamily="18" charset="2"/>
              <a:buChar char="-"/>
              <a:tabLst/>
              <a:defRPr/>
            </a:pPr>
            <a:endParaRPr kumimoji="0" lang="en-US" sz="1400" b="1" i="0" u="none" strike="noStrike" kern="0" cap="none" spc="0" normalizeH="0" baseline="0" noProof="0" smtClean="0">
              <a:ln>
                <a:noFill/>
              </a:ln>
              <a:solidFill>
                <a:schemeClr val="tx1"/>
              </a:solidFill>
              <a:effectLst/>
              <a:uLnTx/>
              <a:uFillTx/>
              <a:latin typeface="+mn-lt"/>
            </a:endParaRPr>
          </a:p>
          <a:p>
            <a:pPr marL="288925" marR="0" lvl="0" indent="-288925" algn="l" defTabSz="914400" rtl="0" eaLnBrk="0" fontAlgn="base" latinLnBrk="0" hangingPunct="0">
              <a:lnSpc>
                <a:spcPct val="80000"/>
              </a:lnSpc>
              <a:spcBef>
                <a:spcPct val="60000"/>
              </a:spcBef>
              <a:spcAft>
                <a:spcPct val="0"/>
              </a:spcAft>
              <a:buClr>
                <a:srgbClr val="00673E"/>
              </a:buClr>
              <a:buSzTx/>
              <a:buFont typeface="Symbol" pitchFamily="18" charset="2"/>
              <a:buChar char="·"/>
              <a:tabLst/>
              <a:defRPr/>
            </a:pPr>
            <a:endParaRPr kumimoji="0" lang="en-US" sz="24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5943600"/>
            <a:ext cx="8677275" cy="304800"/>
          </a:xfrm>
        </p:spPr>
        <p:txBody>
          <a:bodyPr/>
          <a:lstStyle/>
          <a:p>
            <a:pPr>
              <a:buNone/>
            </a:pPr>
            <a:r>
              <a:rPr lang="en-US" sz="1400" b="0" dirty="0" smtClean="0">
                <a:hlinkClick r:id="rId3" action="ppaction://hlinksldjump"/>
              </a:rPr>
              <a:t>Back</a:t>
            </a:r>
            <a:endParaRPr lang="en-US" sz="1400" b="0" dirty="0" smtClean="0"/>
          </a:p>
          <a:p>
            <a:pPr lvl="1">
              <a:lnSpc>
                <a:spcPct val="80000"/>
              </a:lnSpc>
            </a:pPr>
            <a:endParaRPr lang="en-US" sz="140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Maintenance Windows</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pic>
        <p:nvPicPr>
          <p:cNvPr id="7" name="Picture 6" descr="MaintenanceWindows.jpg"/>
          <p:cNvPicPr>
            <a:picLocks noChangeAspect="1"/>
          </p:cNvPicPr>
          <p:nvPr/>
        </p:nvPicPr>
        <p:blipFill>
          <a:blip r:embed="rId4"/>
          <a:stretch>
            <a:fillRect/>
          </a:stretch>
        </p:blipFill>
        <p:spPr>
          <a:xfrm>
            <a:off x="2457450" y="1143000"/>
            <a:ext cx="4229100" cy="4572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5943600"/>
            <a:ext cx="8677275" cy="304800"/>
          </a:xfrm>
        </p:spPr>
        <p:txBody>
          <a:bodyPr/>
          <a:lstStyle/>
          <a:p>
            <a:pPr>
              <a:buNone/>
            </a:pPr>
            <a:r>
              <a:rPr lang="en-US" sz="1400" b="0" dirty="0" smtClean="0">
                <a:hlinkClick r:id="rId3" action="ppaction://hlinksldjump"/>
              </a:rPr>
              <a:t>Back</a:t>
            </a:r>
            <a:endParaRPr lang="en-US" sz="1400" b="0" dirty="0" smtClean="0"/>
          </a:p>
          <a:p>
            <a:pPr lvl="1">
              <a:lnSpc>
                <a:spcPct val="80000"/>
              </a:lnSpc>
            </a:pPr>
            <a:endParaRPr lang="en-US" sz="140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lvl="2" algn="ctr">
              <a:lnSpc>
                <a:spcPct val="85000"/>
              </a:lnSpc>
              <a:spcBef>
                <a:spcPct val="0"/>
              </a:spcBef>
              <a:buClrTx/>
            </a:pPr>
            <a:r>
              <a:rPr lang="en-US" sz="1800" dirty="0" smtClean="0"/>
              <a:t>Desired Configuration Manager</a:t>
            </a:r>
          </a:p>
          <a:p>
            <a:pPr algn="ctr">
              <a:lnSpc>
                <a:spcPct val="85000"/>
              </a:lnSpc>
              <a:spcBef>
                <a:spcPct val="0"/>
              </a:spcBef>
              <a:buClrTx/>
            </a:pPr>
            <a:endParaRPr lang="en-US" sz="1800" dirty="0" smtClean="0"/>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pic>
        <p:nvPicPr>
          <p:cNvPr id="7" name="Picture 6" descr="DCM.jpg"/>
          <p:cNvPicPr>
            <a:picLocks noChangeAspect="1"/>
          </p:cNvPicPr>
          <p:nvPr/>
        </p:nvPicPr>
        <p:blipFill>
          <a:blip r:embed="rId4"/>
          <a:stretch>
            <a:fillRect/>
          </a:stretch>
        </p:blipFill>
        <p:spPr>
          <a:xfrm>
            <a:off x="494309" y="914400"/>
            <a:ext cx="8169896" cy="4953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5943600"/>
            <a:ext cx="8677275" cy="304800"/>
          </a:xfrm>
        </p:spPr>
        <p:txBody>
          <a:bodyPr/>
          <a:lstStyle/>
          <a:p>
            <a:pPr>
              <a:buNone/>
            </a:pPr>
            <a:r>
              <a:rPr lang="en-US" sz="1400" b="0" dirty="0" smtClean="0">
                <a:hlinkClick r:id="rId3" action="ppaction://hlinksldjump"/>
              </a:rPr>
              <a:t>Back</a:t>
            </a:r>
            <a:endParaRPr lang="en-US" sz="1400" b="0" dirty="0" smtClean="0"/>
          </a:p>
          <a:p>
            <a:pPr lvl="1">
              <a:lnSpc>
                <a:spcPct val="80000"/>
              </a:lnSpc>
            </a:pPr>
            <a:endParaRPr lang="en-US" sz="140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lvl="2" algn="ctr">
              <a:lnSpc>
                <a:spcPct val="85000"/>
              </a:lnSpc>
              <a:spcBef>
                <a:spcPct val="0"/>
              </a:spcBef>
              <a:buClrTx/>
            </a:pPr>
            <a:r>
              <a:rPr lang="en-US" sz="1800" dirty="0" smtClean="0"/>
              <a:t>Software Metering</a:t>
            </a:r>
          </a:p>
          <a:p>
            <a:pPr algn="ctr">
              <a:lnSpc>
                <a:spcPct val="85000"/>
              </a:lnSpc>
              <a:spcBef>
                <a:spcPct val="0"/>
              </a:spcBef>
              <a:buClrTx/>
            </a:pPr>
            <a:endParaRPr lang="en-US" sz="1800" dirty="0" smtClean="0"/>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pic>
        <p:nvPicPr>
          <p:cNvPr id="7" name="Picture 6" descr="DCM.jpg"/>
          <p:cNvPicPr>
            <a:picLocks noChangeAspect="1"/>
          </p:cNvPicPr>
          <p:nvPr/>
        </p:nvPicPr>
        <p:blipFill>
          <a:blip r:embed="rId4"/>
          <a:stretch>
            <a:fillRect/>
          </a:stretch>
        </p:blipFill>
        <p:spPr>
          <a:xfrm>
            <a:off x="2376828" y="914400"/>
            <a:ext cx="4466544" cy="4953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Presentation_name</a:t>
            </a:r>
          </a:p>
        </p:txBody>
      </p:sp>
      <p:sp>
        <p:nvSpPr>
          <p:cNvPr id="449538" name="Rectangle 2"/>
          <p:cNvSpPr>
            <a:spLocks noGrp="1" noChangeArrowheads="1"/>
          </p:cNvSpPr>
          <p:nvPr>
            <p:ph type="title"/>
          </p:nvPr>
        </p:nvSpPr>
        <p:spPr/>
        <p:txBody>
          <a:bodyPr/>
          <a:lstStyle/>
          <a:p>
            <a:endParaRPr lang="en-US"/>
          </a:p>
        </p:txBody>
      </p:sp>
      <p:sp>
        <p:nvSpPr>
          <p:cNvPr id="449539"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1">
              <a:buNone/>
            </a:pPr>
            <a:endParaRPr lang="en-US" sz="1400" b="0" dirty="0" smtClean="0"/>
          </a:p>
          <a:p>
            <a:pPr lvl="1">
              <a:buNone/>
            </a:pPr>
            <a:endParaRPr lang="en-US" sz="1400" b="0" dirty="0" smtClean="0"/>
          </a:p>
          <a:p>
            <a:pPr lvl="1">
              <a:buNone/>
            </a:pPr>
            <a:endParaRPr lang="en-US" sz="1400" b="0" dirty="0" smtClean="0"/>
          </a:p>
          <a:p>
            <a:pPr lvl="2">
              <a:lnSpc>
                <a:spcPct val="80000"/>
              </a:lnSpc>
            </a:pPr>
            <a:r>
              <a:rPr lang="en-US" sz="2000" dirty="0" smtClean="0"/>
              <a:t>Worked at Oak Ridge National Laboratory for 13 years</a:t>
            </a:r>
          </a:p>
          <a:p>
            <a:pPr lvl="2">
              <a:lnSpc>
                <a:spcPct val="80000"/>
              </a:lnSpc>
            </a:pPr>
            <a:endParaRPr lang="en-US" sz="1600" dirty="0" smtClean="0"/>
          </a:p>
          <a:p>
            <a:pPr lvl="2">
              <a:lnSpc>
                <a:spcPct val="80000"/>
              </a:lnSpc>
            </a:pPr>
            <a:r>
              <a:rPr lang="en-US" sz="2000" dirty="0" smtClean="0"/>
              <a:t>Current responsibilities </a:t>
            </a:r>
          </a:p>
          <a:p>
            <a:pPr lvl="3">
              <a:lnSpc>
                <a:spcPct val="80000"/>
              </a:lnSpc>
            </a:pPr>
            <a:r>
              <a:rPr lang="en-US" b="0" dirty="0" smtClean="0"/>
              <a:t>Desktop Management</a:t>
            </a:r>
          </a:p>
          <a:p>
            <a:pPr lvl="4">
              <a:lnSpc>
                <a:spcPct val="80000"/>
              </a:lnSpc>
            </a:pPr>
            <a:r>
              <a:rPr lang="en-US" sz="2000" b="0" dirty="0" smtClean="0"/>
              <a:t>Manage Active Directory</a:t>
            </a:r>
          </a:p>
          <a:p>
            <a:pPr lvl="4">
              <a:lnSpc>
                <a:spcPct val="80000"/>
              </a:lnSpc>
            </a:pPr>
            <a:r>
              <a:rPr lang="en-US" sz="2000" b="0" dirty="0" smtClean="0"/>
              <a:t>Manage System Center Configuration Manager  </a:t>
            </a:r>
            <a:endParaRPr lang="en-US" sz="2000" b="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My Background</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2">
              <a:lnSpc>
                <a:spcPct val="80000"/>
              </a:lnSpc>
              <a:buNone/>
            </a:pPr>
            <a:endParaRPr lang="en-US" sz="1600" dirty="0" smtClean="0"/>
          </a:p>
          <a:p>
            <a:pPr lvl="2">
              <a:lnSpc>
                <a:spcPct val="80000"/>
              </a:lnSpc>
            </a:pPr>
            <a:endParaRPr lang="en-US" sz="1600" dirty="0" smtClean="0"/>
          </a:p>
          <a:p>
            <a:pPr lvl="2">
              <a:lnSpc>
                <a:spcPct val="80000"/>
              </a:lnSpc>
            </a:pPr>
            <a:r>
              <a:rPr lang="en-US" sz="2400" dirty="0" smtClean="0"/>
              <a:t>Approximately 8000 Windows Systems</a:t>
            </a:r>
          </a:p>
          <a:p>
            <a:pPr lvl="2">
              <a:lnSpc>
                <a:spcPct val="80000"/>
              </a:lnSpc>
            </a:pPr>
            <a:endParaRPr lang="en-US" sz="1600" dirty="0" smtClean="0"/>
          </a:p>
          <a:p>
            <a:pPr lvl="2">
              <a:lnSpc>
                <a:spcPct val="80000"/>
              </a:lnSpc>
            </a:pPr>
            <a:r>
              <a:rPr lang="en-US" sz="2400" dirty="0" smtClean="0"/>
              <a:t>Currently supported Windows Operating Systems</a:t>
            </a:r>
          </a:p>
          <a:p>
            <a:pPr lvl="3">
              <a:lnSpc>
                <a:spcPct val="80000"/>
              </a:lnSpc>
            </a:pPr>
            <a:r>
              <a:rPr lang="en-US" sz="1800" b="0" dirty="0" smtClean="0"/>
              <a:t>Windows XP SP2, Vista (including SP1), Server 2003 SP2 &amp; 2008</a:t>
            </a:r>
          </a:p>
          <a:p>
            <a:pPr lvl="4">
              <a:lnSpc>
                <a:spcPct val="80000"/>
              </a:lnSpc>
            </a:pPr>
            <a:r>
              <a:rPr lang="en-US" b="0" dirty="0" smtClean="0"/>
              <a:t>XP SP2 and Vista both 32 and 64 bit ~7500</a:t>
            </a:r>
          </a:p>
          <a:p>
            <a:pPr lvl="4">
              <a:lnSpc>
                <a:spcPct val="80000"/>
              </a:lnSpc>
            </a:pPr>
            <a:r>
              <a:rPr lang="en-US" b="0" dirty="0" smtClean="0"/>
              <a:t>Server 2003 SP2 and 2008 both 32 and 64 bit ~500</a:t>
            </a:r>
          </a:p>
          <a:p>
            <a:pPr lvl="4">
              <a:lnSpc>
                <a:spcPct val="80000"/>
              </a:lnSpc>
            </a:pPr>
            <a:r>
              <a:rPr lang="en-US" b="0" dirty="0" smtClean="0"/>
              <a:t>Windows 2000 - EOL September 30</a:t>
            </a:r>
            <a:r>
              <a:rPr lang="en-US" b="0" baseline="30000" dirty="0" smtClean="0"/>
              <a:t>th</a:t>
            </a:r>
            <a:r>
              <a:rPr lang="en-US" b="0" dirty="0" smtClean="0"/>
              <a:t> 2008</a:t>
            </a:r>
          </a:p>
          <a:p>
            <a:pPr lvl="2">
              <a:lnSpc>
                <a:spcPct val="80000"/>
              </a:lnSpc>
              <a:buNone/>
            </a:pPr>
            <a:endParaRPr lang="en-US" sz="1800" dirty="0" smtClean="0"/>
          </a:p>
          <a:p>
            <a:pPr lvl="2">
              <a:lnSpc>
                <a:spcPct val="80000"/>
              </a:lnSpc>
            </a:pPr>
            <a:r>
              <a:rPr lang="en-US" sz="2400" dirty="0" smtClean="0"/>
              <a:t>Non supported Windows Operating Systems</a:t>
            </a:r>
            <a:endParaRPr lang="en-US" sz="2400" b="0" dirty="0" smtClean="0"/>
          </a:p>
          <a:p>
            <a:pPr lvl="3">
              <a:lnSpc>
                <a:spcPct val="80000"/>
              </a:lnSpc>
            </a:pPr>
            <a:r>
              <a:rPr lang="en-US" sz="1800" b="0" dirty="0" smtClean="0"/>
              <a:t>Windows 9x</a:t>
            </a:r>
          </a:p>
          <a:p>
            <a:pPr lvl="3">
              <a:lnSpc>
                <a:spcPct val="80000"/>
              </a:lnSpc>
            </a:pPr>
            <a:r>
              <a:rPr lang="en-US" sz="1800" b="0" dirty="0" smtClean="0"/>
              <a:t>Windows NT 4.0 Server and Workstation</a:t>
            </a:r>
          </a:p>
          <a:p>
            <a:pPr lvl="2">
              <a:lnSpc>
                <a:spcPct val="80000"/>
              </a:lnSpc>
            </a:pPr>
            <a:endParaRPr lang="en-US" sz="1200" dirty="0"/>
          </a:p>
          <a:p>
            <a:pPr>
              <a:lnSpc>
                <a:spcPct val="80000"/>
              </a:lnSpc>
              <a:buNone/>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lnSpc>
                <a:spcPct val="85000"/>
              </a:lnSpc>
              <a:spcBef>
                <a:spcPct val="0"/>
              </a:spcBef>
              <a:buClrTx/>
            </a:pPr>
            <a:r>
              <a:rPr lang="en-US" sz="1800" dirty="0" smtClean="0"/>
              <a:t>ORNL Environment</a:t>
            </a:r>
            <a:endParaRPr kumimoji="0" lang="en-US" sz="1800" b="0" i="0" u="none" strike="noStrike" kern="0" cap="none" spc="0" normalizeH="0" baseline="0" noProof="0" dirty="0">
              <a:ln>
                <a:noFill/>
              </a:ln>
              <a:solidFill>
                <a:srgbClr val="00673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2">
              <a:lnSpc>
                <a:spcPct val="80000"/>
              </a:lnSpc>
              <a:buNone/>
            </a:pPr>
            <a:endParaRPr lang="en-US" sz="1600" dirty="0" smtClean="0"/>
          </a:p>
          <a:p>
            <a:pPr lvl="2">
              <a:lnSpc>
                <a:spcPct val="80000"/>
              </a:lnSpc>
              <a:buNone/>
            </a:pPr>
            <a:endParaRPr lang="en-US" sz="1600" dirty="0" smtClean="0"/>
          </a:p>
          <a:p>
            <a:pPr lvl="2"/>
            <a:r>
              <a:rPr lang="en-US" sz="2400" dirty="0" smtClean="0"/>
              <a:t>System Management Server features</a:t>
            </a:r>
          </a:p>
          <a:p>
            <a:pPr lvl="3"/>
            <a:r>
              <a:rPr lang="en-US" b="0" dirty="0" smtClean="0"/>
              <a:t>Patch Management</a:t>
            </a:r>
          </a:p>
          <a:p>
            <a:pPr lvl="4"/>
            <a:r>
              <a:rPr lang="en-US" b="0" dirty="0" smtClean="0"/>
              <a:t>Software Update Inventory Tool</a:t>
            </a:r>
          </a:p>
          <a:p>
            <a:pPr lvl="3"/>
            <a:r>
              <a:rPr lang="en-US" b="0" dirty="0" smtClean="0"/>
              <a:t>Hardware and Software Inventory</a:t>
            </a:r>
          </a:p>
          <a:p>
            <a:pPr lvl="3"/>
            <a:r>
              <a:rPr lang="en-US" b="0" dirty="0" smtClean="0"/>
              <a:t>Software Deployment</a:t>
            </a:r>
          </a:p>
          <a:p>
            <a:pPr lvl="3"/>
            <a:r>
              <a:rPr lang="en-US" b="0" dirty="0" smtClean="0"/>
              <a:t>Desired Configuration Management</a:t>
            </a:r>
          </a:p>
          <a:p>
            <a:pPr lvl="3"/>
            <a:r>
              <a:rPr lang="en-US" b="0" dirty="0" smtClean="0"/>
              <a:t>O/S Deployment</a:t>
            </a:r>
          </a:p>
          <a:p>
            <a:pPr lvl="3"/>
            <a:r>
              <a:rPr lang="en-US" b="0" dirty="0" smtClean="0"/>
              <a:t>Remote Control</a:t>
            </a:r>
          </a:p>
          <a:p>
            <a:pPr lvl="4">
              <a:lnSpc>
                <a:spcPct val="80000"/>
              </a:lnSpc>
            </a:pPr>
            <a:endParaRPr lang="en-US" sz="80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System Management Server 2003</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2">
              <a:lnSpc>
                <a:spcPct val="80000"/>
              </a:lnSpc>
              <a:buNone/>
            </a:pPr>
            <a:endParaRPr lang="en-US" sz="1600" dirty="0" smtClean="0"/>
          </a:p>
          <a:p>
            <a:pPr lvl="2"/>
            <a:r>
              <a:rPr lang="en-US" sz="2000" dirty="0" smtClean="0"/>
              <a:t>Better automation of Patch Management</a:t>
            </a:r>
          </a:p>
          <a:p>
            <a:pPr lvl="3"/>
            <a:r>
              <a:rPr lang="en-US" b="0" dirty="0" smtClean="0">
                <a:hlinkClick r:id="rId3" action="ppaction://hlinksldjump"/>
              </a:rPr>
              <a:t>Windows Update Server integration</a:t>
            </a:r>
            <a:endParaRPr lang="en-US" b="0" dirty="0" smtClean="0"/>
          </a:p>
          <a:p>
            <a:pPr lvl="3"/>
            <a:r>
              <a:rPr lang="en-US" b="0" dirty="0" smtClean="0"/>
              <a:t>Wake On </a:t>
            </a:r>
            <a:r>
              <a:rPr lang="en-US" b="0" dirty="0" err="1" smtClean="0"/>
              <a:t>Lan</a:t>
            </a:r>
            <a:r>
              <a:rPr lang="en-US" b="0" dirty="0" smtClean="0"/>
              <a:t> support</a:t>
            </a:r>
          </a:p>
          <a:p>
            <a:pPr lvl="2"/>
            <a:r>
              <a:rPr lang="en-US" sz="2000" dirty="0" smtClean="0"/>
              <a:t>Improved control of Software Deployments</a:t>
            </a:r>
          </a:p>
          <a:p>
            <a:pPr lvl="3"/>
            <a:r>
              <a:rPr lang="en-US" b="0" dirty="0" smtClean="0">
                <a:hlinkClick r:id="rId4" action="ppaction://hlinksldjump"/>
              </a:rPr>
              <a:t>Maintenance Windows</a:t>
            </a:r>
            <a:endParaRPr lang="en-US" b="0" dirty="0" smtClean="0"/>
          </a:p>
          <a:p>
            <a:pPr lvl="2"/>
            <a:r>
              <a:rPr lang="en-US" sz="2000" dirty="0" smtClean="0"/>
              <a:t>Improved security</a:t>
            </a:r>
          </a:p>
          <a:p>
            <a:pPr lvl="3"/>
            <a:r>
              <a:rPr lang="en-US" b="0" dirty="0" smtClean="0"/>
              <a:t>Native Mode, communication over https</a:t>
            </a:r>
          </a:p>
          <a:p>
            <a:pPr lvl="2"/>
            <a:r>
              <a:rPr lang="en-US" sz="2000" dirty="0" smtClean="0"/>
              <a:t>Support for Internet Clients</a:t>
            </a:r>
          </a:p>
          <a:p>
            <a:pPr lvl="3"/>
            <a:r>
              <a:rPr lang="en-US" b="0" dirty="0" smtClean="0"/>
              <a:t>Site must be in Native Mode</a:t>
            </a:r>
          </a:p>
          <a:p>
            <a:pPr lvl="2">
              <a:lnSpc>
                <a:spcPct val="80000"/>
              </a:lnSpc>
            </a:pPr>
            <a:r>
              <a:rPr lang="en-US" sz="2000" dirty="0" smtClean="0"/>
              <a:t>Desired Configuration Manager</a:t>
            </a:r>
          </a:p>
          <a:p>
            <a:pPr lvl="3">
              <a:lnSpc>
                <a:spcPct val="80000"/>
              </a:lnSpc>
            </a:pPr>
            <a:r>
              <a:rPr lang="en-US" b="0" dirty="0" smtClean="0">
                <a:hlinkClick r:id="rId5" action="ppaction://hlinksldjump"/>
              </a:rPr>
              <a:t>Validate client configuration</a:t>
            </a:r>
            <a:endParaRPr lang="en-US" b="0" dirty="0" smtClean="0"/>
          </a:p>
          <a:p>
            <a:pPr lvl="2">
              <a:lnSpc>
                <a:spcPct val="80000"/>
              </a:lnSpc>
            </a:pPr>
            <a:r>
              <a:rPr lang="en-US" sz="2000" dirty="0" smtClean="0"/>
              <a:t>Software Metering</a:t>
            </a:r>
          </a:p>
          <a:p>
            <a:pPr lvl="3">
              <a:lnSpc>
                <a:spcPct val="80000"/>
              </a:lnSpc>
            </a:pPr>
            <a:r>
              <a:rPr lang="en-US" sz="1800" b="0" dirty="0" smtClean="0">
                <a:hlinkClick r:id="rId6" action="ppaction://hlinksldjump"/>
              </a:rPr>
              <a:t>Metering Properties</a:t>
            </a:r>
            <a:endParaRPr lang="en-US" sz="1800" b="0" dirty="0" smtClean="0"/>
          </a:p>
          <a:p>
            <a:pPr lvl="2">
              <a:lnSpc>
                <a:spcPct val="80000"/>
              </a:lnSpc>
            </a:pPr>
            <a:r>
              <a:rPr lang="en-US" sz="2000" dirty="0" smtClean="0"/>
              <a:t>Support for mobile devices</a:t>
            </a:r>
          </a:p>
          <a:p>
            <a:pPr lvl="3">
              <a:lnSpc>
                <a:spcPct val="80000"/>
              </a:lnSpc>
            </a:pPr>
            <a:r>
              <a:rPr lang="en-US" b="0" dirty="0" smtClean="0"/>
              <a:t>PDA, requires Windows Mobile 6.0</a:t>
            </a:r>
          </a:p>
          <a:p>
            <a:pPr lvl="2">
              <a:lnSpc>
                <a:spcPct val="80000"/>
              </a:lnSpc>
            </a:pPr>
            <a:endParaRPr lang="en-US" sz="18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Reason for Migrating to SCCM</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2">
              <a:lnSpc>
                <a:spcPct val="80000"/>
              </a:lnSpc>
              <a:buNone/>
            </a:pPr>
            <a:endParaRPr lang="en-US" sz="1600" dirty="0" smtClean="0"/>
          </a:p>
          <a:p>
            <a:pPr lvl="2">
              <a:lnSpc>
                <a:spcPct val="80000"/>
              </a:lnSpc>
            </a:pPr>
            <a:r>
              <a:rPr lang="en-US" sz="2400" dirty="0" smtClean="0"/>
              <a:t>In place Upgrade</a:t>
            </a:r>
          </a:p>
          <a:p>
            <a:pPr lvl="3">
              <a:lnSpc>
                <a:spcPct val="80000"/>
              </a:lnSpc>
            </a:pPr>
            <a:r>
              <a:rPr lang="en-US" dirty="0" smtClean="0"/>
              <a:t>Questions to ask?</a:t>
            </a:r>
          </a:p>
          <a:p>
            <a:pPr lvl="4">
              <a:lnSpc>
                <a:spcPct val="80000"/>
              </a:lnSpc>
            </a:pPr>
            <a:r>
              <a:rPr lang="en-US" b="0" dirty="0" smtClean="0"/>
              <a:t>Keep existing data</a:t>
            </a:r>
          </a:p>
          <a:p>
            <a:pPr lvl="4">
              <a:lnSpc>
                <a:spcPct val="80000"/>
              </a:lnSpc>
            </a:pPr>
            <a:r>
              <a:rPr lang="en-US" b="0" dirty="0" smtClean="0"/>
              <a:t>Generally easier and requires less planning</a:t>
            </a:r>
          </a:p>
          <a:p>
            <a:pPr lvl="4">
              <a:lnSpc>
                <a:spcPct val="80000"/>
              </a:lnSpc>
            </a:pPr>
            <a:r>
              <a:rPr lang="en-US" b="0" dirty="0" smtClean="0"/>
              <a:t>Does not require the purchase of new hardware</a:t>
            </a:r>
          </a:p>
          <a:p>
            <a:pPr lvl="4">
              <a:lnSpc>
                <a:spcPct val="80000"/>
              </a:lnSpc>
            </a:pPr>
            <a:r>
              <a:rPr lang="en-US" b="0" dirty="0" smtClean="0"/>
              <a:t>Does not require site boundary changes between sites</a:t>
            </a:r>
          </a:p>
          <a:p>
            <a:pPr lvl="4">
              <a:lnSpc>
                <a:spcPct val="80000"/>
              </a:lnSpc>
            </a:pPr>
            <a:r>
              <a:rPr lang="en-US" b="0" dirty="0" smtClean="0"/>
              <a:t>Does not require clients to be reassigned to new site</a:t>
            </a:r>
          </a:p>
          <a:p>
            <a:pPr lvl="4">
              <a:lnSpc>
                <a:spcPct val="80000"/>
              </a:lnSpc>
            </a:pPr>
            <a:r>
              <a:rPr lang="en-US" b="0" dirty="0" smtClean="0"/>
              <a:t>All feature packs with the exception of ITMU must be uninstalled</a:t>
            </a:r>
          </a:p>
          <a:p>
            <a:pPr lvl="3">
              <a:lnSpc>
                <a:spcPct val="80000"/>
              </a:lnSpc>
            </a:pPr>
            <a:endParaRPr lang="en-US" dirty="0" smtClean="0"/>
          </a:p>
          <a:p>
            <a:pPr lvl="2">
              <a:lnSpc>
                <a:spcPct val="80000"/>
              </a:lnSpc>
            </a:pPr>
            <a:endParaRPr lang="en-US" sz="1600" dirty="0" smtClean="0"/>
          </a:p>
          <a:p>
            <a:pPr lvl="2">
              <a:lnSpc>
                <a:spcPct val="80000"/>
              </a:lnSpc>
            </a:pPr>
            <a:r>
              <a:rPr lang="en-US" sz="2400" dirty="0" smtClean="0"/>
              <a:t>Side by Side Upgrade (ORNL)</a:t>
            </a:r>
          </a:p>
          <a:p>
            <a:pPr lvl="3">
              <a:lnSpc>
                <a:spcPct val="80000"/>
              </a:lnSpc>
            </a:pPr>
            <a:r>
              <a:rPr lang="en-US" dirty="0" smtClean="0"/>
              <a:t>Clean Installation</a:t>
            </a:r>
          </a:p>
          <a:p>
            <a:pPr lvl="4">
              <a:lnSpc>
                <a:spcPct val="80000"/>
              </a:lnSpc>
            </a:pPr>
            <a:r>
              <a:rPr lang="en-US" b="0" dirty="0" smtClean="0"/>
              <a:t>Site had been upgraded multiple times</a:t>
            </a:r>
          </a:p>
          <a:p>
            <a:pPr lvl="5">
              <a:lnSpc>
                <a:spcPct val="80000"/>
              </a:lnSpc>
            </a:pPr>
            <a:r>
              <a:rPr lang="en-US" b="0" dirty="0" smtClean="0"/>
              <a:t>Windows 2000 to 2003</a:t>
            </a:r>
          </a:p>
          <a:p>
            <a:pPr lvl="5">
              <a:lnSpc>
                <a:spcPct val="80000"/>
              </a:lnSpc>
            </a:pPr>
            <a:r>
              <a:rPr lang="en-US" b="0" dirty="0" smtClean="0"/>
              <a:t>SMS 2.0 to 2003</a:t>
            </a:r>
          </a:p>
          <a:p>
            <a:pPr lvl="3">
              <a:lnSpc>
                <a:spcPct val="80000"/>
              </a:lnSpc>
            </a:pPr>
            <a:endParaRPr lang="en-US" sz="2600" b="0" dirty="0" smtClean="0"/>
          </a:p>
          <a:p>
            <a:pPr lvl="3">
              <a:lnSpc>
                <a:spcPct val="80000"/>
              </a:lnSpc>
            </a:pPr>
            <a:endParaRPr lang="en-US" dirty="0" smtClean="0"/>
          </a:p>
          <a:p>
            <a:pPr lvl="2">
              <a:lnSpc>
                <a:spcPct val="80000"/>
              </a:lnSpc>
              <a:buNone/>
            </a:pPr>
            <a:endParaRPr lang="en-US" sz="120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lnSpc>
                <a:spcPct val="85000"/>
              </a:lnSpc>
              <a:spcBef>
                <a:spcPct val="0"/>
              </a:spcBef>
              <a:buClrTx/>
            </a:pPr>
            <a:r>
              <a:rPr lang="en-US" sz="1800" dirty="0" smtClean="0"/>
              <a:t>Migration Path</a:t>
            </a:r>
            <a:endParaRPr kumimoji="0" lang="en-US" sz="1800" b="0" i="0" u="none" strike="noStrike" kern="0" cap="none" spc="0" normalizeH="0" baseline="0" noProof="0" dirty="0">
              <a:ln>
                <a:noFill/>
              </a:ln>
              <a:solidFill>
                <a:srgbClr val="00673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228600" y="3810000"/>
            <a:ext cx="8677275" cy="2362200"/>
          </a:xfrm>
        </p:spPr>
        <p:txBody>
          <a:bodyPr/>
          <a:lstStyle/>
          <a:p>
            <a:endParaRPr lang="en-US" sz="2000" dirty="0" smtClean="0"/>
          </a:p>
          <a:p>
            <a:r>
              <a:rPr lang="en-US" sz="2000" dirty="0" smtClean="0"/>
              <a:t>Site system operating system requirements:</a:t>
            </a:r>
          </a:p>
          <a:p>
            <a:pPr lvl="1"/>
            <a:r>
              <a:rPr lang="en-US" sz="1800" b="0" dirty="0" smtClean="0"/>
              <a:t>Windows Server 2003 SP1 or SP2</a:t>
            </a:r>
          </a:p>
          <a:p>
            <a:pPr lvl="1"/>
            <a:r>
              <a:rPr lang="en-US" sz="1800" b="0" dirty="0" smtClean="0"/>
              <a:t>Windows Server 2003 R2</a:t>
            </a:r>
          </a:p>
          <a:p>
            <a:pPr lvl="1"/>
            <a:r>
              <a:rPr lang="en-US" sz="1800" b="0" dirty="0" smtClean="0"/>
              <a:t>Windows Server 2008 (SCCM SP1 required) </a:t>
            </a:r>
          </a:p>
          <a:p>
            <a:pPr lvl="2"/>
            <a:r>
              <a:rPr lang="en-US" sz="1600" b="0" dirty="0" smtClean="0"/>
              <a:t>All site system roles supported with Configuration Manager 2007 SP1</a:t>
            </a:r>
            <a:endParaRPr lang="en-US" sz="1600" dirty="0" smtClean="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85000"/>
              </a:lnSpc>
              <a:spcBef>
                <a:spcPct val="0"/>
              </a:spcBef>
              <a:buClrTx/>
            </a:pPr>
            <a:r>
              <a:rPr lang="en-US" sz="1800" dirty="0" smtClean="0"/>
              <a:t>Site Server Requirements</a:t>
            </a:r>
          </a:p>
        </p:txBody>
      </p:sp>
      <p:sp>
        <p:nvSpPr>
          <p:cNvPr id="8" name="Rounded Rectangle 7"/>
          <p:cNvSpPr/>
          <p:nvPr/>
        </p:nvSpPr>
        <p:spPr bwMode="blackWhite">
          <a:xfrm>
            <a:off x="381000" y="1066800"/>
            <a:ext cx="8407400" cy="2667000"/>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spcBef>
                <a:spcPct val="0"/>
              </a:spcBef>
              <a:defRPr/>
            </a:pPr>
            <a:endParaRPr lang="en-US" sz="2800" dirty="0">
              <a:solidFill>
                <a:schemeClr val="tx1"/>
              </a:solidFill>
            </a:endParaRPr>
          </a:p>
        </p:txBody>
      </p:sp>
      <p:graphicFrame>
        <p:nvGraphicFramePr>
          <p:cNvPr id="9" name="Content Placeholder 5"/>
          <p:cNvGraphicFramePr>
            <a:graphicFrameLocks/>
          </p:cNvGraphicFramePr>
          <p:nvPr/>
        </p:nvGraphicFramePr>
        <p:xfrm>
          <a:off x="457200" y="1143000"/>
          <a:ext cx="8382000" cy="2377440"/>
        </p:xfrm>
        <a:graphic>
          <a:graphicData uri="http://schemas.openxmlformats.org/drawingml/2006/table">
            <a:tbl>
              <a:tblPr firstRow="1" bandRow="1">
                <a:tableStyleId>{5A111915-BE36-4E01-A7E5-04B1672EAD32}</a:tableStyleId>
              </a:tblPr>
              <a:tblGrid>
                <a:gridCol w="1745673"/>
                <a:gridCol w="2119745"/>
                <a:gridCol w="2258291"/>
                <a:gridCol w="2258291"/>
              </a:tblGrid>
              <a:tr h="53608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Resource</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Minimum Required</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Recommended </a:t>
                      </a:r>
                      <a:br>
                        <a:rPr kumimoji="0" lang="en-US" sz="1800" u="none" strike="noStrike" cap="none" normalizeH="0" baseline="0" dirty="0" smtClean="0">
                          <a:solidFill>
                            <a:schemeClr val="tx1"/>
                          </a:solidFill>
                          <a:effectLst/>
                        </a:rPr>
                      </a:br>
                      <a:r>
                        <a:rPr kumimoji="0" lang="en-US" sz="1800" u="none" strike="noStrike" cap="none" normalizeH="0" baseline="0" dirty="0" smtClean="0">
                          <a:solidFill>
                            <a:schemeClr val="tx1"/>
                          </a:solidFill>
                          <a:effectLst/>
                        </a:rPr>
                        <a:t>&lt; 50k clients</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Recommended </a:t>
                      </a:r>
                      <a:br>
                        <a:rPr kumimoji="0" lang="en-US" sz="1800" u="none" strike="noStrike" cap="none" normalizeH="0" baseline="0" dirty="0" smtClean="0">
                          <a:solidFill>
                            <a:schemeClr val="tx1"/>
                          </a:solidFill>
                          <a:effectLst/>
                        </a:rPr>
                      </a:br>
                      <a:r>
                        <a:rPr kumimoji="0" lang="en-US" sz="1800" u="none" strike="noStrike" cap="none" normalizeH="0" baseline="0" dirty="0" smtClean="0">
                          <a:solidFill>
                            <a:schemeClr val="tx1"/>
                          </a:solidFill>
                          <a:effectLst/>
                        </a:rPr>
                        <a:t>50K+ clients</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53608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CPU</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Pentium 4</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2 x 3GHz</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4 x 2.66GHz </a:t>
                      </a:r>
                      <a:br>
                        <a:rPr kumimoji="0" lang="en-US" sz="1800" u="none" strike="noStrike" cap="none" normalizeH="0" baseline="0" dirty="0" smtClean="0">
                          <a:solidFill>
                            <a:schemeClr val="tx1"/>
                          </a:solidFill>
                          <a:effectLst/>
                        </a:rPr>
                      </a:br>
                      <a:r>
                        <a:rPr kumimoji="0" lang="en-US" sz="1800" u="none" strike="noStrike" cap="none" normalizeH="0" baseline="0" dirty="0" smtClean="0">
                          <a:solidFill>
                            <a:schemeClr val="tx1"/>
                          </a:solidFill>
                          <a:effectLst/>
                        </a:rPr>
                        <a:t>(Dual Core)</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03007">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Memory</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512 MB</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4 GB</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16 GB</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03007">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Network</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10 </a:t>
                      </a:r>
                      <a:r>
                        <a:rPr kumimoji="0" lang="en-US" sz="1800" u="none" strike="noStrike" cap="none" normalizeH="0" baseline="0" dirty="0" err="1" smtClean="0">
                          <a:solidFill>
                            <a:schemeClr val="tx1"/>
                          </a:solidFill>
                          <a:effectLst/>
                        </a:rPr>
                        <a:t>mb</a:t>
                      </a:r>
                      <a:r>
                        <a:rPr kumimoji="0" lang="en-US" sz="1800" u="none" strike="noStrike" cap="none" normalizeH="0" baseline="0" dirty="0" smtClean="0">
                          <a:solidFill>
                            <a:schemeClr val="tx1"/>
                          </a:solidFill>
                          <a:effectLst/>
                        </a:rPr>
                        <a:t>/s</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100 </a:t>
                      </a:r>
                      <a:r>
                        <a:rPr kumimoji="0" lang="en-US" sz="1800" u="none" strike="noStrike" cap="none" normalizeH="0" baseline="0" dirty="0" err="1" smtClean="0">
                          <a:solidFill>
                            <a:schemeClr val="tx1"/>
                          </a:solidFill>
                          <a:effectLst/>
                        </a:rPr>
                        <a:t>mb</a:t>
                      </a:r>
                      <a:r>
                        <a:rPr kumimoji="0" lang="en-US" sz="1800" u="none" strike="noStrike" cap="none" normalizeH="0" baseline="0" dirty="0" smtClean="0">
                          <a:solidFill>
                            <a:schemeClr val="tx1"/>
                          </a:solidFill>
                          <a:effectLst/>
                        </a:rPr>
                        <a:t>/s</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100/1000 </a:t>
                      </a:r>
                      <a:r>
                        <a:rPr kumimoji="0" lang="en-US" sz="1800" u="none" strike="noStrike" cap="none" normalizeH="0" baseline="0" dirty="0" err="1" smtClean="0">
                          <a:solidFill>
                            <a:schemeClr val="tx1"/>
                          </a:solidFill>
                          <a:effectLst/>
                        </a:rPr>
                        <a:t>mb</a:t>
                      </a:r>
                      <a:r>
                        <a:rPr kumimoji="0" lang="en-US" sz="1800" u="none" strike="noStrike" cap="none" normalizeH="0" baseline="0" dirty="0" smtClean="0">
                          <a:solidFill>
                            <a:schemeClr val="tx1"/>
                          </a:solidFill>
                          <a:effectLst/>
                        </a:rPr>
                        <a:t>/s</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03007">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Disk</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5 GB</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3 MB per client</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solidFill>
                            <a:schemeClr val="tx1"/>
                          </a:solidFill>
                          <a:effectLst/>
                        </a:rPr>
                        <a:t>3 MB per client</a:t>
                      </a:r>
                      <a:endParaRPr kumimoji="0" lang="en-US" sz="1800" b="0" i="0" u="none" strike="noStrike" cap="none" normalizeH="0" baseline="0" dirty="0" smtClean="0">
                        <a:solidFill>
                          <a:schemeClr val="tx1"/>
                        </a:solidFill>
                        <a:effectLst/>
                        <a:latin typeface="Arial" charset="0"/>
                      </a:endParaRPr>
                    </a:p>
                  </a:txBody>
                  <a:tcPr anchor="b"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29675" cy="377825"/>
          </a:xfrm>
        </p:spPr>
        <p:txBody>
          <a:bodyPr/>
          <a:lstStyle/>
          <a:p>
            <a:pPr algn="ctr"/>
            <a:r>
              <a:rPr lang="en-US" sz="1800" dirty="0" smtClean="0"/>
              <a:t>System Center Configuration Manager at ORNL</a:t>
            </a:r>
            <a:endParaRPr lang="en-US" sz="1800" dirty="0"/>
          </a:p>
        </p:txBody>
      </p:sp>
      <p:sp>
        <p:nvSpPr>
          <p:cNvPr id="11267" name="Rectangle 3"/>
          <p:cNvSpPr>
            <a:spLocks noGrp="1" noChangeArrowheads="1"/>
          </p:cNvSpPr>
          <p:nvPr>
            <p:ph type="body" idx="1"/>
          </p:nvPr>
        </p:nvSpPr>
        <p:spPr>
          <a:xfrm>
            <a:off x="161924" y="990600"/>
            <a:ext cx="8677275" cy="5257800"/>
          </a:xfrm>
        </p:spPr>
        <p:txBody>
          <a:bodyPr/>
          <a:lstStyle/>
          <a:p>
            <a:pPr lvl="2">
              <a:lnSpc>
                <a:spcPct val="80000"/>
              </a:lnSpc>
              <a:buNone/>
            </a:pPr>
            <a:endParaRPr lang="en-US" sz="1600" dirty="0" smtClean="0"/>
          </a:p>
          <a:p>
            <a:pPr lvl="2">
              <a:lnSpc>
                <a:spcPct val="80000"/>
              </a:lnSpc>
            </a:pPr>
            <a:endParaRPr lang="en-US" sz="1600" dirty="0" smtClean="0"/>
          </a:p>
          <a:p>
            <a:pPr lvl="2">
              <a:lnSpc>
                <a:spcPct val="80000"/>
              </a:lnSpc>
            </a:pPr>
            <a:r>
              <a:rPr lang="en-US" sz="2400" dirty="0" smtClean="0"/>
              <a:t>Site Considerations / Requirements</a:t>
            </a:r>
            <a:endParaRPr lang="en-US" dirty="0" smtClean="0"/>
          </a:p>
          <a:p>
            <a:pPr lvl="3">
              <a:lnSpc>
                <a:spcPct val="80000"/>
              </a:lnSpc>
            </a:pPr>
            <a:r>
              <a:rPr lang="en-US" sz="1800" b="0" dirty="0" smtClean="0"/>
              <a:t>All Site Systems must be in Active Directory</a:t>
            </a:r>
          </a:p>
          <a:p>
            <a:pPr lvl="3">
              <a:lnSpc>
                <a:spcPct val="80000"/>
              </a:lnSpc>
            </a:pPr>
            <a:r>
              <a:rPr lang="en-US" sz="1800" b="0" dirty="0" smtClean="0"/>
              <a:t>Schema can be upgraded while running SMS 2003</a:t>
            </a:r>
          </a:p>
          <a:p>
            <a:pPr lvl="4">
              <a:lnSpc>
                <a:spcPct val="80000"/>
              </a:lnSpc>
            </a:pPr>
            <a:r>
              <a:rPr lang="en-US" b="0" dirty="0" smtClean="0"/>
              <a:t>Must manually upgrade schema, extending the schema is not part of the SCCM setup. Run </a:t>
            </a:r>
            <a:r>
              <a:rPr lang="en-US" b="0" dirty="0" err="1" smtClean="0"/>
              <a:t>SMSSetup</a:t>
            </a:r>
            <a:r>
              <a:rPr lang="en-US" b="0" dirty="0" smtClean="0"/>
              <a:t>\Bin\I386\Extadsch.exe.</a:t>
            </a:r>
          </a:p>
          <a:p>
            <a:pPr lvl="5">
              <a:lnSpc>
                <a:spcPct val="80000"/>
              </a:lnSpc>
            </a:pPr>
            <a:r>
              <a:rPr lang="en-US" b="0" dirty="0" smtClean="0"/>
              <a:t>Check C:\Extadsch.log for success.</a:t>
            </a:r>
          </a:p>
          <a:p>
            <a:pPr lvl="3">
              <a:lnSpc>
                <a:spcPct val="80000"/>
              </a:lnSpc>
            </a:pPr>
            <a:r>
              <a:rPr lang="en-US" sz="1800" b="0" dirty="0" smtClean="0"/>
              <a:t>Give the Site Server right to the System container in Active Directory to publish site data. “Same as in SMS 2003”</a:t>
            </a:r>
          </a:p>
          <a:p>
            <a:pPr lvl="3">
              <a:lnSpc>
                <a:spcPct val="80000"/>
              </a:lnSpc>
            </a:pPr>
            <a:r>
              <a:rPr lang="en-US" sz="1800" b="0" dirty="0" smtClean="0"/>
              <a:t>Site Boundaries, not recommend to use “Default First Site Name”</a:t>
            </a:r>
          </a:p>
          <a:p>
            <a:pPr lvl="3">
              <a:lnSpc>
                <a:spcPct val="80000"/>
              </a:lnSpc>
            </a:pPr>
            <a:r>
              <a:rPr lang="en-US" sz="1800" b="0" dirty="0" smtClean="0"/>
              <a:t>Should install site in “Mixed Mode” although Native is the default.</a:t>
            </a:r>
          </a:p>
          <a:p>
            <a:pPr lvl="3">
              <a:lnSpc>
                <a:spcPct val="80000"/>
              </a:lnSpc>
            </a:pPr>
            <a:r>
              <a:rPr lang="en-US" sz="1800" b="0" dirty="0" smtClean="0"/>
              <a:t>Upgrade the Site Server before upgrading clients</a:t>
            </a:r>
          </a:p>
          <a:p>
            <a:pPr lvl="3">
              <a:lnSpc>
                <a:spcPct val="80000"/>
              </a:lnSpc>
            </a:pPr>
            <a:r>
              <a:rPr lang="en-US" sz="1800" b="0" dirty="0" smtClean="0"/>
              <a:t>Always select custom setup</a:t>
            </a:r>
          </a:p>
          <a:p>
            <a:pPr lvl="4">
              <a:lnSpc>
                <a:spcPct val="80000"/>
              </a:lnSpc>
              <a:buNone/>
            </a:pPr>
            <a:r>
              <a:rPr lang="en-US" b="0" dirty="0" smtClean="0"/>
              <a:t>	</a:t>
            </a:r>
          </a:p>
          <a:p>
            <a:pPr lvl="3">
              <a:lnSpc>
                <a:spcPct val="80000"/>
              </a:lnSpc>
              <a:buNone/>
            </a:pPr>
            <a:endParaRPr lang="en-US" dirty="0" smtClean="0"/>
          </a:p>
          <a:p>
            <a:pPr lvl="2">
              <a:lnSpc>
                <a:spcPct val="80000"/>
              </a:lnSpc>
            </a:pPr>
            <a:endParaRPr lang="en-US" sz="1600" dirty="0" smtClean="0"/>
          </a:p>
          <a:p>
            <a:pPr lvl="4">
              <a:lnSpc>
                <a:spcPct val="80000"/>
              </a:lnSpc>
              <a:buNone/>
            </a:pPr>
            <a:endParaRPr lang="en-US" dirty="0" smtClean="0"/>
          </a:p>
          <a:p>
            <a:pPr lvl="2">
              <a:lnSpc>
                <a:spcPct val="80000"/>
              </a:lnSpc>
            </a:pPr>
            <a:endParaRPr lang="en-US" sz="2400" dirty="0" smtClean="0"/>
          </a:p>
          <a:p>
            <a:pPr lvl="3">
              <a:lnSpc>
                <a:spcPct val="80000"/>
              </a:lnSpc>
              <a:buNone/>
            </a:pPr>
            <a:endParaRPr lang="en-US" dirty="0" smtClean="0"/>
          </a:p>
          <a:p>
            <a:pPr lvl="2">
              <a:lnSpc>
                <a:spcPct val="80000"/>
              </a:lnSpc>
              <a:buNone/>
            </a:pPr>
            <a:endParaRPr lang="en-US" sz="1200" dirty="0"/>
          </a:p>
          <a:p>
            <a:pPr>
              <a:lnSpc>
                <a:spcPct val="80000"/>
              </a:lnSpc>
            </a:pPr>
            <a:endParaRPr lang="en-US" sz="2400" dirty="0"/>
          </a:p>
        </p:txBody>
      </p:sp>
      <p:sp>
        <p:nvSpPr>
          <p:cNvPr id="4" name="Rectangle 2"/>
          <p:cNvSpPr txBox="1">
            <a:spLocks noChangeArrowheads="1"/>
          </p:cNvSpPr>
          <p:nvPr/>
        </p:nvSpPr>
        <p:spPr bwMode="auto">
          <a:xfrm>
            <a:off x="152400" y="533400"/>
            <a:ext cx="87630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mj-lt"/>
              <a:ea typeface="+mj-ea"/>
              <a:cs typeface="+mj-cs"/>
            </a:endParaRPr>
          </a:p>
        </p:txBody>
      </p:sp>
      <p:sp>
        <p:nvSpPr>
          <p:cNvPr id="6" name="Rectangle 2"/>
          <p:cNvSpPr txBox="1">
            <a:spLocks noChangeArrowheads="1"/>
          </p:cNvSpPr>
          <p:nvPr/>
        </p:nvSpPr>
        <p:spPr bwMode="auto">
          <a:xfrm>
            <a:off x="152400" y="533400"/>
            <a:ext cx="8829675"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lnSpc>
                <a:spcPct val="85000"/>
              </a:lnSpc>
              <a:spcBef>
                <a:spcPct val="0"/>
              </a:spcBef>
              <a:buClrTx/>
            </a:pPr>
            <a:r>
              <a:rPr lang="en-US" sz="1800" dirty="0" smtClean="0"/>
              <a:t>Site Considerations</a:t>
            </a:r>
            <a:endParaRPr kumimoji="0" lang="en-US" sz="1800" b="0" i="0" u="none" strike="noStrike" kern="0" cap="none" spc="0" normalizeH="0" baseline="0" noProof="0" dirty="0">
              <a:ln>
                <a:noFill/>
              </a:ln>
              <a:solidFill>
                <a:srgbClr val="00673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7"/>
</p:tagLst>
</file>

<file path=ppt/theme/theme1.xml><?xml version="1.0" encoding="utf-8"?>
<a:theme xmlns:a="http://schemas.openxmlformats.org/drawingml/2006/main" name="ORNL template_0704">
  <a:themeElements>
    <a:clrScheme name="ORNL template_0704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fontScheme name="ORNL template_070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NL template_0704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ORNL template_0704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ORNL template_0704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NL template_0704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ORNL template_0704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ORNL template_0704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ORNL template_0704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ORNL template_0704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ORNL template_0704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ORNL template_0704 10">
        <a:dk1>
          <a:srgbClr val="000000"/>
        </a:dk1>
        <a:lt1>
          <a:srgbClr val="FFFFFF"/>
        </a:lt1>
        <a:dk2>
          <a:srgbClr val="01673E"/>
        </a:dk2>
        <a:lt2>
          <a:srgbClr val="333333"/>
        </a:lt2>
        <a:accent1>
          <a:srgbClr val="8D0A56"/>
        </a:accent1>
        <a:accent2>
          <a:srgbClr val="267186"/>
        </a:accent2>
        <a:accent3>
          <a:srgbClr val="FFFFFF"/>
        </a:accent3>
        <a:accent4>
          <a:srgbClr val="000000"/>
        </a:accent4>
        <a:accent5>
          <a:srgbClr val="C5AAB4"/>
        </a:accent5>
        <a:accent6>
          <a:srgbClr val="216679"/>
        </a:accent6>
        <a:hlink>
          <a:srgbClr val="FFCC66"/>
        </a:hlink>
        <a:folHlink>
          <a:srgbClr val="76A3CC"/>
        </a:folHlink>
      </a:clrScheme>
      <a:clrMap bg1="lt1" tx1="dk1" bg2="lt2" tx2="dk2" accent1="accent1" accent2="accent2" accent3="accent3" accent4="accent4" accent5="accent5" accent6="accent6" hlink="hlink" folHlink="folHlink"/>
    </a:extraClrScheme>
    <a:extraClrScheme>
      <a:clrScheme name="ORNL template_0704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AF66F0BBC41B4FA16034DE579662C1" ma:contentTypeVersion="0" ma:contentTypeDescription="Create a new document." ma:contentTypeScope="" ma:versionID="7edc96c80a20dbf6733ae014c1e78ed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7B4BA23-9765-4B19-9161-410527204380}">
  <ds:schemaRefs>
    <ds:schemaRef ds:uri="http://schemas.microsoft.com/sharepoint/v3/contenttype/forms"/>
  </ds:schemaRefs>
</ds:datastoreItem>
</file>

<file path=customXml/itemProps2.xml><?xml version="1.0" encoding="utf-8"?>
<ds:datastoreItem xmlns:ds="http://schemas.openxmlformats.org/officeDocument/2006/customXml" ds:itemID="{B0C1C964-7B7D-4AF7-86F6-B5802AA27EA5}">
  <ds:schemaRefs>
    <ds:schemaRef ds:uri="http://schemas.microsoft.com/office/2006/metadata/longProperties"/>
  </ds:schemaRefs>
</ds:datastoreItem>
</file>

<file path=customXml/itemProps3.xml><?xml version="1.0" encoding="utf-8"?>
<ds:datastoreItem xmlns:ds="http://schemas.openxmlformats.org/officeDocument/2006/customXml" ds:itemID="{3549F3BF-5CFF-4A0A-ACD0-DDD328FE1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44034F9D-9898-4019-83F2-7798D25FA8D5}">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ORNL template_0704</Template>
  <TotalTime>1287</TotalTime>
  <Words>1986</Words>
  <Application>Microsoft PowerPoint</Application>
  <PresentationFormat>On-screen Show (4:3)</PresentationFormat>
  <Paragraphs>477</Paragraphs>
  <Slides>29</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ORNL template_0704</vt:lpstr>
      <vt:lpstr>Visio</vt:lpstr>
      <vt:lpstr>System Center Configuration Manager at ORNL National Laboratories Information Technology Summit 2008</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 </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System Center Configuration Manager at ORNL</vt:lpstr>
      <vt:lpstr>Questions</vt:lpstr>
      <vt:lpstr>System Center Configuration Manager at ORNL</vt:lpstr>
      <vt:lpstr>System Center Configuration Manager at ORNL</vt:lpstr>
      <vt:lpstr>System Center Configuration Manager at ORNL</vt:lpstr>
      <vt:lpstr>System Center Configuration Manager at ORNL</vt:lpstr>
      <vt:lpstr>Slide 29</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xnv</dc:creator>
  <cp:lastModifiedBy>u1c</cp:lastModifiedBy>
  <cp:revision>46</cp:revision>
  <cp:lastPrinted>1601-01-01T00:00:00Z</cp:lastPrinted>
  <dcterms:created xsi:type="dcterms:W3CDTF">2007-06-20T17:29:26Z</dcterms:created>
  <dcterms:modified xsi:type="dcterms:W3CDTF">2008-05-08T13:49:45Z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y fmtid="{D5CDD505-2E9C-101B-9397-08002B2CF9AE}" pid="3" name="ContentType">
    <vt:lpwstr>Document</vt:lpwstr>
  </property>
</Properties>
</file>