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37"/>
  </p:notesMasterIdLst>
  <p:handoutMasterIdLst>
    <p:handoutMasterId r:id="rId38"/>
  </p:handoutMasterIdLst>
  <p:sldIdLst>
    <p:sldId id="295" r:id="rId2"/>
    <p:sldId id="298" r:id="rId3"/>
    <p:sldId id="314" r:id="rId4"/>
    <p:sldId id="318" r:id="rId5"/>
    <p:sldId id="319" r:id="rId6"/>
    <p:sldId id="320" r:id="rId7"/>
    <p:sldId id="321" r:id="rId8"/>
    <p:sldId id="312" r:id="rId9"/>
    <p:sldId id="300" r:id="rId10"/>
    <p:sldId id="351" r:id="rId11"/>
    <p:sldId id="331" r:id="rId12"/>
    <p:sldId id="337" r:id="rId13"/>
    <p:sldId id="332" r:id="rId14"/>
    <p:sldId id="341" r:id="rId15"/>
    <p:sldId id="345" r:id="rId16"/>
    <p:sldId id="344" r:id="rId17"/>
    <p:sldId id="354" r:id="rId18"/>
    <p:sldId id="316" r:id="rId19"/>
    <p:sldId id="352" r:id="rId20"/>
    <p:sldId id="358" r:id="rId21"/>
    <p:sldId id="306" r:id="rId22"/>
    <p:sldId id="308" r:id="rId23"/>
    <p:sldId id="359" r:id="rId24"/>
    <p:sldId id="356" r:id="rId25"/>
    <p:sldId id="357" r:id="rId26"/>
    <p:sldId id="360" r:id="rId27"/>
    <p:sldId id="361" r:id="rId28"/>
    <p:sldId id="362" r:id="rId29"/>
    <p:sldId id="353" r:id="rId30"/>
    <p:sldId id="347" r:id="rId31"/>
    <p:sldId id="346" r:id="rId32"/>
    <p:sldId id="363" r:id="rId33"/>
    <p:sldId id="364" r:id="rId34"/>
    <p:sldId id="317" r:id="rId35"/>
    <p:sldId id="348" r:id="rId36"/>
  </p:sldIdLst>
  <p:sldSz cx="9144000" cy="6858000" type="screen4x3"/>
  <p:notesSz cx="6858000" cy="9144000"/>
  <p:defaultTextStyle>
    <a:defPPr>
      <a:defRPr lang="en-US"/>
    </a:defPPr>
    <a:lvl1pPr algn="l" defTabSz="912813" rtl="0" fontAlgn="base">
      <a:spcBef>
        <a:spcPct val="0"/>
      </a:spcBef>
      <a:spcAft>
        <a:spcPct val="0"/>
      </a:spcAft>
      <a:defRPr kern="1200">
        <a:solidFill>
          <a:schemeClr val="tx1"/>
        </a:solidFill>
        <a:latin typeface="Arial" pitchFamily="34" charset="0"/>
        <a:ea typeface="+mn-ea"/>
        <a:cs typeface="+mn-cs"/>
      </a:defRPr>
    </a:lvl1pPr>
    <a:lvl2pPr marL="455613" indent="1588" algn="l" defTabSz="912813" rtl="0" fontAlgn="base">
      <a:spcBef>
        <a:spcPct val="0"/>
      </a:spcBef>
      <a:spcAft>
        <a:spcPct val="0"/>
      </a:spcAft>
      <a:defRPr kern="1200">
        <a:solidFill>
          <a:schemeClr val="tx1"/>
        </a:solidFill>
        <a:latin typeface="Arial" pitchFamily="34" charset="0"/>
        <a:ea typeface="+mn-ea"/>
        <a:cs typeface="+mn-cs"/>
      </a:defRPr>
    </a:lvl2pPr>
    <a:lvl3pPr marL="912813" indent="1588" algn="l" defTabSz="912813" rtl="0" fontAlgn="base">
      <a:spcBef>
        <a:spcPct val="0"/>
      </a:spcBef>
      <a:spcAft>
        <a:spcPct val="0"/>
      </a:spcAft>
      <a:defRPr kern="1200">
        <a:solidFill>
          <a:schemeClr val="tx1"/>
        </a:solidFill>
        <a:latin typeface="Arial" pitchFamily="34" charset="0"/>
        <a:ea typeface="+mn-ea"/>
        <a:cs typeface="+mn-cs"/>
      </a:defRPr>
    </a:lvl3pPr>
    <a:lvl4pPr marL="1370013" indent="1588" algn="l" defTabSz="912813" rtl="0" fontAlgn="base">
      <a:spcBef>
        <a:spcPct val="0"/>
      </a:spcBef>
      <a:spcAft>
        <a:spcPct val="0"/>
      </a:spcAft>
      <a:defRPr kern="1200">
        <a:solidFill>
          <a:schemeClr val="tx1"/>
        </a:solidFill>
        <a:latin typeface="Arial" pitchFamily="34" charset="0"/>
        <a:ea typeface="+mn-ea"/>
        <a:cs typeface="+mn-cs"/>
      </a:defRPr>
    </a:lvl4pPr>
    <a:lvl5pPr marL="1827213" indent="1588" algn="l" defTabSz="912813"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99F7"/>
    <a:srgbClr val="F6AE1E"/>
    <a:srgbClr val="FFFFFF"/>
    <a:srgbClr val="FF0066"/>
    <a:srgbClr val="000000"/>
    <a:srgbClr val="F3AF35"/>
    <a:srgbClr val="9C42E6"/>
    <a:srgbClr val="D1943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4687" autoAdjust="0"/>
    <p:restoredTop sz="81690" autoAdjust="0"/>
  </p:normalViewPr>
  <p:slideViewPr>
    <p:cSldViewPr snapToGrid="0">
      <p:cViewPr varScale="1">
        <p:scale>
          <a:sx n="64" d="100"/>
          <a:sy n="64" d="100"/>
        </p:scale>
        <p:origin x="-106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mn-lt"/>
              </a:defRPr>
            </a:lvl1pPr>
          </a:lstStyle>
          <a:p>
            <a:pPr>
              <a:defRPr/>
            </a:pPr>
            <a:fld id="{54125FAD-84C9-4DEC-96F0-7CC8538AEC3A}" type="datetimeFigureOut">
              <a:rPr lang="en-US"/>
              <a:pPr>
                <a:defRPr/>
              </a:pPr>
              <a:t>5/12/2008</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defTabSz="914363" fontAlgn="auto">
              <a:spcBef>
                <a:spcPts val="0"/>
              </a:spcBef>
              <a:spcAft>
                <a:spcPts val="0"/>
              </a:spcAft>
              <a:defRPr sz="500">
                <a:solidFill>
                  <a:srgbClr val="000000"/>
                </a:solidFill>
                <a:latin typeface="+mn-lt"/>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mn-lt"/>
              </a:defRPr>
            </a:lvl1pPr>
          </a:lstStyle>
          <a:p>
            <a:pPr>
              <a:defRPr/>
            </a:pPr>
            <a:fld id="{F62A197D-88CE-4228-94C0-3337CE682CF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mn-lt"/>
              </a:defRPr>
            </a:lvl1pPr>
          </a:lstStyle>
          <a:p>
            <a:pPr>
              <a:defRPr/>
            </a:pPr>
            <a:fld id="{97373225-35EE-4CE4-8DC0-B45E218AE24C}" type="datetimeFigureOut">
              <a:rPr lang="en-US"/>
              <a:pPr>
                <a:defRPr/>
              </a:pPr>
              <a:t>5/12/2008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a:solidFill>
                  <a:srgbClr val="000000"/>
                </a:solidFill>
                <a:latin typeface="Segoe" pitchFamily="34" charset="0"/>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mn-lt"/>
              </a:defRPr>
            </a:lvl1pPr>
          </a:lstStyle>
          <a:p>
            <a:pPr>
              <a:defRPr/>
            </a:pPr>
            <a:fld id="{E3EF6B33-417E-4AD5-B23F-E0B835239EAF}"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912813" rtl="0" eaLnBrk="0" fontAlgn="base" hangingPunct="0">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eaLnBrk="0" fontAlgn="base" hangingPunct="0">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2pPr>
    <a:lvl3pPr marL="327025" indent="-114300" algn="l" defTabSz="912813" rtl="0" eaLnBrk="0" fontAlgn="base" hangingPunct="0">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3pPr>
    <a:lvl4pPr marL="482600" indent="-146050" algn="l" defTabSz="912813" rtl="0" eaLnBrk="0" fontAlgn="base" hangingPunct="0">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4pPr>
    <a:lvl5pPr marL="614363" indent="-114300" algn="l" defTabSz="912813" rtl="0" eaLnBrk="0" fontAlgn="base" hangingPunct="0">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EF6B33-417E-4AD5-B23F-E0B835239EAF}" type="slidenum">
              <a:rPr lang="en-US" smtClean="0"/>
              <a:pPr>
                <a:defRPr/>
              </a:pPr>
              <a:t>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301">
              <a:lnSpc>
                <a:spcPct val="100000"/>
              </a:lnSpc>
              <a:spcAft>
                <a:spcPct val="0"/>
              </a:spcAft>
              <a:defRPr/>
            </a:pPr>
            <a:r>
              <a:rPr lang="en-US" dirty="0" smtClean="0"/>
              <a:t>United States Army, Internal Revenue Service, Department of Interior, Department of Justice, United States Department of Agriculture, California National Guard, Defense Intelligence , United States Marine Corps Agency, and Drug Enforcement Agency, UNICEF, US Army, US Coast Guard, National Aeronautics and Space</a:t>
            </a:r>
            <a:r>
              <a:rPr lang="en-US" baseline="0" dirty="0" smtClean="0"/>
              <a:t> Agency (NASA), USAID, Patents and Trademarks Office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0C3DBDA-D06D-47BA-95DD-B617FB7331B0}" type="slidenum">
              <a:rPr lang="en-US"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EF6B33-417E-4AD5-B23F-E0B835239EAF}" type="slidenum">
              <a:rPr lang="en-US" smtClean="0"/>
              <a:pPr>
                <a:defRPr/>
              </a:pPr>
              <a:t>15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Trying to avoid accusations that Microsoft encryption is being favored</a:t>
            </a:r>
            <a:endParaRPr lang="en-US" dirty="0"/>
          </a:p>
        </p:txBody>
      </p:sp>
      <p:sp>
        <p:nvSpPr>
          <p:cNvPr id="4" name="Slide Number Placeholder 3"/>
          <p:cNvSpPr>
            <a:spLocks noGrp="1"/>
          </p:cNvSpPr>
          <p:nvPr>
            <p:ph type="sldNum" sz="quarter" idx="10"/>
          </p:nvPr>
        </p:nvSpPr>
        <p:spPr/>
        <p:txBody>
          <a:bodyPr/>
          <a:lstStyle/>
          <a:p>
            <a:pPr>
              <a:defRPr/>
            </a:pPr>
            <a:fld id="{30C3DBDA-D06D-47BA-95DD-B617FB7331B0}" type="slidenum">
              <a:rPr lang="en-US" smtClean="0"/>
              <a:pPr>
                <a:defRPr/>
              </a:pPr>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0C3DBDA-D06D-47BA-95DD-B617FB7331B0}" type="slidenum">
              <a:rPr lang="en-US" smtClean="0"/>
              <a:pPr>
                <a:defRPr/>
              </a:pPr>
              <a:t>21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EF6B33-417E-4AD5-B23F-E0B835239EAF}" type="slidenum">
              <a:rPr lang="en-US" smtClean="0"/>
              <a:pPr>
                <a:defRPr/>
              </a:pPr>
              <a:t>34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userDrawn="1"/>
        </p:nvSpPr>
        <p:spPr>
          <a:xfrm>
            <a:off x="7292975" y="6219825"/>
            <a:ext cx="1441450" cy="461963"/>
          </a:xfrm>
          <a:prstGeom prst="rect">
            <a:avLst/>
          </a:prstGeom>
          <a:noFill/>
        </p:spPr>
        <p:txBody>
          <a:bodyPr>
            <a:spAutoFit/>
          </a:bodyPr>
          <a:lstStyle/>
          <a:p>
            <a:pPr algn="ctr" defTabSz="1096919">
              <a:lnSpc>
                <a:spcPct val="75000"/>
              </a:lnSpc>
              <a:defRPr/>
            </a:pPr>
            <a:r>
              <a:rPr lang="en-US" sz="3200" i="1" dirty="0">
                <a:ln w="9525" cmpd="sng">
                  <a:noFill/>
                  <a:prstDash val="solid"/>
                </a:ln>
                <a:solidFill>
                  <a:schemeClr val="accent6">
                    <a:lumMod val="50000"/>
                  </a:schemeClr>
                </a:solidFill>
                <a:latin typeface="Segoe Black" pitchFamily="34" charset="0"/>
              </a:rPr>
              <a:t>FDCC</a:t>
            </a:r>
          </a:p>
        </p:txBody>
      </p:sp>
      <p:sp>
        <p:nvSpPr>
          <p:cNvPr id="2" name="Title 1"/>
          <p:cNvSpPr>
            <a:spLocks noGrp="1"/>
          </p:cNvSpPr>
          <p:nvPr>
            <p:ph type="ctrTitle"/>
          </p:nvPr>
        </p:nvSpPr>
        <p:spPr>
          <a:xfrm>
            <a:off x="1250396" y="3103989"/>
            <a:ext cx="6359067" cy="1523495"/>
          </a:xfrm>
        </p:spPr>
        <p:txBody>
          <a:bodyPr/>
          <a:lstStyle>
            <a:lvl1pPr algn="ctr">
              <a:lnSpc>
                <a:spcPct val="90000"/>
              </a:lnSpc>
              <a:defRPr sz="5400">
                <a:solidFill>
                  <a:srgbClr val="FFFF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942937" y="5016862"/>
            <a:ext cx="3615456" cy="857726"/>
          </a:xfrm>
        </p:spPr>
        <p:txBody>
          <a:bodyPr>
            <a:noAutofit/>
          </a:bodyPr>
          <a:lstStyle>
            <a:lvl1pPr marL="0" indent="0" algn="r">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6" name="Title 1"/>
          <p:cNvSpPr txBox="1">
            <a:spLocks/>
          </p:cNvSpPr>
          <p:nvPr userDrawn="1"/>
        </p:nvSpPr>
        <p:spPr>
          <a:xfrm>
            <a:off x="906081" y="850797"/>
            <a:ext cx="7043208" cy="1523494"/>
          </a:xfrm>
          <a:prstGeom prst="rect">
            <a:avLst/>
          </a:prstGeom>
          <a:effectLst/>
        </p:spPr>
        <p:txBody>
          <a:bodyPr vert="horz" wrap="square" lIns="0" tIns="0" rIns="0" bIns="0" rtlCol="0" anchor="ctr" anchorCtr="0">
            <a:noAutofit/>
            <a:scene3d>
              <a:camera prst="orthographicFront"/>
              <a:lightRig rig="glow" dir="tl"/>
            </a:scene3d>
            <a:sp3d extrusionH="31750" prstMaterial="metal">
              <a:bevelT w="38100" h="38100"/>
              <a:contourClr>
                <a:srgbClr val="000000"/>
              </a:contourClr>
            </a:sp3d>
          </a:bodyPr>
          <a:lstStyle>
            <a:lvl1pPr>
              <a:lnSpc>
                <a:spcPct val="90000"/>
              </a:lnSpc>
              <a:defRPr sz="5400"/>
            </a:lvl1pPr>
          </a:lstStyle>
          <a:p>
            <a:pPr marL="0" marR="0" lvl="0" indent="0" algn="l" defTabSz="685800" rtl="0" eaLnBrk="0" fontAlgn="base" latinLnBrk="0" hangingPunct="0">
              <a:lnSpc>
                <a:spcPct val="90000"/>
              </a:lnSpc>
              <a:spcBef>
                <a:spcPct val="0"/>
              </a:spcBef>
              <a:spcAft>
                <a:spcPct val="0"/>
              </a:spcAft>
              <a:buClrTx/>
              <a:buSzTx/>
              <a:buFontTx/>
              <a:buNone/>
              <a:tabLst/>
              <a:defRPr/>
            </a:pPr>
            <a:r>
              <a:rPr kumimoji="0" lang="en-US" sz="5400" b="0" i="0" u="none" strike="noStrike" kern="1200" cap="none" spc="-113" normalizeH="0" baseline="0" noProof="0" dirty="0" smtClean="0">
                <a:ln w="3175">
                  <a:noFill/>
                </a:ln>
                <a:solidFill>
                  <a:schemeClr val="tx1"/>
                </a:solidFill>
                <a:effectLst>
                  <a:outerShdw blurRad="101600" algn="ctr" rotWithShape="0">
                    <a:prstClr val="black"/>
                  </a:outerShdw>
                </a:effectLst>
                <a:uLnTx/>
                <a:uFillTx/>
                <a:latin typeface="Arial" pitchFamily="34" charset="0"/>
                <a:ea typeface="+mn-ea"/>
                <a:cs typeface="Arial" pitchFamily="34" charset="0"/>
              </a:rPr>
              <a:t>Federal Desktop </a:t>
            </a:r>
            <a:br>
              <a:rPr kumimoji="0" lang="en-US" sz="5400" b="0" i="0" u="none" strike="noStrike" kern="1200" cap="none" spc="-113" normalizeH="0" baseline="0" noProof="0" dirty="0" smtClean="0">
                <a:ln w="3175">
                  <a:noFill/>
                </a:ln>
                <a:solidFill>
                  <a:schemeClr val="tx1"/>
                </a:solidFill>
                <a:effectLst>
                  <a:outerShdw blurRad="101600" algn="ctr" rotWithShape="0">
                    <a:prstClr val="black"/>
                  </a:outerShdw>
                </a:effectLst>
                <a:uLnTx/>
                <a:uFillTx/>
                <a:latin typeface="Arial" pitchFamily="34" charset="0"/>
                <a:ea typeface="+mn-ea"/>
                <a:cs typeface="Arial" pitchFamily="34" charset="0"/>
              </a:rPr>
            </a:br>
            <a:r>
              <a:rPr kumimoji="0" lang="en-US" sz="5400" b="0" i="0" u="none" strike="noStrike" kern="1200" cap="none" spc="-113" normalizeH="0" baseline="0" noProof="0" dirty="0" smtClean="0">
                <a:ln w="3175">
                  <a:noFill/>
                </a:ln>
                <a:solidFill>
                  <a:schemeClr val="tx1"/>
                </a:solidFill>
                <a:effectLst>
                  <a:outerShdw blurRad="101600" algn="ctr" rotWithShape="0">
                    <a:prstClr val="black"/>
                  </a:outerShdw>
                </a:effectLst>
                <a:uLnTx/>
                <a:uFillTx/>
                <a:latin typeface="Arial" pitchFamily="34" charset="0"/>
                <a:ea typeface="+mn-ea"/>
                <a:cs typeface="Arial" pitchFamily="34" charset="0"/>
              </a:rPr>
              <a:t>Core Configuration</a:t>
            </a:r>
            <a:endParaRPr kumimoji="0" lang="en-US" sz="5400" b="0" i="0" u="none" strike="noStrike" kern="1200" cap="none" spc="-113" normalizeH="0" baseline="0" noProof="0" dirty="0">
              <a:ln w="3175">
                <a:noFill/>
              </a:ln>
              <a:solidFill>
                <a:schemeClr val="tx1"/>
              </a:solidFill>
              <a:effectLst>
                <a:outerShdw blurRad="101600" algn="ctr" rotWithShape="0">
                  <a:prstClr val="black"/>
                </a:outerShdw>
              </a:effectLst>
              <a:uLnTx/>
              <a:uFillTx/>
              <a:latin typeface="Arial" pitchFamily="34" charset="0"/>
              <a:ea typeface="+mn-ea"/>
              <a:cs typeface="Arial" pitchFamily="34" charset="0"/>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1420813"/>
            <a:ext cx="7043208" cy="1523494"/>
          </a:xfrm>
        </p:spPr>
        <p:txBody>
          <a:bodyPr anchor="ctr" anchorCtr="0"/>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5115996"/>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3126858"/>
            <a:ext cx="7690114" cy="1384994"/>
          </a:xfrm>
          <a:ln>
            <a:noFill/>
          </a:ln>
          <a:scene3d>
            <a:camera prst="orthographicFront"/>
            <a:lightRig rig="flat" dir="t"/>
          </a:scene3d>
          <a:sp3d>
            <a:contourClr>
              <a:srgbClr val="227600"/>
            </a:contourClr>
          </a:sp3d>
        </p:spPr>
        <p:txBody>
          <a:bodyPr rtlCol="0">
            <a:noAutofit/>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482" normalizeH="0" baseline="0" noProof="0" dirty="0" smtClean="0">
                <a:ln w="11430"/>
                <a:solidFill>
                  <a:schemeClr val="tx1"/>
                </a:solidFill>
                <a:effectLst>
                  <a:outerShdw blurRad="50800" dist="39000" dir="5460000" algn="tl">
                    <a:srgbClr val="000000">
                      <a:alpha val="38000"/>
                    </a:srgbClr>
                  </a:outerShdw>
                </a:effectLst>
                <a:uLnTx/>
                <a:uFillTx/>
                <a:latin typeface="Arial" pitchFamily="34" charset="0"/>
                <a:ea typeface="+mn-ea"/>
                <a:cs typeface="Arial" pitchFamily="34" charset="0"/>
              </a:defRPr>
            </a:lvl1pPr>
          </a:lstStyle>
          <a:p>
            <a:pPr lvl="0"/>
            <a:r>
              <a:rPr lang="en-US" dirty="0" smtClean="0"/>
              <a:t>Click to edit Master text styles</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4" name="TextBox 3"/>
          <p:cNvSpPr txBox="1"/>
          <p:nvPr/>
        </p:nvSpPr>
        <p:spPr>
          <a:xfrm>
            <a:off x="7702475" y="6411556"/>
            <a:ext cx="1441525" cy="461665"/>
          </a:xfrm>
          <a:prstGeom prst="rect">
            <a:avLst/>
          </a:prstGeom>
          <a:noFill/>
        </p:spPr>
        <p:txBody>
          <a:bodyPr>
            <a:spAutoFit/>
          </a:bodyPr>
          <a:lstStyle/>
          <a:p>
            <a:pPr algn="ctr" defTabSz="1096919">
              <a:lnSpc>
                <a:spcPct val="75000"/>
              </a:lnSpc>
              <a:defRPr/>
            </a:pPr>
            <a:r>
              <a:rPr lang="en-US" sz="3200" i="1" dirty="0">
                <a:ln w="9525" cmpd="sng">
                  <a:noFill/>
                  <a:prstDash val="solid"/>
                </a:ln>
                <a:gradFill>
                  <a:gsLst>
                    <a:gs pos="0">
                      <a:srgbClr val="0F0F0F">
                        <a:alpha val="37000"/>
                      </a:srgbClr>
                    </a:gs>
                    <a:gs pos="77000">
                      <a:schemeClr val="accent6">
                        <a:lumMod val="60000"/>
                        <a:lumOff val="40000"/>
                        <a:alpha val="39000"/>
                      </a:schemeClr>
                    </a:gs>
                  </a:gsLst>
                  <a:lin ang="16200000" scaled="1"/>
                </a:gradFill>
                <a:latin typeface="Segoe Black" pitchFamily="34" charset="0"/>
              </a:rPr>
              <a:t>FDCC</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p:nvPr/>
        </p:nvSpPr>
        <p:spPr>
          <a:xfrm>
            <a:off x="7702475" y="6411556"/>
            <a:ext cx="1441525" cy="461665"/>
          </a:xfrm>
          <a:prstGeom prst="rect">
            <a:avLst/>
          </a:prstGeom>
          <a:noFill/>
        </p:spPr>
        <p:txBody>
          <a:bodyPr>
            <a:spAutoFit/>
          </a:bodyPr>
          <a:lstStyle/>
          <a:p>
            <a:pPr algn="ctr" defTabSz="1096919">
              <a:lnSpc>
                <a:spcPct val="75000"/>
              </a:lnSpc>
              <a:defRPr/>
            </a:pPr>
            <a:r>
              <a:rPr lang="en-US" sz="3200" i="1" dirty="0">
                <a:ln w="9525" cmpd="sng">
                  <a:noFill/>
                  <a:prstDash val="solid"/>
                </a:ln>
                <a:gradFill>
                  <a:gsLst>
                    <a:gs pos="0">
                      <a:srgbClr val="0F0F0F">
                        <a:alpha val="37000"/>
                      </a:srgbClr>
                    </a:gs>
                    <a:gs pos="77000">
                      <a:schemeClr val="accent6">
                        <a:lumMod val="60000"/>
                        <a:lumOff val="40000"/>
                        <a:alpha val="39000"/>
                      </a:schemeClr>
                    </a:gs>
                  </a:gsLst>
                  <a:lin ang="16200000" scaled="1"/>
                </a:gradFill>
                <a:latin typeface="Segoe Black" pitchFamily="34" charset="0"/>
              </a:rPr>
              <a:t>FDCC</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Box 4"/>
          <p:cNvSpPr txBox="1"/>
          <p:nvPr/>
        </p:nvSpPr>
        <p:spPr>
          <a:xfrm>
            <a:off x="7702475" y="6411556"/>
            <a:ext cx="1441525" cy="461665"/>
          </a:xfrm>
          <a:prstGeom prst="rect">
            <a:avLst/>
          </a:prstGeom>
          <a:noFill/>
        </p:spPr>
        <p:txBody>
          <a:bodyPr>
            <a:spAutoFit/>
          </a:bodyPr>
          <a:lstStyle/>
          <a:p>
            <a:pPr algn="ctr" defTabSz="1096919">
              <a:lnSpc>
                <a:spcPct val="75000"/>
              </a:lnSpc>
              <a:defRPr/>
            </a:pPr>
            <a:r>
              <a:rPr lang="en-US" sz="3200" i="1" dirty="0">
                <a:ln w="9525" cmpd="sng">
                  <a:noFill/>
                  <a:prstDash val="solid"/>
                </a:ln>
                <a:gradFill>
                  <a:gsLst>
                    <a:gs pos="0">
                      <a:srgbClr val="0F0F0F">
                        <a:alpha val="37000"/>
                      </a:srgbClr>
                    </a:gs>
                    <a:gs pos="77000">
                      <a:schemeClr val="accent6">
                        <a:lumMod val="60000"/>
                        <a:lumOff val="40000"/>
                        <a:alpha val="39000"/>
                      </a:schemeClr>
                    </a:gs>
                  </a:gsLst>
                  <a:lin ang="16200000" scaled="1"/>
                </a:gradFill>
                <a:latin typeface="Segoe Black" pitchFamily="34" charset="0"/>
              </a:rPr>
              <a:t>FDCC</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6"/>
          <p:cNvSpPr txBox="1"/>
          <p:nvPr/>
        </p:nvSpPr>
        <p:spPr>
          <a:xfrm>
            <a:off x="7702475" y="6411556"/>
            <a:ext cx="1441525" cy="461665"/>
          </a:xfrm>
          <a:prstGeom prst="rect">
            <a:avLst/>
          </a:prstGeom>
          <a:noFill/>
        </p:spPr>
        <p:txBody>
          <a:bodyPr>
            <a:spAutoFit/>
          </a:bodyPr>
          <a:lstStyle/>
          <a:p>
            <a:pPr algn="ctr" defTabSz="1096919">
              <a:lnSpc>
                <a:spcPct val="75000"/>
              </a:lnSpc>
              <a:defRPr/>
            </a:pPr>
            <a:r>
              <a:rPr lang="en-US" sz="3200" i="1" dirty="0">
                <a:ln w="9525" cmpd="sng">
                  <a:noFill/>
                  <a:prstDash val="solid"/>
                </a:ln>
                <a:gradFill>
                  <a:gsLst>
                    <a:gs pos="0">
                      <a:srgbClr val="0F0F0F">
                        <a:alpha val="37000"/>
                      </a:srgbClr>
                    </a:gs>
                    <a:gs pos="77000">
                      <a:schemeClr val="accent6">
                        <a:lumMod val="60000"/>
                        <a:lumOff val="40000"/>
                        <a:alpha val="39000"/>
                      </a:schemeClr>
                    </a:gs>
                  </a:gsLst>
                  <a:lin ang="16200000" scaled="1"/>
                </a:gradFill>
                <a:latin typeface="Segoe Black" pitchFamily="34" charset="0"/>
              </a:rPr>
              <a:t>FDCC</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2"/>
          <p:cNvSpPr txBox="1"/>
          <p:nvPr/>
        </p:nvSpPr>
        <p:spPr>
          <a:xfrm>
            <a:off x="7702475" y="6411556"/>
            <a:ext cx="1441525" cy="461665"/>
          </a:xfrm>
          <a:prstGeom prst="rect">
            <a:avLst/>
          </a:prstGeom>
          <a:noFill/>
        </p:spPr>
        <p:txBody>
          <a:bodyPr>
            <a:spAutoFit/>
          </a:bodyPr>
          <a:lstStyle/>
          <a:p>
            <a:pPr algn="ctr" defTabSz="1096919">
              <a:lnSpc>
                <a:spcPct val="75000"/>
              </a:lnSpc>
              <a:defRPr/>
            </a:pPr>
            <a:r>
              <a:rPr lang="en-US" sz="3200" i="1" dirty="0">
                <a:ln w="9525" cmpd="sng">
                  <a:noFill/>
                  <a:prstDash val="solid"/>
                </a:ln>
                <a:gradFill>
                  <a:gsLst>
                    <a:gs pos="0">
                      <a:srgbClr val="0F0F0F">
                        <a:alpha val="37000"/>
                      </a:srgbClr>
                    </a:gs>
                    <a:gs pos="77000">
                      <a:schemeClr val="accent6">
                        <a:lumMod val="60000"/>
                        <a:lumOff val="40000"/>
                        <a:alpha val="39000"/>
                      </a:schemeClr>
                    </a:gs>
                  </a:gsLst>
                  <a:lin ang="16200000" scaled="1"/>
                </a:gradFill>
                <a:latin typeface="Segoe Black" pitchFamily="34" charset="0"/>
              </a:rPr>
              <a:t>FDCC</a:t>
            </a:r>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p:nvPr/>
        </p:nvSpPr>
        <p:spPr>
          <a:xfrm>
            <a:off x="7702475" y="6411556"/>
            <a:ext cx="1441525" cy="461665"/>
          </a:xfrm>
          <a:prstGeom prst="rect">
            <a:avLst/>
          </a:prstGeom>
          <a:noFill/>
        </p:spPr>
        <p:txBody>
          <a:bodyPr>
            <a:spAutoFit/>
          </a:bodyPr>
          <a:lstStyle/>
          <a:p>
            <a:pPr algn="ctr" defTabSz="1096919">
              <a:lnSpc>
                <a:spcPct val="75000"/>
              </a:lnSpc>
              <a:defRPr/>
            </a:pPr>
            <a:r>
              <a:rPr lang="en-US" sz="3200" i="1" dirty="0">
                <a:ln w="9525" cmpd="sng">
                  <a:noFill/>
                  <a:prstDash val="solid"/>
                </a:ln>
                <a:gradFill>
                  <a:gsLst>
                    <a:gs pos="0">
                      <a:srgbClr val="0F0F0F">
                        <a:alpha val="37000"/>
                      </a:srgbClr>
                    </a:gs>
                    <a:gs pos="77000">
                      <a:schemeClr val="accent6">
                        <a:lumMod val="60000"/>
                        <a:lumOff val="40000"/>
                        <a:alpha val="39000"/>
                      </a:schemeClr>
                    </a:gs>
                  </a:gsLst>
                  <a:lin ang="16200000" scaled="1"/>
                </a:gradFill>
                <a:latin typeface="Segoe Black" pitchFamily="34" charset="0"/>
              </a:rPr>
              <a:t>FDCC</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descr="August1.png"/>
          <p:cNvPicPr>
            <a:picLocks noChangeAspect="1"/>
          </p:cNvPicPr>
          <p:nvPr/>
        </p:nvPicPr>
        <p:blipFill>
          <a:blip r:embed="rId3"/>
          <a:srcRect/>
          <a:stretch>
            <a:fillRect/>
          </a:stretch>
        </p:blipFill>
        <p:spPr bwMode="auto">
          <a:xfrm>
            <a:off x="5695950" y="6215063"/>
            <a:ext cx="3067050" cy="447675"/>
          </a:xfrm>
          <a:prstGeom prst="rect">
            <a:avLst/>
          </a:prstGeom>
          <a:noFill/>
          <a:ln w="9525">
            <a:noFill/>
            <a:miter lim="800000"/>
            <a:headEnd/>
            <a:tailEnd/>
          </a:ln>
        </p:spPr>
      </p:pic>
      <p:pic>
        <p:nvPicPr>
          <p:cNvPr id="3" name="Picture 4" descr="Title.png"/>
          <p:cNvPicPr>
            <a:picLocks noChangeAspect="1"/>
          </p:cNvPicPr>
          <p:nvPr/>
        </p:nvPicPr>
        <p:blipFill>
          <a:blip r:embed="rId4"/>
          <a:srcRect/>
          <a:stretch>
            <a:fillRect/>
          </a:stretch>
        </p:blipFill>
        <p:spPr bwMode="auto">
          <a:xfrm>
            <a:off x="381000" y="1038225"/>
            <a:ext cx="6361113" cy="2162175"/>
          </a:xfrm>
          <a:prstGeom prst="rect">
            <a:avLst/>
          </a:prstGeom>
          <a:noFill/>
          <a:ln w="9525">
            <a:noFill/>
            <a:miter lim="800000"/>
            <a:headEnd/>
            <a:tailEnd/>
          </a:ln>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498475"/>
          </a:xfrm>
          <a:prstGeom prst="rect">
            <a:avLst/>
          </a:prstGeom>
          <a:effectLst/>
        </p:spPr>
        <p:txBody>
          <a:bodyPr vert="horz" wrap="square" lIns="0" tIns="0" rIns="0" bIns="0" rtlCol="0" anchor="t">
            <a:noAutofit/>
            <a:scene3d>
              <a:camera prst="orthographicFront"/>
              <a:lightRig rig="glow" dir="tl"/>
            </a:scene3d>
            <a:sp3d extrusionH="31750" prstMaterial="metal">
              <a:bevelT w="38100" h="38100"/>
              <a:contourClr>
                <a:srgbClr val="000000"/>
              </a:contourClr>
            </a:sp3d>
          </a:bodyPr>
          <a:lstStyle/>
          <a:p>
            <a:r>
              <a:rPr lang="en-US" smtClean="0"/>
              <a:t>Click to edit Master title style</a:t>
            </a:r>
            <a:endParaRPr lang="en-US" dirty="0"/>
          </a:p>
        </p:txBody>
      </p:sp>
      <p:sp>
        <p:nvSpPr>
          <p:cNvPr id="5123" name="Text Placeholder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Lst>
  <p:transition>
    <p:fade/>
  </p:transition>
  <p:timing>
    <p:tnLst>
      <p:par>
        <p:cTn id="1" dur="indefinite" restart="never" nodeType="tmRoot"/>
      </p:par>
    </p:tnLst>
  </p:timing>
  <p:txStyles>
    <p:titleStyle>
      <a:lvl1pPr algn="l" defTabSz="685800" rtl="0" eaLnBrk="0" fontAlgn="base" hangingPunct="0">
        <a:lnSpc>
          <a:spcPct val="90000"/>
        </a:lnSpc>
        <a:spcBef>
          <a:spcPct val="0"/>
        </a:spcBef>
        <a:spcAft>
          <a:spcPct val="0"/>
        </a:spcAft>
        <a:defRPr lang="en-US" sz="4800" kern="1200" spc="-113" dirty="0">
          <a:ln w="3175">
            <a:noFill/>
          </a:ln>
          <a:solidFill>
            <a:schemeClr val="tx1"/>
          </a:solidFill>
          <a:effectLst>
            <a:outerShdw blurRad="101600" algn="ctr" rotWithShape="0">
              <a:prstClr val="black"/>
            </a:outerShdw>
          </a:effectLst>
          <a:latin typeface="Arial" pitchFamily="34" charset="0"/>
          <a:ea typeface="+mn-ea"/>
          <a:cs typeface="Arial" pitchFamily="34" charset="0"/>
        </a:defRPr>
      </a:lvl1pPr>
      <a:lvl2pPr algn="l" defTabSz="685800" rtl="0" eaLnBrk="0" fontAlgn="base" hangingPunct="0">
        <a:lnSpc>
          <a:spcPct val="90000"/>
        </a:lnSpc>
        <a:spcBef>
          <a:spcPct val="0"/>
        </a:spcBef>
        <a:spcAft>
          <a:spcPct val="0"/>
        </a:spcAft>
        <a:defRPr sz="4800">
          <a:solidFill>
            <a:schemeClr val="tx1"/>
          </a:solidFill>
          <a:latin typeface="Arial" charset="0"/>
          <a:cs typeface="Arial" charset="0"/>
        </a:defRPr>
      </a:lvl2pPr>
      <a:lvl3pPr algn="l" defTabSz="685800" rtl="0" eaLnBrk="0" fontAlgn="base" hangingPunct="0">
        <a:lnSpc>
          <a:spcPct val="90000"/>
        </a:lnSpc>
        <a:spcBef>
          <a:spcPct val="0"/>
        </a:spcBef>
        <a:spcAft>
          <a:spcPct val="0"/>
        </a:spcAft>
        <a:defRPr sz="4800">
          <a:solidFill>
            <a:schemeClr val="tx1"/>
          </a:solidFill>
          <a:latin typeface="Arial" charset="0"/>
          <a:cs typeface="Arial" charset="0"/>
        </a:defRPr>
      </a:lvl3pPr>
      <a:lvl4pPr algn="l" defTabSz="685800" rtl="0" eaLnBrk="0" fontAlgn="base" hangingPunct="0">
        <a:lnSpc>
          <a:spcPct val="90000"/>
        </a:lnSpc>
        <a:spcBef>
          <a:spcPct val="0"/>
        </a:spcBef>
        <a:spcAft>
          <a:spcPct val="0"/>
        </a:spcAft>
        <a:defRPr sz="4800">
          <a:solidFill>
            <a:schemeClr val="tx1"/>
          </a:solidFill>
          <a:latin typeface="Arial" charset="0"/>
          <a:cs typeface="Arial" charset="0"/>
        </a:defRPr>
      </a:lvl4pPr>
      <a:lvl5pPr algn="l" defTabSz="685800" rtl="0" eaLnBrk="0" fontAlgn="base" hangingPunct="0">
        <a:lnSpc>
          <a:spcPct val="90000"/>
        </a:lnSpc>
        <a:spcBef>
          <a:spcPct val="0"/>
        </a:spcBef>
        <a:spcAft>
          <a:spcPct val="0"/>
        </a:spcAft>
        <a:defRPr sz="4800">
          <a:solidFill>
            <a:schemeClr val="tx1"/>
          </a:solidFill>
          <a:latin typeface="Arial" charset="0"/>
          <a:cs typeface="Arial" charset="0"/>
        </a:defRPr>
      </a:lvl5pPr>
      <a:lvl6pPr marL="457200" algn="l" defTabSz="685800" rtl="0" eaLnBrk="1" fontAlgn="base" hangingPunct="1">
        <a:lnSpc>
          <a:spcPct val="90000"/>
        </a:lnSpc>
        <a:spcBef>
          <a:spcPct val="0"/>
        </a:spcBef>
        <a:spcAft>
          <a:spcPct val="0"/>
        </a:spcAft>
        <a:defRPr sz="4800">
          <a:solidFill>
            <a:schemeClr val="tx1"/>
          </a:solidFill>
          <a:latin typeface="Arial" charset="0"/>
          <a:cs typeface="Arial" charset="0"/>
        </a:defRPr>
      </a:lvl6pPr>
      <a:lvl7pPr marL="914400" algn="l" defTabSz="685800" rtl="0" eaLnBrk="1" fontAlgn="base" hangingPunct="1">
        <a:lnSpc>
          <a:spcPct val="90000"/>
        </a:lnSpc>
        <a:spcBef>
          <a:spcPct val="0"/>
        </a:spcBef>
        <a:spcAft>
          <a:spcPct val="0"/>
        </a:spcAft>
        <a:defRPr sz="4800">
          <a:solidFill>
            <a:schemeClr val="tx1"/>
          </a:solidFill>
          <a:latin typeface="Arial" charset="0"/>
          <a:cs typeface="Arial" charset="0"/>
        </a:defRPr>
      </a:lvl7pPr>
      <a:lvl8pPr marL="1371600" algn="l" defTabSz="685800" rtl="0" eaLnBrk="1" fontAlgn="base" hangingPunct="1">
        <a:lnSpc>
          <a:spcPct val="90000"/>
        </a:lnSpc>
        <a:spcBef>
          <a:spcPct val="0"/>
        </a:spcBef>
        <a:spcAft>
          <a:spcPct val="0"/>
        </a:spcAft>
        <a:defRPr sz="4800">
          <a:solidFill>
            <a:schemeClr val="tx1"/>
          </a:solidFill>
          <a:latin typeface="Arial" charset="0"/>
          <a:cs typeface="Arial" charset="0"/>
        </a:defRPr>
      </a:lvl8pPr>
      <a:lvl9pPr marL="1828800" algn="l" defTabSz="685800" rtl="0" eaLnBrk="1" fontAlgn="base" hangingPunct="1">
        <a:lnSpc>
          <a:spcPct val="90000"/>
        </a:lnSpc>
        <a:spcBef>
          <a:spcPct val="0"/>
        </a:spcBef>
        <a:spcAft>
          <a:spcPct val="0"/>
        </a:spcAft>
        <a:defRPr sz="4800">
          <a:solidFill>
            <a:schemeClr val="tx1"/>
          </a:solidFill>
          <a:latin typeface="Arial"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3"/>
        </a:buBlip>
        <a:defRPr sz="3200" kern="1200">
          <a:solidFill>
            <a:schemeClr val="tx1"/>
          </a:solidFill>
          <a:latin typeface="Arial" pitchFamily="34" charset="0"/>
          <a:ea typeface="+mn-ea"/>
          <a:cs typeface="Arial" pitchFamily="34" charset="0"/>
        </a:defRPr>
      </a:lvl1pPr>
      <a:lvl2pPr marL="914400" indent="-396875" algn="l" defTabSz="912813" rtl="0" eaLnBrk="0" fontAlgn="base" hangingPunct="0">
        <a:lnSpc>
          <a:spcPct val="90000"/>
        </a:lnSpc>
        <a:spcBef>
          <a:spcPct val="20000"/>
        </a:spcBef>
        <a:spcAft>
          <a:spcPct val="0"/>
        </a:spcAft>
        <a:buBlip>
          <a:blip r:embed="rId13"/>
        </a:buBlip>
        <a:defRPr sz="2800" kern="1200">
          <a:solidFill>
            <a:schemeClr val="tx1"/>
          </a:solidFill>
          <a:latin typeface="Arial" pitchFamily="34" charset="0"/>
          <a:ea typeface="+mn-ea"/>
          <a:cs typeface="Arial" pitchFamily="34" charset="0"/>
        </a:defRPr>
      </a:lvl2pPr>
      <a:lvl3pPr marL="1258888" indent="-344488" algn="l" defTabSz="912813" rtl="0" eaLnBrk="0" fontAlgn="base" hangingPunct="0">
        <a:lnSpc>
          <a:spcPct val="90000"/>
        </a:lnSpc>
        <a:spcBef>
          <a:spcPct val="20000"/>
        </a:spcBef>
        <a:spcAft>
          <a:spcPct val="0"/>
        </a:spcAft>
        <a:buBlip>
          <a:blip r:embed="rId13"/>
        </a:buBlip>
        <a:defRPr sz="2400" kern="1200">
          <a:solidFill>
            <a:schemeClr val="tx1"/>
          </a:solidFill>
          <a:latin typeface="Arial" pitchFamily="34" charset="0"/>
          <a:ea typeface="+mn-ea"/>
          <a:cs typeface="Arial" pitchFamily="34" charset="0"/>
        </a:defRPr>
      </a:lvl3pPr>
      <a:lvl4pPr marL="1604963" indent="-346075" algn="l" defTabSz="912813" rtl="0" eaLnBrk="0" fontAlgn="base" hangingPunct="0">
        <a:lnSpc>
          <a:spcPct val="90000"/>
        </a:lnSpc>
        <a:spcBef>
          <a:spcPct val="20000"/>
        </a:spcBef>
        <a:spcAft>
          <a:spcPct val="0"/>
        </a:spcAft>
        <a:buBlip>
          <a:blip r:embed="rId13"/>
        </a:buBlip>
        <a:defRPr sz="2400" kern="1200">
          <a:solidFill>
            <a:schemeClr val="tx1"/>
          </a:solidFill>
          <a:latin typeface="Arial" pitchFamily="34" charset="0"/>
          <a:ea typeface="+mn-ea"/>
          <a:cs typeface="Arial" pitchFamily="34" charset="0"/>
        </a:defRPr>
      </a:lvl4pPr>
      <a:lvl5pPr marL="1941513" indent="-336550" algn="l" defTabSz="912813" rtl="0" eaLnBrk="0" fontAlgn="base" hangingPunct="0">
        <a:lnSpc>
          <a:spcPct val="90000"/>
        </a:lnSpc>
        <a:spcBef>
          <a:spcPct val="20000"/>
        </a:spcBef>
        <a:spcAft>
          <a:spcPct val="0"/>
        </a:spcAft>
        <a:buBlip>
          <a:blip r:embed="rId13"/>
        </a:buBlip>
        <a:defRPr sz="2400" kern="1200">
          <a:solidFill>
            <a:schemeClr val="tx1"/>
          </a:solidFill>
          <a:latin typeface="Arial" pitchFamily="34" charset="0"/>
          <a:ea typeface="+mn-ea"/>
          <a:cs typeface="Arial"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mailto:fdcc@nist.gov" TargetMode="External"/><Relationship Id="rId7" Type="http://schemas.openxmlformats.org/officeDocument/2006/relationships/hyperlink" Target="mailto:tmallick@microsoft.com" TargetMode="External"/><Relationship Id="rId2" Type="http://schemas.openxmlformats.org/officeDocument/2006/relationships/hyperlink" Target="http://csrc.nist.gov/fdcc" TargetMode="External"/><Relationship Id="rId1" Type="http://schemas.openxmlformats.org/officeDocument/2006/relationships/slideLayout" Target="../slideLayouts/slideLayout3.xml"/><Relationship Id="rId6" Type="http://schemas.openxmlformats.org/officeDocument/2006/relationships/hyperlink" Target="mailto:kepage@microsoft.com" TargetMode="External"/><Relationship Id="rId5" Type="http://schemas.openxmlformats.org/officeDocument/2006/relationships/hyperlink" Target="http://blogs.technet.com/fdcc/" TargetMode="External"/><Relationship Id="rId4" Type="http://schemas.openxmlformats.org/officeDocument/2006/relationships/hyperlink" Target="http://www.microsoft.com/industry/government/solutions/FDCC/get_info.mspx"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jpe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hangingPunct="1">
              <a:defRPr/>
            </a:pPr>
            <a:r>
              <a:rPr smtClean="0">
                <a:solidFill>
                  <a:schemeClr val="accent2"/>
                </a:solidFill>
              </a:rPr>
              <a:t>A Brief Overview</a:t>
            </a:r>
            <a:endParaRPr dirty="0">
              <a:solidFill>
                <a:schemeClr val="accent2"/>
              </a:solidFill>
            </a:endParaRPr>
          </a:p>
        </p:txBody>
      </p:sp>
      <p:sp>
        <p:nvSpPr>
          <p:cNvPr id="16387" name="Subtitle 2"/>
          <p:cNvSpPr>
            <a:spLocks noGrp="1"/>
          </p:cNvSpPr>
          <p:nvPr>
            <p:ph type="subTitle" idx="1"/>
          </p:nvPr>
        </p:nvSpPr>
        <p:spPr>
          <a:xfrm>
            <a:off x="2225675" y="4258529"/>
            <a:ext cx="6359525" cy="1329595"/>
          </a:xfrm>
        </p:spPr>
        <p:txBody>
          <a:bodyPr wrap="square">
            <a:spAutoFit/>
          </a:bodyPr>
          <a:lstStyle/>
          <a:p>
            <a:pPr eaLnBrk="1" hangingPunct="1">
              <a:spcBef>
                <a:spcPct val="0"/>
              </a:spcBef>
            </a:pPr>
            <a:r>
              <a:rPr lang="en-US" dirty="0" smtClean="0"/>
              <a:t>Shelly Bird</a:t>
            </a:r>
          </a:p>
          <a:p>
            <a:pPr eaLnBrk="1" hangingPunct="1">
              <a:spcBef>
                <a:spcPct val="0"/>
              </a:spcBef>
            </a:pPr>
            <a:r>
              <a:rPr lang="en-US" dirty="0" smtClean="0"/>
              <a:t>Architect</a:t>
            </a:r>
          </a:p>
          <a:p>
            <a:pPr eaLnBrk="1" hangingPunct="1">
              <a:spcBef>
                <a:spcPct val="0"/>
              </a:spcBef>
            </a:pPr>
            <a:r>
              <a:rPr lang="en-US" dirty="0" smtClean="0"/>
              <a:t>Microsoft Public Sector Services</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VPCs</a:t>
            </a:r>
            <a:endParaRPr lang="en-US" dirty="0"/>
          </a:p>
        </p:txBody>
      </p:sp>
      <p:pic>
        <p:nvPicPr>
          <p:cNvPr id="2050" name="Picture 2"/>
          <p:cNvPicPr>
            <a:picLocks noChangeAspect="1" noChangeArrowheads="1"/>
          </p:cNvPicPr>
          <p:nvPr/>
        </p:nvPicPr>
        <p:blipFill>
          <a:blip r:embed="rId2"/>
          <a:srcRect/>
          <a:stretch>
            <a:fillRect/>
          </a:stretch>
        </p:blipFill>
        <p:spPr bwMode="auto">
          <a:xfrm>
            <a:off x="751114" y="1054740"/>
            <a:ext cx="7037052" cy="527778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smtClean="0"/>
              <a:t>Deliverable</a:t>
            </a:r>
            <a:r>
              <a:rPr smtClean="0"/>
              <a:t>: </a:t>
            </a:r>
            <a:r>
              <a:rPr sz="4400" smtClean="0"/>
              <a:t>Group Policy Objects</a:t>
            </a:r>
            <a:endParaRPr lang="en-US" dirty="0"/>
          </a:p>
        </p:txBody>
      </p:sp>
      <p:sp>
        <p:nvSpPr>
          <p:cNvPr id="3" name="Content Placeholder 2"/>
          <p:cNvSpPr>
            <a:spLocks noGrp="1"/>
          </p:cNvSpPr>
          <p:nvPr>
            <p:ph idx="1"/>
          </p:nvPr>
        </p:nvSpPr>
        <p:spPr>
          <a:xfrm>
            <a:off x="381000" y="1160627"/>
            <a:ext cx="8382000" cy="4992136"/>
          </a:xfrm>
        </p:spPr>
        <p:txBody>
          <a:bodyPr/>
          <a:lstStyle/>
          <a:p>
            <a:r>
              <a:rPr lang="en-US" sz="2800" b="1" dirty="0" smtClean="0"/>
              <a:t>Both</a:t>
            </a:r>
            <a:r>
              <a:rPr lang="en-US" sz="2800" dirty="0" smtClean="0"/>
              <a:t> operating systems</a:t>
            </a:r>
          </a:p>
          <a:p>
            <a:pPr lvl="1"/>
            <a:r>
              <a:rPr lang="en-US" sz="2400" dirty="0" smtClean="0"/>
              <a:t>FDCC Q3 2007 Account Policy</a:t>
            </a:r>
          </a:p>
          <a:p>
            <a:pPr lvl="1"/>
            <a:r>
              <a:rPr lang="en-US" sz="2400" dirty="0" smtClean="0"/>
              <a:t>FDCC Q3 2007 Additional Settings</a:t>
            </a:r>
          </a:p>
          <a:p>
            <a:pPr lvl="1"/>
            <a:r>
              <a:rPr lang="en-US" sz="2400" dirty="0" smtClean="0"/>
              <a:t>FDCC Q3 2007 IE7 Settings</a:t>
            </a:r>
          </a:p>
          <a:p>
            <a:r>
              <a:rPr lang="en-US" sz="2800" b="1" dirty="0" smtClean="0"/>
              <a:t>Windows XP SP2</a:t>
            </a:r>
          </a:p>
          <a:p>
            <a:pPr lvl="1"/>
            <a:r>
              <a:rPr lang="en-US" sz="2400" dirty="0" smtClean="0"/>
              <a:t>FDCC Q3 2007 XP Firewall Settings</a:t>
            </a:r>
          </a:p>
          <a:p>
            <a:pPr lvl="1"/>
            <a:r>
              <a:rPr lang="en-US" sz="2400" dirty="0" smtClean="0"/>
              <a:t>FDCC Q3 2007 XP Security Settings</a:t>
            </a:r>
          </a:p>
          <a:p>
            <a:pPr lvl="1"/>
            <a:r>
              <a:rPr lang="en-US" sz="2400" dirty="0" smtClean="0"/>
              <a:t>FDCC Q3 2007 XP-Specific Additional Settings</a:t>
            </a:r>
          </a:p>
          <a:p>
            <a:r>
              <a:rPr lang="en-US" sz="2800" b="1" dirty="0" smtClean="0"/>
              <a:t>Windows Vista</a:t>
            </a:r>
          </a:p>
          <a:p>
            <a:pPr lvl="1"/>
            <a:r>
              <a:rPr lang="en-US" sz="2400" dirty="0" smtClean="0"/>
              <a:t>FDCC Q3 2007 Vista Firewall Settings</a:t>
            </a:r>
          </a:p>
          <a:p>
            <a:pPr lvl="1"/>
            <a:r>
              <a:rPr lang="en-US" sz="2400" dirty="0" smtClean="0"/>
              <a:t>FDCC Q3 2007 Vista Security Settings</a:t>
            </a:r>
          </a:p>
          <a:p>
            <a:pPr lvl="1"/>
            <a:r>
              <a:rPr lang="en-US" sz="2400" dirty="0" smtClean="0"/>
              <a:t>FDCC Q3 2007 Vista-Specific Additional Settings</a:t>
            </a:r>
            <a:endParaRPr lang="en-US" sz="240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smtClean="0"/>
              <a:t>Deliverable</a:t>
            </a:r>
            <a:r>
              <a:rPr smtClean="0"/>
              <a:t>: </a:t>
            </a:r>
            <a:r>
              <a:rPr sz="4400" smtClean="0"/>
              <a:t>SCAP Content</a:t>
            </a:r>
            <a:endParaRPr lang="en-US" dirty="0"/>
          </a:p>
        </p:txBody>
      </p:sp>
      <p:sp>
        <p:nvSpPr>
          <p:cNvPr id="3" name="Content Placeholder 2"/>
          <p:cNvSpPr>
            <a:spLocks noGrp="1"/>
          </p:cNvSpPr>
          <p:nvPr>
            <p:ph idx="1"/>
          </p:nvPr>
        </p:nvSpPr>
        <p:spPr>
          <a:xfrm>
            <a:off x="365234" y="1053333"/>
            <a:ext cx="8274269" cy="5615481"/>
          </a:xfrm>
        </p:spPr>
        <p:txBody>
          <a:bodyPr/>
          <a:lstStyle/>
          <a:p>
            <a:r>
              <a:rPr lang="en-US" sz="2400" b="1" dirty="0" smtClean="0"/>
              <a:t>Windows XP SCAP content covers:</a:t>
            </a:r>
            <a:endParaRPr lang="en-US" sz="2400" dirty="0" smtClean="0"/>
          </a:p>
          <a:p>
            <a:pPr lvl="1"/>
            <a:r>
              <a:rPr lang="en-US" sz="1800" dirty="0" smtClean="0"/>
              <a:t>FDCC Q3 2007 Account Policy</a:t>
            </a:r>
          </a:p>
          <a:p>
            <a:pPr lvl="1"/>
            <a:r>
              <a:rPr lang="en-US" sz="1800" dirty="0" smtClean="0"/>
              <a:t>FDCC Q3 2007 Additional Settings</a:t>
            </a:r>
          </a:p>
          <a:p>
            <a:pPr lvl="1"/>
            <a:r>
              <a:rPr lang="en-US" sz="1800" dirty="0" smtClean="0"/>
              <a:t>FDCC Q3 2007 XP Security Settings</a:t>
            </a:r>
          </a:p>
          <a:p>
            <a:pPr lvl="1"/>
            <a:r>
              <a:rPr lang="en-US" sz="1800" dirty="0" smtClean="0"/>
              <a:t>FDCC Q3 2007 XP-Specific Additional Settings</a:t>
            </a:r>
          </a:p>
          <a:p>
            <a:pPr marL="396875" lvl="1"/>
            <a:r>
              <a:rPr lang="en-US" sz="2400" b="1" dirty="0" smtClean="0"/>
              <a:t>Windows XP Firewall SCAP content</a:t>
            </a:r>
          </a:p>
          <a:p>
            <a:pPr marL="1087438" lvl="3"/>
            <a:r>
              <a:rPr lang="en-US" sz="1800" dirty="0" smtClean="0"/>
              <a:t>FDCC Q3 2007 XP Firewall Settings</a:t>
            </a:r>
          </a:p>
          <a:p>
            <a:pPr marL="396875" lvl="1"/>
            <a:r>
              <a:rPr lang="en-US" sz="2400" b="1" dirty="0" smtClean="0"/>
              <a:t>Windows Vista Firewall SCAP content</a:t>
            </a:r>
          </a:p>
          <a:p>
            <a:pPr marL="1087438" lvl="3"/>
            <a:r>
              <a:rPr lang="en-US" sz="1800" dirty="0" smtClean="0"/>
              <a:t>FDCC Q3 2007 Vista Firewall Settings</a:t>
            </a:r>
          </a:p>
          <a:p>
            <a:r>
              <a:rPr lang="en-US" sz="2400" b="1" dirty="0" smtClean="0"/>
              <a:t>Windows Vista SCAP content covers:</a:t>
            </a:r>
          </a:p>
          <a:p>
            <a:pPr lvl="1"/>
            <a:r>
              <a:rPr lang="en-US" sz="1800" dirty="0" smtClean="0"/>
              <a:t>FDCC Q3 2007 Account Policy</a:t>
            </a:r>
          </a:p>
          <a:p>
            <a:pPr lvl="1"/>
            <a:r>
              <a:rPr lang="en-US" sz="1800" dirty="0" smtClean="0"/>
              <a:t>FDCC Q3 2007 Additional Settings</a:t>
            </a:r>
          </a:p>
          <a:p>
            <a:pPr lvl="1"/>
            <a:r>
              <a:rPr lang="en-US" sz="1800" dirty="0" smtClean="0"/>
              <a:t>FDCC Q3 2007 Vista Security Settings</a:t>
            </a:r>
          </a:p>
          <a:p>
            <a:pPr lvl="1"/>
            <a:r>
              <a:rPr lang="en-US" sz="1800" dirty="0" smtClean="0"/>
              <a:t>FDCC Q3 2007 Vista-Specific Additional Settings</a:t>
            </a:r>
            <a:endParaRPr lang="en-US" sz="2400" b="1" dirty="0" smtClean="0"/>
          </a:p>
          <a:p>
            <a:r>
              <a:rPr lang="en-US" sz="2400" b="1" dirty="0" smtClean="0"/>
              <a:t>IE7 SCAP content</a:t>
            </a:r>
          </a:p>
          <a:p>
            <a:pPr lvl="1"/>
            <a:r>
              <a:rPr lang="en-US" sz="1800" dirty="0" smtClean="0"/>
              <a:t>FDCC Q3 2007 IE7 Settings (use on both XP and Vista)</a:t>
            </a:r>
          </a:p>
          <a:p>
            <a:endParaRPr lang="en-US" sz="1800" dirty="0" smtClean="0"/>
          </a:p>
          <a:p>
            <a:pPr lvl="1"/>
            <a:endParaRPr lang="en-US" sz="2000"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smtClean="0"/>
              <a:t>Deliverable</a:t>
            </a:r>
            <a:r>
              <a:rPr smtClean="0"/>
              <a:t>: </a:t>
            </a:r>
            <a:r>
              <a:rPr sz="4400" smtClean="0"/>
              <a:t>Documentation</a:t>
            </a:r>
            <a:endParaRPr lang="en-US" dirty="0"/>
          </a:p>
        </p:txBody>
      </p:sp>
      <p:sp>
        <p:nvSpPr>
          <p:cNvPr id="3" name="Content Placeholder 2"/>
          <p:cNvSpPr>
            <a:spLocks noGrp="1"/>
          </p:cNvSpPr>
          <p:nvPr>
            <p:ph idx="1"/>
          </p:nvPr>
        </p:nvSpPr>
        <p:spPr>
          <a:xfrm>
            <a:off x="396766" y="1255220"/>
            <a:ext cx="8382000" cy="5684633"/>
          </a:xfrm>
        </p:spPr>
        <p:txBody>
          <a:bodyPr/>
          <a:lstStyle/>
          <a:p>
            <a:r>
              <a:rPr lang="en-US" sz="2800" b="1" dirty="0" smtClean="0"/>
              <a:t>Settings</a:t>
            </a:r>
            <a:r>
              <a:rPr lang="en-US" sz="2800" dirty="0" smtClean="0"/>
              <a:t>:  a master database generates a spreadsheet:</a:t>
            </a:r>
          </a:p>
          <a:p>
            <a:pPr lvl="1"/>
            <a:r>
              <a:rPr lang="en-US" sz="2400" dirty="0" smtClean="0"/>
              <a:t>Group Policy Path</a:t>
            </a:r>
          </a:p>
          <a:p>
            <a:pPr lvl="1"/>
            <a:r>
              <a:rPr lang="en-US" sz="2400" dirty="0" smtClean="0"/>
              <a:t>Setting Name</a:t>
            </a:r>
          </a:p>
          <a:p>
            <a:pPr lvl="1"/>
            <a:r>
              <a:rPr lang="en-US" sz="2400" dirty="0" smtClean="0"/>
              <a:t>Setting for XP</a:t>
            </a:r>
          </a:p>
          <a:p>
            <a:pPr lvl="1"/>
            <a:r>
              <a:rPr lang="en-US" sz="2400" dirty="0" smtClean="0"/>
              <a:t>Setting for Vista</a:t>
            </a:r>
          </a:p>
          <a:p>
            <a:pPr lvl="1"/>
            <a:r>
              <a:rPr lang="en-US" sz="2400" dirty="0" smtClean="0"/>
              <a:t>Group Policy File Name</a:t>
            </a:r>
          </a:p>
          <a:p>
            <a:pPr lvl="1"/>
            <a:r>
              <a:rPr lang="en-US" sz="2400" dirty="0" smtClean="0"/>
              <a:t>Registry Key related to the group policy setting</a:t>
            </a:r>
          </a:p>
          <a:p>
            <a:pPr lvl="1"/>
            <a:r>
              <a:rPr lang="en-US" sz="2400" dirty="0" smtClean="0"/>
              <a:t>SCAP CCE numbers for testing</a:t>
            </a:r>
          </a:p>
          <a:p>
            <a:r>
              <a:rPr lang="en-US" sz="2800" b="1" dirty="0" smtClean="0"/>
              <a:t>Frequently Asked Questions</a:t>
            </a:r>
          </a:p>
          <a:p>
            <a:pPr lvl="1"/>
            <a:r>
              <a:rPr lang="en-US" sz="2400" dirty="0" smtClean="0"/>
              <a:t>Guidance on how to load VPCs and GPOs</a:t>
            </a:r>
          </a:p>
          <a:p>
            <a:pPr lvl="1"/>
            <a:r>
              <a:rPr lang="en-US" sz="2400" dirty="0" smtClean="0"/>
              <a:t>Address common questions about FDCC</a:t>
            </a:r>
          </a:p>
          <a:p>
            <a:r>
              <a:rPr lang="en-US" sz="2800" b="1" dirty="0" smtClean="0"/>
              <a:t>Where SCAP content gives false negatives</a:t>
            </a:r>
          </a:p>
          <a:p>
            <a:pPr lvl="1"/>
            <a:endParaRPr lang="en-US" sz="1800"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583323" y="5115996"/>
            <a:ext cx="8213835" cy="461665"/>
          </a:xfrm>
        </p:spPr>
        <p:txBody>
          <a:bodyPr/>
          <a:lstStyle/>
          <a:p>
            <a:r>
              <a:rPr lang="en-US" dirty="0" smtClean="0"/>
              <a:t>Federal Desktop Core Configuration (FDCC)</a:t>
            </a:r>
            <a:endParaRPr lang="en-US" dirty="0"/>
          </a:p>
        </p:txBody>
      </p:sp>
      <p:sp>
        <p:nvSpPr>
          <p:cNvPr id="8" name="Text Placeholder 7"/>
          <p:cNvSpPr>
            <a:spLocks noGrp="1"/>
          </p:cNvSpPr>
          <p:nvPr>
            <p:ph type="body" sz="quarter" idx="10"/>
          </p:nvPr>
        </p:nvSpPr>
        <p:spPr/>
        <p:txBody>
          <a:bodyPr/>
          <a:lstStyle/>
          <a:p>
            <a:r>
              <a:rPr sz="6000" spc="0" smtClean="0"/>
              <a:t>Configuration Details</a:t>
            </a:r>
            <a:r>
              <a:rPr sz="6000" spc="0"/>
              <a:t/>
            </a:r>
            <a:br>
              <a:rPr sz="6000" spc="0"/>
            </a:br>
            <a:endParaRPr sz="4800" spc="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33703" y="230188"/>
            <a:ext cx="8382000" cy="498475"/>
          </a:xfrm>
        </p:spPr>
        <p:txBody>
          <a:bodyPr/>
          <a:lstStyle/>
          <a:p>
            <a:r>
              <a:rPr smtClean="0"/>
              <a:t>Key Takeaways</a:t>
            </a:r>
            <a:endParaRPr lang="en-US" dirty="0"/>
          </a:p>
        </p:txBody>
      </p:sp>
      <p:sp>
        <p:nvSpPr>
          <p:cNvPr id="9" name="Content Placeholder 8"/>
          <p:cNvSpPr>
            <a:spLocks noGrp="1"/>
          </p:cNvSpPr>
          <p:nvPr>
            <p:ph idx="1"/>
          </p:nvPr>
        </p:nvSpPr>
        <p:spPr>
          <a:xfrm>
            <a:off x="333704" y="1207923"/>
            <a:ext cx="8382000" cy="5250668"/>
          </a:xfrm>
        </p:spPr>
        <p:txBody>
          <a:bodyPr/>
          <a:lstStyle/>
          <a:p>
            <a:r>
              <a:rPr lang="en-US" dirty="0" smtClean="0"/>
              <a:t>Typical user must run as </a:t>
            </a:r>
            <a:r>
              <a:rPr lang="en-US" b="1" dirty="0" smtClean="0">
                <a:solidFill>
                  <a:srgbClr val="FF0000"/>
                </a:solidFill>
              </a:rPr>
              <a:t>User</a:t>
            </a:r>
          </a:p>
          <a:p>
            <a:pPr lvl="1"/>
            <a:r>
              <a:rPr lang="en-US" b="1" dirty="0" smtClean="0"/>
              <a:t>Not</a:t>
            </a:r>
            <a:r>
              <a:rPr lang="en-US" dirty="0" smtClean="0"/>
              <a:t> Power User, </a:t>
            </a:r>
            <a:r>
              <a:rPr lang="en-US" b="1" dirty="0" smtClean="0"/>
              <a:t>Not</a:t>
            </a:r>
            <a:r>
              <a:rPr lang="en-US" dirty="0" smtClean="0"/>
              <a:t>  Administrator</a:t>
            </a:r>
          </a:p>
          <a:p>
            <a:r>
              <a:rPr lang="en-US" dirty="0" smtClean="0"/>
              <a:t>Firewall (inbound) </a:t>
            </a:r>
            <a:r>
              <a:rPr lang="en-US" b="1" dirty="0" smtClean="0">
                <a:solidFill>
                  <a:srgbClr val="FF0000"/>
                </a:solidFill>
              </a:rPr>
              <a:t>On</a:t>
            </a:r>
          </a:p>
          <a:p>
            <a:pPr lvl="1"/>
            <a:r>
              <a:rPr lang="en-US" sz="3200" dirty="0" smtClean="0"/>
              <a:t>Local</a:t>
            </a:r>
            <a:r>
              <a:rPr lang="en-US" b="1" dirty="0" smtClean="0">
                <a:solidFill>
                  <a:srgbClr val="FF0000"/>
                </a:solidFill>
              </a:rPr>
              <a:t> </a:t>
            </a:r>
            <a:r>
              <a:rPr lang="en-US" sz="3200" dirty="0" err="1" smtClean="0"/>
              <a:t>Admins</a:t>
            </a:r>
            <a:r>
              <a:rPr lang="en-US" b="1" dirty="0" smtClean="0">
                <a:solidFill>
                  <a:srgbClr val="FF0000"/>
                </a:solidFill>
              </a:rPr>
              <a:t> </a:t>
            </a:r>
            <a:r>
              <a:rPr lang="en-US" sz="3200" b="1" dirty="0" smtClean="0">
                <a:solidFill>
                  <a:srgbClr val="FF0000"/>
                </a:solidFill>
              </a:rPr>
              <a:t>cannot</a:t>
            </a:r>
            <a:r>
              <a:rPr lang="en-US" b="1" dirty="0" smtClean="0">
                <a:solidFill>
                  <a:srgbClr val="FF0000"/>
                </a:solidFill>
              </a:rPr>
              <a:t> </a:t>
            </a:r>
            <a:r>
              <a:rPr lang="en-US" sz="3200" dirty="0" smtClean="0"/>
              <a:t>edit</a:t>
            </a:r>
            <a:r>
              <a:rPr lang="en-US" b="1" dirty="0" smtClean="0">
                <a:solidFill>
                  <a:srgbClr val="FF0000"/>
                </a:solidFill>
              </a:rPr>
              <a:t> </a:t>
            </a:r>
            <a:r>
              <a:rPr lang="en-US" sz="3200" dirty="0" smtClean="0"/>
              <a:t>firewall</a:t>
            </a:r>
            <a:r>
              <a:rPr lang="en-US" b="1" dirty="0" smtClean="0">
                <a:solidFill>
                  <a:srgbClr val="FF0000"/>
                </a:solidFill>
              </a:rPr>
              <a:t> </a:t>
            </a:r>
            <a:r>
              <a:rPr lang="en-US" sz="3200" dirty="0" smtClean="0"/>
              <a:t>settings</a:t>
            </a:r>
          </a:p>
          <a:p>
            <a:r>
              <a:rPr lang="en-US" dirty="0" smtClean="0"/>
              <a:t>File and Print Sharing </a:t>
            </a:r>
            <a:r>
              <a:rPr lang="en-US" b="1" dirty="0" smtClean="0">
                <a:solidFill>
                  <a:srgbClr val="FF0000"/>
                </a:solidFill>
              </a:rPr>
              <a:t>Off</a:t>
            </a:r>
          </a:p>
          <a:p>
            <a:r>
              <a:rPr lang="en-US" dirty="0" smtClean="0"/>
              <a:t>IE7 Protected Mode </a:t>
            </a:r>
            <a:r>
              <a:rPr lang="en-US" b="1" dirty="0" smtClean="0">
                <a:solidFill>
                  <a:srgbClr val="FF0000"/>
                </a:solidFill>
              </a:rPr>
              <a:t>On </a:t>
            </a:r>
            <a:r>
              <a:rPr lang="en-US" dirty="0" smtClean="0"/>
              <a:t>(Vista only)</a:t>
            </a:r>
          </a:p>
          <a:p>
            <a:r>
              <a:rPr lang="en-US" dirty="0" smtClean="0"/>
              <a:t>Password Length set to </a:t>
            </a:r>
            <a:r>
              <a:rPr lang="en-US" b="1" dirty="0" smtClean="0">
                <a:solidFill>
                  <a:srgbClr val="FF0000"/>
                </a:solidFill>
              </a:rPr>
              <a:t>12 characters</a:t>
            </a:r>
          </a:p>
          <a:p>
            <a:r>
              <a:rPr lang="en-US" dirty="0" smtClean="0"/>
              <a:t>“Challenge” Settings</a:t>
            </a:r>
          </a:p>
          <a:p>
            <a:pPr lvl="1"/>
            <a:r>
              <a:rPr lang="en-US" sz="3200" dirty="0" smtClean="0"/>
              <a:t>FIPS 140-2 turned </a:t>
            </a:r>
            <a:r>
              <a:rPr lang="en-US" sz="3200" b="1" dirty="0" smtClean="0">
                <a:solidFill>
                  <a:srgbClr val="FF0000"/>
                </a:solidFill>
              </a:rPr>
              <a:t>On</a:t>
            </a:r>
          </a:p>
          <a:p>
            <a:pPr lvl="1"/>
            <a:r>
              <a:rPr lang="en-US" sz="3200" dirty="0" smtClean="0"/>
              <a:t>Driver Signing turned </a:t>
            </a:r>
            <a:r>
              <a:rPr lang="en-US" sz="3200" b="1" dirty="0" smtClean="0">
                <a:solidFill>
                  <a:srgbClr val="FF0000"/>
                </a:solidFill>
              </a:rPr>
              <a:t>On </a:t>
            </a:r>
            <a:r>
              <a:rPr lang="en-US" sz="3200" dirty="0" smtClean="0"/>
              <a:t>(XP only)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fade">
                                      <p:cBhvr>
                                        <p:cTn id="18" dur="500"/>
                                        <p:tgtEl>
                                          <p:spTgt spid="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500"/>
                                        <p:tgtEl>
                                          <p:spTgt spid="9">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xEl>
                                              <p:pRg st="5" end="5"/>
                                            </p:txEl>
                                          </p:spTgt>
                                        </p:tgtEl>
                                        <p:attrNameLst>
                                          <p:attrName>style.visibility</p:attrName>
                                        </p:attrNameLst>
                                      </p:cBhvr>
                                      <p:to>
                                        <p:strVal val="visible"/>
                                      </p:to>
                                    </p:set>
                                    <p:animEffect transition="in" filter="fade">
                                      <p:cBhvr>
                                        <p:cTn id="28" dur="500"/>
                                        <p:tgtEl>
                                          <p:spTgt spid="9">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animEffect transition="in" filter="fade">
                                      <p:cBhvr>
                                        <p:cTn id="33" dur="500"/>
                                        <p:tgtEl>
                                          <p:spTgt spid="9">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xEl>
                                              <p:pRg st="8" end="8"/>
                                            </p:txEl>
                                          </p:spTgt>
                                        </p:tgtEl>
                                        <p:attrNameLst>
                                          <p:attrName>style.visibility</p:attrName>
                                        </p:attrNameLst>
                                      </p:cBhvr>
                                      <p:to>
                                        <p:strVal val="visible"/>
                                      </p:to>
                                    </p:set>
                                    <p:animEffect transition="in" filter="fade">
                                      <p:cBhvr>
                                        <p:cTn id="43" dur="500"/>
                                        <p:tgtEl>
                                          <p:spTgt spid="9">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
                                            <p:txEl>
                                              <p:pRg st="9" end="9"/>
                                            </p:txEl>
                                          </p:spTgt>
                                        </p:tgtEl>
                                        <p:attrNameLst>
                                          <p:attrName>style.visibility</p:attrName>
                                        </p:attrNameLst>
                                      </p:cBhvr>
                                      <p:to>
                                        <p:strVal val="visible"/>
                                      </p:to>
                                    </p:set>
                                    <p:animEffect transition="in" filter="fade">
                                      <p:cBhvr>
                                        <p:cTn id="48"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May Cause Concern</a:t>
            </a:r>
            <a:endParaRPr lang="en-US" dirty="0"/>
          </a:p>
        </p:txBody>
      </p:sp>
      <p:sp>
        <p:nvSpPr>
          <p:cNvPr id="3" name="Content Placeholder 2"/>
          <p:cNvSpPr>
            <a:spLocks noGrp="1"/>
          </p:cNvSpPr>
          <p:nvPr>
            <p:ph idx="1"/>
          </p:nvPr>
        </p:nvSpPr>
        <p:spPr>
          <a:xfrm>
            <a:off x="381000" y="1412875"/>
            <a:ext cx="8382000" cy="3899529"/>
          </a:xfrm>
        </p:spPr>
        <p:txBody>
          <a:bodyPr/>
          <a:lstStyle/>
          <a:p>
            <a:r>
              <a:rPr lang="en-US" dirty="0" smtClean="0"/>
              <a:t>Java in IE7 settings </a:t>
            </a:r>
            <a:r>
              <a:rPr lang="en-US" b="1" dirty="0" smtClean="0">
                <a:solidFill>
                  <a:srgbClr val="FF0000"/>
                </a:solidFill>
              </a:rPr>
              <a:t>Disabled</a:t>
            </a:r>
          </a:p>
          <a:p>
            <a:r>
              <a:rPr lang="en-US" sz="3200" dirty="0" smtClean="0"/>
              <a:t>ActiveX Controls cannot be loaded by Normal Users </a:t>
            </a:r>
          </a:p>
          <a:p>
            <a:pPr lvl="1"/>
            <a:r>
              <a:rPr lang="en-US" i="1" dirty="0" smtClean="0"/>
              <a:t>But</a:t>
            </a:r>
            <a:r>
              <a:rPr lang="en-US" dirty="0" smtClean="0"/>
              <a:t> Vista has ActiveX Install Service</a:t>
            </a:r>
            <a:endParaRPr sz="2400" smtClean="0"/>
          </a:p>
          <a:p>
            <a:endParaRPr sz="3000" smtClean="0"/>
          </a:p>
          <a:p>
            <a:pPr lvl="1">
              <a:buNone/>
            </a:pPr>
            <a:endParaRPr sz="2800" smtClean="0"/>
          </a:p>
          <a:p>
            <a:pPr lvl="1"/>
            <a:endParaRPr lang="en-US" dirty="0" smtClean="0">
              <a:solidFill>
                <a:srgbClr val="C00000"/>
              </a:solidFill>
            </a:endParaRPr>
          </a:p>
          <a:p>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LGPO Tool</a:t>
            </a:r>
            <a:endParaRPr lang="en-US" dirty="0"/>
          </a:p>
        </p:txBody>
      </p:sp>
      <p:sp>
        <p:nvSpPr>
          <p:cNvPr id="3" name="Content Placeholder 2"/>
          <p:cNvSpPr>
            <a:spLocks noGrp="1"/>
          </p:cNvSpPr>
          <p:nvPr>
            <p:ph idx="1"/>
          </p:nvPr>
        </p:nvSpPr>
        <p:spPr>
          <a:xfrm>
            <a:off x="381000" y="1412875"/>
            <a:ext cx="8382000" cy="4579715"/>
          </a:xfrm>
        </p:spPr>
        <p:txBody>
          <a:bodyPr/>
          <a:lstStyle/>
          <a:p>
            <a:r>
              <a:rPr lang="en-US" dirty="0" smtClean="0"/>
              <a:t>Local Group Policy Object tool</a:t>
            </a:r>
          </a:p>
          <a:p>
            <a:r>
              <a:rPr lang="en-US" dirty="0" smtClean="0"/>
              <a:t>Takes FDCC GPOs provided by NIST, applies them to local group policy</a:t>
            </a:r>
          </a:p>
          <a:p>
            <a:r>
              <a:rPr lang="en-US" dirty="0" smtClean="0"/>
              <a:t>Allows use of a Delta file (your variances)</a:t>
            </a:r>
          </a:p>
          <a:p>
            <a:r>
              <a:rPr lang="en-US" dirty="0" smtClean="0"/>
              <a:t>See the latest webcast by Aaron </a:t>
            </a:r>
            <a:r>
              <a:rPr lang="en-US" dirty="0" err="1" smtClean="0"/>
              <a:t>Margosis</a:t>
            </a:r>
            <a:r>
              <a:rPr lang="en-US" dirty="0" smtClean="0"/>
              <a:t> to get full details on usage</a:t>
            </a:r>
          </a:p>
          <a:p>
            <a:r>
              <a:rPr lang="en-US" dirty="0" smtClean="0"/>
              <a:t>Get the tool from Microsoft FDCC Blog</a:t>
            </a:r>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583323" y="5115996"/>
            <a:ext cx="8213835" cy="461665"/>
          </a:xfrm>
        </p:spPr>
        <p:txBody>
          <a:bodyPr/>
          <a:lstStyle/>
          <a:p>
            <a:r>
              <a:rPr lang="en-US" dirty="0" smtClean="0"/>
              <a:t>Federal Desktop Core Configuration (FDCC)</a:t>
            </a:r>
            <a:endParaRPr lang="en-US" dirty="0"/>
          </a:p>
        </p:txBody>
      </p:sp>
      <p:sp>
        <p:nvSpPr>
          <p:cNvPr id="8" name="Text Placeholder 7"/>
          <p:cNvSpPr>
            <a:spLocks noGrp="1"/>
          </p:cNvSpPr>
          <p:nvPr>
            <p:ph type="body" sz="quarter" idx="10"/>
          </p:nvPr>
        </p:nvSpPr>
        <p:spPr/>
        <p:txBody>
          <a:bodyPr/>
          <a:lstStyle/>
          <a:p>
            <a:r>
              <a:rPr sz="6000" spc="0" smtClean="0"/>
              <a:t>Testing and Troubleshooting</a:t>
            </a:r>
            <a:endParaRPr sz="4800" spc="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smtClean="0"/>
              <a:t>Two Testing Tracks</a:t>
            </a:r>
            <a:endParaRPr lang="en-US" dirty="0"/>
          </a:p>
        </p:txBody>
      </p:sp>
      <p:sp>
        <p:nvSpPr>
          <p:cNvPr id="6" name="Text Placeholder 5"/>
          <p:cNvSpPr>
            <a:spLocks noGrp="1"/>
          </p:cNvSpPr>
          <p:nvPr>
            <p:ph type="body" sz="quarter" idx="10"/>
          </p:nvPr>
        </p:nvSpPr>
        <p:spPr>
          <a:xfrm>
            <a:off x="381000" y="1411552"/>
            <a:ext cx="8382000" cy="3188565"/>
          </a:xfrm>
        </p:spPr>
        <p:txBody>
          <a:bodyPr/>
          <a:lstStyle/>
          <a:p>
            <a:r>
              <a:rPr lang="en-US" b="1" dirty="0" smtClean="0"/>
              <a:t>Accountability</a:t>
            </a:r>
            <a:r>
              <a:rPr lang="en-US" dirty="0" smtClean="0"/>
              <a:t>:  how to pass the audits</a:t>
            </a:r>
          </a:p>
          <a:p>
            <a:pPr lvl="1"/>
            <a:r>
              <a:rPr lang="en-US" dirty="0" smtClean="0"/>
              <a:t>Security Content Automation Protocol  (SCAP)</a:t>
            </a:r>
          </a:p>
          <a:p>
            <a:pPr lvl="1"/>
            <a:r>
              <a:rPr lang="en-US" dirty="0" smtClean="0"/>
              <a:t>Some variances permitted, but must provide:</a:t>
            </a:r>
          </a:p>
          <a:p>
            <a:pPr lvl="2"/>
            <a:r>
              <a:rPr lang="en-US" dirty="0" smtClean="0"/>
              <a:t>Reason for the variance</a:t>
            </a:r>
          </a:p>
          <a:p>
            <a:pPr lvl="2"/>
            <a:r>
              <a:rPr lang="en-US" dirty="0" smtClean="0"/>
              <a:t>Get Healthy date</a:t>
            </a:r>
          </a:p>
          <a:p>
            <a:r>
              <a:rPr lang="en-US" b="1" dirty="0" smtClean="0"/>
              <a:t>Compatibility</a:t>
            </a:r>
            <a:r>
              <a:rPr lang="en-US" dirty="0" smtClean="0"/>
              <a:t>:  prove applications and drivers work</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smtClean="0"/>
              <a:t>Agenda</a:t>
            </a:r>
            <a:endParaRPr/>
          </a:p>
        </p:txBody>
      </p:sp>
      <p:sp>
        <p:nvSpPr>
          <p:cNvPr id="17411" name="Text Placeholder 2"/>
          <p:cNvSpPr>
            <a:spLocks noGrp="1"/>
          </p:cNvSpPr>
          <p:nvPr>
            <p:ph type="body" sz="quarter" idx="10"/>
          </p:nvPr>
        </p:nvSpPr>
        <p:spPr>
          <a:xfrm>
            <a:off x="381000" y="1411288"/>
            <a:ext cx="8382000" cy="2068259"/>
          </a:xfrm>
        </p:spPr>
        <p:txBody>
          <a:bodyPr/>
          <a:lstStyle/>
          <a:p>
            <a:pPr eaLnBrk="1" hangingPunct="1"/>
            <a:r>
              <a:rPr lang="en-US" dirty="0" smtClean="0"/>
              <a:t>History</a:t>
            </a:r>
          </a:p>
          <a:p>
            <a:pPr eaLnBrk="1" hangingPunct="1"/>
            <a:r>
              <a:rPr lang="en-US" dirty="0" smtClean="0"/>
              <a:t>Deliverables</a:t>
            </a:r>
          </a:p>
          <a:p>
            <a:pPr eaLnBrk="1" hangingPunct="1"/>
            <a:r>
              <a:rPr lang="en-US" dirty="0" smtClean="0"/>
              <a:t>Configuration Details</a:t>
            </a:r>
          </a:p>
          <a:p>
            <a:pPr eaLnBrk="1" hangingPunct="1"/>
            <a:r>
              <a:rPr lang="en-US" dirty="0" smtClean="0"/>
              <a:t>Testing and Troubleshooting</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Accountability</a:t>
            </a:r>
            <a:endParaRPr lang="en-US" dirty="0"/>
          </a:p>
        </p:txBody>
      </p:sp>
      <p:sp>
        <p:nvSpPr>
          <p:cNvPr id="5" name="Subtitle 4"/>
          <p:cNvSpPr>
            <a:spLocks noGrp="1"/>
          </p:cNvSpPr>
          <p:nvPr>
            <p:ph type="subTitle" idx="1"/>
          </p:nvPr>
        </p:nvSpPr>
        <p:spPr/>
        <p:txBody>
          <a:bodyPr/>
          <a:lstStyle/>
          <a:p>
            <a:r>
              <a:rPr lang="en-US" dirty="0" smtClean="0"/>
              <a:t>Testing and Troubleshooting</a:t>
            </a:r>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SCAP:  Checks and Balances</a:t>
            </a:r>
            <a:endParaRPr lang="en-US" dirty="0"/>
          </a:p>
        </p:txBody>
      </p:sp>
      <p:grpSp>
        <p:nvGrpSpPr>
          <p:cNvPr id="3" name="Group 31"/>
          <p:cNvGrpSpPr/>
          <p:nvPr/>
        </p:nvGrpSpPr>
        <p:grpSpPr>
          <a:xfrm>
            <a:off x="1981200" y="4343400"/>
            <a:ext cx="5105400" cy="1905000"/>
            <a:chOff x="1981200" y="4343400"/>
            <a:chExt cx="5181600" cy="1882775"/>
          </a:xfrm>
        </p:grpSpPr>
        <p:sp>
          <p:nvSpPr>
            <p:cNvPr id="27" name="Freeform 26"/>
            <p:cNvSpPr/>
            <p:nvPr/>
          </p:nvSpPr>
          <p:spPr bwMode="auto">
            <a:xfrm>
              <a:off x="1981200" y="4343400"/>
              <a:ext cx="5181600" cy="1219200"/>
            </a:xfrm>
            <a:custGeom>
              <a:avLst/>
              <a:gdLst>
                <a:gd name="connsiteX0" fmla="*/ 0 w 5257800"/>
                <a:gd name="connsiteY0" fmla="*/ 1752600 h 1752600"/>
                <a:gd name="connsiteX1" fmla="*/ 2628900 w 5257800"/>
                <a:gd name="connsiteY1" fmla="*/ 0 h 1752600"/>
                <a:gd name="connsiteX2" fmla="*/ 5257800 w 5257800"/>
                <a:gd name="connsiteY2" fmla="*/ 1752600 h 1752600"/>
                <a:gd name="connsiteX3" fmla="*/ 0 w 5257800"/>
                <a:gd name="connsiteY3" fmla="*/ 1752600 h 1752600"/>
              </a:gdLst>
              <a:ahLst/>
              <a:cxnLst>
                <a:cxn ang="0">
                  <a:pos x="connsiteX0" y="connsiteY0"/>
                </a:cxn>
                <a:cxn ang="0">
                  <a:pos x="connsiteX1" y="connsiteY1"/>
                </a:cxn>
                <a:cxn ang="0">
                  <a:pos x="connsiteX2" y="connsiteY2"/>
                </a:cxn>
                <a:cxn ang="0">
                  <a:pos x="connsiteX3" y="connsiteY3"/>
                </a:cxn>
              </a:cxnLst>
              <a:rect l="l" t="t" r="r" b="b"/>
              <a:pathLst>
                <a:path w="5257800" h="1752600">
                  <a:moveTo>
                    <a:pt x="0" y="1752600"/>
                  </a:moveTo>
                  <a:lnTo>
                    <a:pt x="2628900" y="0"/>
                  </a:lnTo>
                  <a:lnTo>
                    <a:pt x="5257800" y="1752600"/>
                  </a:lnTo>
                  <a:lnTo>
                    <a:pt x="0" y="1752600"/>
                  </a:lnTo>
                  <a:close/>
                </a:path>
              </a:pathLst>
            </a:custGeom>
            <a:solidFill>
              <a:schemeClr val="accent1">
                <a:alpha val="9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solidFill>
                  <a:schemeClr val="tx1"/>
                </a:solidFill>
                <a:effectLst/>
                <a:latin typeface="Times New Roman" charset="0"/>
              </a:endParaRPr>
            </a:p>
          </p:txBody>
        </p:sp>
        <p:pic>
          <p:nvPicPr>
            <p:cNvPr id="4" name="Picture 2" descr="C:\Program Files\Microsoft Office\MEDIA\CAGCAT10\j0285750.wmf"/>
            <p:cNvPicPr>
              <a:picLocks noChangeAspect="1" noChangeArrowheads="1"/>
            </p:cNvPicPr>
            <p:nvPr/>
          </p:nvPicPr>
          <p:blipFill>
            <a:blip r:embed="rId3"/>
            <a:srcRect/>
            <a:stretch>
              <a:fillRect/>
            </a:stretch>
          </p:blipFill>
          <p:spPr bwMode="auto">
            <a:xfrm>
              <a:off x="3657600" y="5105400"/>
              <a:ext cx="1824037" cy="1120775"/>
            </a:xfrm>
            <a:prstGeom prst="rect">
              <a:avLst/>
            </a:prstGeom>
            <a:noFill/>
          </p:spPr>
        </p:pic>
        <p:sp>
          <p:nvSpPr>
            <p:cNvPr id="9" name="TextBox 8"/>
            <p:cNvSpPr txBox="1"/>
            <p:nvPr/>
          </p:nvSpPr>
          <p:spPr>
            <a:xfrm>
              <a:off x="2590800" y="4648200"/>
              <a:ext cx="3810000" cy="461665"/>
            </a:xfrm>
            <a:prstGeom prst="rect">
              <a:avLst/>
            </a:prstGeom>
            <a:noFill/>
          </p:spPr>
          <p:txBody>
            <a:bodyPr wrap="square" rtlCol="0">
              <a:spAutoFit/>
            </a:bodyPr>
            <a:lstStyle/>
            <a:p>
              <a:pPr algn="ctr"/>
              <a:r>
                <a:rPr lang="en-US" b="1" i="1" dirty="0" smtClean="0">
                  <a:solidFill>
                    <a:schemeClr val="accent2"/>
                  </a:solidFill>
                  <a:latin typeface="+mj-lt"/>
                </a:rPr>
                <a:t>Baseline</a:t>
              </a:r>
              <a:endParaRPr lang="en-US" b="1" i="1" dirty="0">
                <a:solidFill>
                  <a:schemeClr val="accent2"/>
                </a:solidFill>
                <a:latin typeface="+mj-lt"/>
              </a:endParaRPr>
            </a:p>
          </p:txBody>
        </p:sp>
      </p:grpSp>
      <p:grpSp>
        <p:nvGrpSpPr>
          <p:cNvPr id="5" name="Group 29"/>
          <p:cNvGrpSpPr/>
          <p:nvPr/>
        </p:nvGrpSpPr>
        <p:grpSpPr>
          <a:xfrm>
            <a:off x="1981200" y="1905000"/>
            <a:ext cx="2438400" cy="3505200"/>
            <a:chOff x="1981200" y="1905000"/>
            <a:chExt cx="2590800" cy="3657600"/>
          </a:xfrm>
        </p:grpSpPr>
        <p:sp>
          <p:nvSpPr>
            <p:cNvPr id="23" name="Freeform 22"/>
            <p:cNvSpPr/>
            <p:nvPr/>
          </p:nvSpPr>
          <p:spPr bwMode="auto">
            <a:xfrm flipH="1">
              <a:off x="1981200" y="1905000"/>
              <a:ext cx="2590800" cy="3657600"/>
            </a:xfrm>
            <a:custGeom>
              <a:avLst/>
              <a:gdLst>
                <a:gd name="connsiteX0" fmla="*/ 0 w 3276600"/>
                <a:gd name="connsiteY0" fmla="*/ 2819400 h 2819400"/>
                <a:gd name="connsiteX1" fmla="*/ 0 w 3276600"/>
                <a:gd name="connsiteY1" fmla="*/ 0 h 2819400"/>
                <a:gd name="connsiteX2" fmla="*/ 3276600 w 3276600"/>
                <a:gd name="connsiteY2" fmla="*/ 2819400 h 2819400"/>
                <a:gd name="connsiteX3" fmla="*/ 0 w 3276600"/>
                <a:gd name="connsiteY3" fmla="*/ 2819400 h 2819400"/>
                <a:gd name="connsiteX0" fmla="*/ 0 w 2438400"/>
                <a:gd name="connsiteY0" fmla="*/ 2819400 h 3657600"/>
                <a:gd name="connsiteX1" fmla="*/ 0 w 2438400"/>
                <a:gd name="connsiteY1" fmla="*/ 0 h 3657600"/>
                <a:gd name="connsiteX2" fmla="*/ 2438400 w 2438400"/>
                <a:gd name="connsiteY2" fmla="*/ 3657600 h 3657600"/>
                <a:gd name="connsiteX3" fmla="*/ 0 w 2438400"/>
                <a:gd name="connsiteY3" fmla="*/ 2819400 h 3657600"/>
                <a:gd name="connsiteX0" fmla="*/ 0 w 2438400"/>
                <a:gd name="connsiteY0" fmla="*/ 2438400 h 3657600"/>
                <a:gd name="connsiteX1" fmla="*/ 0 w 2438400"/>
                <a:gd name="connsiteY1" fmla="*/ 0 h 3657600"/>
                <a:gd name="connsiteX2" fmla="*/ 2438400 w 2438400"/>
                <a:gd name="connsiteY2" fmla="*/ 3657600 h 3657600"/>
                <a:gd name="connsiteX3" fmla="*/ 0 w 2438400"/>
                <a:gd name="connsiteY3" fmla="*/ 2438400 h 3657600"/>
              </a:gdLst>
              <a:ahLst/>
              <a:cxnLst>
                <a:cxn ang="0">
                  <a:pos x="connsiteX0" y="connsiteY0"/>
                </a:cxn>
                <a:cxn ang="0">
                  <a:pos x="connsiteX1" y="connsiteY1"/>
                </a:cxn>
                <a:cxn ang="0">
                  <a:pos x="connsiteX2" y="connsiteY2"/>
                </a:cxn>
                <a:cxn ang="0">
                  <a:pos x="connsiteX3" y="connsiteY3"/>
                </a:cxn>
              </a:cxnLst>
              <a:rect l="l" t="t" r="r" b="b"/>
              <a:pathLst>
                <a:path w="2438400" h="3657600">
                  <a:moveTo>
                    <a:pt x="0" y="2438400"/>
                  </a:moveTo>
                  <a:lnTo>
                    <a:pt x="0" y="0"/>
                  </a:lnTo>
                  <a:lnTo>
                    <a:pt x="2438400" y="3657600"/>
                  </a:lnTo>
                  <a:lnTo>
                    <a:pt x="0" y="2438400"/>
                  </a:lnTo>
                  <a:close/>
                </a:path>
              </a:pathLst>
            </a:custGeom>
            <a:solidFill>
              <a:schemeClr val="accent1">
                <a:alpha val="2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en-US" smtClean="0">
                <a:latin typeface="Times New Roman" charset="0"/>
              </a:endParaRPr>
            </a:p>
          </p:txBody>
        </p:sp>
        <p:sp>
          <p:nvSpPr>
            <p:cNvPr id="28" name="TextBox 27"/>
            <p:cNvSpPr txBox="1"/>
            <p:nvPr/>
          </p:nvSpPr>
          <p:spPr>
            <a:xfrm>
              <a:off x="1981200" y="2590800"/>
              <a:ext cx="1752600" cy="1200329"/>
            </a:xfrm>
            <a:prstGeom prst="rect">
              <a:avLst/>
            </a:prstGeom>
            <a:noFill/>
          </p:spPr>
          <p:txBody>
            <a:bodyPr wrap="square" rtlCol="0">
              <a:spAutoFit/>
            </a:bodyPr>
            <a:lstStyle/>
            <a:p>
              <a:pPr algn="ctr"/>
              <a:r>
                <a:rPr lang="en-US" b="1" i="1" dirty="0" smtClean="0">
                  <a:solidFill>
                    <a:schemeClr val="accent2"/>
                  </a:solidFill>
                  <a:latin typeface="+mj-lt"/>
                </a:rPr>
                <a:t>Security</a:t>
              </a:r>
            </a:p>
            <a:p>
              <a:pPr algn="ctr"/>
              <a:r>
                <a:rPr lang="en-US" b="1" i="1" dirty="0" smtClean="0">
                  <a:solidFill>
                    <a:schemeClr val="accent2"/>
                  </a:solidFill>
                  <a:latin typeface="+mj-lt"/>
                </a:rPr>
                <a:t>Scanner</a:t>
              </a:r>
            </a:p>
            <a:p>
              <a:pPr algn="ctr"/>
              <a:r>
                <a:rPr lang="en-US" b="1" i="1" dirty="0" smtClean="0">
                  <a:solidFill>
                    <a:schemeClr val="accent2"/>
                  </a:solidFill>
                  <a:latin typeface="+mj-lt"/>
                </a:rPr>
                <a:t>A</a:t>
              </a:r>
              <a:endParaRPr lang="en-US" b="1" i="1" dirty="0">
                <a:solidFill>
                  <a:schemeClr val="accent2"/>
                </a:solidFill>
                <a:latin typeface="+mj-lt"/>
              </a:endParaRPr>
            </a:p>
          </p:txBody>
        </p:sp>
      </p:grpSp>
      <p:grpSp>
        <p:nvGrpSpPr>
          <p:cNvPr id="8" name="Group 30"/>
          <p:cNvGrpSpPr/>
          <p:nvPr/>
        </p:nvGrpSpPr>
        <p:grpSpPr>
          <a:xfrm>
            <a:off x="4724400" y="1905000"/>
            <a:ext cx="2438400" cy="3581400"/>
            <a:chOff x="4572000" y="1905000"/>
            <a:chExt cx="2590800" cy="3657600"/>
          </a:xfrm>
        </p:grpSpPr>
        <p:sp>
          <p:nvSpPr>
            <p:cNvPr id="24" name="Freeform 23"/>
            <p:cNvSpPr/>
            <p:nvPr/>
          </p:nvSpPr>
          <p:spPr bwMode="auto">
            <a:xfrm>
              <a:off x="4572000" y="1905000"/>
              <a:ext cx="2590800" cy="3657600"/>
            </a:xfrm>
            <a:custGeom>
              <a:avLst/>
              <a:gdLst>
                <a:gd name="connsiteX0" fmla="*/ 0 w 3276600"/>
                <a:gd name="connsiteY0" fmla="*/ 2819400 h 2819400"/>
                <a:gd name="connsiteX1" fmla="*/ 0 w 3276600"/>
                <a:gd name="connsiteY1" fmla="*/ 0 h 2819400"/>
                <a:gd name="connsiteX2" fmla="*/ 3276600 w 3276600"/>
                <a:gd name="connsiteY2" fmla="*/ 2819400 h 2819400"/>
                <a:gd name="connsiteX3" fmla="*/ 0 w 3276600"/>
                <a:gd name="connsiteY3" fmla="*/ 2819400 h 2819400"/>
                <a:gd name="connsiteX0" fmla="*/ 0 w 2438400"/>
                <a:gd name="connsiteY0" fmla="*/ 2819400 h 3657600"/>
                <a:gd name="connsiteX1" fmla="*/ 0 w 2438400"/>
                <a:gd name="connsiteY1" fmla="*/ 0 h 3657600"/>
                <a:gd name="connsiteX2" fmla="*/ 2438400 w 2438400"/>
                <a:gd name="connsiteY2" fmla="*/ 3657600 h 3657600"/>
                <a:gd name="connsiteX3" fmla="*/ 0 w 2438400"/>
                <a:gd name="connsiteY3" fmla="*/ 2819400 h 3657600"/>
                <a:gd name="connsiteX0" fmla="*/ 0 w 2438400"/>
                <a:gd name="connsiteY0" fmla="*/ 2438400 h 3657600"/>
                <a:gd name="connsiteX1" fmla="*/ 0 w 2438400"/>
                <a:gd name="connsiteY1" fmla="*/ 0 h 3657600"/>
                <a:gd name="connsiteX2" fmla="*/ 2438400 w 2438400"/>
                <a:gd name="connsiteY2" fmla="*/ 3657600 h 3657600"/>
                <a:gd name="connsiteX3" fmla="*/ 0 w 2438400"/>
                <a:gd name="connsiteY3" fmla="*/ 2438400 h 3657600"/>
              </a:gdLst>
              <a:ahLst/>
              <a:cxnLst>
                <a:cxn ang="0">
                  <a:pos x="connsiteX0" y="connsiteY0"/>
                </a:cxn>
                <a:cxn ang="0">
                  <a:pos x="connsiteX1" y="connsiteY1"/>
                </a:cxn>
                <a:cxn ang="0">
                  <a:pos x="connsiteX2" y="connsiteY2"/>
                </a:cxn>
                <a:cxn ang="0">
                  <a:pos x="connsiteX3" y="connsiteY3"/>
                </a:cxn>
              </a:cxnLst>
              <a:rect l="l" t="t" r="r" b="b"/>
              <a:pathLst>
                <a:path w="2438400" h="3657600">
                  <a:moveTo>
                    <a:pt x="0" y="2438400"/>
                  </a:moveTo>
                  <a:lnTo>
                    <a:pt x="0" y="0"/>
                  </a:lnTo>
                  <a:lnTo>
                    <a:pt x="2438400" y="3657600"/>
                  </a:lnTo>
                  <a:lnTo>
                    <a:pt x="0" y="2438400"/>
                  </a:lnTo>
                  <a:close/>
                </a:path>
              </a:pathLst>
            </a:custGeom>
            <a:solidFill>
              <a:schemeClr val="accent1">
                <a:alpha val="4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solidFill>
                  <a:schemeClr val="tx1"/>
                </a:solidFill>
                <a:effectLst/>
                <a:latin typeface="Times New Roman" charset="0"/>
              </a:endParaRPr>
            </a:p>
          </p:txBody>
        </p:sp>
        <p:sp>
          <p:nvSpPr>
            <p:cNvPr id="29" name="TextBox 28"/>
            <p:cNvSpPr txBox="1"/>
            <p:nvPr/>
          </p:nvSpPr>
          <p:spPr>
            <a:xfrm>
              <a:off x="5410200" y="2590800"/>
              <a:ext cx="1752600" cy="1200329"/>
            </a:xfrm>
            <a:prstGeom prst="rect">
              <a:avLst/>
            </a:prstGeom>
            <a:noFill/>
          </p:spPr>
          <p:txBody>
            <a:bodyPr wrap="square" rtlCol="0">
              <a:spAutoFit/>
            </a:bodyPr>
            <a:lstStyle/>
            <a:p>
              <a:pPr algn="ctr"/>
              <a:r>
                <a:rPr lang="en-US" b="1" i="1" dirty="0" smtClean="0">
                  <a:solidFill>
                    <a:schemeClr val="accent2"/>
                  </a:solidFill>
                  <a:latin typeface="+mj-lt"/>
                </a:rPr>
                <a:t>Security</a:t>
              </a:r>
            </a:p>
            <a:p>
              <a:pPr algn="ctr"/>
              <a:r>
                <a:rPr lang="en-US" b="1" i="1" dirty="0" smtClean="0">
                  <a:solidFill>
                    <a:schemeClr val="accent2"/>
                  </a:solidFill>
                  <a:latin typeface="+mj-lt"/>
                </a:rPr>
                <a:t>Scanner</a:t>
              </a:r>
            </a:p>
            <a:p>
              <a:pPr algn="ctr"/>
              <a:r>
                <a:rPr lang="en-US" b="1" i="1" dirty="0" smtClean="0">
                  <a:solidFill>
                    <a:schemeClr val="accent2"/>
                  </a:solidFill>
                  <a:latin typeface="+mj-lt"/>
                </a:rPr>
                <a:t>B</a:t>
              </a:r>
              <a:endParaRPr lang="en-US" b="1" i="1" dirty="0">
                <a:solidFill>
                  <a:schemeClr val="accent2"/>
                </a:solidFill>
                <a:latin typeface="+mj-lt"/>
              </a:endParaRPr>
            </a:p>
          </p:txBody>
        </p:sp>
      </p:grpSp>
      <p:grpSp>
        <p:nvGrpSpPr>
          <p:cNvPr id="10" name="Group 32"/>
          <p:cNvGrpSpPr/>
          <p:nvPr/>
        </p:nvGrpSpPr>
        <p:grpSpPr>
          <a:xfrm>
            <a:off x="3733800" y="926931"/>
            <a:ext cx="1752600" cy="1130469"/>
            <a:chOff x="3733800" y="926931"/>
            <a:chExt cx="1752600" cy="1130469"/>
          </a:xfrm>
        </p:grpSpPr>
        <p:sp>
          <p:nvSpPr>
            <p:cNvPr id="6" name="Flowchart: Magnetic Disk 5"/>
            <p:cNvSpPr/>
            <p:nvPr/>
          </p:nvSpPr>
          <p:spPr bwMode="auto">
            <a:xfrm>
              <a:off x="3733800" y="1219200"/>
              <a:ext cx="1752600" cy="838200"/>
            </a:xfrm>
            <a:prstGeom prst="flowChartMagneticDisk">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en-US" dirty="0" smtClean="0">
                  <a:solidFill>
                    <a:schemeClr val="bg1"/>
                  </a:solidFill>
                  <a:latin typeface="+mn-lt"/>
                </a:rPr>
                <a:t>SCAP Data</a:t>
              </a:r>
            </a:p>
          </p:txBody>
        </p:sp>
        <p:pic>
          <p:nvPicPr>
            <p:cNvPr id="7" name="Picture 5" descr="C:\Users\shellybi\AppData\Local\Temp\msohtmlclip1\01\clip_image001.png"/>
            <p:cNvPicPr>
              <a:picLocks noChangeAspect="1" noChangeArrowheads="1"/>
            </p:cNvPicPr>
            <p:nvPr/>
          </p:nvPicPr>
          <p:blipFill>
            <a:blip r:embed="rId4"/>
            <a:srcRect/>
            <a:stretch>
              <a:fillRect/>
            </a:stretch>
          </p:blipFill>
          <p:spPr bwMode="auto">
            <a:xfrm>
              <a:off x="4114800" y="926931"/>
              <a:ext cx="990600" cy="308186"/>
            </a:xfrm>
            <a:prstGeom prst="rect">
              <a:avLst/>
            </a:prstGeom>
            <a:noFill/>
          </p:spPr>
        </p:pic>
      </p:grpSp>
      <p:grpSp>
        <p:nvGrpSpPr>
          <p:cNvPr id="11" name="Group 53"/>
          <p:cNvGrpSpPr/>
          <p:nvPr/>
        </p:nvGrpSpPr>
        <p:grpSpPr>
          <a:xfrm>
            <a:off x="1981200" y="1828800"/>
            <a:ext cx="5181600" cy="4321175"/>
            <a:chOff x="6553200" y="-228600"/>
            <a:chExt cx="5181600" cy="4321175"/>
          </a:xfrm>
        </p:grpSpPr>
        <p:grpSp>
          <p:nvGrpSpPr>
            <p:cNvPr id="12" name="Group 43"/>
            <p:cNvGrpSpPr/>
            <p:nvPr/>
          </p:nvGrpSpPr>
          <p:grpSpPr>
            <a:xfrm>
              <a:off x="6553200" y="2209800"/>
              <a:ext cx="5181600" cy="1882775"/>
              <a:chOff x="1981200" y="4343400"/>
              <a:chExt cx="5181600" cy="1882775"/>
            </a:xfrm>
          </p:grpSpPr>
          <p:sp>
            <p:nvSpPr>
              <p:cNvPr id="45" name="Freeform 44"/>
              <p:cNvSpPr/>
              <p:nvPr/>
            </p:nvSpPr>
            <p:spPr bwMode="auto">
              <a:xfrm>
                <a:off x="1981200" y="4343400"/>
                <a:ext cx="5181600" cy="1219200"/>
              </a:xfrm>
              <a:custGeom>
                <a:avLst/>
                <a:gdLst>
                  <a:gd name="connsiteX0" fmla="*/ 0 w 5257800"/>
                  <a:gd name="connsiteY0" fmla="*/ 1752600 h 1752600"/>
                  <a:gd name="connsiteX1" fmla="*/ 2628900 w 5257800"/>
                  <a:gd name="connsiteY1" fmla="*/ 0 h 1752600"/>
                  <a:gd name="connsiteX2" fmla="*/ 5257800 w 5257800"/>
                  <a:gd name="connsiteY2" fmla="*/ 1752600 h 1752600"/>
                  <a:gd name="connsiteX3" fmla="*/ 0 w 5257800"/>
                  <a:gd name="connsiteY3" fmla="*/ 1752600 h 1752600"/>
                </a:gdLst>
                <a:ahLst/>
                <a:cxnLst>
                  <a:cxn ang="0">
                    <a:pos x="connsiteX0" y="connsiteY0"/>
                  </a:cxn>
                  <a:cxn ang="0">
                    <a:pos x="connsiteX1" y="connsiteY1"/>
                  </a:cxn>
                  <a:cxn ang="0">
                    <a:pos x="connsiteX2" y="connsiteY2"/>
                  </a:cxn>
                  <a:cxn ang="0">
                    <a:pos x="connsiteX3" y="connsiteY3"/>
                  </a:cxn>
                </a:cxnLst>
                <a:rect l="l" t="t" r="r" b="b"/>
                <a:pathLst>
                  <a:path w="5257800" h="1752600">
                    <a:moveTo>
                      <a:pt x="0" y="1752600"/>
                    </a:moveTo>
                    <a:lnTo>
                      <a:pt x="2628900" y="0"/>
                    </a:lnTo>
                    <a:lnTo>
                      <a:pt x="5257800" y="1752600"/>
                    </a:lnTo>
                    <a:lnTo>
                      <a:pt x="0" y="1752600"/>
                    </a:lnTo>
                    <a:close/>
                  </a:path>
                </a:pathLst>
              </a:custGeom>
              <a:solidFill>
                <a:schemeClr val="accent1">
                  <a:alpha val="9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solidFill>
                    <a:schemeClr val="tx1"/>
                  </a:solidFill>
                  <a:effectLst/>
                  <a:latin typeface="Times New Roman" charset="0"/>
                </a:endParaRPr>
              </a:p>
            </p:txBody>
          </p:sp>
          <p:pic>
            <p:nvPicPr>
              <p:cNvPr id="46" name="Picture 2" descr="C:\Program Files\Microsoft Office\MEDIA\CAGCAT10\j0285750.wmf"/>
              <p:cNvPicPr>
                <a:picLocks noChangeAspect="1" noChangeArrowheads="1"/>
              </p:cNvPicPr>
              <p:nvPr/>
            </p:nvPicPr>
            <p:blipFill>
              <a:blip r:embed="rId3"/>
              <a:srcRect/>
              <a:stretch>
                <a:fillRect/>
              </a:stretch>
            </p:blipFill>
            <p:spPr bwMode="auto">
              <a:xfrm>
                <a:off x="3657600" y="5105400"/>
                <a:ext cx="1824037" cy="1120775"/>
              </a:xfrm>
              <a:prstGeom prst="rect">
                <a:avLst/>
              </a:prstGeom>
              <a:noFill/>
            </p:spPr>
          </p:pic>
          <p:sp>
            <p:nvSpPr>
              <p:cNvPr id="47" name="TextBox 46"/>
              <p:cNvSpPr txBox="1"/>
              <p:nvPr/>
            </p:nvSpPr>
            <p:spPr>
              <a:xfrm>
                <a:off x="2590800" y="4648200"/>
                <a:ext cx="3810000" cy="461665"/>
              </a:xfrm>
              <a:prstGeom prst="rect">
                <a:avLst/>
              </a:prstGeom>
              <a:noFill/>
            </p:spPr>
            <p:txBody>
              <a:bodyPr wrap="square" rtlCol="0">
                <a:spAutoFit/>
              </a:bodyPr>
              <a:lstStyle/>
              <a:p>
                <a:pPr algn="ctr"/>
                <a:r>
                  <a:rPr lang="en-US" b="1" i="1" dirty="0" smtClean="0">
                    <a:solidFill>
                      <a:schemeClr val="accent2"/>
                    </a:solidFill>
                    <a:latin typeface="+mj-lt"/>
                  </a:rPr>
                  <a:t>Baseline</a:t>
                </a:r>
                <a:endParaRPr lang="en-US" b="1" i="1" dirty="0">
                  <a:solidFill>
                    <a:schemeClr val="accent2"/>
                  </a:solidFill>
                  <a:latin typeface="+mj-lt"/>
                </a:endParaRPr>
              </a:p>
            </p:txBody>
          </p:sp>
        </p:grpSp>
        <p:grpSp>
          <p:nvGrpSpPr>
            <p:cNvPr id="13" name="Group 47"/>
            <p:cNvGrpSpPr/>
            <p:nvPr/>
          </p:nvGrpSpPr>
          <p:grpSpPr>
            <a:xfrm>
              <a:off x="6553200" y="-228600"/>
              <a:ext cx="2590800" cy="3657600"/>
              <a:chOff x="1981200" y="1905000"/>
              <a:chExt cx="2590800" cy="3657600"/>
            </a:xfrm>
          </p:grpSpPr>
          <p:sp>
            <p:nvSpPr>
              <p:cNvPr id="49" name="Freeform 48"/>
              <p:cNvSpPr/>
              <p:nvPr/>
            </p:nvSpPr>
            <p:spPr bwMode="auto">
              <a:xfrm flipH="1">
                <a:off x="1981200" y="1905000"/>
                <a:ext cx="2590800" cy="3657600"/>
              </a:xfrm>
              <a:custGeom>
                <a:avLst/>
                <a:gdLst>
                  <a:gd name="connsiteX0" fmla="*/ 0 w 3276600"/>
                  <a:gd name="connsiteY0" fmla="*/ 2819400 h 2819400"/>
                  <a:gd name="connsiteX1" fmla="*/ 0 w 3276600"/>
                  <a:gd name="connsiteY1" fmla="*/ 0 h 2819400"/>
                  <a:gd name="connsiteX2" fmla="*/ 3276600 w 3276600"/>
                  <a:gd name="connsiteY2" fmla="*/ 2819400 h 2819400"/>
                  <a:gd name="connsiteX3" fmla="*/ 0 w 3276600"/>
                  <a:gd name="connsiteY3" fmla="*/ 2819400 h 2819400"/>
                  <a:gd name="connsiteX0" fmla="*/ 0 w 2438400"/>
                  <a:gd name="connsiteY0" fmla="*/ 2819400 h 3657600"/>
                  <a:gd name="connsiteX1" fmla="*/ 0 w 2438400"/>
                  <a:gd name="connsiteY1" fmla="*/ 0 h 3657600"/>
                  <a:gd name="connsiteX2" fmla="*/ 2438400 w 2438400"/>
                  <a:gd name="connsiteY2" fmla="*/ 3657600 h 3657600"/>
                  <a:gd name="connsiteX3" fmla="*/ 0 w 2438400"/>
                  <a:gd name="connsiteY3" fmla="*/ 2819400 h 3657600"/>
                  <a:gd name="connsiteX0" fmla="*/ 0 w 2438400"/>
                  <a:gd name="connsiteY0" fmla="*/ 2438400 h 3657600"/>
                  <a:gd name="connsiteX1" fmla="*/ 0 w 2438400"/>
                  <a:gd name="connsiteY1" fmla="*/ 0 h 3657600"/>
                  <a:gd name="connsiteX2" fmla="*/ 2438400 w 2438400"/>
                  <a:gd name="connsiteY2" fmla="*/ 3657600 h 3657600"/>
                  <a:gd name="connsiteX3" fmla="*/ 0 w 2438400"/>
                  <a:gd name="connsiteY3" fmla="*/ 2438400 h 3657600"/>
                </a:gdLst>
                <a:ahLst/>
                <a:cxnLst>
                  <a:cxn ang="0">
                    <a:pos x="connsiteX0" y="connsiteY0"/>
                  </a:cxn>
                  <a:cxn ang="0">
                    <a:pos x="connsiteX1" y="connsiteY1"/>
                  </a:cxn>
                  <a:cxn ang="0">
                    <a:pos x="connsiteX2" y="connsiteY2"/>
                  </a:cxn>
                  <a:cxn ang="0">
                    <a:pos x="connsiteX3" y="connsiteY3"/>
                  </a:cxn>
                </a:cxnLst>
                <a:rect l="l" t="t" r="r" b="b"/>
                <a:pathLst>
                  <a:path w="2438400" h="3657600">
                    <a:moveTo>
                      <a:pt x="0" y="2438400"/>
                    </a:moveTo>
                    <a:lnTo>
                      <a:pt x="0" y="0"/>
                    </a:lnTo>
                    <a:lnTo>
                      <a:pt x="2438400" y="3657600"/>
                    </a:lnTo>
                    <a:lnTo>
                      <a:pt x="0" y="2438400"/>
                    </a:lnTo>
                    <a:close/>
                  </a:path>
                </a:pathLst>
              </a:custGeom>
              <a:solidFill>
                <a:schemeClr val="accent1">
                  <a:alpha val="2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en-US" smtClean="0">
                  <a:latin typeface="Times New Roman" charset="0"/>
                </a:endParaRPr>
              </a:p>
            </p:txBody>
          </p:sp>
          <p:sp>
            <p:nvSpPr>
              <p:cNvPr id="50" name="TextBox 49"/>
              <p:cNvSpPr txBox="1"/>
              <p:nvPr/>
            </p:nvSpPr>
            <p:spPr>
              <a:xfrm>
                <a:off x="1981200" y="2590800"/>
                <a:ext cx="1752600" cy="1200329"/>
              </a:xfrm>
              <a:prstGeom prst="rect">
                <a:avLst/>
              </a:prstGeom>
              <a:noFill/>
            </p:spPr>
            <p:txBody>
              <a:bodyPr wrap="square" rtlCol="0">
                <a:spAutoFit/>
              </a:bodyPr>
              <a:lstStyle/>
              <a:p>
                <a:pPr algn="ctr"/>
                <a:r>
                  <a:rPr lang="en-US" b="1" i="1" dirty="0" smtClean="0">
                    <a:solidFill>
                      <a:schemeClr val="accent2"/>
                    </a:solidFill>
                    <a:latin typeface="+mj-lt"/>
                  </a:rPr>
                  <a:t>Security</a:t>
                </a:r>
              </a:p>
              <a:p>
                <a:pPr algn="ctr"/>
                <a:r>
                  <a:rPr lang="en-US" b="1" i="1" dirty="0" smtClean="0">
                    <a:solidFill>
                      <a:schemeClr val="accent2"/>
                    </a:solidFill>
                    <a:latin typeface="+mj-lt"/>
                  </a:rPr>
                  <a:t>Scanner</a:t>
                </a:r>
              </a:p>
              <a:p>
                <a:pPr algn="ctr"/>
                <a:r>
                  <a:rPr lang="en-US" b="1" i="1" dirty="0" smtClean="0">
                    <a:solidFill>
                      <a:schemeClr val="accent2"/>
                    </a:solidFill>
                    <a:latin typeface="+mj-lt"/>
                  </a:rPr>
                  <a:t>A</a:t>
                </a:r>
                <a:endParaRPr lang="en-US" b="1" i="1" dirty="0">
                  <a:solidFill>
                    <a:schemeClr val="accent2"/>
                  </a:solidFill>
                  <a:latin typeface="+mj-lt"/>
                </a:endParaRPr>
              </a:p>
            </p:txBody>
          </p:sp>
        </p:grpSp>
        <p:grpSp>
          <p:nvGrpSpPr>
            <p:cNvPr id="14" name="Group 50"/>
            <p:cNvGrpSpPr/>
            <p:nvPr/>
          </p:nvGrpSpPr>
          <p:grpSpPr>
            <a:xfrm>
              <a:off x="9144000" y="-228600"/>
              <a:ext cx="2590800" cy="3657600"/>
              <a:chOff x="4572000" y="1905000"/>
              <a:chExt cx="2590800" cy="3657600"/>
            </a:xfrm>
          </p:grpSpPr>
          <p:sp>
            <p:nvSpPr>
              <p:cNvPr id="52" name="Freeform 51"/>
              <p:cNvSpPr/>
              <p:nvPr/>
            </p:nvSpPr>
            <p:spPr bwMode="auto">
              <a:xfrm>
                <a:off x="4572000" y="1905000"/>
                <a:ext cx="2590800" cy="3657600"/>
              </a:xfrm>
              <a:custGeom>
                <a:avLst/>
                <a:gdLst>
                  <a:gd name="connsiteX0" fmla="*/ 0 w 3276600"/>
                  <a:gd name="connsiteY0" fmla="*/ 2819400 h 2819400"/>
                  <a:gd name="connsiteX1" fmla="*/ 0 w 3276600"/>
                  <a:gd name="connsiteY1" fmla="*/ 0 h 2819400"/>
                  <a:gd name="connsiteX2" fmla="*/ 3276600 w 3276600"/>
                  <a:gd name="connsiteY2" fmla="*/ 2819400 h 2819400"/>
                  <a:gd name="connsiteX3" fmla="*/ 0 w 3276600"/>
                  <a:gd name="connsiteY3" fmla="*/ 2819400 h 2819400"/>
                  <a:gd name="connsiteX0" fmla="*/ 0 w 2438400"/>
                  <a:gd name="connsiteY0" fmla="*/ 2819400 h 3657600"/>
                  <a:gd name="connsiteX1" fmla="*/ 0 w 2438400"/>
                  <a:gd name="connsiteY1" fmla="*/ 0 h 3657600"/>
                  <a:gd name="connsiteX2" fmla="*/ 2438400 w 2438400"/>
                  <a:gd name="connsiteY2" fmla="*/ 3657600 h 3657600"/>
                  <a:gd name="connsiteX3" fmla="*/ 0 w 2438400"/>
                  <a:gd name="connsiteY3" fmla="*/ 2819400 h 3657600"/>
                  <a:gd name="connsiteX0" fmla="*/ 0 w 2438400"/>
                  <a:gd name="connsiteY0" fmla="*/ 2438400 h 3657600"/>
                  <a:gd name="connsiteX1" fmla="*/ 0 w 2438400"/>
                  <a:gd name="connsiteY1" fmla="*/ 0 h 3657600"/>
                  <a:gd name="connsiteX2" fmla="*/ 2438400 w 2438400"/>
                  <a:gd name="connsiteY2" fmla="*/ 3657600 h 3657600"/>
                  <a:gd name="connsiteX3" fmla="*/ 0 w 2438400"/>
                  <a:gd name="connsiteY3" fmla="*/ 2438400 h 3657600"/>
                </a:gdLst>
                <a:ahLst/>
                <a:cxnLst>
                  <a:cxn ang="0">
                    <a:pos x="connsiteX0" y="connsiteY0"/>
                  </a:cxn>
                  <a:cxn ang="0">
                    <a:pos x="connsiteX1" y="connsiteY1"/>
                  </a:cxn>
                  <a:cxn ang="0">
                    <a:pos x="connsiteX2" y="connsiteY2"/>
                  </a:cxn>
                  <a:cxn ang="0">
                    <a:pos x="connsiteX3" y="connsiteY3"/>
                  </a:cxn>
                </a:cxnLst>
                <a:rect l="l" t="t" r="r" b="b"/>
                <a:pathLst>
                  <a:path w="2438400" h="3657600">
                    <a:moveTo>
                      <a:pt x="0" y="2438400"/>
                    </a:moveTo>
                    <a:lnTo>
                      <a:pt x="0" y="0"/>
                    </a:lnTo>
                    <a:lnTo>
                      <a:pt x="2438400" y="3657600"/>
                    </a:lnTo>
                    <a:lnTo>
                      <a:pt x="0" y="2438400"/>
                    </a:lnTo>
                    <a:close/>
                  </a:path>
                </a:pathLst>
              </a:custGeom>
              <a:solidFill>
                <a:schemeClr val="accent1">
                  <a:alpha val="4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solidFill>
                    <a:schemeClr val="tx1"/>
                  </a:solidFill>
                  <a:effectLst/>
                  <a:latin typeface="Times New Roman" charset="0"/>
                </a:endParaRPr>
              </a:p>
            </p:txBody>
          </p:sp>
          <p:sp>
            <p:nvSpPr>
              <p:cNvPr id="53" name="TextBox 52"/>
              <p:cNvSpPr txBox="1"/>
              <p:nvPr/>
            </p:nvSpPr>
            <p:spPr>
              <a:xfrm>
                <a:off x="5410200" y="2590800"/>
                <a:ext cx="1752600" cy="1200329"/>
              </a:xfrm>
              <a:prstGeom prst="rect">
                <a:avLst/>
              </a:prstGeom>
              <a:noFill/>
            </p:spPr>
            <p:txBody>
              <a:bodyPr wrap="square" rtlCol="0">
                <a:spAutoFit/>
              </a:bodyPr>
              <a:lstStyle/>
              <a:p>
                <a:pPr algn="ctr"/>
                <a:r>
                  <a:rPr lang="en-US" b="1" i="1" dirty="0" smtClean="0">
                    <a:solidFill>
                      <a:schemeClr val="accent2"/>
                    </a:solidFill>
                    <a:latin typeface="+mj-lt"/>
                  </a:rPr>
                  <a:t>Security</a:t>
                </a:r>
              </a:p>
              <a:p>
                <a:pPr algn="ctr"/>
                <a:r>
                  <a:rPr lang="en-US" b="1" i="1" dirty="0" smtClean="0">
                    <a:solidFill>
                      <a:schemeClr val="accent2"/>
                    </a:solidFill>
                    <a:latin typeface="+mj-lt"/>
                  </a:rPr>
                  <a:t>Scanner</a:t>
                </a:r>
              </a:p>
              <a:p>
                <a:pPr algn="ctr"/>
                <a:r>
                  <a:rPr lang="en-US" b="1" i="1" dirty="0" smtClean="0">
                    <a:solidFill>
                      <a:schemeClr val="accent2"/>
                    </a:solidFill>
                    <a:latin typeface="+mj-lt"/>
                  </a:rPr>
                  <a:t>B</a:t>
                </a:r>
                <a:endParaRPr lang="en-US" b="1" i="1" dirty="0">
                  <a:solidFill>
                    <a:schemeClr val="accent2"/>
                  </a:solidFill>
                  <a:latin typeface="+mj-lt"/>
                </a:endParaRPr>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0-#ppt_w/2"/>
                                          </p:val>
                                        </p:tav>
                                        <p:tav tm="100000">
                                          <p:val>
                                            <p:strVal val="#ppt_x"/>
                                          </p:val>
                                        </p:tav>
                                      </p:tavLst>
                                    </p:anim>
                                    <p:anim calcmode="lin" valueType="num">
                                      <p:cBhvr additive="base">
                                        <p:cTn id="8" dur="3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3000" fill="hold"/>
                                        <p:tgtEl>
                                          <p:spTgt spid="8"/>
                                        </p:tgtEl>
                                        <p:attrNameLst>
                                          <p:attrName>ppt_x</p:attrName>
                                        </p:attrNameLst>
                                      </p:cBhvr>
                                      <p:tavLst>
                                        <p:tav tm="0">
                                          <p:val>
                                            <p:strVal val="1+#ppt_w/2"/>
                                          </p:val>
                                        </p:tav>
                                        <p:tav tm="100000">
                                          <p:val>
                                            <p:strVal val="#ppt_x"/>
                                          </p:val>
                                        </p:tav>
                                      </p:tavLst>
                                    </p:anim>
                                    <p:anim calcmode="lin" valueType="num">
                                      <p:cBhvr additive="base">
                                        <p:cTn id="12" dur="3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0" fill="hold"/>
                                        <p:tgtEl>
                                          <p:spTgt spid="3"/>
                                        </p:tgtEl>
                                        <p:attrNameLst>
                                          <p:attrName>ppt_x</p:attrName>
                                        </p:attrNameLst>
                                      </p:cBhvr>
                                      <p:tavLst>
                                        <p:tav tm="0">
                                          <p:val>
                                            <p:strVal val="#ppt_x"/>
                                          </p:val>
                                        </p:tav>
                                        <p:tav tm="100000">
                                          <p:val>
                                            <p:strVal val="#ppt_x"/>
                                          </p:val>
                                        </p:tav>
                                      </p:tavLst>
                                    </p:anim>
                                    <p:anim calcmode="lin" valueType="num">
                                      <p:cBhvr additive="base">
                                        <p:cTn id="16" dur="3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3000"/>
                                        <p:tgtEl>
                                          <p:spTgt spid="11"/>
                                        </p:tgtEl>
                                      </p:cBhvr>
                                    </p:animEffect>
                                  </p:childTnLst>
                                </p:cTn>
                              </p:par>
                              <p:par>
                                <p:cTn id="22" presetID="10" presetClass="exit" presetSubtype="0" fill="hold" nodeType="withEffect">
                                  <p:stCondLst>
                                    <p:cond delay="0"/>
                                  </p:stCondLst>
                                  <p:childTnLst>
                                    <p:animEffect transition="out" filter="fade">
                                      <p:cBhvr>
                                        <p:cTn id="23" dur="2000"/>
                                        <p:tgtEl>
                                          <p:spTgt spid="5"/>
                                        </p:tgtEl>
                                      </p:cBhvr>
                                    </p:animEffect>
                                    <p:set>
                                      <p:cBhvr>
                                        <p:cTn id="24" dur="1" fill="hold">
                                          <p:stCondLst>
                                            <p:cond delay="1999"/>
                                          </p:stCondLst>
                                        </p:cTn>
                                        <p:tgtEl>
                                          <p:spTgt spid="5"/>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2000"/>
                                        <p:tgtEl>
                                          <p:spTgt spid="3"/>
                                        </p:tgtEl>
                                      </p:cBhvr>
                                    </p:animEffect>
                                    <p:set>
                                      <p:cBhvr>
                                        <p:cTn id="27" dur="1" fill="hold">
                                          <p:stCondLst>
                                            <p:cond delay="1999"/>
                                          </p:stCondLst>
                                        </p:cTn>
                                        <p:tgtEl>
                                          <p:spTgt spid="3"/>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2000"/>
                                        <p:tgtEl>
                                          <p:spTgt spid="8"/>
                                        </p:tgtEl>
                                      </p:cBhvr>
                                    </p:animEffect>
                                    <p:set>
                                      <p:cBhvr>
                                        <p:cTn id="30"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on SCAP in the Field</a:t>
            </a:r>
            <a:endParaRPr lang="en-US" dirty="0"/>
          </a:p>
        </p:txBody>
      </p:sp>
      <p:sp>
        <p:nvSpPr>
          <p:cNvPr id="3" name="Content Placeholder 2"/>
          <p:cNvSpPr>
            <a:spLocks noGrp="1"/>
          </p:cNvSpPr>
          <p:nvPr>
            <p:ph idx="1"/>
          </p:nvPr>
        </p:nvSpPr>
        <p:spPr>
          <a:xfrm>
            <a:off x="365235" y="1302516"/>
            <a:ext cx="8382000" cy="5269135"/>
          </a:xfrm>
        </p:spPr>
        <p:txBody>
          <a:bodyPr/>
          <a:lstStyle/>
          <a:p>
            <a:r>
              <a:rPr lang="en-US" dirty="0" smtClean="0"/>
              <a:t>Final step: </a:t>
            </a:r>
            <a:r>
              <a:rPr lang="en-US" u="sng" dirty="0" smtClean="0"/>
              <a:t>confirm settings haven’t changed</a:t>
            </a:r>
          </a:p>
          <a:p>
            <a:r>
              <a:rPr lang="en-US" dirty="0" smtClean="0"/>
              <a:t>Security auditors will use the same SCAP data to confirm compliance repeatedly</a:t>
            </a:r>
          </a:p>
          <a:p>
            <a:r>
              <a:rPr lang="en-US" dirty="0" smtClean="0"/>
              <a:t>Eventually:  requirement for regular enterprise wide scan and reports</a:t>
            </a:r>
          </a:p>
          <a:p>
            <a:r>
              <a:rPr lang="en-US" dirty="0" smtClean="0"/>
              <a:t>Since this is a manufacturer independent baseline file, expect growing support</a:t>
            </a:r>
          </a:p>
          <a:p>
            <a:r>
              <a:rPr lang="en-US" dirty="0" smtClean="0"/>
              <a:t>Microsoft has the Desired Configuration Monitoring (DCM) which runs on top of Systems Center Configuration Manager (SCCM), and an SCAP converter tool</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Application Compatibility Troubleshooting</a:t>
            </a:r>
            <a:endParaRPr lang="en-US" dirty="0"/>
          </a:p>
        </p:txBody>
      </p:sp>
      <p:sp>
        <p:nvSpPr>
          <p:cNvPr id="5" name="Subtitle 4"/>
          <p:cNvSpPr>
            <a:spLocks noGrp="1"/>
          </p:cNvSpPr>
          <p:nvPr>
            <p:ph type="subTitle" idx="1"/>
          </p:nvPr>
        </p:nvSpPr>
        <p:spPr/>
        <p:txBody>
          <a:bodyPr/>
          <a:lstStyle/>
          <a:p>
            <a:r>
              <a:rPr lang="en-US" dirty="0" smtClean="0"/>
              <a:t>Testing and Troubleshooting</a:t>
            </a:r>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Microsoft Assessment and Planning (</a:t>
            </a:r>
            <a:r>
              <a:rPr smtClean="0"/>
              <a:t>MAP)</a:t>
            </a:r>
            <a:r>
              <a:rPr lang="en-US" dirty="0" smtClean="0"/>
              <a:t>Tool  </a:t>
            </a:r>
          </a:p>
        </p:txBody>
      </p:sp>
      <p:sp>
        <p:nvSpPr>
          <p:cNvPr id="3" name="Text Placeholder 2"/>
          <p:cNvSpPr>
            <a:spLocks noGrp="1"/>
          </p:cNvSpPr>
          <p:nvPr>
            <p:ph type="body" idx="1"/>
          </p:nvPr>
        </p:nvSpPr>
        <p:spPr>
          <a:xfrm>
            <a:off x="397240" y="1620266"/>
            <a:ext cx="8229600" cy="3323987"/>
          </a:xfrm>
        </p:spPr>
        <p:txBody>
          <a:bodyPr/>
          <a:lstStyle/>
          <a:p>
            <a:pPr>
              <a:defRPr/>
            </a:pPr>
            <a:r>
              <a:rPr lang="en-US" dirty="0" smtClean="0"/>
              <a:t>Originally the Windows Vista Hardware Assessment tool</a:t>
            </a:r>
          </a:p>
          <a:p>
            <a:pPr lvl="1">
              <a:defRPr/>
            </a:pPr>
            <a:r>
              <a:rPr smtClean="0"/>
              <a:t>WMI queries</a:t>
            </a:r>
            <a:r>
              <a:rPr lang="en-US" dirty="0" smtClean="0"/>
              <a:t>, no agent required on systems </a:t>
            </a:r>
            <a:endParaRPr smtClean="0"/>
          </a:p>
          <a:p>
            <a:pPr lvl="1">
              <a:defRPr/>
            </a:pPr>
            <a:endParaRPr smtClean="0"/>
          </a:p>
          <a:p>
            <a:pPr lvl="1">
              <a:defRPr/>
            </a:pPr>
            <a:endParaRPr i="1" smtClean="0"/>
          </a:p>
          <a:p>
            <a:pPr lvl="1">
              <a:defRPr/>
            </a:pPr>
            <a:endParaRPr smtClean="0">
              <a:solidFill>
                <a:schemeClr val="accent1">
                  <a:lumMod val="40000"/>
                  <a:lumOff val="60000"/>
                </a:schemeClr>
              </a:solidFill>
            </a:endParaRPr>
          </a:p>
          <a:p>
            <a:pPr>
              <a:defRPr/>
            </a:pPr>
            <a:endParaRPr lang="en-US" dirty="0">
              <a:solidFill>
                <a:schemeClr val="accent1">
                  <a:lumMod val="40000"/>
                  <a:lumOff val="60000"/>
                </a:schemeClr>
              </a:solidFill>
            </a:endParaRPr>
          </a:p>
        </p:txBody>
      </p:sp>
      <p:pic>
        <p:nvPicPr>
          <p:cNvPr id="2050" name="Picture 2"/>
          <p:cNvPicPr>
            <a:picLocks noChangeAspect="1" noChangeArrowheads="1"/>
          </p:cNvPicPr>
          <p:nvPr/>
        </p:nvPicPr>
        <p:blipFill>
          <a:blip r:embed="rId2"/>
          <a:srcRect t="3775"/>
          <a:stretch>
            <a:fillRect/>
          </a:stretch>
        </p:blipFill>
        <p:spPr bwMode="auto">
          <a:xfrm>
            <a:off x="278209" y="3074000"/>
            <a:ext cx="8289226" cy="1124262"/>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t="7452"/>
          <a:stretch>
            <a:fillRect/>
          </a:stretch>
        </p:blipFill>
        <p:spPr bwMode="auto">
          <a:xfrm>
            <a:off x="863519" y="3979508"/>
            <a:ext cx="6372225" cy="1551482"/>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332891" y="5231568"/>
            <a:ext cx="8470147" cy="135267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fade">
                                      <p:cBhvr>
                                        <p:cTn id="11" dur="500"/>
                                        <p:tgtEl>
                                          <p:spTgt spid="205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t>Application Compatibility Toolkit</a:t>
            </a:r>
          </a:p>
        </p:txBody>
      </p:sp>
      <p:sp>
        <p:nvSpPr>
          <p:cNvPr id="16387" name="Text Placeholder 2"/>
          <p:cNvSpPr>
            <a:spLocks noGrp="1"/>
          </p:cNvSpPr>
          <p:nvPr>
            <p:ph type="body" idx="1"/>
          </p:nvPr>
        </p:nvSpPr>
        <p:spPr>
          <a:xfrm>
            <a:off x="381000" y="1412875"/>
            <a:ext cx="8382000" cy="5392245"/>
          </a:xfrm>
        </p:spPr>
        <p:txBody>
          <a:bodyPr/>
          <a:lstStyle/>
          <a:p>
            <a:r>
              <a:rPr lang="en-US" dirty="0" smtClean="0"/>
              <a:t>Pick </a:t>
            </a:r>
            <a:r>
              <a:rPr smtClean="0"/>
              <a:t>machine</a:t>
            </a:r>
            <a:r>
              <a:rPr lang="en-US" dirty="0" smtClean="0"/>
              <a:t>s </a:t>
            </a:r>
            <a:r>
              <a:rPr smtClean="0"/>
              <a:t>that </a:t>
            </a:r>
            <a:r>
              <a:rPr lang="en-US" dirty="0" smtClean="0"/>
              <a:t>are representative </a:t>
            </a:r>
            <a:r>
              <a:rPr smtClean="0"/>
              <a:t>of what applications </a:t>
            </a:r>
            <a:r>
              <a:rPr lang="en-US" dirty="0" smtClean="0"/>
              <a:t>a </a:t>
            </a:r>
            <a:r>
              <a:rPr smtClean="0"/>
              <a:t>department</a:t>
            </a:r>
            <a:r>
              <a:rPr lang="en-US" dirty="0" smtClean="0"/>
              <a:t> </a:t>
            </a:r>
            <a:r>
              <a:rPr smtClean="0"/>
              <a:t>like</a:t>
            </a:r>
            <a:r>
              <a:rPr lang="en-US" dirty="0" smtClean="0"/>
              <a:t>s t</a:t>
            </a:r>
            <a:r>
              <a:rPr smtClean="0"/>
              <a:t>o run</a:t>
            </a:r>
          </a:p>
          <a:p>
            <a:pPr lvl="1"/>
            <a:r>
              <a:rPr smtClean="0"/>
              <a:t>Load ACT Collection Package</a:t>
            </a:r>
          </a:p>
          <a:p>
            <a:pPr lvl="2"/>
            <a:r>
              <a:rPr lang="en-US" dirty="0" smtClean="0"/>
              <a:t>Example:  </a:t>
            </a:r>
            <a:r>
              <a:rPr i="1" smtClean="0"/>
              <a:t>\\w70ffxkms\act5ffx\Collect.exe </a:t>
            </a:r>
          </a:p>
          <a:p>
            <a:pPr lvl="3"/>
            <a:r>
              <a:rPr lang="en-US" dirty="0" smtClean="0"/>
              <a:t>Run once logged </a:t>
            </a:r>
            <a:r>
              <a:rPr smtClean="0"/>
              <a:t>in as Administrator</a:t>
            </a:r>
            <a:r>
              <a:rPr lang="en-US" dirty="0" smtClean="0"/>
              <a:t> or via package delivered by software distribution system</a:t>
            </a:r>
            <a:endParaRPr smtClean="0"/>
          </a:p>
          <a:p>
            <a:r>
              <a:rPr lang="en-US" dirty="0" smtClean="0"/>
              <a:t>Result:  </a:t>
            </a:r>
            <a:r>
              <a:rPr smtClean="0"/>
              <a:t>repository information on what applications </a:t>
            </a:r>
            <a:r>
              <a:rPr lang="en-US" dirty="0" smtClean="0"/>
              <a:t>and/or hardware </a:t>
            </a:r>
            <a:r>
              <a:rPr smtClean="0"/>
              <a:t>will work well with Vista</a:t>
            </a:r>
            <a:r>
              <a:rPr lang="en-US" dirty="0" smtClean="0"/>
              <a:t>, </a:t>
            </a:r>
            <a:r>
              <a:rPr smtClean="0"/>
              <a:t>Internet Explorer 7</a:t>
            </a:r>
            <a:r>
              <a:rPr lang="en-US" dirty="0" smtClean="0"/>
              <a:t> and XP SP2</a:t>
            </a:r>
          </a:p>
          <a:p>
            <a:r>
              <a:rPr lang="en-US" dirty="0" smtClean="0"/>
              <a:t>Good internal tool for tracking application compatibility results</a:t>
            </a:r>
          </a:p>
          <a:p>
            <a:pPr lvl="1"/>
            <a:endParaRPr smtClean="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ACT Repository Assessment</a:t>
            </a:r>
          </a:p>
        </p:txBody>
      </p:sp>
      <p:sp>
        <p:nvSpPr>
          <p:cNvPr id="17411" name="Text Placeholder 2"/>
          <p:cNvSpPr>
            <a:spLocks noGrp="1"/>
          </p:cNvSpPr>
          <p:nvPr>
            <p:ph type="body" idx="1"/>
          </p:nvPr>
        </p:nvSpPr>
        <p:spPr>
          <a:xfrm>
            <a:off x="438150" y="1636713"/>
            <a:ext cx="8229600" cy="4708525"/>
          </a:xfrm>
        </p:spPr>
        <p:txBody>
          <a:bodyPr/>
          <a:lstStyle/>
          <a:p>
            <a:r>
              <a:rPr lang="en-US" smtClean="0"/>
              <a:t>Red Light, Green Light, Yellow Light</a:t>
            </a:r>
          </a:p>
          <a:p>
            <a:endParaRPr lang="en-US" smtClean="0"/>
          </a:p>
          <a:p>
            <a:endParaRPr lang="en-US" smtClean="0"/>
          </a:p>
          <a:p>
            <a:endParaRPr lang="en-US" smtClean="0"/>
          </a:p>
          <a:p>
            <a:endParaRPr lang="en-US" smtClean="0"/>
          </a:p>
          <a:p>
            <a:r>
              <a:rPr lang="en-US" smtClean="0"/>
              <a:t>Vendor Assessment</a:t>
            </a:r>
          </a:p>
          <a:p>
            <a:endParaRPr lang="en-US" smtClean="0"/>
          </a:p>
        </p:txBody>
      </p:sp>
      <p:pic>
        <p:nvPicPr>
          <p:cNvPr id="17412" name="Picture 2"/>
          <p:cNvPicPr>
            <a:picLocks noChangeAspect="1" noChangeArrowheads="1"/>
          </p:cNvPicPr>
          <p:nvPr/>
        </p:nvPicPr>
        <p:blipFill>
          <a:blip r:embed="rId2"/>
          <a:srcRect/>
          <a:stretch>
            <a:fillRect/>
          </a:stretch>
        </p:blipFill>
        <p:spPr bwMode="auto">
          <a:xfrm>
            <a:off x="1362075" y="2220913"/>
            <a:ext cx="5495925" cy="1695450"/>
          </a:xfrm>
          <a:prstGeom prst="rect">
            <a:avLst/>
          </a:prstGeom>
          <a:noFill/>
          <a:ln w="9525">
            <a:noFill/>
            <a:miter lim="800000"/>
            <a:headEnd/>
            <a:tailEnd/>
          </a:ln>
        </p:spPr>
      </p:pic>
      <p:pic>
        <p:nvPicPr>
          <p:cNvPr id="17413" name="Picture 3"/>
          <p:cNvPicPr>
            <a:picLocks noChangeAspect="1" noChangeArrowheads="1"/>
          </p:cNvPicPr>
          <p:nvPr/>
        </p:nvPicPr>
        <p:blipFill>
          <a:blip r:embed="rId3"/>
          <a:srcRect/>
          <a:stretch>
            <a:fillRect/>
          </a:stretch>
        </p:blipFill>
        <p:spPr bwMode="auto">
          <a:xfrm>
            <a:off x="1300163" y="4822825"/>
            <a:ext cx="5934075" cy="15906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Example Application Data</a:t>
            </a:r>
          </a:p>
        </p:txBody>
      </p:sp>
      <p:pic>
        <p:nvPicPr>
          <p:cNvPr id="18435" name="Picture 2"/>
          <p:cNvPicPr>
            <a:picLocks noChangeAspect="1" noChangeArrowheads="1"/>
          </p:cNvPicPr>
          <p:nvPr/>
        </p:nvPicPr>
        <p:blipFill>
          <a:blip r:embed="rId2"/>
          <a:srcRect/>
          <a:stretch>
            <a:fillRect/>
          </a:stretch>
        </p:blipFill>
        <p:spPr bwMode="auto">
          <a:xfrm>
            <a:off x="1055688" y="1303338"/>
            <a:ext cx="6924675" cy="498951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Example Device Data</a:t>
            </a:r>
          </a:p>
        </p:txBody>
      </p:sp>
      <p:pic>
        <p:nvPicPr>
          <p:cNvPr id="19459" name="Picture 3"/>
          <p:cNvPicPr>
            <a:picLocks noChangeAspect="1" noChangeArrowheads="1"/>
          </p:cNvPicPr>
          <p:nvPr/>
        </p:nvPicPr>
        <p:blipFill>
          <a:blip r:embed="rId2"/>
          <a:srcRect/>
          <a:stretch>
            <a:fillRect/>
          </a:stretch>
        </p:blipFill>
        <p:spPr bwMode="auto">
          <a:xfrm>
            <a:off x="523875" y="1579563"/>
            <a:ext cx="8139113" cy="47894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Flow of App Compat Tests</a:t>
            </a:r>
            <a:endParaRPr lang="en-US" dirty="0"/>
          </a:p>
        </p:txBody>
      </p:sp>
      <p:pic>
        <p:nvPicPr>
          <p:cNvPr id="1026" name="Picture 2" descr="Application Troubleshooting Flow Chart"/>
          <p:cNvPicPr>
            <a:picLocks noChangeAspect="1" noChangeArrowheads="1"/>
          </p:cNvPicPr>
          <p:nvPr/>
        </p:nvPicPr>
        <p:blipFill>
          <a:blip r:embed="rId2"/>
          <a:srcRect/>
          <a:stretch>
            <a:fillRect/>
          </a:stretch>
        </p:blipFill>
        <p:spPr bwMode="auto">
          <a:xfrm>
            <a:off x="1146173" y="1024641"/>
            <a:ext cx="7053446" cy="530420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583323" y="5115996"/>
            <a:ext cx="8213835" cy="461665"/>
          </a:xfrm>
        </p:spPr>
        <p:txBody>
          <a:bodyPr/>
          <a:lstStyle/>
          <a:p>
            <a:r>
              <a:rPr lang="en-US" dirty="0" smtClean="0"/>
              <a:t>Federal Desktop Core Configuration (FDCC)</a:t>
            </a:r>
            <a:endParaRPr lang="en-US" dirty="0"/>
          </a:p>
        </p:txBody>
      </p:sp>
      <p:sp>
        <p:nvSpPr>
          <p:cNvPr id="8" name="Text Placeholder 7"/>
          <p:cNvSpPr>
            <a:spLocks noGrp="1"/>
          </p:cNvSpPr>
          <p:nvPr>
            <p:ph type="body" sz="quarter" idx="10"/>
          </p:nvPr>
        </p:nvSpPr>
        <p:spPr/>
        <p:txBody>
          <a:bodyPr/>
          <a:lstStyle/>
          <a:p>
            <a:r>
              <a:rPr sz="6000" spc="0" smtClean="0"/>
              <a:t>History</a:t>
            </a:r>
            <a:endParaRPr lang="en-US" sz="6000" spc="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583323" y="5115996"/>
            <a:ext cx="8213835" cy="461665"/>
          </a:xfrm>
        </p:spPr>
        <p:txBody>
          <a:bodyPr/>
          <a:lstStyle/>
          <a:p>
            <a:r>
              <a:rPr lang="en-US" dirty="0" smtClean="0"/>
              <a:t>Federal Desktop Core Configuration (FDCC)</a:t>
            </a:r>
            <a:endParaRPr lang="en-US" dirty="0"/>
          </a:p>
        </p:txBody>
      </p:sp>
      <p:sp>
        <p:nvSpPr>
          <p:cNvPr id="8" name="Text Placeholder 7"/>
          <p:cNvSpPr>
            <a:spLocks noGrp="1"/>
          </p:cNvSpPr>
          <p:nvPr>
            <p:ph type="body" sz="quarter" idx="10"/>
          </p:nvPr>
        </p:nvSpPr>
        <p:spPr/>
        <p:txBody>
          <a:bodyPr/>
          <a:lstStyle/>
          <a:p>
            <a:r>
              <a:rPr sz="6000" spc="0" smtClean="0"/>
              <a:t>Prepare for FDCC</a:t>
            </a:r>
            <a:r>
              <a:rPr sz="6000" spc="0"/>
              <a:t/>
            </a:r>
            <a:br>
              <a:rPr sz="6000" spc="0"/>
            </a:br>
            <a:endParaRPr sz="4800" spc="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 the Groundwork</a:t>
            </a:r>
            <a:endParaRPr lang="en-US" dirty="0"/>
          </a:p>
        </p:txBody>
      </p:sp>
      <p:sp>
        <p:nvSpPr>
          <p:cNvPr id="3" name="Content Placeholder 2"/>
          <p:cNvSpPr>
            <a:spLocks noGrp="1"/>
          </p:cNvSpPr>
          <p:nvPr>
            <p:ph idx="1"/>
          </p:nvPr>
        </p:nvSpPr>
        <p:spPr>
          <a:xfrm>
            <a:off x="333703" y="1223689"/>
            <a:ext cx="8382000" cy="5244513"/>
          </a:xfrm>
        </p:spPr>
        <p:txBody>
          <a:bodyPr/>
          <a:lstStyle/>
          <a:p>
            <a:r>
              <a:rPr lang="en-US" dirty="0" smtClean="0"/>
              <a:t>Users </a:t>
            </a:r>
            <a:r>
              <a:rPr lang="en-US" b="1" dirty="0" smtClean="0">
                <a:solidFill>
                  <a:srgbClr val="C00000"/>
                </a:solidFill>
              </a:rPr>
              <a:t>log on as Normal User</a:t>
            </a:r>
            <a:r>
              <a:rPr lang="en-US" dirty="0" smtClean="0"/>
              <a:t>--therefore:</a:t>
            </a:r>
          </a:p>
          <a:p>
            <a:pPr lvl="1"/>
            <a:r>
              <a:rPr lang="en-US" sz="2400" dirty="0" smtClean="0"/>
              <a:t>Management systems (examples: SMS, Tivoli, </a:t>
            </a:r>
            <a:r>
              <a:rPr lang="en-US" sz="2400" dirty="0" err="1" smtClean="0"/>
              <a:t>Altiris</a:t>
            </a:r>
            <a:r>
              <a:rPr lang="en-US" sz="2400" dirty="0" smtClean="0"/>
              <a:t>, Remote Desktop capabilities) will be critical to success</a:t>
            </a:r>
          </a:p>
          <a:p>
            <a:pPr lvl="1"/>
            <a:r>
              <a:rPr lang="en-US" sz="2400" dirty="0" smtClean="0"/>
              <a:t>Must have mature help desks/remote support</a:t>
            </a:r>
          </a:p>
          <a:p>
            <a:pPr lvl="1"/>
            <a:r>
              <a:rPr lang="en-US" sz="2400" dirty="0" smtClean="0"/>
              <a:t>Developers must code so software runs as User</a:t>
            </a:r>
          </a:p>
          <a:p>
            <a:pPr lvl="1"/>
            <a:r>
              <a:rPr lang="en-US" sz="2400" dirty="0" smtClean="0"/>
              <a:t>Log in as User now to flag problem applications</a:t>
            </a:r>
          </a:p>
          <a:p>
            <a:r>
              <a:rPr lang="en-US" dirty="0" smtClean="0"/>
              <a:t>Capture data about hardware and software</a:t>
            </a:r>
          </a:p>
          <a:p>
            <a:pPr lvl="1"/>
            <a:r>
              <a:rPr lang="en-US" sz="2400" dirty="0" smtClean="0"/>
              <a:t>SMS Queries, Tivoli queries, etc.</a:t>
            </a:r>
          </a:p>
          <a:p>
            <a:pPr lvl="1"/>
            <a:r>
              <a:rPr lang="en-US" sz="2400" dirty="0" smtClean="0"/>
              <a:t>Application Compatibility Toolkit (ACT)</a:t>
            </a:r>
          </a:p>
          <a:p>
            <a:pPr lvl="1"/>
            <a:r>
              <a:rPr lang="en-US" sz="2400" dirty="0" smtClean="0"/>
              <a:t>Microsoft Assessment and Planning tool (MAP)</a:t>
            </a:r>
          </a:p>
          <a:p>
            <a:r>
              <a:rPr lang="en-US" dirty="0" smtClean="0"/>
              <a:t>Gather information on firewall exceptions</a:t>
            </a:r>
          </a:p>
          <a:p>
            <a:r>
              <a:rPr lang="en-US" dirty="0" smtClean="0"/>
              <a:t>Run a Standard Settings Review</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Build the Standard</a:t>
            </a:r>
            <a:endParaRPr lang="en-US" dirty="0"/>
          </a:p>
        </p:txBody>
      </p:sp>
      <p:sp>
        <p:nvSpPr>
          <p:cNvPr id="3" name="Content Placeholder 2"/>
          <p:cNvSpPr>
            <a:spLocks noGrp="1"/>
          </p:cNvSpPr>
          <p:nvPr>
            <p:ph idx="1"/>
          </p:nvPr>
        </p:nvSpPr>
        <p:spPr>
          <a:xfrm>
            <a:off x="381000" y="1412875"/>
            <a:ext cx="8382000" cy="4321183"/>
          </a:xfrm>
        </p:spPr>
        <p:txBody>
          <a:bodyPr/>
          <a:lstStyle/>
          <a:p>
            <a:r>
              <a:rPr lang="en-US" dirty="0" smtClean="0"/>
              <a:t>Leverage Microsoft Deployment Toolkit</a:t>
            </a:r>
          </a:p>
          <a:p>
            <a:pPr lvl="1"/>
            <a:r>
              <a:rPr lang="en-US" dirty="0" smtClean="0"/>
              <a:t>Dynamic injection of drivers if you work with MDT or SCCM (Windows Image or WIM)</a:t>
            </a:r>
          </a:p>
          <a:p>
            <a:pPr lvl="1"/>
            <a:r>
              <a:rPr lang="en-US" dirty="0" smtClean="0"/>
              <a:t>Can capture at the end with any imaging tool</a:t>
            </a:r>
          </a:p>
          <a:p>
            <a:r>
              <a:rPr lang="en-US" dirty="0" smtClean="0"/>
              <a:t>Use the latest drivers </a:t>
            </a:r>
          </a:p>
          <a:p>
            <a:r>
              <a:rPr lang="en-US" dirty="0" smtClean="0"/>
              <a:t>Adjust NIST GPOs to your SSR decisions</a:t>
            </a:r>
          </a:p>
          <a:p>
            <a:pPr lvl="1"/>
            <a:r>
              <a:rPr lang="en-US" dirty="0" smtClean="0"/>
              <a:t>Variances can be put into a separate GPO</a:t>
            </a:r>
          </a:p>
          <a:p>
            <a:r>
              <a:rPr lang="en-US" dirty="0" smtClean="0"/>
              <a:t>Get the standard out there as soon as possible, be ready to adjust</a:t>
            </a:r>
            <a:endParaRPr lang="en-U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Run Limited Pilots in Production</a:t>
            </a:r>
            <a:endParaRPr lang="en-US" dirty="0"/>
          </a:p>
        </p:txBody>
      </p:sp>
      <p:sp>
        <p:nvSpPr>
          <p:cNvPr id="3" name="Content Placeholder 2"/>
          <p:cNvSpPr>
            <a:spLocks noGrp="1"/>
          </p:cNvSpPr>
          <p:nvPr>
            <p:ph idx="1"/>
          </p:nvPr>
        </p:nvSpPr>
        <p:spPr>
          <a:xfrm>
            <a:off x="381000" y="1412875"/>
            <a:ext cx="8382000" cy="5016758"/>
          </a:xfrm>
        </p:spPr>
        <p:txBody>
          <a:bodyPr/>
          <a:lstStyle/>
          <a:p>
            <a:r>
              <a:rPr lang="en-US" dirty="0" smtClean="0"/>
              <a:t>Set user expectations</a:t>
            </a:r>
          </a:p>
          <a:p>
            <a:r>
              <a:rPr lang="en-US" dirty="0" smtClean="0"/>
              <a:t>Raise level of confidence in new build</a:t>
            </a:r>
          </a:p>
          <a:p>
            <a:r>
              <a:rPr lang="en-US" dirty="0" smtClean="0"/>
              <a:t>PR value:  “socialize” new standard image</a:t>
            </a:r>
          </a:p>
          <a:p>
            <a:r>
              <a:rPr lang="en-US" dirty="0" smtClean="0"/>
              <a:t>Work with regional and departmental support staff</a:t>
            </a:r>
          </a:p>
          <a:p>
            <a:pPr lvl="1"/>
            <a:r>
              <a:rPr lang="en-US" dirty="0" smtClean="0"/>
              <a:t>Basics of application compatibility fixes</a:t>
            </a:r>
          </a:p>
          <a:p>
            <a:pPr lvl="1"/>
            <a:r>
              <a:rPr lang="en-US" dirty="0" smtClean="0"/>
              <a:t>Group Policy basics</a:t>
            </a:r>
          </a:p>
          <a:p>
            <a:pPr lvl="1"/>
            <a:r>
              <a:rPr lang="en-US" dirty="0" smtClean="0"/>
              <a:t>Firewall management: exceptions</a:t>
            </a:r>
          </a:p>
          <a:p>
            <a:r>
              <a:rPr lang="en-US" dirty="0" smtClean="0"/>
              <a:t>Gather issues into central repository (ACT)</a:t>
            </a:r>
          </a:p>
          <a:p>
            <a:r>
              <a:rPr lang="en-US" dirty="0" smtClean="0"/>
              <a:t>Escalate deployment blockers to Microsoft</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FDCC in Progress</a:t>
            </a:r>
            <a:endParaRPr lang="en-US" dirty="0"/>
          </a:p>
        </p:txBody>
      </p:sp>
      <p:sp>
        <p:nvSpPr>
          <p:cNvPr id="3" name="Text Placeholder 2"/>
          <p:cNvSpPr>
            <a:spLocks noGrp="1"/>
          </p:cNvSpPr>
          <p:nvPr>
            <p:ph type="body" sz="quarter" idx="10"/>
          </p:nvPr>
        </p:nvSpPr>
        <p:spPr>
          <a:xfrm>
            <a:off x="381000" y="1079592"/>
            <a:ext cx="8274269" cy="4376583"/>
          </a:xfrm>
        </p:spPr>
        <p:txBody>
          <a:bodyPr/>
          <a:lstStyle/>
          <a:p>
            <a:r>
              <a:rPr lang="en-US" dirty="0" smtClean="0"/>
              <a:t>Governance board inside the CIO Council for final decisions</a:t>
            </a:r>
          </a:p>
          <a:p>
            <a:pPr lvl="1"/>
            <a:r>
              <a:rPr lang="en-US" dirty="0" smtClean="0"/>
              <a:t>Need to establish the feedback loop</a:t>
            </a:r>
          </a:p>
          <a:p>
            <a:r>
              <a:rPr lang="en-US" dirty="0" smtClean="0"/>
              <a:t>Program Office that will host quarterly builds (a Center of Excellence)</a:t>
            </a:r>
          </a:p>
          <a:p>
            <a:pPr lvl="1"/>
            <a:r>
              <a:rPr lang="en-US" dirty="0" smtClean="0"/>
              <a:t>Assist agencies with implementation </a:t>
            </a:r>
          </a:p>
          <a:p>
            <a:r>
              <a:rPr lang="en-US" dirty="0" smtClean="0"/>
              <a:t>Update to the FDCC settings is imminent</a:t>
            </a:r>
          </a:p>
          <a:p>
            <a:endParaRPr lang="en-US" sz="2400" dirty="0" smtClean="0"/>
          </a:p>
          <a:p>
            <a:endParaRPr lang="en-US"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FDCC Feedback Channels</a:t>
            </a:r>
            <a:endParaRPr lang="en-US" dirty="0"/>
          </a:p>
        </p:txBody>
      </p:sp>
      <p:sp>
        <p:nvSpPr>
          <p:cNvPr id="3" name="Text Placeholder 2"/>
          <p:cNvSpPr>
            <a:spLocks noGrp="1"/>
          </p:cNvSpPr>
          <p:nvPr>
            <p:ph type="body" sz="quarter" idx="10"/>
          </p:nvPr>
        </p:nvSpPr>
        <p:spPr>
          <a:xfrm>
            <a:off x="381000" y="1216680"/>
            <a:ext cx="8382000" cy="7269682"/>
          </a:xfrm>
        </p:spPr>
        <p:txBody>
          <a:bodyPr/>
          <a:lstStyle/>
          <a:p>
            <a:r>
              <a:rPr lang="en-US" sz="2800" dirty="0" smtClean="0"/>
              <a:t>NIST FDCC web site:  </a:t>
            </a:r>
            <a:r>
              <a:rPr lang="en-US" sz="2800" u="sng" dirty="0" smtClean="0">
                <a:hlinkClick r:id="rId2"/>
              </a:rPr>
              <a:t>http://csrc.nist.gov/fdcc</a:t>
            </a:r>
            <a:r>
              <a:rPr lang="en-US" sz="2800" dirty="0" smtClean="0"/>
              <a:t> </a:t>
            </a:r>
          </a:p>
          <a:p>
            <a:pPr lvl="1"/>
            <a:r>
              <a:rPr lang="en-US" sz="2400" dirty="0" smtClean="0"/>
              <a:t>Send e-mail to </a:t>
            </a:r>
            <a:r>
              <a:rPr lang="en-US" sz="2400" dirty="0" smtClean="0">
                <a:hlinkClick r:id="rId3"/>
              </a:rPr>
              <a:t>fdcc@nist.gov</a:t>
            </a:r>
            <a:endParaRPr lang="en-US" sz="2400" dirty="0" smtClean="0"/>
          </a:p>
          <a:p>
            <a:r>
              <a:rPr lang="en-US" sz="2800" dirty="0" smtClean="0"/>
              <a:t>Microsoft FDCC site:  </a:t>
            </a:r>
            <a:r>
              <a:rPr lang="en-US" sz="2800" dirty="0" smtClean="0">
                <a:hlinkClick r:id="rId4"/>
              </a:rPr>
              <a:t>http://</a:t>
            </a:r>
            <a:r>
              <a:rPr lang="en-US" sz="2800" dirty="0" smtClean="0">
                <a:hlinkClick r:id="rId4"/>
              </a:rPr>
              <a:t>www.microsoft.com/industry/government/solutions/FDCC/get_info.mspx</a:t>
            </a:r>
            <a:r>
              <a:rPr lang="en-US" sz="2800" dirty="0" smtClean="0"/>
              <a:t> </a:t>
            </a:r>
            <a:endParaRPr lang="en-US" sz="2800" dirty="0" smtClean="0"/>
          </a:p>
          <a:p>
            <a:r>
              <a:rPr lang="en-US" sz="2800" dirty="0" smtClean="0"/>
              <a:t>Microsoft blog: </a:t>
            </a:r>
            <a:r>
              <a:rPr lang="en-US" sz="2800" u="sng" dirty="0" smtClean="0">
                <a:hlinkClick r:id="rId5"/>
              </a:rPr>
              <a:t>http://blogs.technet.com/fdcc/</a:t>
            </a:r>
            <a:endParaRPr lang="en-US" sz="2800" u="sng" dirty="0" smtClean="0"/>
          </a:p>
          <a:p>
            <a:r>
              <a:rPr lang="en-US" sz="2800" dirty="0" smtClean="0"/>
              <a:t>FDCC Education/Status </a:t>
            </a:r>
            <a:r>
              <a:rPr lang="en-US" sz="2800" dirty="0" err="1" smtClean="0"/>
              <a:t>LiveMeetings</a:t>
            </a:r>
            <a:r>
              <a:rPr lang="en-US" sz="2800" dirty="0" smtClean="0"/>
              <a:t> (webcasts) run on a bi-weekly basis</a:t>
            </a:r>
          </a:p>
          <a:p>
            <a:r>
              <a:rPr lang="en-US" sz="2800" dirty="0" smtClean="0"/>
              <a:t>Microsoft Program Manager: Ken Page </a:t>
            </a:r>
            <a:r>
              <a:rPr lang="en-US" sz="2800" dirty="0" smtClean="0">
                <a:hlinkClick r:id="rId6"/>
              </a:rPr>
              <a:t>kepage@microsoft.com</a:t>
            </a:r>
            <a:r>
              <a:rPr lang="en-US" sz="2800" dirty="0" smtClean="0"/>
              <a:t> </a:t>
            </a:r>
          </a:p>
          <a:p>
            <a:r>
              <a:rPr lang="en-US" sz="2800" dirty="0" smtClean="0"/>
              <a:t>Microsoft Account Manager:  TS </a:t>
            </a:r>
            <a:r>
              <a:rPr lang="en-US" sz="2800" dirty="0" err="1" smtClean="0"/>
              <a:t>Mallick</a:t>
            </a:r>
            <a:r>
              <a:rPr lang="en-US" sz="2800" dirty="0" smtClean="0"/>
              <a:t/>
            </a:r>
            <a:br>
              <a:rPr lang="en-US" sz="2800" dirty="0" smtClean="0"/>
            </a:br>
            <a:r>
              <a:rPr lang="en-US" sz="2800" dirty="0" smtClean="0">
                <a:hlinkClick r:id="rId7"/>
              </a:rPr>
              <a:t>tmallick@microsoft.com</a:t>
            </a:r>
            <a:r>
              <a:rPr lang="en-US" sz="2800" dirty="0" smtClean="0"/>
              <a:t> </a:t>
            </a:r>
          </a:p>
          <a:p>
            <a:endParaRPr lang="en-US" dirty="0" smtClean="0"/>
          </a:p>
          <a:p>
            <a:endParaRPr lang="en-US" dirty="0" smtClean="0"/>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Services Contribution</a:t>
            </a:r>
            <a:endParaRPr lang="en-US" dirty="0"/>
          </a:p>
        </p:txBody>
      </p:sp>
      <p:sp>
        <p:nvSpPr>
          <p:cNvPr id="3" name="Content Placeholder 2"/>
          <p:cNvSpPr>
            <a:spLocks noGrp="1"/>
          </p:cNvSpPr>
          <p:nvPr>
            <p:ph idx="1"/>
          </p:nvPr>
        </p:nvSpPr>
        <p:spPr>
          <a:xfrm>
            <a:off x="762000" y="1524000"/>
            <a:ext cx="8077200" cy="1143000"/>
          </a:xfrm>
        </p:spPr>
        <p:txBody>
          <a:bodyPr/>
          <a:lstStyle/>
          <a:p>
            <a:r>
              <a:rPr lang="en-US" dirty="0" smtClean="0"/>
              <a:t>Services Offering for security conscious customers provided to over forty military and civilian agencies:</a:t>
            </a:r>
          </a:p>
          <a:p>
            <a:endParaRPr lang="en-US" dirty="0" smtClean="0"/>
          </a:p>
          <a:p>
            <a:endParaRPr lang="en-US" dirty="0" smtClean="0"/>
          </a:p>
          <a:p>
            <a:endParaRPr lang="en-US" dirty="0" smtClean="0"/>
          </a:p>
          <a:p>
            <a:endParaRPr lang="en-US" dirty="0" smtClean="0"/>
          </a:p>
        </p:txBody>
      </p:sp>
      <p:pic>
        <p:nvPicPr>
          <p:cNvPr id="1028" name="Picture 4"/>
          <p:cNvPicPr>
            <a:picLocks noChangeAspect="1" noChangeArrowheads="1"/>
          </p:cNvPicPr>
          <p:nvPr/>
        </p:nvPicPr>
        <p:blipFill>
          <a:blip r:embed="rId3"/>
          <a:srcRect/>
          <a:stretch>
            <a:fillRect/>
          </a:stretch>
        </p:blipFill>
        <p:spPr bwMode="auto">
          <a:xfrm>
            <a:off x="2057400" y="4038600"/>
            <a:ext cx="956930" cy="1219200"/>
          </a:xfrm>
          <a:prstGeom prst="rect">
            <a:avLst/>
          </a:prstGeom>
          <a:noFill/>
          <a:ln w="9525">
            <a:noFill/>
            <a:miter lim="800000"/>
            <a:headEnd/>
            <a:tailEnd/>
          </a:ln>
          <a:effectLst/>
        </p:spPr>
      </p:pic>
      <p:pic>
        <p:nvPicPr>
          <p:cNvPr id="1030" name="Picture 6" descr="C:\Users\shellybi\AppData\Local\Temp\msohtmlclip1\01\clip_image001.png"/>
          <p:cNvPicPr>
            <a:picLocks noChangeAspect="1" noChangeArrowheads="1"/>
          </p:cNvPicPr>
          <p:nvPr/>
        </p:nvPicPr>
        <p:blipFill>
          <a:blip r:embed="rId4"/>
          <a:srcRect/>
          <a:stretch>
            <a:fillRect/>
          </a:stretch>
        </p:blipFill>
        <p:spPr bwMode="auto">
          <a:xfrm>
            <a:off x="1066800" y="3048000"/>
            <a:ext cx="3438525" cy="600075"/>
          </a:xfrm>
          <a:prstGeom prst="rect">
            <a:avLst/>
          </a:prstGeom>
          <a:noFill/>
        </p:spPr>
      </p:pic>
      <p:pic>
        <p:nvPicPr>
          <p:cNvPr id="1034" name="Picture 10" descr="C:\Users\shellybi\AppData\Local\Temp\msohtmlclip1\01\clip_image001.png"/>
          <p:cNvPicPr>
            <a:picLocks noChangeAspect="1" noChangeArrowheads="1"/>
          </p:cNvPicPr>
          <p:nvPr/>
        </p:nvPicPr>
        <p:blipFill>
          <a:blip r:embed="rId5"/>
          <a:srcRect/>
          <a:stretch>
            <a:fillRect/>
          </a:stretch>
        </p:blipFill>
        <p:spPr bwMode="auto">
          <a:xfrm>
            <a:off x="3276600" y="3886200"/>
            <a:ext cx="1066800" cy="1075803"/>
          </a:xfrm>
          <a:prstGeom prst="rect">
            <a:avLst/>
          </a:prstGeom>
          <a:noFill/>
        </p:spPr>
      </p:pic>
      <p:pic>
        <p:nvPicPr>
          <p:cNvPr id="1036" name="Picture 12" descr="C:\Users\shellybi\AppData\Local\Temp\msohtmlclip1\01\clip_image001.png"/>
          <p:cNvPicPr>
            <a:picLocks noChangeAspect="1" noChangeArrowheads="1"/>
          </p:cNvPicPr>
          <p:nvPr/>
        </p:nvPicPr>
        <p:blipFill>
          <a:blip r:embed="rId6"/>
          <a:srcRect/>
          <a:stretch>
            <a:fillRect/>
          </a:stretch>
        </p:blipFill>
        <p:spPr bwMode="auto">
          <a:xfrm>
            <a:off x="4876800" y="2895600"/>
            <a:ext cx="1059639" cy="1066799"/>
          </a:xfrm>
          <a:prstGeom prst="rect">
            <a:avLst/>
          </a:prstGeom>
          <a:noFill/>
        </p:spPr>
      </p:pic>
      <p:pic>
        <p:nvPicPr>
          <p:cNvPr id="1038" name="Picture 14" descr="C:\Users\shellybi\AppData\Local\Temp\msohtmlclip1\01\clip_image001.png"/>
          <p:cNvPicPr>
            <a:picLocks noChangeAspect="1" noChangeArrowheads="1"/>
          </p:cNvPicPr>
          <p:nvPr/>
        </p:nvPicPr>
        <p:blipFill>
          <a:blip r:embed="rId7"/>
          <a:srcRect/>
          <a:stretch>
            <a:fillRect/>
          </a:stretch>
        </p:blipFill>
        <p:spPr bwMode="auto">
          <a:xfrm>
            <a:off x="4648200" y="4191000"/>
            <a:ext cx="993591" cy="974725"/>
          </a:xfrm>
          <a:prstGeom prst="rect">
            <a:avLst/>
          </a:prstGeom>
          <a:noFill/>
        </p:spPr>
      </p:pic>
      <p:pic>
        <p:nvPicPr>
          <p:cNvPr id="1040" name="Picture 16" descr="C:\Users\shellybi\AppData\Local\Temp\msohtmlclip1\01\clip_image001.png"/>
          <p:cNvPicPr>
            <a:picLocks noChangeAspect="1" noChangeArrowheads="1"/>
          </p:cNvPicPr>
          <p:nvPr/>
        </p:nvPicPr>
        <p:blipFill>
          <a:blip r:embed="rId8"/>
          <a:srcRect/>
          <a:stretch>
            <a:fillRect/>
          </a:stretch>
        </p:blipFill>
        <p:spPr bwMode="auto">
          <a:xfrm>
            <a:off x="6172200" y="3048000"/>
            <a:ext cx="990600" cy="927614"/>
          </a:xfrm>
          <a:prstGeom prst="rect">
            <a:avLst/>
          </a:prstGeom>
          <a:noFill/>
        </p:spPr>
      </p:pic>
      <p:pic>
        <p:nvPicPr>
          <p:cNvPr id="1042" name="Picture 18" descr="C:\Users\shellybi\AppData\Local\Temp\msohtmlclip1\01\clip_image001.png"/>
          <p:cNvPicPr>
            <a:picLocks noChangeAspect="1" noChangeArrowheads="1"/>
          </p:cNvPicPr>
          <p:nvPr/>
        </p:nvPicPr>
        <p:blipFill>
          <a:blip r:embed="rId9"/>
          <a:srcRect/>
          <a:stretch>
            <a:fillRect/>
          </a:stretch>
        </p:blipFill>
        <p:spPr bwMode="auto">
          <a:xfrm>
            <a:off x="6019800" y="4419600"/>
            <a:ext cx="851132" cy="1203325"/>
          </a:xfrm>
          <a:prstGeom prst="rect">
            <a:avLst/>
          </a:prstGeom>
          <a:noFill/>
        </p:spPr>
      </p:pic>
      <p:pic>
        <p:nvPicPr>
          <p:cNvPr id="1044" name="Picture 20" descr="C:\Users\shellybi\AppData\Local\Temp\msohtmlclip1\01\clip_image001.png"/>
          <p:cNvPicPr>
            <a:picLocks noChangeAspect="1" noChangeArrowheads="1"/>
          </p:cNvPicPr>
          <p:nvPr/>
        </p:nvPicPr>
        <p:blipFill>
          <a:blip r:embed="rId10"/>
          <a:srcRect/>
          <a:stretch>
            <a:fillRect/>
          </a:stretch>
        </p:blipFill>
        <p:spPr bwMode="auto">
          <a:xfrm>
            <a:off x="7086600" y="4419600"/>
            <a:ext cx="1744980" cy="685800"/>
          </a:xfrm>
          <a:prstGeom prst="rect">
            <a:avLst/>
          </a:prstGeom>
          <a:noFill/>
        </p:spPr>
      </p:pic>
      <p:pic>
        <p:nvPicPr>
          <p:cNvPr id="1046" name="Picture 22" descr="C:\Users\shellybi\AppData\Local\Temp\msohtmlclip1\01\clip_image001.png"/>
          <p:cNvPicPr>
            <a:picLocks noChangeAspect="1" noChangeArrowheads="1"/>
          </p:cNvPicPr>
          <p:nvPr/>
        </p:nvPicPr>
        <p:blipFill>
          <a:blip r:embed="rId11"/>
          <a:srcRect/>
          <a:stretch>
            <a:fillRect/>
          </a:stretch>
        </p:blipFill>
        <p:spPr bwMode="auto">
          <a:xfrm>
            <a:off x="7467600" y="3352800"/>
            <a:ext cx="1066799" cy="814302"/>
          </a:xfrm>
          <a:prstGeom prst="rect">
            <a:avLst/>
          </a:prstGeom>
          <a:noFill/>
        </p:spPr>
      </p:pic>
      <p:pic>
        <p:nvPicPr>
          <p:cNvPr id="1048" name="Picture 24" descr="C:\Users\shellybi\AppData\Local\Temp\msohtmlclip1\01\clip_image001.png"/>
          <p:cNvPicPr>
            <a:picLocks noChangeAspect="1" noChangeArrowheads="1"/>
          </p:cNvPicPr>
          <p:nvPr/>
        </p:nvPicPr>
        <p:blipFill>
          <a:blip r:embed="rId12"/>
          <a:srcRect/>
          <a:stretch>
            <a:fillRect/>
          </a:stretch>
        </p:blipFill>
        <p:spPr bwMode="auto">
          <a:xfrm>
            <a:off x="7315200" y="5257800"/>
            <a:ext cx="1003300" cy="998523"/>
          </a:xfrm>
          <a:prstGeom prst="rect">
            <a:avLst/>
          </a:prstGeom>
          <a:noFill/>
        </p:spPr>
      </p:pic>
      <p:pic>
        <p:nvPicPr>
          <p:cNvPr id="1050" name="Picture 26" descr="C:\Users\shellybi\AppData\Local\Temp\msohtmlclip1\01\clip_image001.png"/>
          <p:cNvPicPr>
            <a:picLocks noChangeAspect="1" noChangeArrowheads="1"/>
          </p:cNvPicPr>
          <p:nvPr/>
        </p:nvPicPr>
        <p:blipFill>
          <a:blip r:embed="rId13"/>
          <a:srcRect/>
          <a:stretch>
            <a:fillRect/>
          </a:stretch>
        </p:blipFill>
        <p:spPr bwMode="auto">
          <a:xfrm>
            <a:off x="228600" y="5486400"/>
            <a:ext cx="1040486" cy="990600"/>
          </a:xfrm>
          <a:prstGeom prst="rect">
            <a:avLst/>
          </a:prstGeom>
          <a:noFill/>
        </p:spPr>
      </p:pic>
      <p:pic>
        <p:nvPicPr>
          <p:cNvPr id="1052" name="Picture 28" descr="C:\Users\shellybi\AppData\Local\Temp\msohtmlclip1\01\clip_image001.png"/>
          <p:cNvPicPr>
            <a:picLocks noChangeAspect="1" noChangeArrowheads="1"/>
          </p:cNvPicPr>
          <p:nvPr/>
        </p:nvPicPr>
        <p:blipFill>
          <a:blip r:embed="rId14"/>
          <a:srcRect/>
          <a:stretch>
            <a:fillRect/>
          </a:stretch>
        </p:blipFill>
        <p:spPr bwMode="auto">
          <a:xfrm>
            <a:off x="1524000" y="5791200"/>
            <a:ext cx="1714500" cy="619125"/>
          </a:xfrm>
          <a:prstGeom prst="rect">
            <a:avLst/>
          </a:prstGeom>
          <a:noFill/>
        </p:spPr>
      </p:pic>
      <p:pic>
        <p:nvPicPr>
          <p:cNvPr id="1054" name="Picture 30" descr="C:\Users\shellybi\AppData\Local\Temp\msohtmlclip1\01\clip_image001.png"/>
          <p:cNvPicPr>
            <a:picLocks noChangeAspect="1" noChangeArrowheads="1"/>
          </p:cNvPicPr>
          <p:nvPr/>
        </p:nvPicPr>
        <p:blipFill>
          <a:blip r:embed="rId15"/>
          <a:srcRect/>
          <a:stretch>
            <a:fillRect/>
          </a:stretch>
        </p:blipFill>
        <p:spPr bwMode="auto">
          <a:xfrm>
            <a:off x="4800600" y="5410200"/>
            <a:ext cx="1066800" cy="1025128"/>
          </a:xfrm>
          <a:prstGeom prst="rect">
            <a:avLst/>
          </a:prstGeom>
          <a:noFill/>
        </p:spPr>
      </p:pic>
      <p:pic>
        <p:nvPicPr>
          <p:cNvPr id="1056" name="Picture 32" descr="C:\Users\shellybi\AppData\Local\Temp\msohtmlclip1\01\clip_image001.png"/>
          <p:cNvPicPr>
            <a:picLocks noChangeAspect="1" noChangeArrowheads="1"/>
          </p:cNvPicPr>
          <p:nvPr/>
        </p:nvPicPr>
        <p:blipFill>
          <a:blip r:embed="rId16"/>
          <a:srcRect/>
          <a:stretch>
            <a:fillRect/>
          </a:stretch>
        </p:blipFill>
        <p:spPr bwMode="auto">
          <a:xfrm>
            <a:off x="3429000" y="5181600"/>
            <a:ext cx="1106606" cy="1066800"/>
          </a:xfrm>
          <a:prstGeom prst="rect">
            <a:avLst/>
          </a:prstGeom>
          <a:noFill/>
        </p:spPr>
      </p:pic>
      <p:pic>
        <p:nvPicPr>
          <p:cNvPr id="19458" name="Picture 2" descr="C:\Users\shellybi\AppData\Local\Temp\msohtmlclip1\01\clip_image001.png"/>
          <p:cNvPicPr>
            <a:picLocks noChangeAspect="1" noChangeArrowheads="1"/>
          </p:cNvPicPr>
          <p:nvPr/>
        </p:nvPicPr>
        <p:blipFill>
          <a:blip r:embed="rId17"/>
          <a:srcRect/>
          <a:stretch>
            <a:fillRect/>
          </a:stretch>
        </p:blipFill>
        <p:spPr bwMode="auto">
          <a:xfrm>
            <a:off x="152400" y="4876800"/>
            <a:ext cx="1866900" cy="476250"/>
          </a:xfrm>
          <a:prstGeom prst="rect">
            <a:avLst/>
          </a:prstGeom>
          <a:noFill/>
        </p:spPr>
      </p:pic>
      <p:pic>
        <p:nvPicPr>
          <p:cNvPr id="19460" name="Picture 4" descr="C:\Users\shellybi\AppData\Local\Temp\msohtmlclip1\01\clip_image001.png"/>
          <p:cNvPicPr>
            <a:picLocks noChangeAspect="1" noChangeArrowheads="1"/>
          </p:cNvPicPr>
          <p:nvPr/>
        </p:nvPicPr>
        <p:blipFill>
          <a:blip r:embed="rId18" cstate="print"/>
          <a:srcRect/>
          <a:stretch>
            <a:fillRect/>
          </a:stretch>
        </p:blipFill>
        <p:spPr bwMode="auto">
          <a:xfrm>
            <a:off x="762000" y="3810000"/>
            <a:ext cx="1044348" cy="97472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fade">
                                      <p:cBhvr>
                                        <p:cTn id="11" dur="500"/>
                                        <p:tgtEl>
                                          <p:spTgt spid="102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34"/>
                                        </p:tgtEl>
                                        <p:attrNameLst>
                                          <p:attrName>style.visibility</p:attrName>
                                        </p:attrNameLst>
                                      </p:cBhvr>
                                      <p:to>
                                        <p:strVal val="visible"/>
                                      </p:to>
                                    </p:set>
                                    <p:animEffect transition="in" filter="fade">
                                      <p:cBhvr>
                                        <p:cTn id="15" dur="500"/>
                                        <p:tgtEl>
                                          <p:spTgt spid="103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36"/>
                                        </p:tgtEl>
                                        <p:attrNameLst>
                                          <p:attrName>style.visibility</p:attrName>
                                        </p:attrNameLst>
                                      </p:cBhvr>
                                      <p:to>
                                        <p:strVal val="visible"/>
                                      </p:to>
                                    </p:set>
                                    <p:animEffect transition="in" filter="fade">
                                      <p:cBhvr>
                                        <p:cTn id="19" dur="500"/>
                                        <p:tgtEl>
                                          <p:spTgt spid="103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38"/>
                                        </p:tgtEl>
                                        <p:attrNameLst>
                                          <p:attrName>style.visibility</p:attrName>
                                        </p:attrNameLst>
                                      </p:cBhvr>
                                      <p:to>
                                        <p:strVal val="visible"/>
                                      </p:to>
                                    </p:set>
                                    <p:animEffect transition="in" filter="fade">
                                      <p:cBhvr>
                                        <p:cTn id="23" dur="500"/>
                                        <p:tgtEl>
                                          <p:spTgt spid="103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40"/>
                                        </p:tgtEl>
                                        <p:attrNameLst>
                                          <p:attrName>style.visibility</p:attrName>
                                        </p:attrNameLst>
                                      </p:cBhvr>
                                      <p:to>
                                        <p:strVal val="visible"/>
                                      </p:to>
                                    </p:set>
                                    <p:animEffect transition="in" filter="fade">
                                      <p:cBhvr>
                                        <p:cTn id="27" dur="500"/>
                                        <p:tgtEl>
                                          <p:spTgt spid="104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42"/>
                                        </p:tgtEl>
                                        <p:attrNameLst>
                                          <p:attrName>style.visibility</p:attrName>
                                        </p:attrNameLst>
                                      </p:cBhvr>
                                      <p:to>
                                        <p:strVal val="visible"/>
                                      </p:to>
                                    </p:set>
                                    <p:animEffect transition="in" filter="fade">
                                      <p:cBhvr>
                                        <p:cTn id="31" dur="500"/>
                                        <p:tgtEl>
                                          <p:spTgt spid="1042"/>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044"/>
                                        </p:tgtEl>
                                        <p:attrNameLst>
                                          <p:attrName>style.visibility</p:attrName>
                                        </p:attrNameLst>
                                      </p:cBhvr>
                                      <p:to>
                                        <p:strVal val="visible"/>
                                      </p:to>
                                    </p:set>
                                    <p:animEffect transition="in" filter="fade">
                                      <p:cBhvr>
                                        <p:cTn id="35" dur="500"/>
                                        <p:tgtEl>
                                          <p:spTgt spid="1044"/>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46"/>
                                        </p:tgtEl>
                                        <p:attrNameLst>
                                          <p:attrName>style.visibility</p:attrName>
                                        </p:attrNameLst>
                                      </p:cBhvr>
                                      <p:to>
                                        <p:strVal val="visible"/>
                                      </p:to>
                                    </p:set>
                                    <p:animEffect transition="in" filter="fade">
                                      <p:cBhvr>
                                        <p:cTn id="39" dur="500"/>
                                        <p:tgtEl>
                                          <p:spTgt spid="1046"/>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048"/>
                                        </p:tgtEl>
                                        <p:attrNameLst>
                                          <p:attrName>style.visibility</p:attrName>
                                        </p:attrNameLst>
                                      </p:cBhvr>
                                      <p:to>
                                        <p:strVal val="visible"/>
                                      </p:to>
                                    </p:set>
                                    <p:animEffect transition="in" filter="fade">
                                      <p:cBhvr>
                                        <p:cTn id="43" dur="500"/>
                                        <p:tgtEl>
                                          <p:spTgt spid="1048"/>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050"/>
                                        </p:tgtEl>
                                        <p:attrNameLst>
                                          <p:attrName>style.visibility</p:attrName>
                                        </p:attrNameLst>
                                      </p:cBhvr>
                                      <p:to>
                                        <p:strVal val="visible"/>
                                      </p:to>
                                    </p:set>
                                    <p:animEffect transition="in" filter="fade">
                                      <p:cBhvr>
                                        <p:cTn id="47" dur="500"/>
                                        <p:tgtEl>
                                          <p:spTgt spid="1050"/>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052"/>
                                        </p:tgtEl>
                                        <p:attrNameLst>
                                          <p:attrName>style.visibility</p:attrName>
                                        </p:attrNameLst>
                                      </p:cBhvr>
                                      <p:to>
                                        <p:strVal val="visible"/>
                                      </p:to>
                                    </p:set>
                                    <p:animEffect transition="in" filter="fade">
                                      <p:cBhvr>
                                        <p:cTn id="51" dur="500"/>
                                        <p:tgtEl>
                                          <p:spTgt spid="1052"/>
                                        </p:tgtEl>
                                      </p:cBhvr>
                                    </p:animEffect>
                                  </p:childTnLst>
                                </p:cTn>
                              </p:par>
                            </p:childTnLst>
                          </p:cTn>
                        </p:par>
                        <p:par>
                          <p:cTn id="52" fill="hold">
                            <p:stCondLst>
                              <p:cond delay="6500"/>
                            </p:stCondLst>
                            <p:childTnLst>
                              <p:par>
                                <p:cTn id="53" presetID="10" presetClass="entr" presetSubtype="0" fill="hold" nodeType="afterEffect">
                                  <p:stCondLst>
                                    <p:cond delay="0"/>
                                  </p:stCondLst>
                                  <p:childTnLst>
                                    <p:set>
                                      <p:cBhvr>
                                        <p:cTn id="54" dur="1" fill="hold">
                                          <p:stCondLst>
                                            <p:cond delay="0"/>
                                          </p:stCondLst>
                                        </p:cTn>
                                        <p:tgtEl>
                                          <p:spTgt spid="1056"/>
                                        </p:tgtEl>
                                        <p:attrNameLst>
                                          <p:attrName>style.visibility</p:attrName>
                                        </p:attrNameLst>
                                      </p:cBhvr>
                                      <p:to>
                                        <p:strVal val="visible"/>
                                      </p:to>
                                    </p:set>
                                    <p:animEffect transition="in" filter="fade">
                                      <p:cBhvr>
                                        <p:cTn id="55" dur="500"/>
                                        <p:tgtEl>
                                          <p:spTgt spid="1056"/>
                                        </p:tgtEl>
                                      </p:cBhvr>
                                    </p:animEffect>
                                  </p:childTnLst>
                                </p:cTn>
                              </p:par>
                            </p:childTnLst>
                          </p:cTn>
                        </p:par>
                        <p:par>
                          <p:cTn id="56" fill="hold">
                            <p:stCondLst>
                              <p:cond delay="7000"/>
                            </p:stCondLst>
                            <p:childTnLst>
                              <p:par>
                                <p:cTn id="57" presetID="10" presetClass="entr" presetSubtype="0" fill="hold" nodeType="afterEffect">
                                  <p:stCondLst>
                                    <p:cond delay="0"/>
                                  </p:stCondLst>
                                  <p:childTnLst>
                                    <p:set>
                                      <p:cBhvr>
                                        <p:cTn id="58" dur="1" fill="hold">
                                          <p:stCondLst>
                                            <p:cond delay="0"/>
                                          </p:stCondLst>
                                        </p:cTn>
                                        <p:tgtEl>
                                          <p:spTgt spid="19458"/>
                                        </p:tgtEl>
                                        <p:attrNameLst>
                                          <p:attrName>style.visibility</p:attrName>
                                        </p:attrNameLst>
                                      </p:cBhvr>
                                      <p:to>
                                        <p:strVal val="visible"/>
                                      </p:to>
                                    </p:set>
                                    <p:animEffect transition="in" filter="fade">
                                      <p:cBhvr>
                                        <p:cTn id="59" dur="500"/>
                                        <p:tgtEl>
                                          <p:spTgt spid="1945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054"/>
                                        </p:tgtEl>
                                        <p:attrNameLst>
                                          <p:attrName>style.visibility</p:attrName>
                                        </p:attrNameLst>
                                      </p:cBhvr>
                                      <p:to>
                                        <p:strVal val="visible"/>
                                      </p:to>
                                    </p:set>
                                    <p:animEffect transition="in" filter="fade">
                                      <p:cBhvr>
                                        <p:cTn id="64" dur="500"/>
                                        <p:tgtEl>
                                          <p:spTgt spid="1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smtClean="0"/>
              <a:t>Implementation Oriented</a:t>
            </a:r>
          </a:p>
        </p:txBody>
      </p:sp>
      <p:sp>
        <p:nvSpPr>
          <p:cNvPr id="18435" name="Content Placeholder 2"/>
          <p:cNvSpPr>
            <a:spLocks noGrp="1"/>
          </p:cNvSpPr>
          <p:nvPr>
            <p:ph idx="1"/>
          </p:nvPr>
        </p:nvSpPr>
        <p:spPr>
          <a:xfrm>
            <a:off x="381000" y="1412875"/>
            <a:ext cx="8382000" cy="2856167"/>
          </a:xfrm>
        </p:spPr>
        <p:txBody>
          <a:bodyPr/>
          <a:lstStyle/>
          <a:p>
            <a:r>
              <a:rPr lang="en-US" b="1" dirty="0" smtClean="0"/>
              <a:t>Standard Settings Review </a:t>
            </a:r>
            <a:r>
              <a:rPr lang="en-US" dirty="0" smtClean="0"/>
              <a:t>– </a:t>
            </a:r>
            <a:r>
              <a:rPr lang="en-US" b="0" dirty="0" smtClean="0"/>
              <a:t>introduce and solidify security and configuration decisions</a:t>
            </a:r>
          </a:p>
          <a:p>
            <a:r>
              <a:rPr lang="en-US" b="1" dirty="0" smtClean="0"/>
              <a:t>Image Build Session </a:t>
            </a:r>
            <a:r>
              <a:rPr lang="en-US" dirty="0" smtClean="0"/>
              <a:t>– </a:t>
            </a:r>
            <a:r>
              <a:rPr lang="en-US" b="0" dirty="0" smtClean="0"/>
              <a:t>apply those decisions in an Agency standard baseline</a:t>
            </a:r>
          </a:p>
          <a:p>
            <a:r>
              <a:rPr lang="en-US" b="1" dirty="0" smtClean="0"/>
              <a:t>Application Compatibility </a:t>
            </a:r>
            <a:r>
              <a:rPr lang="en-US" dirty="0" smtClean="0"/>
              <a:t>– </a:t>
            </a:r>
            <a:r>
              <a:rPr lang="en-US" b="0" dirty="0" smtClean="0"/>
              <a:t>educate on tools and methods to solve issues</a:t>
            </a:r>
          </a:p>
        </p:txBody>
      </p:sp>
      <p:sp>
        <p:nvSpPr>
          <p:cNvPr id="4" name="TextBox 3"/>
          <p:cNvSpPr txBox="1"/>
          <p:nvPr/>
        </p:nvSpPr>
        <p:spPr>
          <a:xfrm>
            <a:off x="2438400" y="4953000"/>
            <a:ext cx="4166525" cy="1077218"/>
          </a:xfrm>
          <a:prstGeom prst="rect">
            <a:avLst/>
          </a:prstGeom>
          <a:noFill/>
        </p:spPr>
        <p:txBody>
          <a:bodyPr wrap="none" rtlCol="0">
            <a:spAutoFit/>
          </a:bodyPr>
          <a:lstStyle/>
          <a:p>
            <a:pPr algn="ctr"/>
            <a:r>
              <a:rPr lang="en-US" sz="3200" b="1" i="1" dirty="0" smtClean="0">
                <a:solidFill>
                  <a:schemeClr val="accent2">
                    <a:lumMod val="60000"/>
                    <a:lumOff val="40000"/>
                  </a:schemeClr>
                </a:solidFill>
                <a:latin typeface="+mn-lt"/>
                <a:cs typeface="+mn-cs"/>
              </a:rPr>
              <a:t>Typically delivered</a:t>
            </a:r>
            <a:br>
              <a:rPr lang="en-US" sz="3200" b="1" i="1" dirty="0" smtClean="0">
                <a:solidFill>
                  <a:schemeClr val="accent2">
                    <a:lumMod val="60000"/>
                    <a:lumOff val="40000"/>
                  </a:schemeClr>
                </a:solidFill>
                <a:latin typeface="+mn-lt"/>
                <a:cs typeface="+mn-cs"/>
              </a:rPr>
            </a:br>
            <a:r>
              <a:rPr lang="en-US" sz="3200" b="1" i="1" dirty="0" smtClean="0">
                <a:solidFill>
                  <a:schemeClr val="accent2">
                    <a:lumMod val="60000"/>
                    <a:lumOff val="40000"/>
                  </a:schemeClr>
                </a:solidFill>
                <a:latin typeface="+mn-lt"/>
                <a:cs typeface="+mn-cs"/>
              </a:rPr>
              <a:t>in six to eight weeks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fade">
                                      <p:cBhvr>
                                        <p:cTn id="12" dur="5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fade">
                                      <p:cBhvr>
                                        <p:cTn id="17" dur="500"/>
                                        <p:tgtEl>
                                          <p:spTgt spid="184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Steady Building of Consensus</a:t>
            </a:r>
            <a:endParaRPr lang="en-US" dirty="0"/>
          </a:p>
        </p:txBody>
      </p:sp>
      <p:sp>
        <p:nvSpPr>
          <p:cNvPr id="4" name="Rectangle 3"/>
          <p:cNvSpPr/>
          <p:nvPr/>
        </p:nvSpPr>
        <p:spPr bwMode="auto">
          <a:xfrm>
            <a:off x="1219200" y="5029200"/>
            <a:ext cx="1524000" cy="457200"/>
          </a:xfrm>
          <a:prstGeom prst="rect">
            <a:avLst/>
          </a:prstGeom>
          <a:gradFill flip="none" rotWithShape="1">
            <a:gsLst>
              <a:gs pos="0">
                <a:srgbClr val="03D4A8"/>
              </a:gs>
              <a:gs pos="25000">
                <a:srgbClr val="21D6E0"/>
              </a:gs>
              <a:gs pos="75000">
                <a:srgbClr val="0087E6"/>
              </a:gs>
              <a:gs pos="100000">
                <a:srgbClr val="005CBF"/>
              </a:gs>
            </a:gsLst>
            <a:path path="circle">
              <a:fillToRect t="100000" r="100000"/>
            </a:path>
            <a:tileRect l="-100000" b="-100000"/>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charset="0"/>
              </a:rPr>
              <a:t>2004</a:t>
            </a:r>
          </a:p>
        </p:txBody>
      </p:sp>
      <p:sp>
        <p:nvSpPr>
          <p:cNvPr id="5" name="Rectangle 4"/>
          <p:cNvSpPr/>
          <p:nvPr/>
        </p:nvSpPr>
        <p:spPr bwMode="auto">
          <a:xfrm>
            <a:off x="2819400" y="5029200"/>
            <a:ext cx="1524000" cy="457200"/>
          </a:xfrm>
          <a:prstGeom prst="rect">
            <a:avLst/>
          </a:prstGeom>
          <a:gradFill flip="none" rotWithShape="1">
            <a:gsLst>
              <a:gs pos="0">
                <a:srgbClr val="03D4A8"/>
              </a:gs>
              <a:gs pos="25000">
                <a:srgbClr val="21D6E0"/>
              </a:gs>
              <a:gs pos="75000">
                <a:srgbClr val="0087E6"/>
              </a:gs>
              <a:gs pos="100000">
                <a:srgbClr val="005CBF"/>
              </a:gs>
            </a:gsLst>
            <a:path path="circle">
              <a:fillToRect t="100000" r="100000"/>
            </a:path>
            <a:tileRect l="-100000" b="-100000"/>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charset="0"/>
              </a:rPr>
              <a:t>2005</a:t>
            </a:r>
          </a:p>
        </p:txBody>
      </p:sp>
      <p:sp>
        <p:nvSpPr>
          <p:cNvPr id="6" name="Rectangle 5"/>
          <p:cNvSpPr/>
          <p:nvPr/>
        </p:nvSpPr>
        <p:spPr bwMode="auto">
          <a:xfrm>
            <a:off x="4419600" y="5029200"/>
            <a:ext cx="1524000" cy="457200"/>
          </a:xfrm>
          <a:prstGeom prst="rect">
            <a:avLst/>
          </a:prstGeom>
          <a:gradFill flip="none" rotWithShape="1">
            <a:gsLst>
              <a:gs pos="0">
                <a:srgbClr val="03D4A8"/>
              </a:gs>
              <a:gs pos="25000">
                <a:srgbClr val="21D6E0"/>
              </a:gs>
              <a:gs pos="75000">
                <a:srgbClr val="0087E6"/>
              </a:gs>
              <a:gs pos="100000">
                <a:srgbClr val="005CBF"/>
              </a:gs>
            </a:gsLst>
            <a:path path="circle">
              <a:fillToRect t="100000" r="100000"/>
            </a:path>
            <a:tileRect l="-100000" b="-100000"/>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charset="0"/>
              </a:rPr>
              <a:t>2006</a:t>
            </a:r>
          </a:p>
        </p:txBody>
      </p:sp>
      <p:sp>
        <p:nvSpPr>
          <p:cNvPr id="7" name="Rectangle 6"/>
          <p:cNvSpPr/>
          <p:nvPr/>
        </p:nvSpPr>
        <p:spPr bwMode="auto">
          <a:xfrm>
            <a:off x="6019800" y="5029200"/>
            <a:ext cx="1524000" cy="457200"/>
          </a:xfrm>
          <a:prstGeom prst="rect">
            <a:avLst/>
          </a:prstGeom>
          <a:gradFill flip="none" rotWithShape="1">
            <a:gsLst>
              <a:gs pos="0">
                <a:srgbClr val="03D4A8"/>
              </a:gs>
              <a:gs pos="25000">
                <a:srgbClr val="21D6E0"/>
              </a:gs>
              <a:gs pos="75000">
                <a:srgbClr val="0087E6"/>
              </a:gs>
              <a:gs pos="100000">
                <a:srgbClr val="005CBF"/>
              </a:gs>
            </a:gsLst>
            <a:path path="circle">
              <a:fillToRect t="100000" r="100000"/>
            </a:path>
            <a:tileRect l="-100000" b="-100000"/>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charset="0"/>
              </a:rPr>
              <a:t>2007</a:t>
            </a:r>
          </a:p>
        </p:txBody>
      </p:sp>
      <p:sp>
        <p:nvSpPr>
          <p:cNvPr id="10" name="TextBox 9"/>
          <p:cNvSpPr txBox="1"/>
          <p:nvPr/>
        </p:nvSpPr>
        <p:spPr>
          <a:xfrm>
            <a:off x="1066800" y="3276600"/>
            <a:ext cx="1981200" cy="1384995"/>
          </a:xfrm>
          <a:prstGeom prst="rect">
            <a:avLst/>
          </a:prstGeom>
          <a:noFill/>
        </p:spPr>
        <p:txBody>
          <a:bodyPr wrap="square" rtlCol="0">
            <a:spAutoFit/>
          </a:bodyPr>
          <a:lstStyle/>
          <a:p>
            <a:pPr algn="ctr"/>
            <a:r>
              <a:rPr lang="en-US" sz="1400" b="1" dirty="0">
                <a:solidFill>
                  <a:schemeClr val="accent1">
                    <a:lumMod val="40000"/>
                    <a:lumOff val="60000"/>
                  </a:schemeClr>
                </a:solidFill>
                <a:effectLst>
                  <a:outerShdw blurRad="38100" dist="38100" dir="2700000" algn="tl">
                    <a:srgbClr val="000000">
                      <a:alpha val="43137"/>
                    </a:srgbClr>
                  </a:outerShdw>
                </a:effectLst>
                <a:latin typeface="+mn-lt"/>
              </a:rPr>
              <a:t>Nov 2004</a:t>
            </a:r>
          </a:p>
          <a:p>
            <a:pPr algn="ctr"/>
            <a:r>
              <a:rPr lang="en-US" sz="1400" b="1" dirty="0">
                <a:solidFill>
                  <a:schemeClr val="tx1">
                    <a:lumMod val="95000"/>
                  </a:schemeClr>
                </a:solidFill>
                <a:latin typeface="+mn-lt"/>
              </a:rPr>
              <a:t>NSA</a:t>
            </a:r>
            <a:r>
              <a:rPr lang="en-US" sz="1400" b="1" dirty="0" smtClean="0">
                <a:solidFill>
                  <a:srgbClr val="213775"/>
                </a:solidFill>
                <a:latin typeface="+mn-lt"/>
                <a:cs typeface="+mn-cs"/>
              </a:rPr>
              <a:t>, </a:t>
            </a:r>
            <a:r>
              <a:rPr lang="en-US" sz="1400" b="1" dirty="0">
                <a:solidFill>
                  <a:schemeClr val="tx1">
                    <a:lumMod val="95000"/>
                  </a:schemeClr>
                </a:solidFill>
                <a:latin typeface="+mn-lt"/>
              </a:rPr>
              <a:t>DISA, </a:t>
            </a:r>
            <a:br>
              <a:rPr lang="en-US" sz="1400" b="1" dirty="0">
                <a:solidFill>
                  <a:schemeClr val="tx1">
                    <a:lumMod val="95000"/>
                  </a:schemeClr>
                </a:solidFill>
                <a:latin typeface="+mn-lt"/>
              </a:rPr>
            </a:br>
            <a:r>
              <a:rPr lang="en-US" sz="1400" b="1" dirty="0">
                <a:solidFill>
                  <a:schemeClr val="tx1">
                    <a:lumMod val="95000"/>
                  </a:schemeClr>
                </a:solidFill>
                <a:latin typeface="+mn-lt"/>
              </a:rPr>
              <a:t>NIST, CIS, </a:t>
            </a:r>
            <a:br>
              <a:rPr lang="en-US" sz="1400" b="1" dirty="0">
                <a:solidFill>
                  <a:schemeClr val="tx1">
                    <a:lumMod val="95000"/>
                  </a:schemeClr>
                </a:solidFill>
                <a:latin typeface="+mn-lt"/>
              </a:rPr>
            </a:br>
            <a:r>
              <a:rPr lang="en-US" sz="1400" b="1" dirty="0">
                <a:solidFill>
                  <a:schemeClr val="tx1">
                    <a:lumMod val="95000"/>
                  </a:schemeClr>
                </a:solidFill>
                <a:latin typeface="+mn-lt"/>
              </a:rPr>
              <a:t>&amp; Microsoft </a:t>
            </a:r>
          </a:p>
          <a:p>
            <a:pPr algn="ctr"/>
            <a:r>
              <a:rPr lang="en-US" sz="1400" b="1" dirty="0">
                <a:solidFill>
                  <a:schemeClr val="tx1">
                    <a:lumMod val="95000"/>
                  </a:schemeClr>
                </a:solidFill>
                <a:latin typeface="+mn-lt"/>
              </a:rPr>
              <a:t>Consensus </a:t>
            </a:r>
            <a:br>
              <a:rPr lang="en-US" sz="1400" b="1" dirty="0">
                <a:solidFill>
                  <a:schemeClr val="tx1">
                    <a:lumMod val="95000"/>
                  </a:schemeClr>
                </a:solidFill>
                <a:latin typeface="+mn-lt"/>
              </a:rPr>
            </a:br>
            <a:r>
              <a:rPr lang="en-US" sz="1400" b="1" dirty="0">
                <a:solidFill>
                  <a:schemeClr val="tx1">
                    <a:lumMod val="95000"/>
                  </a:schemeClr>
                </a:solidFill>
                <a:latin typeface="+mn-lt"/>
              </a:rPr>
              <a:t>on XP</a:t>
            </a:r>
          </a:p>
        </p:txBody>
      </p:sp>
      <p:sp>
        <p:nvSpPr>
          <p:cNvPr id="11" name="Oval 10"/>
          <p:cNvSpPr/>
          <p:nvPr/>
        </p:nvSpPr>
        <p:spPr bwMode="auto">
          <a:xfrm>
            <a:off x="2438400" y="4953000"/>
            <a:ext cx="304800" cy="304800"/>
          </a:xfrm>
          <a:prstGeom prst="ellipse">
            <a:avLst/>
          </a:prstGeom>
          <a:gradFill flip="none" rotWithShape="1">
            <a:gsLst>
              <a:gs pos="0">
                <a:srgbClr val="FF0000"/>
              </a:gs>
              <a:gs pos="45000">
                <a:srgbClr val="FF7A00"/>
              </a:gs>
              <a:gs pos="70000">
                <a:srgbClr val="FF0300"/>
              </a:gs>
              <a:gs pos="100000">
                <a:srgbClr val="4D0808"/>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solidFill>
                <a:schemeClr val="tx1"/>
              </a:solidFill>
              <a:effectLst/>
              <a:latin typeface="Times New Roman" charset="0"/>
            </a:endParaRPr>
          </a:p>
        </p:txBody>
      </p:sp>
      <p:sp>
        <p:nvSpPr>
          <p:cNvPr id="12" name="TextBox 11"/>
          <p:cNvSpPr txBox="1"/>
          <p:nvPr/>
        </p:nvSpPr>
        <p:spPr>
          <a:xfrm>
            <a:off x="2438400" y="2895600"/>
            <a:ext cx="1524000" cy="1815882"/>
          </a:xfrm>
          <a:prstGeom prst="rect">
            <a:avLst/>
          </a:prstGeom>
          <a:noFill/>
        </p:spPr>
        <p:txBody>
          <a:bodyPr wrap="square" rtlCol="0">
            <a:spAutoFit/>
          </a:bodyPr>
          <a:lstStyle/>
          <a:p>
            <a:pPr algn="ctr"/>
            <a:r>
              <a:rPr lang="en-US" sz="1400" b="1" dirty="0">
                <a:solidFill>
                  <a:schemeClr val="accent1">
                    <a:lumMod val="40000"/>
                    <a:lumOff val="60000"/>
                  </a:schemeClr>
                </a:solidFill>
                <a:effectLst>
                  <a:outerShdw blurRad="38100" dist="38100" dir="2700000" algn="tl">
                    <a:srgbClr val="000000">
                      <a:alpha val="43137"/>
                    </a:srgbClr>
                  </a:outerShdw>
                </a:effectLst>
                <a:latin typeface="+mn-lt"/>
              </a:rPr>
              <a:t>Feb 2005</a:t>
            </a:r>
          </a:p>
          <a:p>
            <a:pPr algn="ctr"/>
            <a:r>
              <a:rPr lang="en-US" sz="1400" b="1" dirty="0">
                <a:solidFill>
                  <a:schemeClr val="tx1">
                    <a:lumMod val="95000"/>
                  </a:schemeClr>
                </a:solidFill>
                <a:latin typeface="+mn-lt"/>
              </a:rPr>
              <a:t>USAF </a:t>
            </a:r>
            <a:br>
              <a:rPr lang="en-US" sz="1400" b="1" dirty="0">
                <a:solidFill>
                  <a:schemeClr val="tx1">
                    <a:lumMod val="95000"/>
                  </a:schemeClr>
                </a:solidFill>
                <a:latin typeface="+mn-lt"/>
              </a:rPr>
            </a:br>
            <a:r>
              <a:rPr lang="en-US" sz="1400" b="1" dirty="0">
                <a:solidFill>
                  <a:schemeClr val="tx1">
                    <a:lumMod val="95000"/>
                  </a:schemeClr>
                </a:solidFill>
                <a:latin typeface="+mn-lt"/>
              </a:rPr>
              <a:t>Major </a:t>
            </a:r>
            <a:br>
              <a:rPr lang="en-US" sz="1400" b="1" dirty="0">
                <a:solidFill>
                  <a:schemeClr val="tx1">
                    <a:lumMod val="95000"/>
                  </a:schemeClr>
                </a:solidFill>
                <a:latin typeface="+mn-lt"/>
              </a:rPr>
            </a:br>
            <a:r>
              <a:rPr lang="en-US" sz="1400" b="1" dirty="0">
                <a:solidFill>
                  <a:schemeClr val="tx1">
                    <a:lumMod val="95000"/>
                  </a:schemeClr>
                </a:solidFill>
                <a:latin typeface="+mn-lt"/>
              </a:rPr>
              <a:t>Commands’ </a:t>
            </a:r>
            <a:br>
              <a:rPr lang="en-US" sz="1400" b="1" dirty="0">
                <a:solidFill>
                  <a:schemeClr val="tx1">
                    <a:lumMod val="95000"/>
                  </a:schemeClr>
                </a:solidFill>
                <a:latin typeface="+mn-lt"/>
              </a:rPr>
            </a:br>
            <a:r>
              <a:rPr lang="en-US" sz="1400" b="1" dirty="0">
                <a:solidFill>
                  <a:schemeClr val="tx1">
                    <a:lumMod val="95000"/>
                  </a:schemeClr>
                </a:solidFill>
                <a:latin typeface="+mn-lt"/>
              </a:rPr>
              <a:t>consensus </a:t>
            </a:r>
          </a:p>
          <a:p>
            <a:pPr algn="ctr"/>
            <a:r>
              <a:rPr lang="en-US" sz="1400" b="1" dirty="0">
                <a:solidFill>
                  <a:schemeClr val="tx1">
                    <a:lumMod val="95000"/>
                  </a:schemeClr>
                </a:solidFill>
                <a:latin typeface="+mn-lt"/>
              </a:rPr>
              <a:t>XP, IE6, and</a:t>
            </a:r>
          </a:p>
          <a:p>
            <a:pPr algn="ctr"/>
            <a:r>
              <a:rPr lang="en-US" sz="1400" b="1" dirty="0">
                <a:solidFill>
                  <a:schemeClr val="tx1">
                    <a:lumMod val="95000"/>
                  </a:schemeClr>
                </a:solidFill>
                <a:latin typeface="+mn-lt"/>
              </a:rPr>
              <a:t>Office 2003</a:t>
            </a:r>
            <a:br>
              <a:rPr lang="en-US" sz="1400" b="1" dirty="0">
                <a:solidFill>
                  <a:schemeClr val="tx1">
                    <a:lumMod val="95000"/>
                  </a:schemeClr>
                </a:solidFill>
                <a:latin typeface="+mn-lt"/>
              </a:rPr>
            </a:br>
            <a:r>
              <a:rPr lang="en-US" sz="1400" b="1" dirty="0">
                <a:solidFill>
                  <a:schemeClr val="tx1">
                    <a:lumMod val="95000"/>
                  </a:schemeClr>
                </a:solidFill>
                <a:latin typeface="+mn-lt"/>
              </a:rPr>
              <a:t>settings</a:t>
            </a:r>
          </a:p>
        </p:txBody>
      </p:sp>
      <p:sp>
        <p:nvSpPr>
          <p:cNvPr id="13" name="TextBox 12"/>
          <p:cNvSpPr txBox="1"/>
          <p:nvPr/>
        </p:nvSpPr>
        <p:spPr>
          <a:xfrm>
            <a:off x="4419600" y="2438400"/>
            <a:ext cx="1524000" cy="1815882"/>
          </a:xfrm>
          <a:prstGeom prst="rect">
            <a:avLst/>
          </a:prstGeom>
          <a:noFill/>
        </p:spPr>
        <p:txBody>
          <a:bodyPr wrap="square" rtlCol="0">
            <a:spAutoFit/>
          </a:bodyPr>
          <a:lstStyle/>
          <a:p>
            <a:pPr algn="ctr"/>
            <a:r>
              <a:rPr lang="en-US" sz="1400" b="1" dirty="0">
                <a:solidFill>
                  <a:schemeClr val="accent1">
                    <a:lumMod val="40000"/>
                    <a:lumOff val="60000"/>
                  </a:schemeClr>
                </a:solidFill>
                <a:effectLst>
                  <a:outerShdw blurRad="38100" dist="38100" dir="2700000" algn="tl">
                    <a:srgbClr val="000000">
                      <a:alpha val="43137"/>
                    </a:srgbClr>
                  </a:outerShdw>
                </a:effectLst>
                <a:latin typeface="+mn-lt"/>
              </a:rPr>
              <a:t>Q4 2006</a:t>
            </a:r>
            <a:endParaRPr lang="en-US" sz="1400" b="1" dirty="0">
              <a:solidFill>
                <a:schemeClr val="tx1">
                  <a:lumMod val="95000"/>
                </a:schemeClr>
              </a:solidFill>
              <a:latin typeface="+mn-lt"/>
            </a:endParaRPr>
          </a:p>
          <a:p>
            <a:pPr algn="ctr"/>
            <a:r>
              <a:rPr lang="en-US" sz="1400" b="1" dirty="0">
                <a:solidFill>
                  <a:schemeClr val="tx1">
                    <a:lumMod val="95000"/>
                  </a:schemeClr>
                </a:solidFill>
                <a:latin typeface="+mn-lt"/>
              </a:rPr>
              <a:t>USAF</a:t>
            </a:r>
            <a:br>
              <a:rPr lang="en-US" sz="1400" b="1" dirty="0">
                <a:solidFill>
                  <a:schemeClr val="tx1">
                    <a:lumMod val="95000"/>
                  </a:schemeClr>
                </a:solidFill>
                <a:latin typeface="+mn-lt"/>
              </a:rPr>
            </a:br>
            <a:r>
              <a:rPr lang="en-US" sz="1400" b="1" dirty="0">
                <a:solidFill>
                  <a:schemeClr val="tx1">
                    <a:lumMod val="95000"/>
                  </a:schemeClr>
                </a:solidFill>
                <a:latin typeface="+mn-lt"/>
              </a:rPr>
              <a:t>Major</a:t>
            </a:r>
            <a:br>
              <a:rPr lang="en-US" sz="1400" b="1" dirty="0">
                <a:solidFill>
                  <a:schemeClr val="tx1">
                    <a:lumMod val="95000"/>
                  </a:schemeClr>
                </a:solidFill>
                <a:latin typeface="+mn-lt"/>
              </a:rPr>
            </a:br>
            <a:r>
              <a:rPr lang="en-US" sz="1400" b="1" dirty="0">
                <a:solidFill>
                  <a:schemeClr val="tx1">
                    <a:lumMod val="95000"/>
                  </a:schemeClr>
                </a:solidFill>
                <a:latin typeface="+mn-lt"/>
              </a:rPr>
              <a:t>Commands’ </a:t>
            </a:r>
            <a:br>
              <a:rPr lang="en-US" sz="1400" b="1" dirty="0">
                <a:solidFill>
                  <a:schemeClr val="tx1">
                    <a:lumMod val="95000"/>
                  </a:schemeClr>
                </a:solidFill>
                <a:latin typeface="+mn-lt"/>
              </a:rPr>
            </a:br>
            <a:r>
              <a:rPr lang="en-US" sz="1400" b="1" dirty="0">
                <a:solidFill>
                  <a:schemeClr val="tx1">
                    <a:lumMod val="95000"/>
                  </a:schemeClr>
                </a:solidFill>
                <a:latin typeface="+mn-lt"/>
              </a:rPr>
              <a:t>consensus </a:t>
            </a:r>
          </a:p>
          <a:p>
            <a:pPr algn="ctr"/>
            <a:r>
              <a:rPr lang="en-US" sz="1400" b="1" dirty="0">
                <a:solidFill>
                  <a:schemeClr val="tx1">
                    <a:lumMod val="95000"/>
                  </a:schemeClr>
                </a:solidFill>
                <a:latin typeface="+mn-lt"/>
              </a:rPr>
              <a:t>Vista, IE7, and Office 2007</a:t>
            </a:r>
            <a:br>
              <a:rPr lang="en-US" sz="1400" b="1" dirty="0">
                <a:solidFill>
                  <a:schemeClr val="tx1">
                    <a:lumMod val="95000"/>
                  </a:schemeClr>
                </a:solidFill>
                <a:latin typeface="+mn-lt"/>
              </a:rPr>
            </a:br>
            <a:r>
              <a:rPr lang="en-US" sz="1400" b="1" dirty="0">
                <a:solidFill>
                  <a:schemeClr val="tx1">
                    <a:lumMod val="95000"/>
                  </a:schemeClr>
                </a:solidFill>
                <a:latin typeface="+mn-lt"/>
              </a:rPr>
              <a:t>settings</a:t>
            </a:r>
          </a:p>
        </p:txBody>
      </p:sp>
      <p:cxnSp>
        <p:nvCxnSpPr>
          <p:cNvPr id="15" name="Straight Arrow Connector 14"/>
          <p:cNvCxnSpPr>
            <a:stCxn id="10" idx="2"/>
            <a:endCxn id="11" idx="0"/>
          </p:cNvCxnSpPr>
          <p:nvPr/>
        </p:nvCxnSpPr>
        <p:spPr bwMode="auto">
          <a:xfrm rot="16200000" flipH="1">
            <a:off x="2178398" y="4540597"/>
            <a:ext cx="291405" cy="5334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a:stCxn id="12" idx="2"/>
            <a:endCxn id="18" idx="0"/>
          </p:cNvCxnSpPr>
          <p:nvPr/>
        </p:nvCxnSpPr>
        <p:spPr bwMode="auto">
          <a:xfrm rot="5400000">
            <a:off x="2965341" y="4717941"/>
            <a:ext cx="241518" cy="2286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18" name="Oval 17"/>
          <p:cNvSpPr/>
          <p:nvPr/>
        </p:nvSpPr>
        <p:spPr bwMode="auto">
          <a:xfrm>
            <a:off x="2819400" y="4953000"/>
            <a:ext cx="304800" cy="304800"/>
          </a:xfrm>
          <a:prstGeom prst="ellipse">
            <a:avLst/>
          </a:prstGeom>
          <a:gradFill flip="none" rotWithShape="1">
            <a:gsLst>
              <a:gs pos="0">
                <a:srgbClr val="FF0000"/>
              </a:gs>
              <a:gs pos="45000">
                <a:srgbClr val="FF7A00"/>
              </a:gs>
              <a:gs pos="70000">
                <a:srgbClr val="FF0300"/>
              </a:gs>
              <a:gs pos="100000">
                <a:srgbClr val="4D0808"/>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solidFill>
                <a:schemeClr val="tx1"/>
              </a:solidFill>
              <a:effectLst/>
              <a:latin typeface="Times New Roman" charset="0"/>
            </a:endParaRPr>
          </a:p>
        </p:txBody>
      </p:sp>
      <p:sp>
        <p:nvSpPr>
          <p:cNvPr id="21" name="Oval 20"/>
          <p:cNvSpPr/>
          <p:nvPr/>
        </p:nvSpPr>
        <p:spPr bwMode="auto">
          <a:xfrm>
            <a:off x="5663184" y="4953000"/>
            <a:ext cx="243840" cy="304800"/>
          </a:xfrm>
          <a:prstGeom prst="ellipse">
            <a:avLst/>
          </a:prstGeom>
          <a:gradFill flip="none" rotWithShape="1">
            <a:gsLst>
              <a:gs pos="0">
                <a:srgbClr val="FF0000"/>
              </a:gs>
              <a:gs pos="45000">
                <a:srgbClr val="FF7A00"/>
              </a:gs>
              <a:gs pos="70000">
                <a:srgbClr val="FF0300"/>
              </a:gs>
              <a:gs pos="100000">
                <a:srgbClr val="4D0808"/>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solidFill>
                <a:schemeClr val="tx1"/>
              </a:solidFill>
              <a:effectLst/>
              <a:latin typeface="Times New Roman" charset="0"/>
            </a:endParaRPr>
          </a:p>
        </p:txBody>
      </p:sp>
      <p:cxnSp>
        <p:nvCxnSpPr>
          <p:cNvPr id="22" name="Straight Arrow Connector 21"/>
          <p:cNvCxnSpPr>
            <a:stCxn id="13" idx="2"/>
            <a:endCxn id="21" idx="0"/>
          </p:cNvCxnSpPr>
          <p:nvPr/>
        </p:nvCxnSpPr>
        <p:spPr bwMode="auto">
          <a:xfrm rot="16200000" flipH="1">
            <a:off x="5133993" y="4301889"/>
            <a:ext cx="698718" cy="603504"/>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24" name="Rectangle 23"/>
          <p:cNvSpPr/>
          <p:nvPr/>
        </p:nvSpPr>
        <p:spPr bwMode="auto">
          <a:xfrm>
            <a:off x="7620000" y="5029200"/>
            <a:ext cx="1524000" cy="457200"/>
          </a:xfrm>
          <a:prstGeom prst="rect">
            <a:avLst/>
          </a:prstGeom>
          <a:gradFill flip="none" rotWithShape="1">
            <a:gsLst>
              <a:gs pos="0">
                <a:srgbClr val="03D4A8"/>
              </a:gs>
              <a:gs pos="25000">
                <a:srgbClr val="21D6E0"/>
              </a:gs>
              <a:gs pos="75000">
                <a:srgbClr val="0087E6"/>
              </a:gs>
              <a:gs pos="100000">
                <a:srgbClr val="005CBF"/>
              </a:gs>
            </a:gsLst>
            <a:path path="circle">
              <a:fillToRect t="100000" r="100000"/>
            </a:path>
            <a:tileRect l="-100000" b="-100000"/>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charset="0"/>
              </a:rPr>
              <a:t>2008</a:t>
            </a:r>
          </a:p>
        </p:txBody>
      </p:sp>
      <p:sp>
        <p:nvSpPr>
          <p:cNvPr id="25" name="TextBox 24"/>
          <p:cNvSpPr txBox="1"/>
          <p:nvPr/>
        </p:nvSpPr>
        <p:spPr>
          <a:xfrm>
            <a:off x="6248400" y="1905000"/>
            <a:ext cx="1447800" cy="1169551"/>
          </a:xfrm>
          <a:prstGeom prst="rect">
            <a:avLst/>
          </a:prstGeom>
          <a:noFill/>
        </p:spPr>
        <p:txBody>
          <a:bodyPr wrap="square" rtlCol="0">
            <a:spAutoFit/>
          </a:bodyPr>
          <a:lstStyle/>
          <a:p>
            <a:pPr algn="ctr"/>
            <a:r>
              <a:rPr lang="en-US" sz="1400" b="1" dirty="0">
                <a:solidFill>
                  <a:schemeClr val="accent1">
                    <a:lumMod val="40000"/>
                    <a:lumOff val="60000"/>
                  </a:schemeClr>
                </a:solidFill>
                <a:effectLst>
                  <a:outerShdw blurRad="38100" dist="38100" dir="2700000" algn="tl">
                    <a:srgbClr val="000000">
                      <a:alpha val="43137"/>
                    </a:srgbClr>
                  </a:outerShdw>
                </a:effectLst>
                <a:latin typeface="+mn-lt"/>
              </a:rPr>
              <a:t>Q1 2007</a:t>
            </a:r>
          </a:p>
          <a:p>
            <a:pPr algn="ctr"/>
            <a:r>
              <a:rPr lang="en-US" sz="1400" b="1" dirty="0" err="1">
                <a:solidFill>
                  <a:schemeClr val="tx1">
                    <a:lumMod val="95000"/>
                  </a:schemeClr>
                </a:solidFill>
                <a:latin typeface="+mn-lt"/>
              </a:rPr>
              <a:t>DoD</a:t>
            </a:r>
            <a:r>
              <a:rPr lang="en-US" sz="1400" b="1" dirty="0">
                <a:solidFill>
                  <a:schemeClr val="tx1">
                    <a:lumMod val="95000"/>
                  </a:schemeClr>
                </a:solidFill>
                <a:latin typeface="+mn-lt"/>
              </a:rPr>
              <a:t/>
            </a:r>
            <a:br>
              <a:rPr lang="en-US" sz="1400" b="1" dirty="0">
                <a:solidFill>
                  <a:schemeClr val="tx1">
                    <a:lumMod val="95000"/>
                  </a:schemeClr>
                </a:solidFill>
                <a:latin typeface="+mn-lt"/>
              </a:rPr>
            </a:br>
            <a:r>
              <a:rPr lang="en-US" sz="1400" b="1" dirty="0">
                <a:solidFill>
                  <a:schemeClr val="tx1">
                    <a:lumMod val="95000"/>
                  </a:schemeClr>
                </a:solidFill>
                <a:latin typeface="+mn-lt"/>
              </a:rPr>
              <a:t>consensus </a:t>
            </a:r>
            <a:br>
              <a:rPr lang="en-US" sz="1400" b="1" dirty="0">
                <a:solidFill>
                  <a:schemeClr val="tx1">
                    <a:lumMod val="95000"/>
                  </a:schemeClr>
                </a:solidFill>
                <a:latin typeface="+mn-lt"/>
              </a:rPr>
            </a:br>
            <a:r>
              <a:rPr lang="en-US" sz="1400" b="1" dirty="0">
                <a:solidFill>
                  <a:schemeClr val="tx1">
                    <a:lumMod val="95000"/>
                  </a:schemeClr>
                </a:solidFill>
                <a:latin typeface="+mn-lt"/>
              </a:rPr>
              <a:t>on Vista </a:t>
            </a:r>
            <a:br>
              <a:rPr lang="en-US" sz="1400" b="1" dirty="0">
                <a:solidFill>
                  <a:schemeClr val="tx1">
                    <a:lumMod val="95000"/>
                  </a:schemeClr>
                </a:solidFill>
                <a:latin typeface="+mn-lt"/>
              </a:rPr>
            </a:br>
            <a:r>
              <a:rPr lang="en-US" sz="1400" b="1" dirty="0">
                <a:solidFill>
                  <a:schemeClr val="tx1">
                    <a:lumMod val="95000"/>
                  </a:schemeClr>
                </a:solidFill>
                <a:latin typeface="+mn-lt"/>
              </a:rPr>
              <a:t>settings</a:t>
            </a:r>
          </a:p>
        </p:txBody>
      </p:sp>
      <p:sp>
        <p:nvSpPr>
          <p:cNvPr id="26" name="Oval 25"/>
          <p:cNvSpPr/>
          <p:nvPr/>
        </p:nvSpPr>
        <p:spPr bwMode="auto">
          <a:xfrm>
            <a:off x="6019800" y="4953000"/>
            <a:ext cx="304800" cy="304800"/>
          </a:xfrm>
          <a:prstGeom prst="ellipse">
            <a:avLst/>
          </a:prstGeom>
          <a:gradFill flip="none" rotWithShape="1">
            <a:gsLst>
              <a:gs pos="0">
                <a:srgbClr val="FF0000"/>
              </a:gs>
              <a:gs pos="45000">
                <a:srgbClr val="FF7A00"/>
              </a:gs>
              <a:gs pos="70000">
                <a:srgbClr val="FF0300"/>
              </a:gs>
              <a:gs pos="100000">
                <a:srgbClr val="4D0808"/>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solidFill>
                <a:schemeClr val="tx1"/>
              </a:solidFill>
              <a:effectLst/>
              <a:latin typeface="Times New Roman" charset="0"/>
            </a:endParaRPr>
          </a:p>
        </p:txBody>
      </p:sp>
      <p:cxnSp>
        <p:nvCxnSpPr>
          <p:cNvPr id="27" name="Straight Arrow Connector 26"/>
          <p:cNvCxnSpPr>
            <a:stCxn id="25" idx="2"/>
            <a:endCxn id="26" idx="0"/>
          </p:cNvCxnSpPr>
          <p:nvPr/>
        </p:nvCxnSpPr>
        <p:spPr bwMode="auto">
          <a:xfrm rot="5400000">
            <a:off x="5633026" y="3613725"/>
            <a:ext cx="1878449" cy="8001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47" name="Oval 46"/>
          <p:cNvSpPr/>
          <p:nvPr/>
        </p:nvSpPr>
        <p:spPr bwMode="auto">
          <a:xfrm>
            <a:off x="6172200" y="4953000"/>
            <a:ext cx="304800" cy="304800"/>
          </a:xfrm>
          <a:prstGeom prst="ellipse">
            <a:avLst/>
          </a:prstGeom>
          <a:gradFill flip="none" rotWithShape="1">
            <a:gsLst>
              <a:gs pos="0">
                <a:srgbClr val="FF0000"/>
              </a:gs>
              <a:gs pos="45000">
                <a:srgbClr val="FF7A00"/>
              </a:gs>
              <a:gs pos="70000">
                <a:srgbClr val="FF0300"/>
              </a:gs>
              <a:gs pos="100000">
                <a:srgbClr val="4D0808"/>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solidFill>
                <a:schemeClr val="tx1"/>
              </a:solidFill>
              <a:effectLst/>
              <a:latin typeface="Times New Roman" charset="0"/>
            </a:endParaRPr>
          </a:p>
        </p:txBody>
      </p:sp>
      <p:cxnSp>
        <p:nvCxnSpPr>
          <p:cNvPr id="63" name="Straight Arrow Connector 62"/>
          <p:cNvCxnSpPr>
            <a:stCxn id="66" idx="2"/>
            <a:endCxn id="47" idx="0"/>
          </p:cNvCxnSpPr>
          <p:nvPr/>
        </p:nvCxnSpPr>
        <p:spPr bwMode="auto">
          <a:xfrm rot="5400000">
            <a:off x="5728960" y="2871460"/>
            <a:ext cx="2677180" cy="14859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66" name="TextBox 65"/>
          <p:cNvSpPr txBox="1"/>
          <p:nvPr/>
        </p:nvSpPr>
        <p:spPr>
          <a:xfrm>
            <a:off x="7086600" y="1752600"/>
            <a:ext cx="1447800" cy="523220"/>
          </a:xfrm>
          <a:prstGeom prst="rect">
            <a:avLst/>
          </a:prstGeom>
          <a:noFill/>
        </p:spPr>
        <p:txBody>
          <a:bodyPr wrap="square" rtlCol="0">
            <a:spAutoFit/>
          </a:bodyPr>
          <a:lstStyle/>
          <a:p>
            <a:pPr algn="ctr"/>
            <a:r>
              <a:rPr lang="en-US" sz="1400" b="1" dirty="0">
                <a:solidFill>
                  <a:schemeClr val="accent1">
                    <a:lumMod val="40000"/>
                    <a:lumOff val="60000"/>
                  </a:schemeClr>
                </a:solidFill>
                <a:effectLst>
                  <a:outerShdw blurRad="38100" dist="38100" dir="2700000" algn="tl">
                    <a:srgbClr val="000000">
                      <a:alpha val="43137"/>
                    </a:srgbClr>
                  </a:outerShdw>
                </a:effectLst>
                <a:latin typeface="+mn-lt"/>
              </a:rPr>
              <a:t>Mar 2007</a:t>
            </a:r>
          </a:p>
          <a:p>
            <a:pPr algn="ctr"/>
            <a:r>
              <a:rPr lang="en-US" sz="1400" b="1" dirty="0">
                <a:solidFill>
                  <a:schemeClr val="tx1">
                    <a:lumMod val="95000"/>
                  </a:schemeClr>
                </a:solidFill>
                <a:latin typeface="+mn-lt"/>
              </a:rPr>
              <a:t>OMB Memo</a:t>
            </a:r>
          </a:p>
        </p:txBody>
      </p:sp>
      <p:sp>
        <p:nvSpPr>
          <p:cNvPr id="71" name="Oval 70"/>
          <p:cNvSpPr/>
          <p:nvPr/>
        </p:nvSpPr>
        <p:spPr bwMode="auto">
          <a:xfrm>
            <a:off x="7696200" y="4953000"/>
            <a:ext cx="304800" cy="304800"/>
          </a:xfrm>
          <a:prstGeom prst="ellipse">
            <a:avLst/>
          </a:prstGeom>
          <a:gradFill flip="none" rotWithShape="1">
            <a:gsLst>
              <a:gs pos="0">
                <a:srgbClr val="FF0000"/>
              </a:gs>
              <a:gs pos="45000">
                <a:srgbClr val="FF7A00"/>
              </a:gs>
              <a:gs pos="70000">
                <a:srgbClr val="FF0300"/>
              </a:gs>
              <a:gs pos="100000">
                <a:srgbClr val="4D0808"/>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solidFill>
                <a:schemeClr val="tx1"/>
              </a:solidFill>
              <a:effectLst/>
              <a:latin typeface="Times New Roman" charset="0"/>
            </a:endParaRPr>
          </a:p>
        </p:txBody>
      </p:sp>
      <p:cxnSp>
        <p:nvCxnSpPr>
          <p:cNvPr id="72" name="Straight Arrow Connector 71"/>
          <p:cNvCxnSpPr>
            <a:endCxn id="71" idx="0"/>
          </p:cNvCxnSpPr>
          <p:nvPr/>
        </p:nvCxnSpPr>
        <p:spPr bwMode="auto">
          <a:xfrm rot="5400000">
            <a:off x="7080826" y="3385125"/>
            <a:ext cx="2335649" cy="8001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76" name="TextBox 75"/>
          <p:cNvSpPr txBox="1"/>
          <p:nvPr/>
        </p:nvSpPr>
        <p:spPr>
          <a:xfrm>
            <a:off x="8153400" y="1447800"/>
            <a:ext cx="1143000" cy="1169551"/>
          </a:xfrm>
          <a:prstGeom prst="rect">
            <a:avLst/>
          </a:prstGeom>
          <a:noFill/>
        </p:spPr>
        <p:txBody>
          <a:bodyPr wrap="square" rtlCol="0">
            <a:spAutoFit/>
          </a:bodyPr>
          <a:lstStyle/>
          <a:p>
            <a:pPr algn="ctr"/>
            <a:r>
              <a:rPr lang="en-US" sz="1400" b="1" dirty="0" smtClean="0">
                <a:solidFill>
                  <a:schemeClr val="accent1">
                    <a:lumMod val="40000"/>
                    <a:lumOff val="60000"/>
                  </a:schemeClr>
                </a:solidFill>
                <a:effectLst>
                  <a:outerShdw blurRad="38100" dist="38100" dir="2700000" algn="tl">
                    <a:srgbClr val="000000">
                      <a:alpha val="43137"/>
                    </a:srgbClr>
                  </a:outerShdw>
                </a:effectLst>
                <a:latin typeface="+mn-lt"/>
                <a:cs typeface="+mn-cs"/>
              </a:rPr>
              <a:t>Feb 2008</a:t>
            </a:r>
          </a:p>
          <a:p>
            <a:pPr algn="ctr"/>
            <a:r>
              <a:rPr lang="en-US" sz="1400" b="1" dirty="0" smtClean="0">
                <a:solidFill>
                  <a:schemeClr val="tx1">
                    <a:lumMod val="95000"/>
                  </a:schemeClr>
                </a:solidFill>
                <a:latin typeface="+mn-lt"/>
                <a:cs typeface="+mn-cs"/>
              </a:rPr>
              <a:t>Civilian Standard Desktop</a:t>
            </a:r>
          </a:p>
          <a:p>
            <a:pPr algn="ctr"/>
            <a:r>
              <a:rPr lang="en-US" sz="1400" b="1" dirty="0" smtClean="0">
                <a:solidFill>
                  <a:schemeClr val="tx1">
                    <a:lumMod val="95000"/>
                  </a:schemeClr>
                </a:solidFill>
                <a:latin typeface="+mn-lt"/>
                <a:cs typeface="+mn-cs"/>
              </a:rPr>
              <a:t>Standard</a:t>
            </a:r>
            <a:endParaRPr lang="en-US" sz="1400" b="1" dirty="0">
              <a:solidFill>
                <a:schemeClr val="tx1">
                  <a:lumMod val="95000"/>
                </a:schemeClr>
              </a:solidFill>
              <a:latin typeface="+mn-lt"/>
              <a:cs typeface="+mn-cs"/>
            </a:endParaRPr>
          </a:p>
        </p:txBody>
      </p:sp>
      <p:sp>
        <p:nvSpPr>
          <p:cNvPr id="81" name="Oval 80"/>
          <p:cNvSpPr/>
          <p:nvPr/>
        </p:nvSpPr>
        <p:spPr bwMode="auto">
          <a:xfrm>
            <a:off x="1219200" y="4953000"/>
            <a:ext cx="304800" cy="304800"/>
          </a:xfrm>
          <a:prstGeom prst="ellipse">
            <a:avLst/>
          </a:prstGeom>
          <a:gradFill flip="none" rotWithShape="1">
            <a:gsLst>
              <a:gs pos="0">
                <a:srgbClr val="FF0000"/>
              </a:gs>
              <a:gs pos="45000">
                <a:srgbClr val="FF7A00"/>
              </a:gs>
              <a:gs pos="70000">
                <a:srgbClr val="FF0300"/>
              </a:gs>
              <a:gs pos="100000">
                <a:srgbClr val="4D0808"/>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solidFill>
                <a:schemeClr val="tx1"/>
              </a:solidFill>
              <a:effectLst/>
              <a:latin typeface="Times New Roman" charset="0"/>
            </a:endParaRPr>
          </a:p>
        </p:txBody>
      </p:sp>
      <p:sp>
        <p:nvSpPr>
          <p:cNvPr id="82" name="TextBox 81"/>
          <p:cNvSpPr txBox="1"/>
          <p:nvPr/>
        </p:nvSpPr>
        <p:spPr>
          <a:xfrm>
            <a:off x="609600" y="3581400"/>
            <a:ext cx="990600" cy="1169551"/>
          </a:xfrm>
          <a:prstGeom prst="rect">
            <a:avLst/>
          </a:prstGeom>
          <a:noFill/>
        </p:spPr>
        <p:txBody>
          <a:bodyPr wrap="square" rtlCol="0">
            <a:spAutoFit/>
          </a:bodyPr>
          <a:lstStyle/>
          <a:p>
            <a:pPr algn="ctr"/>
            <a:r>
              <a:rPr lang="en-US" sz="1400" b="1" dirty="0">
                <a:solidFill>
                  <a:schemeClr val="accent1">
                    <a:lumMod val="40000"/>
                    <a:lumOff val="60000"/>
                  </a:schemeClr>
                </a:solidFill>
                <a:effectLst>
                  <a:outerShdw blurRad="38100" dist="38100" dir="2700000" algn="tl">
                    <a:srgbClr val="000000">
                      <a:alpha val="43137"/>
                    </a:srgbClr>
                  </a:outerShdw>
                </a:effectLst>
                <a:latin typeface="+mn-lt"/>
              </a:rPr>
              <a:t>Q1 2004</a:t>
            </a:r>
          </a:p>
          <a:p>
            <a:pPr algn="ctr"/>
            <a:r>
              <a:rPr lang="en-US" sz="1400" b="1" dirty="0">
                <a:solidFill>
                  <a:schemeClr val="tx1">
                    <a:lumMod val="95000"/>
                  </a:schemeClr>
                </a:solidFill>
                <a:latin typeface="+mn-lt"/>
              </a:rPr>
              <a:t>Microsoft</a:t>
            </a:r>
            <a:r>
              <a:rPr lang="en-US" sz="1400" b="1" dirty="0" smtClean="0">
                <a:solidFill>
                  <a:srgbClr val="213775"/>
                </a:solidFill>
                <a:latin typeface="+mn-lt"/>
                <a:cs typeface="+mn-cs"/>
              </a:rPr>
              <a:t> </a:t>
            </a:r>
            <a:r>
              <a:rPr lang="en-US" sz="1400" b="1" dirty="0">
                <a:solidFill>
                  <a:schemeClr val="tx1">
                    <a:lumMod val="95000"/>
                  </a:schemeClr>
                </a:solidFill>
                <a:latin typeface="+mn-lt"/>
              </a:rPr>
              <a:t>Security</a:t>
            </a:r>
            <a:r>
              <a:rPr lang="en-US" sz="1400" b="1" dirty="0" smtClean="0">
                <a:solidFill>
                  <a:srgbClr val="213775"/>
                </a:solidFill>
                <a:latin typeface="+mn-lt"/>
                <a:cs typeface="+mn-cs"/>
              </a:rPr>
              <a:t> </a:t>
            </a:r>
            <a:r>
              <a:rPr lang="en-US" sz="1400" b="1" dirty="0">
                <a:solidFill>
                  <a:schemeClr val="tx1">
                    <a:lumMod val="95000"/>
                  </a:schemeClr>
                </a:solidFill>
                <a:latin typeface="+mn-lt"/>
              </a:rPr>
              <a:t>Guide</a:t>
            </a:r>
            <a:r>
              <a:rPr lang="en-US" sz="1400" b="1" dirty="0" smtClean="0">
                <a:solidFill>
                  <a:srgbClr val="213775"/>
                </a:solidFill>
                <a:latin typeface="+mn-lt"/>
                <a:cs typeface="+mn-cs"/>
              </a:rPr>
              <a:t> </a:t>
            </a:r>
            <a:r>
              <a:rPr lang="en-US" sz="1400" b="1" dirty="0">
                <a:solidFill>
                  <a:schemeClr val="tx1">
                    <a:lumMod val="95000"/>
                  </a:schemeClr>
                </a:solidFill>
                <a:latin typeface="+mn-lt"/>
              </a:rPr>
              <a:t>for</a:t>
            </a:r>
            <a:r>
              <a:rPr lang="en-US" sz="1400" b="1" dirty="0" smtClean="0">
                <a:solidFill>
                  <a:srgbClr val="213775"/>
                </a:solidFill>
                <a:latin typeface="+mn-lt"/>
                <a:cs typeface="+mn-cs"/>
              </a:rPr>
              <a:t> </a:t>
            </a:r>
            <a:r>
              <a:rPr lang="en-US" sz="1400" b="1" dirty="0">
                <a:solidFill>
                  <a:schemeClr val="tx1">
                    <a:lumMod val="95000"/>
                  </a:schemeClr>
                </a:solidFill>
                <a:latin typeface="+mn-lt"/>
              </a:rPr>
              <a:t>XP</a:t>
            </a:r>
          </a:p>
        </p:txBody>
      </p:sp>
      <p:cxnSp>
        <p:nvCxnSpPr>
          <p:cNvPr id="83" name="Straight Arrow Connector 82"/>
          <p:cNvCxnSpPr>
            <a:stCxn id="82" idx="2"/>
            <a:endCxn id="81" idx="0"/>
          </p:cNvCxnSpPr>
          <p:nvPr/>
        </p:nvCxnSpPr>
        <p:spPr bwMode="auto">
          <a:xfrm rot="16200000" flipH="1">
            <a:off x="1137226" y="4718625"/>
            <a:ext cx="202049" cy="2667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109" name="Oval 108"/>
          <p:cNvSpPr/>
          <p:nvPr/>
        </p:nvSpPr>
        <p:spPr bwMode="auto">
          <a:xfrm>
            <a:off x="4953000" y="4953000"/>
            <a:ext cx="304800" cy="304800"/>
          </a:xfrm>
          <a:prstGeom prst="ellipse">
            <a:avLst/>
          </a:prstGeom>
          <a:gradFill flip="none" rotWithShape="1">
            <a:gsLst>
              <a:gs pos="0">
                <a:srgbClr val="FF0000"/>
              </a:gs>
              <a:gs pos="45000">
                <a:srgbClr val="FF7A00"/>
              </a:gs>
              <a:gs pos="70000">
                <a:srgbClr val="FF0300"/>
              </a:gs>
              <a:gs pos="100000">
                <a:srgbClr val="4D0808"/>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en-US" smtClean="0">
              <a:latin typeface="Times New Roman" charset="0"/>
            </a:endParaRPr>
          </a:p>
        </p:txBody>
      </p:sp>
      <p:sp>
        <p:nvSpPr>
          <p:cNvPr id="110" name="TextBox 109"/>
          <p:cNvSpPr txBox="1"/>
          <p:nvPr/>
        </p:nvSpPr>
        <p:spPr>
          <a:xfrm>
            <a:off x="3733800" y="2667000"/>
            <a:ext cx="838200" cy="954107"/>
          </a:xfrm>
          <a:prstGeom prst="rect">
            <a:avLst/>
          </a:prstGeom>
          <a:noFill/>
        </p:spPr>
        <p:txBody>
          <a:bodyPr wrap="square" rtlCol="0">
            <a:spAutoFit/>
          </a:bodyPr>
          <a:lstStyle/>
          <a:p>
            <a:pPr algn="ctr"/>
            <a:r>
              <a:rPr lang="en-US" sz="1400" b="1" dirty="0">
                <a:solidFill>
                  <a:schemeClr val="accent1">
                    <a:lumMod val="40000"/>
                    <a:lumOff val="60000"/>
                  </a:schemeClr>
                </a:solidFill>
                <a:effectLst>
                  <a:outerShdw blurRad="38100" dist="38100" dir="2700000" algn="tl">
                    <a:srgbClr val="000000">
                      <a:alpha val="43137"/>
                    </a:srgbClr>
                  </a:outerShdw>
                </a:effectLst>
                <a:latin typeface="+mn-lt"/>
              </a:rPr>
              <a:t>Mid-2006</a:t>
            </a:r>
          </a:p>
          <a:p>
            <a:pPr algn="ctr"/>
            <a:r>
              <a:rPr lang="en-US" sz="1400" b="1" dirty="0">
                <a:solidFill>
                  <a:schemeClr val="tx1">
                    <a:lumMod val="95000"/>
                  </a:schemeClr>
                </a:solidFill>
                <a:latin typeface="+mn-lt"/>
              </a:rPr>
              <a:t>NIST </a:t>
            </a:r>
            <a:br>
              <a:rPr lang="en-US" sz="1400" b="1" dirty="0">
                <a:solidFill>
                  <a:schemeClr val="tx1">
                    <a:lumMod val="95000"/>
                  </a:schemeClr>
                </a:solidFill>
                <a:latin typeface="+mn-lt"/>
              </a:rPr>
            </a:br>
            <a:r>
              <a:rPr lang="en-US" sz="1400" b="1" dirty="0">
                <a:solidFill>
                  <a:schemeClr val="tx1">
                    <a:lumMod val="95000"/>
                  </a:schemeClr>
                </a:solidFill>
                <a:latin typeface="+mn-lt"/>
              </a:rPr>
              <a:t>SCAP</a:t>
            </a:r>
          </a:p>
        </p:txBody>
      </p:sp>
      <p:cxnSp>
        <p:nvCxnSpPr>
          <p:cNvPr id="140" name="Straight Arrow Connector 139"/>
          <p:cNvCxnSpPr>
            <a:stCxn id="110" idx="2"/>
            <a:endCxn id="109" idx="0"/>
          </p:cNvCxnSpPr>
          <p:nvPr/>
        </p:nvCxnSpPr>
        <p:spPr bwMode="auto">
          <a:xfrm rot="16200000" flipH="1">
            <a:off x="3963204" y="3810803"/>
            <a:ext cx="1331893" cy="9525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43" name="Rectangle 42"/>
          <p:cNvSpPr/>
          <p:nvPr/>
        </p:nvSpPr>
        <p:spPr bwMode="auto">
          <a:xfrm>
            <a:off x="0" y="5029200"/>
            <a:ext cx="1143000" cy="457200"/>
          </a:xfrm>
          <a:prstGeom prst="rect">
            <a:avLst/>
          </a:prstGeom>
          <a:gradFill flip="none" rotWithShape="1">
            <a:gsLst>
              <a:gs pos="0">
                <a:srgbClr val="03D4A8"/>
              </a:gs>
              <a:gs pos="25000">
                <a:srgbClr val="21D6E0"/>
              </a:gs>
              <a:gs pos="75000">
                <a:srgbClr val="0087E6"/>
              </a:gs>
              <a:gs pos="100000">
                <a:srgbClr val="005CBF"/>
              </a:gs>
            </a:gsLst>
            <a:path path="circle">
              <a:fillToRect t="100000" r="100000"/>
            </a:path>
            <a:tileRect l="-100000" b="-100000"/>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charset="0"/>
              </a:rPr>
              <a:t>2001-3</a:t>
            </a:r>
          </a:p>
        </p:txBody>
      </p:sp>
      <p:sp>
        <p:nvSpPr>
          <p:cNvPr id="44" name="TextBox 43"/>
          <p:cNvSpPr txBox="1"/>
          <p:nvPr/>
        </p:nvSpPr>
        <p:spPr>
          <a:xfrm>
            <a:off x="0" y="5562600"/>
            <a:ext cx="1524000" cy="954107"/>
          </a:xfrm>
          <a:prstGeom prst="rect">
            <a:avLst/>
          </a:prstGeom>
          <a:noFill/>
        </p:spPr>
        <p:txBody>
          <a:bodyPr wrap="square" rtlCol="0">
            <a:spAutoFit/>
          </a:bodyPr>
          <a:lstStyle/>
          <a:p>
            <a:pPr algn="ctr"/>
            <a:r>
              <a:rPr lang="en-US" sz="1400" b="1" dirty="0">
                <a:solidFill>
                  <a:schemeClr val="tx1">
                    <a:lumMod val="95000"/>
                  </a:schemeClr>
                </a:solidFill>
                <a:latin typeface="+mn-lt"/>
              </a:rPr>
              <a:t>Std </a:t>
            </a:r>
            <a:r>
              <a:rPr lang="en-US" sz="1400" b="1" dirty="0" err="1">
                <a:solidFill>
                  <a:schemeClr val="tx1">
                    <a:lumMod val="95000"/>
                  </a:schemeClr>
                </a:solidFill>
                <a:latin typeface="+mn-lt"/>
              </a:rPr>
              <a:t>Config</a:t>
            </a:r>
            <a:r>
              <a:rPr lang="en-US" sz="1400" b="1" dirty="0">
                <a:solidFill>
                  <a:schemeClr val="tx1">
                    <a:lumMod val="95000"/>
                  </a:schemeClr>
                </a:solidFill>
                <a:latin typeface="+mn-lt"/>
              </a:rPr>
              <a:t> Work at Civilian and Military Agencies</a:t>
            </a:r>
          </a:p>
        </p:txBody>
      </p:sp>
      <p:sp>
        <p:nvSpPr>
          <p:cNvPr id="46" name="TextBox 45"/>
          <p:cNvSpPr txBox="1"/>
          <p:nvPr/>
        </p:nvSpPr>
        <p:spPr>
          <a:xfrm>
            <a:off x="5638800" y="2286000"/>
            <a:ext cx="990600" cy="1169551"/>
          </a:xfrm>
          <a:prstGeom prst="rect">
            <a:avLst/>
          </a:prstGeom>
          <a:noFill/>
        </p:spPr>
        <p:txBody>
          <a:bodyPr wrap="square" rtlCol="0">
            <a:spAutoFit/>
          </a:bodyPr>
          <a:lstStyle/>
          <a:p>
            <a:pPr algn="ctr"/>
            <a:r>
              <a:rPr lang="en-US" sz="1400" b="1" dirty="0">
                <a:solidFill>
                  <a:schemeClr val="accent1">
                    <a:lumMod val="40000"/>
                    <a:lumOff val="60000"/>
                  </a:schemeClr>
                </a:solidFill>
                <a:effectLst>
                  <a:outerShdw blurRad="38100" dist="38100" dir="2700000" algn="tl">
                    <a:srgbClr val="000000">
                      <a:alpha val="43137"/>
                    </a:srgbClr>
                  </a:outerShdw>
                </a:effectLst>
                <a:latin typeface="+mn-lt"/>
              </a:rPr>
              <a:t>Q4 2006</a:t>
            </a:r>
          </a:p>
          <a:p>
            <a:pPr algn="ctr"/>
            <a:r>
              <a:rPr lang="en-US" sz="1400" b="1" dirty="0">
                <a:solidFill>
                  <a:schemeClr val="tx1">
                    <a:lumMod val="95000"/>
                  </a:schemeClr>
                </a:solidFill>
                <a:latin typeface="+mn-lt"/>
              </a:rPr>
              <a:t>Microsoft Security Guide for Vista</a:t>
            </a:r>
          </a:p>
        </p:txBody>
      </p:sp>
      <p:cxnSp>
        <p:nvCxnSpPr>
          <p:cNvPr id="48" name="Straight Arrow Connector 47"/>
          <p:cNvCxnSpPr>
            <a:stCxn id="46" idx="2"/>
            <a:endCxn id="21" idx="0"/>
          </p:cNvCxnSpPr>
          <p:nvPr/>
        </p:nvCxnSpPr>
        <p:spPr bwMode="auto">
          <a:xfrm rot="5400000">
            <a:off x="5210878" y="4029777"/>
            <a:ext cx="1497449" cy="348996"/>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64" name="Oval 63"/>
          <p:cNvSpPr/>
          <p:nvPr/>
        </p:nvSpPr>
        <p:spPr bwMode="auto">
          <a:xfrm>
            <a:off x="762000" y="4876800"/>
            <a:ext cx="304800" cy="304800"/>
          </a:xfrm>
          <a:prstGeom prst="ellipse">
            <a:avLst/>
          </a:prstGeom>
          <a:gradFill flip="none" rotWithShape="1">
            <a:gsLst>
              <a:gs pos="0">
                <a:srgbClr val="FF0000"/>
              </a:gs>
              <a:gs pos="45000">
                <a:srgbClr val="FF7A00"/>
              </a:gs>
              <a:gs pos="70000">
                <a:srgbClr val="FF0300"/>
              </a:gs>
              <a:gs pos="100000">
                <a:srgbClr val="4D0808"/>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solidFill>
                <a:schemeClr val="tx1"/>
              </a:solidFill>
              <a:effectLst/>
              <a:latin typeface="Times New Roman" charset="0"/>
            </a:endParaRPr>
          </a:p>
        </p:txBody>
      </p:sp>
      <p:cxnSp>
        <p:nvCxnSpPr>
          <p:cNvPr id="65" name="Straight Arrow Connector 64"/>
          <p:cNvCxnSpPr>
            <a:stCxn id="70" idx="2"/>
            <a:endCxn id="64" idx="0"/>
          </p:cNvCxnSpPr>
          <p:nvPr/>
        </p:nvCxnSpPr>
        <p:spPr bwMode="auto">
          <a:xfrm rot="16200000" flipH="1">
            <a:off x="452110" y="4414510"/>
            <a:ext cx="391180" cy="5334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70" name="TextBox 69"/>
          <p:cNvSpPr txBox="1"/>
          <p:nvPr/>
        </p:nvSpPr>
        <p:spPr>
          <a:xfrm>
            <a:off x="0" y="3962400"/>
            <a:ext cx="762000" cy="523220"/>
          </a:xfrm>
          <a:prstGeom prst="rect">
            <a:avLst/>
          </a:prstGeom>
          <a:noFill/>
        </p:spPr>
        <p:txBody>
          <a:bodyPr wrap="square" rtlCol="0">
            <a:spAutoFit/>
          </a:bodyPr>
          <a:lstStyle/>
          <a:p>
            <a:pPr algn="ctr"/>
            <a:r>
              <a:rPr lang="en-US" sz="1400" b="1" dirty="0">
                <a:solidFill>
                  <a:schemeClr val="accent1">
                    <a:lumMod val="40000"/>
                    <a:lumOff val="60000"/>
                  </a:schemeClr>
                </a:solidFill>
                <a:effectLst>
                  <a:outerShdw blurRad="38100" dist="38100" dir="2700000" algn="tl">
                    <a:srgbClr val="000000">
                      <a:alpha val="43137"/>
                    </a:srgbClr>
                  </a:outerShdw>
                </a:effectLst>
                <a:latin typeface="+mn-lt"/>
              </a:rPr>
              <a:t>2003</a:t>
            </a:r>
          </a:p>
          <a:p>
            <a:pPr algn="ctr"/>
            <a:r>
              <a:rPr lang="en-US" sz="1400" b="1" dirty="0">
                <a:solidFill>
                  <a:schemeClr val="tx1">
                    <a:lumMod val="95000"/>
                  </a:schemeClr>
                </a:solidFill>
                <a:latin typeface="+mn-lt"/>
              </a:rPr>
              <a:t>IRS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fade">
                                      <p:cBhvr>
                                        <p:cTn id="12" dur="500"/>
                                        <p:tgtEl>
                                          <p:spTgt spid="7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500"/>
                                        <p:tgtEl>
                                          <p:spTgt spid="64"/>
                                        </p:tgtEl>
                                      </p:cBhvr>
                                    </p:animEffect>
                                  </p:childTnLst>
                                </p:cTn>
                              </p:par>
                              <p:par>
                                <p:cTn id="16" presetID="10" presetClass="entr" presetSubtype="0" fill="hold" nodeType="with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fade">
                                      <p:cBhvr>
                                        <p:cTn id="18" dur="500"/>
                                        <p:tgtEl>
                                          <p:spTgt spid="6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fade">
                                      <p:cBhvr>
                                        <p:cTn id="23" dur="500"/>
                                        <p:tgtEl>
                                          <p:spTgt spid="82"/>
                                        </p:tgtEl>
                                      </p:cBhvr>
                                    </p:animEffect>
                                  </p:childTnLst>
                                </p:cTn>
                              </p:par>
                              <p:par>
                                <p:cTn id="24" presetID="10" presetClass="entr" presetSubtype="0" fill="hold" nodeType="withEffect">
                                  <p:stCondLst>
                                    <p:cond delay="0"/>
                                  </p:stCondLst>
                                  <p:childTnLst>
                                    <p:set>
                                      <p:cBhvr>
                                        <p:cTn id="25" dur="1" fill="hold">
                                          <p:stCondLst>
                                            <p:cond delay="0"/>
                                          </p:stCondLst>
                                        </p:cTn>
                                        <p:tgtEl>
                                          <p:spTgt spid="83"/>
                                        </p:tgtEl>
                                        <p:attrNameLst>
                                          <p:attrName>style.visibility</p:attrName>
                                        </p:attrNameLst>
                                      </p:cBhvr>
                                      <p:to>
                                        <p:strVal val="visible"/>
                                      </p:to>
                                    </p:set>
                                    <p:animEffect transition="in" filter="fade">
                                      <p:cBhvr>
                                        <p:cTn id="26" dur="500"/>
                                        <p:tgtEl>
                                          <p:spTgt spid="8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500"/>
                                        <p:tgtEl>
                                          <p:spTgt spid="8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10"/>
                                        </p:tgtEl>
                                        <p:attrNameLst>
                                          <p:attrName>style.visibility</p:attrName>
                                        </p:attrNameLst>
                                      </p:cBhvr>
                                      <p:to>
                                        <p:strVal val="visible"/>
                                      </p:to>
                                    </p:set>
                                    <p:animEffect transition="in" filter="fade">
                                      <p:cBhvr>
                                        <p:cTn id="56" dur="500"/>
                                        <p:tgtEl>
                                          <p:spTgt spid="110"/>
                                        </p:tgtEl>
                                      </p:cBhvr>
                                    </p:animEffect>
                                  </p:childTnLst>
                                </p:cTn>
                              </p:par>
                              <p:par>
                                <p:cTn id="57" presetID="10" presetClass="entr" presetSubtype="0" fill="hold" nodeType="withEffect">
                                  <p:stCondLst>
                                    <p:cond delay="0"/>
                                  </p:stCondLst>
                                  <p:childTnLst>
                                    <p:set>
                                      <p:cBhvr>
                                        <p:cTn id="58" dur="1" fill="hold">
                                          <p:stCondLst>
                                            <p:cond delay="0"/>
                                          </p:stCondLst>
                                        </p:cTn>
                                        <p:tgtEl>
                                          <p:spTgt spid="140"/>
                                        </p:tgtEl>
                                        <p:attrNameLst>
                                          <p:attrName>style.visibility</p:attrName>
                                        </p:attrNameLst>
                                      </p:cBhvr>
                                      <p:to>
                                        <p:strVal val="visible"/>
                                      </p:to>
                                    </p:set>
                                    <p:animEffect transition="in" filter="fade">
                                      <p:cBhvr>
                                        <p:cTn id="59" dur="500"/>
                                        <p:tgtEl>
                                          <p:spTgt spid="14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9"/>
                                        </p:tgtEl>
                                        <p:attrNameLst>
                                          <p:attrName>style.visibility</p:attrName>
                                        </p:attrNameLst>
                                      </p:cBhvr>
                                      <p:to>
                                        <p:strVal val="visible"/>
                                      </p:to>
                                    </p:set>
                                    <p:animEffect transition="in" filter="fade">
                                      <p:cBhvr>
                                        <p:cTn id="62" dur="500"/>
                                        <p:tgtEl>
                                          <p:spTgt spid="10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500"/>
                                        <p:tgtEl>
                                          <p:spTgt spid="13"/>
                                        </p:tgtEl>
                                      </p:cBhvr>
                                    </p:animEffect>
                                  </p:childTnLst>
                                </p:cTn>
                              </p:par>
                              <p:par>
                                <p:cTn id="68" presetID="10" presetClass="entr" presetSubtype="0" fill="hold" nodeType="with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500"/>
                                        <p:tgtEl>
                                          <p:spTgt spid="2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500"/>
                                        <p:tgtEl>
                                          <p:spTgt spid="46"/>
                                        </p:tgtEl>
                                      </p:cBhvr>
                                    </p:animEffect>
                                  </p:childTnLst>
                                </p:cTn>
                              </p:par>
                              <p:par>
                                <p:cTn id="79" presetID="10" presetClass="entr" presetSubtype="0" fill="hold" nodeType="with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fade">
                                      <p:cBhvr>
                                        <p:cTn id="81" dur="500"/>
                                        <p:tgtEl>
                                          <p:spTgt spid="48"/>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500"/>
                                        <p:tgtEl>
                                          <p:spTgt spid="25"/>
                                        </p:tgtEl>
                                      </p:cBhvr>
                                    </p:animEffect>
                                  </p:childTnLst>
                                </p:cTn>
                              </p:par>
                              <p:par>
                                <p:cTn id="87" presetID="10" presetClass="entr" presetSubtype="0" fill="hold" nodeType="with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fade">
                                      <p:cBhvr>
                                        <p:cTn id="89" dur="500"/>
                                        <p:tgtEl>
                                          <p:spTgt spid="27"/>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fade">
                                      <p:cBhvr>
                                        <p:cTn id="92" dur="500"/>
                                        <p:tgtEl>
                                          <p:spTgt spid="2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66"/>
                                        </p:tgtEl>
                                        <p:attrNameLst>
                                          <p:attrName>style.visibility</p:attrName>
                                        </p:attrNameLst>
                                      </p:cBhvr>
                                      <p:to>
                                        <p:strVal val="visible"/>
                                      </p:to>
                                    </p:set>
                                    <p:animEffect transition="in" filter="fade">
                                      <p:cBhvr>
                                        <p:cTn id="97" dur="500"/>
                                        <p:tgtEl>
                                          <p:spTgt spid="66"/>
                                        </p:tgtEl>
                                      </p:cBhvr>
                                    </p:animEffect>
                                  </p:childTnLst>
                                </p:cTn>
                              </p:par>
                              <p:par>
                                <p:cTn id="98" presetID="10" presetClass="entr" presetSubtype="0" fill="hold" nodeType="withEffect">
                                  <p:stCondLst>
                                    <p:cond delay="0"/>
                                  </p:stCondLst>
                                  <p:childTnLst>
                                    <p:set>
                                      <p:cBhvr>
                                        <p:cTn id="99" dur="1" fill="hold">
                                          <p:stCondLst>
                                            <p:cond delay="0"/>
                                          </p:stCondLst>
                                        </p:cTn>
                                        <p:tgtEl>
                                          <p:spTgt spid="63"/>
                                        </p:tgtEl>
                                        <p:attrNameLst>
                                          <p:attrName>style.visibility</p:attrName>
                                        </p:attrNameLst>
                                      </p:cBhvr>
                                      <p:to>
                                        <p:strVal val="visible"/>
                                      </p:to>
                                    </p:set>
                                    <p:animEffect transition="in" filter="fade">
                                      <p:cBhvr>
                                        <p:cTn id="100" dur="500"/>
                                        <p:tgtEl>
                                          <p:spTgt spid="63"/>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500"/>
                                        <p:tgtEl>
                                          <p:spTgt spid="47"/>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76"/>
                                        </p:tgtEl>
                                        <p:attrNameLst>
                                          <p:attrName>style.visibility</p:attrName>
                                        </p:attrNameLst>
                                      </p:cBhvr>
                                      <p:to>
                                        <p:strVal val="visible"/>
                                      </p:to>
                                    </p:set>
                                    <p:animEffect transition="in" filter="fade">
                                      <p:cBhvr>
                                        <p:cTn id="108" dur="500"/>
                                        <p:tgtEl>
                                          <p:spTgt spid="76"/>
                                        </p:tgtEl>
                                      </p:cBhvr>
                                    </p:animEffect>
                                  </p:childTnLst>
                                </p:cTn>
                              </p:par>
                              <p:par>
                                <p:cTn id="109" presetID="10" presetClass="entr" presetSubtype="0" fill="hold" nodeType="withEffect">
                                  <p:stCondLst>
                                    <p:cond delay="0"/>
                                  </p:stCondLst>
                                  <p:childTnLst>
                                    <p:set>
                                      <p:cBhvr>
                                        <p:cTn id="110" dur="1" fill="hold">
                                          <p:stCondLst>
                                            <p:cond delay="0"/>
                                          </p:stCondLst>
                                        </p:cTn>
                                        <p:tgtEl>
                                          <p:spTgt spid="72"/>
                                        </p:tgtEl>
                                        <p:attrNameLst>
                                          <p:attrName>style.visibility</p:attrName>
                                        </p:attrNameLst>
                                      </p:cBhvr>
                                      <p:to>
                                        <p:strVal val="visible"/>
                                      </p:to>
                                    </p:set>
                                    <p:animEffect transition="in" filter="fade">
                                      <p:cBhvr>
                                        <p:cTn id="111" dur="500"/>
                                        <p:tgtEl>
                                          <p:spTgt spid="7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71"/>
                                        </p:tgtEl>
                                        <p:attrNameLst>
                                          <p:attrName>style.visibility</p:attrName>
                                        </p:attrNameLst>
                                      </p:cBhvr>
                                      <p:to>
                                        <p:strVal val="visible"/>
                                      </p:to>
                                    </p:set>
                                    <p:animEffect transition="in" filter="fade">
                                      <p:cBhvr>
                                        <p:cTn id="114"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P spid="13" grpId="0"/>
      <p:bldP spid="18" grpId="0" animBg="1"/>
      <p:bldP spid="21" grpId="0" animBg="1"/>
      <p:bldP spid="25" grpId="0"/>
      <p:bldP spid="26" grpId="0" animBg="1"/>
      <p:bldP spid="47" grpId="0" animBg="1"/>
      <p:bldP spid="66" grpId="0"/>
      <p:bldP spid="71" grpId="0" animBg="1"/>
      <p:bldP spid="76" grpId="0"/>
      <p:bldP spid="81" grpId="0" animBg="1"/>
      <p:bldP spid="82" grpId="0"/>
      <p:bldP spid="109" grpId="0" animBg="1"/>
      <p:bldP spid="110" grpId="0"/>
      <p:bldP spid="44" grpId="0"/>
      <p:bldP spid="46" grpId="0"/>
      <p:bldP spid="64" grpId="0" animBg="1"/>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FDCC Benefits</a:t>
            </a:r>
            <a:endParaRPr lang="en-US" dirty="0"/>
          </a:p>
        </p:txBody>
      </p:sp>
      <p:sp>
        <p:nvSpPr>
          <p:cNvPr id="3" name="Content Placeholder 2"/>
          <p:cNvSpPr>
            <a:spLocks noGrp="1"/>
          </p:cNvSpPr>
          <p:nvPr>
            <p:ph idx="1"/>
          </p:nvPr>
        </p:nvSpPr>
        <p:spPr>
          <a:xfrm>
            <a:off x="381000" y="1334046"/>
            <a:ext cx="8368862" cy="4425827"/>
          </a:xfrm>
        </p:spPr>
        <p:txBody>
          <a:bodyPr/>
          <a:lstStyle/>
          <a:p>
            <a:r>
              <a:rPr lang="en-US" sz="3600" dirty="0" smtClean="0"/>
              <a:t>Clear target for government developers</a:t>
            </a:r>
          </a:p>
          <a:p>
            <a:r>
              <a:rPr lang="en-US" sz="3600" dirty="0" smtClean="0"/>
              <a:t>Revised on a quarterly basis</a:t>
            </a:r>
          </a:p>
          <a:p>
            <a:r>
              <a:rPr lang="en-US" sz="3600" dirty="0" smtClean="0"/>
              <a:t>Standardize security and configuration</a:t>
            </a:r>
          </a:p>
          <a:p>
            <a:pPr lvl="1"/>
            <a:r>
              <a:rPr sz="3200" smtClean="0"/>
              <a:t>Cut</a:t>
            </a:r>
            <a:r>
              <a:rPr lang="en-US" sz="3200" dirty="0" smtClean="0"/>
              <a:t> </a:t>
            </a:r>
            <a:r>
              <a:rPr sz="3200" smtClean="0"/>
              <a:t>costs</a:t>
            </a:r>
          </a:p>
          <a:p>
            <a:pPr lvl="1"/>
            <a:r>
              <a:rPr sz="3200" smtClean="0"/>
              <a:t>Simplif</a:t>
            </a:r>
            <a:r>
              <a:rPr lang="en-US" sz="3200" dirty="0" smtClean="0"/>
              <a:t>y</a:t>
            </a:r>
            <a:r>
              <a:rPr sz="3200" smtClean="0"/>
              <a:t> deployments</a:t>
            </a:r>
          </a:p>
          <a:p>
            <a:pPr lvl="1"/>
            <a:r>
              <a:rPr sz="3200" smtClean="0"/>
              <a:t>Focus audits</a:t>
            </a:r>
            <a:endParaRPr lang="en-US" sz="3200" dirty="0" smtClean="0"/>
          </a:p>
          <a:p>
            <a:r>
              <a:rPr lang="en-US" dirty="0" smtClean="0"/>
              <a:t>Drive vendor development decisions</a:t>
            </a:r>
          </a:p>
          <a:p>
            <a:r>
              <a:rPr lang="en-US" dirty="0" smtClean="0"/>
              <a:t>Improve security</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583323" y="5115996"/>
            <a:ext cx="8213835" cy="461665"/>
          </a:xfrm>
        </p:spPr>
        <p:txBody>
          <a:bodyPr/>
          <a:lstStyle/>
          <a:p>
            <a:r>
              <a:rPr lang="en-US" dirty="0" smtClean="0"/>
              <a:t>Federal Desktop Core Configuration (FDCC)</a:t>
            </a:r>
            <a:endParaRPr lang="en-US" dirty="0"/>
          </a:p>
        </p:txBody>
      </p:sp>
      <p:sp>
        <p:nvSpPr>
          <p:cNvPr id="8" name="Text Placeholder 7"/>
          <p:cNvSpPr>
            <a:spLocks noGrp="1"/>
          </p:cNvSpPr>
          <p:nvPr>
            <p:ph type="body" sz="quarter" idx="10"/>
          </p:nvPr>
        </p:nvSpPr>
        <p:spPr/>
        <p:txBody>
          <a:bodyPr/>
          <a:lstStyle/>
          <a:p>
            <a:r>
              <a:rPr sz="6000" spc="0"/>
              <a:t>Deliverables</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Virtual PC Files</a:t>
            </a:r>
            <a:endParaRPr lang="en-US" dirty="0"/>
          </a:p>
        </p:txBody>
      </p:sp>
      <p:sp>
        <p:nvSpPr>
          <p:cNvPr id="3" name="Content Placeholder 2"/>
          <p:cNvSpPr>
            <a:spLocks noGrp="1"/>
          </p:cNvSpPr>
          <p:nvPr>
            <p:ph idx="1"/>
          </p:nvPr>
        </p:nvSpPr>
        <p:spPr>
          <a:xfrm>
            <a:off x="762000" y="1524000"/>
            <a:ext cx="8077200" cy="2757678"/>
          </a:xfrm>
        </p:spPr>
        <p:txBody>
          <a:bodyPr/>
          <a:lstStyle/>
          <a:p>
            <a:r>
              <a:rPr b="1" smtClean="0"/>
              <a:t>FDCC </a:t>
            </a:r>
            <a:r>
              <a:rPr lang="en-US" b="1" dirty="0" smtClean="0"/>
              <a:t>Q3 2007 </a:t>
            </a:r>
            <a:r>
              <a:rPr b="1" smtClean="0"/>
              <a:t>XP </a:t>
            </a:r>
            <a:r>
              <a:rPr smtClean="0"/>
              <a:t>= includes IE7</a:t>
            </a:r>
            <a:r>
              <a:rPr lang="en-US" dirty="0" smtClean="0"/>
              <a:t> Settings, XP Security Settings, Additional Settings, Additional XP-Specific Settings</a:t>
            </a:r>
            <a:endParaRPr smtClean="0"/>
          </a:p>
          <a:p>
            <a:r>
              <a:rPr b="1" smtClean="0"/>
              <a:t>FDCC </a:t>
            </a:r>
            <a:r>
              <a:rPr lang="en-US" b="1" dirty="0" smtClean="0"/>
              <a:t>Q3 2007 </a:t>
            </a:r>
            <a:r>
              <a:rPr b="1" smtClean="0"/>
              <a:t>Vista </a:t>
            </a:r>
            <a:r>
              <a:rPr smtClean="0"/>
              <a:t>= </a:t>
            </a:r>
            <a:r>
              <a:rPr lang="en-US" dirty="0" smtClean="0"/>
              <a:t>includes IE7, XP Security Settings, Additional Settings, Additional Vista-Specific Settings</a:t>
            </a:r>
            <a:endParaRPr smtClean="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FederalCIO_template_v02">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FederalCIO_template_v02</Template>
  <TotalTime>661</TotalTime>
  <Words>1256</Words>
  <Application>Microsoft Office PowerPoint</Application>
  <PresentationFormat>On-screen Show (4:3)</PresentationFormat>
  <Paragraphs>249</Paragraphs>
  <Slides>35</Slides>
  <Notes>6</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FederalCIO_template_v02</vt:lpstr>
      <vt:lpstr>A Brief Overview</vt:lpstr>
      <vt:lpstr>Agenda</vt:lpstr>
      <vt:lpstr>Slide 3</vt:lpstr>
      <vt:lpstr>Microsoft Services Contribution</vt:lpstr>
      <vt:lpstr>Implementation Oriented</vt:lpstr>
      <vt:lpstr>Steady Building of Consensus</vt:lpstr>
      <vt:lpstr>FDCC Benefits</vt:lpstr>
      <vt:lpstr>Slide 8</vt:lpstr>
      <vt:lpstr>Two Virtual PC Files</vt:lpstr>
      <vt:lpstr>VPCs</vt:lpstr>
      <vt:lpstr>Deliverable: Group Policy Objects</vt:lpstr>
      <vt:lpstr>Deliverable: SCAP Content</vt:lpstr>
      <vt:lpstr>Deliverable: Documentation</vt:lpstr>
      <vt:lpstr>Slide 14</vt:lpstr>
      <vt:lpstr>Key Takeaways</vt:lpstr>
      <vt:lpstr>What May Cause Concern</vt:lpstr>
      <vt:lpstr>LGPO Tool</vt:lpstr>
      <vt:lpstr>Slide 18</vt:lpstr>
      <vt:lpstr>Two Testing Tracks</vt:lpstr>
      <vt:lpstr>Accountability</vt:lpstr>
      <vt:lpstr>SCAP:  Checks and Balances</vt:lpstr>
      <vt:lpstr>Notes on SCAP in the Field</vt:lpstr>
      <vt:lpstr>Application Compatibility Troubleshooting</vt:lpstr>
      <vt:lpstr>Microsoft Assessment and Planning (MAP)Tool  </vt:lpstr>
      <vt:lpstr>Application Compatibility Toolkit</vt:lpstr>
      <vt:lpstr>ACT Repository Assessment</vt:lpstr>
      <vt:lpstr>Example Application Data</vt:lpstr>
      <vt:lpstr>Example Device Data</vt:lpstr>
      <vt:lpstr>Flow of App Compat Tests</vt:lpstr>
      <vt:lpstr>Slide 30</vt:lpstr>
      <vt:lpstr>Lay the Groundwork</vt:lpstr>
      <vt:lpstr>Build the Standard</vt:lpstr>
      <vt:lpstr>Run Limited Pilots in Production</vt:lpstr>
      <vt:lpstr>FDCC in Progress</vt:lpstr>
      <vt:lpstr>FDCC Feedback Channels</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&lt;Event Name Here&gt;</dc:subject>
  <dc:creator>kepage</dc:creator>
  <dc:description>Template: A. Heuston, Artitudes Design Inc.
Formatting:
Event Date:
Event Location:
Audience:</dc:description>
  <cp:lastModifiedBy>shellybi</cp:lastModifiedBy>
  <cp:revision>117</cp:revision>
  <dcterms:created xsi:type="dcterms:W3CDTF">2007-07-24T11:25:19Z</dcterms:created>
  <dcterms:modified xsi:type="dcterms:W3CDTF">2008-05-12T16:33:13Z</dcterms:modified>
</cp:coreProperties>
</file>