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customXml/itemProps4.xml" ContentType="application/vnd.openxmlformats-officedocument.customXml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5"/>
  </p:sldMasterIdLst>
  <p:notesMasterIdLst>
    <p:notesMasterId r:id="rId49"/>
  </p:notesMasterIdLst>
  <p:handoutMasterIdLst>
    <p:handoutMasterId r:id="rId50"/>
  </p:handoutMasterIdLst>
  <p:sldIdLst>
    <p:sldId id="256" r:id="rId6"/>
    <p:sldId id="291" r:id="rId7"/>
    <p:sldId id="292" r:id="rId8"/>
    <p:sldId id="294" r:id="rId9"/>
    <p:sldId id="257" r:id="rId10"/>
    <p:sldId id="259" r:id="rId11"/>
    <p:sldId id="258" r:id="rId12"/>
    <p:sldId id="260" r:id="rId13"/>
    <p:sldId id="293" r:id="rId14"/>
    <p:sldId id="295" r:id="rId15"/>
    <p:sldId id="296" r:id="rId16"/>
    <p:sldId id="261" r:id="rId17"/>
    <p:sldId id="262" r:id="rId18"/>
    <p:sldId id="263" r:id="rId19"/>
    <p:sldId id="264" r:id="rId20"/>
    <p:sldId id="265" r:id="rId21"/>
    <p:sldId id="266" r:id="rId22"/>
    <p:sldId id="267" r:id="rId23"/>
    <p:sldId id="268" r:id="rId24"/>
    <p:sldId id="297" r:id="rId25"/>
    <p:sldId id="269" r:id="rId26"/>
    <p:sldId id="289" r:id="rId27"/>
    <p:sldId id="290" r:id="rId28"/>
    <p:sldId id="288" r:id="rId29"/>
    <p:sldId id="270" r:id="rId30"/>
    <p:sldId id="271" r:id="rId31"/>
    <p:sldId id="272" r:id="rId32"/>
    <p:sldId id="283" r:id="rId33"/>
    <p:sldId id="273" r:id="rId34"/>
    <p:sldId id="274" r:id="rId35"/>
    <p:sldId id="275" r:id="rId36"/>
    <p:sldId id="276" r:id="rId37"/>
    <p:sldId id="277" r:id="rId38"/>
    <p:sldId id="278" r:id="rId39"/>
    <p:sldId id="279" r:id="rId40"/>
    <p:sldId id="287" r:id="rId41"/>
    <p:sldId id="280" r:id="rId42"/>
    <p:sldId id="281" r:id="rId43"/>
    <p:sldId id="282" r:id="rId44"/>
    <p:sldId id="284" r:id="rId45"/>
    <p:sldId id="285" r:id="rId46"/>
    <p:sldId id="286" r:id="rId47"/>
    <p:sldId id="298" r:id="rId48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E5EC"/>
    <a:srgbClr val="91A4C1"/>
    <a:srgbClr val="D1DCE5"/>
    <a:srgbClr val="EACFDF"/>
    <a:srgbClr val="BACAD7"/>
    <a:srgbClr val="FFEBC6"/>
    <a:srgbClr val="267186"/>
    <a:srgbClr val="A9C7C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-1680" y="-126"/>
      </p:cViewPr>
      <p:guideLst>
        <p:guide orient="horz" pos="144"/>
        <p:guide orient="horz" pos="16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1" d="100"/>
          <a:sy n="71" d="100"/>
        </p:scale>
        <p:origin x="-1416" y="-114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8" Type="http://schemas.openxmlformats.org/officeDocument/2006/relationships/slide" Target="slides/slide3.xml"/><Relationship Id="rId51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1E3A5F-8F7A-4C2F-B29E-5820C2A99E87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A6E4B00-36C5-47CC-92D3-B4469F631AFA}">
      <dgm:prSet/>
      <dgm:spPr/>
      <dgm:t>
        <a:bodyPr/>
        <a:lstStyle/>
        <a:p>
          <a:pPr algn="ctr" rtl="0"/>
          <a:r>
            <a:rPr lang="en-US" b="1" dirty="0" smtClean="0"/>
            <a:t>While maintaining a consistent or reduced cost profile</a:t>
          </a:r>
          <a:endParaRPr lang="en-US" b="1" dirty="0"/>
        </a:p>
      </dgm:t>
    </dgm:pt>
    <dgm:pt modelId="{382471A3-E215-4D06-9421-4614A5FC2658}" type="parTrans" cxnId="{0E103758-EA21-4E7B-ACB4-A3C79B36E789}">
      <dgm:prSet/>
      <dgm:spPr/>
      <dgm:t>
        <a:bodyPr/>
        <a:lstStyle/>
        <a:p>
          <a:pPr algn="ctr"/>
          <a:endParaRPr lang="en-US"/>
        </a:p>
      </dgm:t>
    </dgm:pt>
    <dgm:pt modelId="{6A8E55F1-0136-47BA-A4F5-985055065945}" type="sibTrans" cxnId="{0E103758-EA21-4E7B-ACB4-A3C79B36E789}">
      <dgm:prSet/>
      <dgm:spPr/>
      <dgm:t>
        <a:bodyPr/>
        <a:lstStyle/>
        <a:p>
          <a:pPr algn="ctr"/>
          <a:endParaRPr lang="en-US"/>
        </a:p>
      </dgm:t>
    </dgm:pt>
    <dgm:pt modelId="{697B16CE-7C17-4E21-AA8E-EB29C63A761A}" type="pres">
      <dgm:prSet presAssocID="{E91E3A5F-8F7A-4C2F-B29E-5820C2A99E8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ECA3830-7D90-4AD7-855F-33FB497C3B04}" type="pres">
      <dgm:prSet presAssocID="{7A6E4B00-36C5-47CC-92D3-B4469F631AFA}" presName="parentText" presStyleLbl="node1" presStyleIdx="0" presStyleCnt="1" custScaleX="83171" custLinFactY="24054" custLinFactNeighborX="91474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D00DB99-7D02-4344-8FAD-9433EDB1739B}" type="presOf" srcId="{7A6E4B00-36C5-47CC-92D3-B4469F631AFA}" destId="{8ECA3830-7D90-4AD7-855F-33FB497C3B04}" srcOrd="0" destOrd="0" presId="urn:microsoft.com/office/officeart/2005/8/layout/vList2"/>
    <dgm:cxn modelId="{0E103758-EA21-4E7B-ACB4-A3C79B36E789}" srcId="{E91E3A5F-8F7A-4C2F-B29E-5820C2A99E87}" destId="{7A6E4B00-36C5-47CC-92D3-B4469F631AFA}" srcOrd="0" destOrd="0" parTransId="{382471A3-E215-4D06-9421-4614A5FC2658}" sibTransId="{6A8E55F1-0136-47BA-A4F5-985055065945}"/>
    <dgm:cxn modelId="{D10E825E-9371-434C-9BCA-DE9AF9F8A62E}" type="presOf" srcId="{E91E3A5F-8F7A-4C2F-B29E-5820C2A99E87}" destId="{697B16CE-7C17-4E21-AA8E-EB29C63A761A}" srcOrd="0" destOrd="0" presId="urn:microsoft.com/office/officeart/2005/8/layout/vList2"/>
    <dgm:cxn modelId="{F59B6173-239D-4F41-828E-68E7A9DD4AC3}" type="presParOf" srcId="{697B16CE-7C17-4E21-AA8E-EB29C63A761A}" destId="{8ECA3830-7D90-4AD7-855F-33FB497C3B04}" srcOrd="0" destOrd="0" presId="urn:microsoft.com/office/officeart/2005/8/layout/vList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87B07A2-B7F4-4AC3-A088-89BFF2AD38F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8558F22-F4D0-420C-8215-0B1FDCC7E1E8}">
      <dgm:prSet/>
      <dgm:spPr/>
      <dgm:t>
        <a:bodyPr/>
        <a:lstStyle/>
        <a:p>
          <a:pPr rtl="0"/>
          <a:r>
            <a:rPr lang="en-US" dirty="0" smtClean="0"/>
            <a:t>We have rebuilt our technical foundation.</a:t>
          </a:r>
          <a:endParaRPr lang="en-US" dirty="0"/>
        </a:p>
      </dgm:t>
    </dgm:pt>
    <dgm:pt modelId="{DD13C1F7-F8E7-4FAC-902B-5276C993E748}" type="parTrans" cxnId="{C85BCD6F-BD76-4ED1-9552-B3BFDF5DD4E0}">
      <dgm:prSet/>
      <dgm:spPr/>
      <dgm:t>
        <a:bodyPr/>
        <a:lstStyle/>
        <a:p>
          <a:endParaRPr lang="en-US"/>
        </a:p>
      </dgm:t>
    </dgm:pt>
    <dgm:pt modelId="{50A68B18-FF6A-40F8-85C5-A7140C8F22D1}" type="sibTrans" cxnId="{C85BCD6F-BD76-4ED1-9552-B3BFDF5DD4E0}">
      <dgm:prSet/>
      <dgm:spPr/>
      <dgm:t>
        <a:bodyPr/>
        <a:lstStyle/>
        <a:p>
          <a:endParaRPr lang="en-US"/>
        </a:p>
      </dgm:t>
    </dgm:pt>
    <dgm:pt modelId="{085301B6-C404-4D57-832E-6780565EB339}" type="pres">
      <dgm:prSet presAssocID="{387B07A2-B7F4-4AC3-A088-89BFF2AD38F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0E64587-D3E2-4237-B484-E4F6247E4912}" type="pres">
      <dgm:prSet presAssocID="{88558F22-F4D0-420C-8215-0B1FDCC7E1E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85BCD6F-BD76-4ED1-9552-B3BFDF5DD4E0}" srcId="{387B07A2-B7F4-4AC3-A088-89BFF2AD38F6}" destId="{88558F22-F4D0-420C-8215-0B1FDCC7E1E8}" srcOrd="0" destOrd="0" parTransId="{DD13C1F7-F8E7-4FAC-902B-5276C993E748}" sibTransId="{50A68B18-FF6A-40F8-85C5-A7140C8F22D1}"/>
    <dgm:cxn modelId="{023160F1-F0CC-44EA-B8EE-280C25D06FF3}" type="presOf" srcId="{387B07A2-B7F4-4AC3-A088-89BFF2AD38F6}" destId="{085301B6-C404-4D57-832E-6780565EB339}" srcOrd="0" destOrd="0" presId="urn:microsoft.com/office/officeart/2005/8/layout/vList2"/>
    <dgm:cxn modelId="{58B7974A-C695-4A49-A233-4884AAC899FC}" type="presOf" srcId="{88558F22-F4D0-420C-8215-0B1FDCC7E1E8}" destId="{F0E64587-D3E2-4237-B484-E4F6247E4912}" srcOrd="0" destOrd="0" presId="urn:microsoft.com/office/officeart/2005/8/layout/vList2"/>
    <dgm:cxn modelId="{197D080E-F4B5-4725-851F-605E98E790F4}" type="presParOf" srcId="{085301B6-C404-4D57-832E-6780565EB339}" destId="{F0E64587-D3E2-4237-B484-E4F6247E4912}" srcOrd="0" destOrd="0" presId="urn:microsoft.com/office/officeart/2005/8/layout/vList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dirty="0"/>
          </a:p>
        </p:txBody>
      </p:sp>
      <p:sp>
        <p:nvSpPr>
          <p:cNvPr id="3645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 dirty="0"/>
          </a:p>
        </p:txBody>
      </p:sp>
      <p:sp>
        <p:nvSpPr>
          <p:cNvPr id="3645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dirty="0"/>
          </a:p>
        </p:txBody>
      </p:sp>
      <p:sp>
        <p:nvSpPr>
          <p:cNvPr id="3645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C53DDEA6-B6C5-4F67-9F97-5713585B1DA9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/>
            </a:lvl1pPr>
          </a:lstStyle>
          <a:p>
            <a:endParaRPr lang="en-US" dirty="0"/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/>
            </a:lvl1pPr>
          </a:lstStyle>
          <a:p>
            <a:endParaRPr lang="en-US" dirty="0"/>
          </a:p>
        </p:txBody>
      </p:sp>
      <p:sp>
        <p:nvSpPr>
          <p:cNvPr id="1904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904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904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/>
            </a:lvl1pPr>
          </a:lstStyle>
          <a:p>
            <a:endParaRPr lang="en-US" dirty="0"/>
          </a:p>
        </p:txBody>
      </p:sp>
      <p:sp>
        <p:nvSpPr>
          <p:cNvPr id="1904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/>
            </a:lvl1pPr>
          </a:lstStyle>
          <a:p>
            <a:fld id="{0C0BC3E9-8A66-4625-9E9E-F5F5DDE98466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IT Staff Setting up navigation, workflow</a:t>
            </a:r>
            <a:r>
              <a:rPr lang="en-US" baseline="0" dirty="0" smtClean="0"/>
              <a:t>, announcements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BC3E9-8A66-4625-9E9E-F5F5DDE98466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991" name="Rectangle 223"/>
          <p:cNvSpPr>
            <a:spLocks noGrp="1" noChangeArrowheads="1"/>
          </p:cNvSpPr>
          <p:nvPr>
            <p:ph type="subTitle" idx="1"/>
          </p:nvPr>
        </p:nvSpPr>
        <p:spPr>
          <a:xfrm>
            <a:off x="5257800" y="2247900"/>
            <a:ext cx="3733800" cy="1485900"/>
          </a:xfrm>
        </p:spPr>
        <p:txBody>
          <a:bodyPr/>
          <a:lstStyle>
            <a:lvl1pPr marL="0" indent="0" algn="r">
              <a:buFont typeface="Symbol" pitchFamily="18" charset="2"/>
              <a:buNone/>
              <a:defRPr sz="2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60992" name="Rectangle 224"/>
          <p:cNvSpPr>
            <a:spLocks noGrp="1" noChangeArrowheads="1"/>
          </p:cNvSpPr>
          <p:nvPr>
            <p:ph type="ctrTitle"/>
          </p:nvPr>
        </p:nvSpPr>
        <p:spPr>
          <a:xfrm>
            <a:off x="800100" y="157163"/>
            <a:ext cx="8229600" cy="461962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1013" name="Rectangle 245"/>
          <p:cNvSpPr>
            <a:spLocks noChangeArrowheads="1"/>
          </p:cNvSpPr>
          <p:nvPr userDrawn="1"/>
        </p:nvSpPr>
        <p:spPr bwMode="auto">
          <a:xfrm>
            <a:off x="127000" y="6496050"/>
            <a:ext cx="3278188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9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Managed by UT-Battelle</a:t>
            </a:r>
            <a:br>
              <a:rPr lang="en-US" sz="9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9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for the Department of Energy</a:t>
            </a:r>
          </a:p>
        </p:txBody>
      </p:sp>
      <p:sp>
        <p:nvSpPr>
          <p:cNvPr id="161025" name="Freeform 257"/>
          <p:cNvSpPr>
            <a:spLocks/>
          </p:cNvSpPr>
          <p:nvPr userDrawn="1"/>
        </p:nvSpPr>
        <p:spPr bwMode="auto">
          <a:xfrm>
            <a:off x="7075488" y="3624263"/>
            <a:ext cx="2071687" cy="3251200"/>
          </a:xfrm>
          <a:custGeom>
            <a:avLst/>
            <a:gdLst/>
            <a:ahLst/>
            <a:cxnLst>
              <a:cxn ang="0">
                <a:pos x="0" y="2336"/>
              </a:cxn>
              <a:cxn ang="0">
                <a:pos x="1486" y="2336"/>
              </a:cxn>
              <a:cxn ang="0">
                <a:pos x="1488" y="0"/>
              </a:cxn>
              <a:cxn ang="0">
                <a:pos x="0" y="2336"/>
              </a:cxn>
            </a:cxnLst>
            <a:rect l="0" t="0" r="r" b="b"/>
            <a:pathLst>
              <a:path w="1488" h="2336">
                <a:moveTo>
                  <a:pt x="0" y="2336"/>
                </a:moveTo>
                <a:lnTo>
                  <a:pt x="1486" y="2336"/>
                </a:lnTo>
                <a:lnTo>
                  <a:pt x="1488" y="0"/>
                </a:lnTo>
                <a:cubicBezTo>
                  <a:pt x="1485" y="1230"/>
                  <a:pt x="879" y="2128"/>
                  <a:pt x="0" y="2336"/>
                </a:cubicBezTo>
                <a:close/>
              </a:path>
            </a:pathLst>
          </a:cu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chemeClr val="tx2">
                  <a:alpha val="84000"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pic>
        <p:nvPicPr>
          <p:cNvPr id="161026" name="Picture 258" descr="ORNL_leaf white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37513" y="6264275"/>
            <a:ext cx="1074737" cy="557213"/>
          </a:xfrm>
          <a:prstGeom prst="rect">
            <a:avLst/>
          </a:prstGeom>
          <a:noFill/>
          <a:effectLst>
            <a:outerShdw algn="ctr" rotWithShape="0">
              <a:schemeClr val="bg2"/>
            </a:outerShdw>
          </a:effectLst>
        </p:spPr>
      </p:pic>
      <p:pic>
        <p:nvPicPr>
          <p:cNvPr id="161030" name="Picture 262" descr="ORNL cover graphic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1147763"/>
            <a:ext cx="4591050" cy="456247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SharePoint as the ORNL Portal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2425" y="153988"/>
            <a:ext cx="2193925" cy="57340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0650" y="153988"/>
            <a:ext cx="6429375" cy="57340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SharePoint as the ORNL Portal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SharePoint as the ORNL Portal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SharePoint as the ORNL Portal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650" y="1354138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1650" y="1354138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SharePoint as the ORNL Portal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SharePoint as the ORNL Portal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SharePoint as the ORNL Portal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SharePoint as the ORNL Portal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SharePoint as the ORNL Portal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SharePoint as the ORNL Portal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966" name="Rectangle 2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0650" y="1354138"/>
            <a:ext cx="82296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9969" name="Rectangle 225"/>
          <p:cNvSpPr>
            <a:spLocks noGrp="1" noChangeArrowheads="1"/>
          </p:cNvSpPr>
          <p:nvPr>
            <p:ph type="title"/>
          </p:nvPr>
        </p:nvSpPr>
        <p:spPr bwMode="auto">
          <a:xfrm>
            <a:off x="120650" y="153988"/>
            <a:ext cx="87757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9979" name="Rectangle 235"/>
          <p:cNvSpPr>
            <a:spLocks noChangeArrowheads="1"/>
          </p:cNvSpPr>
          <p:nvPr/>
        </p:nvSpPr>
        <p:spPr bwMode="auto">
          <a:xfrm>
            <a:off x="95250" y="6492875"/>
            <a:ext cx="1754188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71450" indent="-171450">
              <a:lnSpc>
                <a:spcPct val="90000"/>
              </a:lnSpc>
            </a:pPr>
            <a:fld id="{CDD52008-82B4-4C90-93D4-4E8A96F5EF0F}" type="slidenum">
              <a:rPr lang="en-US" sz="9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pPr marL="171450" indent="-171450">
                <a:lnSpc>
                  <a:spcPct val="90000"/>
                </a:lnSpc>
              </a:pPr>
              <a:t>‹#›</a:t>
            </a:fld>
            <a:r>
              <a:rPr lang="en-US" sz="9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Managed by UT-Battelle</a:t>
            </a:r>
            <a:br>
              <a:rPr lang="en-US" sz="9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9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for the Department of Energy</a:t>
            </a:r>
          </a:p>
        </p:txBody>
      </p:sp>
      <p:sp>
        <p:nvSpPr>
          <p:cNvPr id="160000" name="Rectangle 25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62738"/>
            <a:ext cx="2895600" cy="1825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ctr">
              <a:lnSpc>
                <a:spcPct val="90000"/>
              </a:lnSpc>
              <a:defRPr sz="5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SharePoint as the ORNL Portal</a:t>
            </a:r>
            <a:endParaRPr lang="en-US" dirty="0"/>
          </a:p>
        </p:txBody>
      </p:sp>
      <p:sp>
        <p:nvSpPr>
          <p:cNvPr id="160005" name="Freeform 261"/>
          <p:cNvSpPr>
            <a:spLocks/>
          </p:cNvSpPr>
          <p:nvPr userDrawn="1"/>
        </p:nvSpPr>
        <p:spPr bwMode="auto">
          <a:xfrm>
            <a:off x="7075488" y="3624263"/>
            <a:ext cx="2071687" cy="3251200"/>
          </a:xfrm>
          <a:custGeom>
            <a:avLst/>
            <a:gdLst/>
            <a:ahLst/>
            <a:cxnLst>
              <a:cxn ang="0">
                <a:pos x="0" y="2336"/>
              </a:cxn>
              <a:cxn ang="0">
                <a:pos x="1486" y="2336"/>
              </a:cxn>
              <a:cxn ang="0">
                <a:pos x="1488" y="0"/>
              </a:cxn>
              <a:cxn ang="0">
                <a:pos x="0" y="2336"/>
              </a:cxn>
            </a:cxnLst>
            <a:rect l="0" t="0" r="r" b="b"/>
            <a:pathLst>
              <a:path w="1488" h="2336">
                <a:moveTo>
                  <a:pt x="0" y="2336"/>
                </a:moveTo>
                <a:lnTo>
                  <a:pt x="1486" y="2336"/>
                </a:lnTo>
                <a:lnTo>
                  <a:pt x="1488" y="0"/>
                </a:lnTo>
                <a:cubicBezTo>
                  <a:pt x="1485" y="1230"/>
                  <a:pt x="879" y="2128"/>
                  <a:pt x="0" y="2336"/>
                </a:cubicBezTo>
                <a:close/>
              </a:path>
            </a:pathLst>
          </a:cu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chemeClr val="tx2">
                  <a:alpha val="84000"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pic>
        <p:nvPicPr>
          <p:cNvPr id="160006" name="Picture 262" descr="ORNL_leaf white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037513" y="6264275"/>
            <a:ext cx="1074737" cy="557213"/>
          </a:xfrm>
          <a:prstGeom prst="rect">
            <a:avLst/>
          </a:prstGeom>
          <a:noFill/>
          <a:effectLst>
            <a:outerShdw algn="ctr" rotWithShape="0">
              <a:schemeClr val="bg2"/>
            </a:outerShd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sldNum="0" hdr="0" dt="0"/>
  <p:txStyles>
    <p:titleStyle>
      <a:lvl1pPr algn="l" rtl="0" fontAlgn="base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73E"/>
          </a:solidFill>
          <a:latin typeface="+mj-lt"/>
          <a:ea typeface="+mj-ea"/>
          <a:cs typeface="+mj-cs"/>
        </a:defRPr>
      </a:lvl1pPr>
      <a:lvl2pPr algn="l" rtl="0" fontAlgn="base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73E"/>
          </a:solidFill>
          <a:latin typeface="Arial Black" pitchFamily="34" charset="0"/>
        </a:defRPr>
      </a:lvl2pPr>
      <a:lvl3pPr algn="l" rtl="0" fontAlgn="base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73E"/>
          </a:solidFill>
          <a:latin typeface="Arial Black" pitchFamily="34" charset="0"/>
        </a:defRPr>
      </a:lvl3pPr>
      <a:lvl4pPr algn="l" rtl="0" fontAlgn="base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73E"/>
          </a:solidFill>
          <a:latin typeface="Arial Black" pitchFamily="34" charset="0"/>
        </a:defRPr>
      </a:lvl4pPr>
      <a:lvl5pPr algn="l" rtl="0" fontAlgn="base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73E"/>
          </a:solidFill>
          <a:latin typeface="Arial Black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73E"/>
          </a:solidFill>
          <a:latin typeface="Arial Black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73E"/>
          </a:solidFill>
          <a:latin typeface="Arial Black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73E"/>
          </a:solidFill>
          <a:latin typeface="Arial Black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73E"/>
          </a:solidFill>
          <a:latin typeface="Arial Black" pitchFamily="34" charset="0"/>
        </a:defRPr>
      </a:lvl9pPr>
    </p:titleStyle>
    <p:bodyStyle>
      <a:lvl1pPr marL="342900" indent="-342900" algn="l" rtl="0" fontAlgn="base">
        <a:lnSpc>
          <a:spcPct val="90000"/>
        </a:lnSpc>
        <a:spcBef>
          <a:spcPct val="60000"/>
        </a:spcBef>
        <a:spcAft>
          <a:spcPct val="0"/>
        </a:spcAft>
        <a:buClr>
          <a:srgbClr val="01673E"/>
        </a:buClr>
        <a:buFont typeface="Symbol" pitchFamily="18" charset="2"/>
        <a:buChar char="·"/>
        <a:defRPr sz="28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fontAlgn="base">
        <a:lnSpc>
          <a:spcPct val="90000"/>
        </a:lnSpc>
        <a:spcBef>
          <a:spcPct val="35000"/>
        </a:spcBef>
        <a:spcAft>
          <a:spcPct val="0"/>
        </a:spcAft>
        <a:buClr>
          <a:srgbClr val="01673E"/>
        </a:buClr>
        <a:buFont typeface="Arial" charset="0"/>
        <a:buChar char="–"/>
        <a:defRPr sz="2400" b="1">
          <a:solidFill>
            <a:srgbClr val="000000"/>
          </a:solidFill>
          <a:latin typeface="+mn-lt"/>
        </a:defRPr>
      </a:lvl2pPr>
      <a:lvl3pPr marL="1143000" indent="-228600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rgbClr val="01673E"/>
        </a:buClr>
        <a:buFont typeface="Symbol" pitchFamily="18" charset="2"/>
        <a:buChar char="·"/>
        <a:defRPr sz="2000" b="1">
          <a:solidFill>
            <a:srgbClr val="000000"/>
          </a:solidFill>
          <a:latin typeface="+mn-lt"/>
        </a:defRPr>
      </a:lvl3pPr>
      <a:lvl4pPr marL="16002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rgbClr val="01673E"/>
        </a:buClr>
        <a:buFont typeface="Arial" charset="0"/>
        <a:buChar char="–"/>
        <a:defRPr b="1">
          <a:solidFill>
            <a:srgbClr val="000000"/>
          </a:solidFill>
          <a:latin typeface="+mn-lt"/>
        </a:defRPr>
      </a:lvl4pPr>
      <a:lvl5pPr marL="20574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rgbClr val="01673E"/>
        </a:buClr>
        <a:buFont typeface="Symbol" pitchFamily="18" charset="2"/>
        <a:buChar char="·"/>
        <a:defRPr b="1">
          <a:solidFill>
            <a:srgbClr val="000000"/>
          </a:solidFill>
          <a:latin typeface="+mn-lt"/>
        </a:defRPr>
      </a:lvl5pPr>
      <a:lvl6pPr marL="25146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rgbClr val="01673E"/>
        </a:buClr>
        <a:buFont typeface="Symbol" pitchFamily="18" charset="2"/>
        <a:buChar char="·"/>
        <a:defRPr b="1">
          <a:solidFill>
            <a:srgbClr val="000000"/>
          </a:solidFill>
          <a:latin typeface="+mn-lt"/>
        </a:defRPr>
      </a:lvl6pPr>
      <a:lvl7pPr marL="29718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rgbClr val="01673E"/>
        </a:buClr>
        <a:buFont typeface="Symbol" pitchFamily="18" charset="2"/>
        <a:buChar char="·"/>
        <a:defRPr b="1">
          <a:solidFill>
            <a:srgbClr val="000000"/>
          </a:solidFill>
          <a:latin typeface="+mn-lt"/>
        </a:defRPr>
      </a:lvl7pPr>
      <a:lvl8pPr marL="34290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rgbClr val="01673E"/>
        </a:buClr>
        <a:buFont typeface="Symbol" pitchFamily="18" charset="2"/>
        <a:buChar char="·"/>
        <a:defRPr b="1">
          <a:solidFill>
            <a:srgbClr val="000000"/>
          </a:solidFill>
          <a:latin typeface="+mn-lt"/>
        </a:defRPr>
      </a:lvl8pPr>
      <a:lvl9pPr marL="38862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rgbClr val="01673E"/>
        </a:buClr>
        <a:buFont typeface="Symbol" pitchFamily="18" charset="2"/>
        <a:buChar char="·"/>
        <a:defRPr b="1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5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Using SharePoint as the ORNL Portal</a:t>
            </a:r>
            <a:endParaRPr lang="en-US" dirty="0"/>
          </a:p>
        </p:txBody>
      </p:sp>
      <p:sp>
        <p:nvSpPr>
          <p:cNvPr id="44851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Connie Begovich</a:t>
            </a:r>
          </a:p>
          <a:p>
            <a:r>
              <a:rPr lang="en-US" dirty="0" smtClean="0"/>
              <a:t>Oak Ridge National Laboratory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Blogging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SharePoint as the ORNL Portal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2950" y="1138238"/>
            <a:ext cx="7658100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Team Site with Shared Documents/Links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SharePoint as the ORNL Portal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9768" y="892175"/>
            <a:ext cx="4933950" cy="466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97071" y="1466624"/>
            <a:ext cx="2971800" cy="450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Technical Details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650" y="957943"/>
            <a:ext cx="8229600" cy="4930095"/>
          </a:xfrm>
        </p:spPr>
        <p:txBody>
          <a:bodyPr/>
          <a:lstStyle/>
          <a:p>
            <a:r>
              <a:rPr lang="en-US" sz="2400" dirty="0" smtClean="0"/>
              <a:t>IT Staff creating layouts and migrating information </a:t>
            </a:r>
            <a:r>
              <a:rPr lang="en-US" sz="2400" dirty="0" smtClean="0"/>
              <a:t> to </a:t>
            </a:r>
            <a:r>
              <a:rPr lang="en-US" sz="2400" dirty="0" smtClean="0"/>
              <a:t>the new web sites </a:t>
            </a:r>
            <a:r>
              <a:rPr lang="en-US" sz="2400" dirty="0" smtClean="0"/>
              <a:t>while working closely with data owners </a:t>
            </a:r>
            <a:r>
              <a:rPr lang="en-US" sz="2400" dirty="0" smtClean="0"/>
              <a:t>for new Development and Training</a:t>
            </a:r>
            <a:endParaRPr lang="en-US" sz="2400" dirty="0" smtClean="0"/>
          </a:p>
          <a:p>
            <a:r>
              <a:rPr lang="en-US" sz="2400" dirty="0" smtClean="0"/>
              <a:t>SharePoint standard web parts being used (e.g., Announcements, then using a roll-up web part to combine into one HR site </a:t>
            </a:r>
            <a:r>
              <a:rPr lang="en-US" sz="2400" dirty="0" smtClean="0"/>
              <a:t>Announcement) and for blogs/links etc</a:t>
            </a:r>
            <a:endParaRPr lang="en-US" sz="2400" dirty="0" smtClean="0"/>
          </a:p>
          <a:p>
            <a:r>
              <a:rPr lang="en-US" sz="2400" dirty="0" smtClean="0"/>
              <a:t>Training through</a:t>
            </a:r>
            <a:r>
              <a:rPr lang="en-US" sz="2400" dirty="0" smtClean="0"/>
              <a:t> </a:t>
            </a:r>
            <a:r>
              <a:rPr lang="en-US" sz="2400" dirty="0" smtClean="0"/>
              <a:t>IT University (see Tina </a:t>
            </a:r>
            <a:r>
              <a:rPr lang="en-US" sz="2400" dirty="0" smtClean="0"/>
              <a:t>Overby’s</a:t>
            </a:r>
            <a:r>
              <a:rPr lang="en-US" sz="2400" dirty="0" smtClean="0"/>
              <a:t> talk on Wednesday)</a:t>
            </a:r>
            <a:endParaRPr lang="en-US" sz="2400" dirty="0" smtClean="0"/>
          </a:p>
          <a:p>
            <a:r>
              <a:rPr lang="en-US" sz="2400" dirty="0" smtClean="0"/>
              <a:t>SharePoint groups set up to handle authorization  for input, review, and approval of new content or changes (e.g., SP Custodians and Content Managers)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SharePoint as the ORNL Portal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SharePoint Web Parts/Feature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Develop SharePoint web parts to consolidate and deploy information needed by staff</a:t>
            </a:r>
          </a:p>
          <a:p>
            <a:pPr lvl="1"/>
            <a:r>
              <a:rPr lang="en-US" dirty="0" smtClean="0"/>
              <a:t>Items for your review</a:t>
            </a:r>
          </a:p>
          <a:p>
            <a:pPr lvl="2"/>
            <a:r>
              <a:rPr lang="en-US" dirty="0" smtClean="0"/>
              <a:t>Requests</a:t>
            </a:r>
          </a:p>
          <a:p>
            <a:pPr lvl="2"/>
            <a:r>
              <a:rPr lang="en-US" dirty="0" smtClean="0"/>
              <a:t>Training </a:t>
            </a:r>
          </a:p>
          <a:p>
            <a:pPr lvl="2"/>
            <a:r>
              <a:rPr lang="en-US" dirty="0" smtClean="0"/>
              <a:t>Computer Security</a:t>
            </a:r>
          </a:p>
          <a:p>
            <a:pPr lvl="1"/>
            <a:r>
              <a:rPr lang="en-US" dirty="0" smtClean="0"/>
              <a:t>Commonly used actions on drop down menu</a:t>
            </a:r>
          </a:p>
          <a:p>
            <a:pPr lvl="1"/>
            <a:r>
              <a:rPr lang="en-US" dirty="0" smtClean="0"/>
              <a:t>Key Performance Indicators (KPIs)</a:t>
            </a:r>
          </a:p>
          <a:p>
            <a:pPr lvl="2"/>
            <a:endParaRPr lang="en-US" dirty="0" smtClean="0"/>
          </a:p>
          <a:p>
            <a:pPr lvl="2">
              <a:buFont typeface="Arial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SharePoint as the ORNL Portal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Your Review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SharePoint as the ORNL Portal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059" y="854982"/>
            <a:ext cx="3476625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5232" y="4388303"/>
            <a:ext cx="253365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4833257" y="1190171"/>
            <a:ext cx="39188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Approval Requests Examples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Travel Expense Approvals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Purchase Requisitions, etc</a:t>
            </a:r>
          </a:p>
          <a:p>
            <a:r>
              <a:rPr lang="en-US" dirty="0" smtClean="0"/>
              <a:t>Required Training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Security Training</a:t>
            </a:r>
          </a:p>
          <a:p>
            <a:r>
              <a:rPr lang="en-US" dirty="0" smtClean="0"/>
              <a:t>Computing Devices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In Compliance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Been Used  Recently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ORNL Password Update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SharePoint as the ORNL Portal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1315" y="1096281"/>
            <a:ext cx="3454174" cy="4987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Performance Indicators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SharePoint as the ORNL Portal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3035" y="978581"/>
            <a:ext cx="4101194" cy="29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18497" y="4136571"/>
            <a:ext cx="3920917" cy="1296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Technical Details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Coding on .NET side and web services on the </a:t>
            </a:r>
            <a:r>
              <a:rPr lang="en-US" dirty="0" smtClean="0"/>
              <a:t>Line of Business side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Defining structure on both sides for exchange of information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Using Single Sign On between systems (and logon as user or as system account)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SharePoint as the ORNL Portal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Meaningful Searches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Search for information on the portal</a:t>
            </a:r>
          </a:p>
          <a:p>
            <a:pPr lvl="1"/>
            <a:r>
              <a:rPr lang="en-US" dirty="0" smtClean="0"/>
              <a:t>MySite</a:t>
            </a:r>
            <a:r>
              <a:rPr lang="en-US" dirty="0" smtClean="0"/>
              <a:t> SharePoint technology used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Standard SharePoint searching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Adding additional searching using Business Data Catalog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SharePoint as the ORNL Portal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MySite</a:t>
            </a:r>
            <a:r>
              <a:rPr lang="en-US" dirty="0" smtClean="0"/>
              <a:t> in SharePoint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SharePoint as the ORNL Portal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1629" y="1221468"/>
            <a:ext cx="47244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448834"/>
            <a:ext cx="9183018" cy="2834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Down Arrow 5"/>
          <p:cNvSpPr/>
          <p:nvPr/>
        </p:nvSpPr>
        <p:spPr bwMode="auto">
          <a:xfrm>
            <a:off x="478971" y="2133601"/>
            <a:ext cx="203200" cy="928913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Down Arrow 6"/>
          <p:cNvSpPr/>
          <p:nvPr/>
        </p:nvSpPr>
        <p:spPr bwMode="auto">
          <a:xfrm>
            <a:off x="6966857" y="1930400"/>
            <a:ext cx="246743" cy="1059543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SharePoint as the ORNL Portal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 rot="16200000">
            <a:off x="4422456" y="350324"/>
            <a:ext cx="457590" cy="3889249"/>
          </a:xfrm>
          <a:prstGeom prst="roundRect">
            <a:avLst/>
          </a:prstGeom>
          <a:noFill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vert" anchor="ctr"/>
          <a:lstStyle/>
          <a:p>
            <a:pPr>
              <a:buFont typeface="Arial" pitchFamily="34" charset="0"/>
              <a:buChar char="•"/>
              <a:defRPr/>
            </a:pPr>
            <a:r>
              <a:rPr lang="en-US" sz="1400" dirty="0" smtClean="0">
                <a:solidFill>
                  <a:schemeClr val="tx2"/>
                </a:solidFill>
                <a:latin typeface="Calibri" pitchFamily="34" charset="0"/>
              </a:rPr>
              <a:t>  Enforcing Network Compliance – Stafford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sz="1400" dirty="0" smtClean="0">
                <a:solidFill>
                  <a:schemeClr val="tx2"/>
                </a:solidFill>
                <a:latin typeface="Calibri" pitchFamily="34" charset="0"/>
              </a:rPr>
              <a:t> Update </a:t>
            </a:r>
            <a:r>
              <a:rPr lang="en-US" sz="1400" dirty="0">
                <a:solidFill>
                  <a:schemeClr val="tx2"/>
                </a:solidFill>
                <a:latin typeface="Calibri" pitchFamily="34" charset="0"/>
              </a:rPr>
              <a:t>on Network Enhancements </a:t>
            </a:r>
            <a:r>
              <a:rPr lang="en-US" sz="1400" dirty="0" smtClean="0">
                <a:solidFill>
                  <a:schemeClr val="tx2"/>
                </a:solidFill>
                <a:latin typeface="Calibri" pitchFamily="34" charset="0"/>
              </a:rPr>
              <a:t>– Piercy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400" dirty="0" smtClean="0">
                <a:solidFill>
                  <a:schemeClr val="tx2"/>
                </a:solidFill>
                <a:latin typeface="Calibri" pitchFamily="34" charset="0"/>
              </a:rPr>
              <a:t>  Who’s Your System Administrator - Willoughby</a:t>
            </a:r>
            <a:endParaRPr lang="en-US" sz="14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228600" y="591522"/>
            <a:ext cx="209216" cy="531602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8560183" y="490930"/>
            <a:ext cx="301789" cy="534671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695450" y="90488"/>
            <a:ext cx="72009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DDDDDD"/>
            </a:outerShdw>
          </a:effectLst>
        </p:spPr>
        <p:txBody>
          <a:bodyPr lIns="0" tIns="0" rIns="0" bIns="0" anchor="ctr"/>
          <a:lstStyle/>
          <a:p>
            <a:pPr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solidFill>
                <a:srgbClr val="00673E"/>
              </a:solidFill>
              <a:latin typeface="Arial Black" pitchFamily="34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265113" y="719138"/>
            <a:ext cx="8616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90000"/>
              </a:lnSpc>
              <a:buClr>
                <a:srgbClr val="00673E"/>
              </a:buClr>
              <a:buFont typeface="Symbol" pitchFamily="18" charset="2"/>
              <a:buNone/>
            </a:pPr>
            <a:endParaRPr lang="en-US" b="1" dirty="0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273489" y="0"/>
            <a:ext cx="828516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DDDDDD"/>
            </a:outerShdw>
          </a:effectLst>
        </p:spPr>
        <p:txBody>
          <a:bodyPr lIns="0" tIns="0" rIns="0" bIns="0" anchor="ctr"/>
          <a:lstStyle/>
          <a:p>
            <a:pPr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smtClean="0">
                <a:solidFill>
                  <a:srgbClr val="00673E"/>
                </a:solidFill>
                <a:latin typeface="+mj-lt"/>
                <a:ea typeface="+mj-ea"/>
                <a:cs typeface="+mj-cs"/>
              </a:rPr>
              <a:t>30,000 foot IT strategy </a:t>
            </a:r>
            <a:endParaRPr lang="en-US" sz="3200" dirty="0">
              <a:solidFill>
                <a:srgbClr val="00673E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0" y="5597525"/>
            <a:ext cx="9144000" cy="5238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Line 2"/>
          <p:cNvSpPr>
            <a:spLocks noChangeShapeType="1"/>
          </p:cNvSpPr>
          <p:nvPr/>
        </p:nvSpPr>
        <p:spPr bwMode="auto">
          <a:xfrm flipV="1">
            <a:off x="2693988" y="839788"/>
            <a:ext cx="0" cy="5283200"/>
          </a:xfrm>
          <a:prstGeom prst="line">
            <a:avLst/>
          </a:prstGeom>
          <a:noFill/>
          <a:ln w="9525">
            <a:solidFill>
              <a:srgbClr val="969696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3" name="Line 3"/>
          <p:cNvSpPr>
            <a:spLocks noChangeShapeType="1"/>
          </p:cNvSpPr>
          <p:nvPr/>
        </p:nvSpPr>
        <p:spPr bwMode="auto">
          <a:xfrm flipV="1">
            <a:off x="5183188" y="922338"/>
            <a:ext cx="0" cy="5283200"/>
          </a:xfrm>
          <a:prstGeom prst="line">
            <a:avLst/>
          </a:prstGeom>
          <a:noFill/>
          <a:ln w="9525">
            <a:solidFill>
              <a:srgbClr val="969696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4" name="Line 4"/>
          <p:cNvSpPr>
            <a:spLocks noChangeShapeType="1"/>
          </p:cNvSpPr>
          <p:nvPr/>
        </p:nvSpPr>
        <p:spPr bwMode="auto">
          <a:xfrm flipV="1">
            <a:off x="7581900" y="839788"/>
            <a:ext cx="0" cy="5283200"/>
          </a:xfrm>
          <a:prstGeom prst="line">
            <a:avLst/>
          </a:prstGeom>
          <a:noFill/>
          <a:ln w="9525">
            <a:solidFill>
              <a:srgbClr val="969696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white">
          <a:xfrm>
            <a:off x="1362075" y="5600700"/>
            <a:ext cx="838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 Narrow" pitchFamily="34" charset="0"/>
              </a:rPr>
              <a:t>2006</a:t>
            </a: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white">
          <a:xfrm>
            <a:off x="5894388" y="5600700"/>
            <a:ext cx="838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 Narrow" pitchFamily="34" charset="0"/>
              </a:rPr>
              <a:t>2008</a:t>
            </a:r>
          </a:p>
        </p:txBody>
      </p:sp>
      <p:sp>
        <p:nvSpPr>
          <p:cNvPr id="17" name="AutoShape 21"/>
          <p:cNvSpPr>
            <a:spLocks noChangeArrowheads="1"/>
          </p:cNvSpPr>
          <p:nvPr/>
        </p:nvSpPr>
        <p:spPr bwMode="auto">
          <a:xfrm>
            <a:off x="472993" y="758623"/>
            <a:ext cx="2310626" cy="654700"/>
          </a:xfrm>
          <a:prstGeom prst="rightArrow">
            <a:avLst>
              <a:gd name="adj1" fmla="val 47917"/>
              <a:gd name="adj2" fmla="val 23954"/>
            </a:avLst>
          </a:prstGeom>
          <a:gradFill rotWithShape="0">
            <a:gsLst>
              <a:gs pos="0">
                <a:srgbClr val="C5C3CD"/>
              </a:gs>
              <a:gs pos="100000">
                <a:srgbClr val="FFD47D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18" name="Text Box 22"/>
          <p:cNvSpPr txBox="1">
            <a:spLocks noChangeArrowheads="1"/>
          </p:cNvSpPr>
          <p:nvPr/>
        </p:nvSpPr>
        <p:spPr bwMode="auto">
          <a:xfrm>
            <a:off x="457200" y="947738"/>
            <a:ext cx="32877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Consolidate IT Staff</a:t>
            </a:r>
          </a:p>
        </p:txBody>
      </p:sp>
      <p:sp>
        <p:nvSpPr>
          <p:cNvPr id="19" name="AutoShape 31"/>
          <p:cNvSpPr>
            <a:spLocks noChangeArrowheads="1"/>
          </p:cNvSpPr>
          <p:nvPr/>
        </p:nvSpPr>
        <p:spPr bwMode="auto">
          <a:xfrm>
            <a:off x="4194434" y="3833705"/>
            <a:ext cx="4454620" cy="832014"/>
          </a:xfrm>
          <a:prstGeom prst="rightArrow">
            <a:avLst>
              <a:gd name="adj1" fmla="val 38583"/>
              <a:gd name="adj2" fmla="val 29621"/>
            </a:avLst>
          </a:prstGeom>
          <a:gradFill rotWithShape="0">
            <a:gsLst>
              <a:gs pos="0">
                <a:srgbClr val="C5C3CD"/>
              </a:gs>
              <a:gs pos="100000">
                <a:srgbClr val="FFD47D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20" name="Text Box 32"/>
          <p:cNvSpPr txBox="1">
            <a:spLocks noChangeArrowheads="1"/>
          </p:cNvSpPr>
          <p:nvPr/>
        </p:nvSpPr>
        <p:spPr bwMode="auto">
          <a:xfrm>
            <a:off x="4268788" y="4096766"/>
            <a:ext cx="32750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Application Transformation</a:t>
            </a:r>
          </a:p>
        </p:txBody>
      </p:sp>
      <p:sp>
        <p:nvSpPr>
          <p:cNvPr id="21" name="AutoShape 33"/>
          <p:cNvSpPr>
            <a:spLocks noChangeArrowheads="1"/>
          </p:cNvSpPr>
          <p:nvPr/>
        </p:nvSpPr>
        <p:spPr bwMode="auto">
          <a:xfrm>
            <a:off x="1983787" y="1444954"/>
            <a:ext cx="3821419" cy="654700"/>
          </a:xfrm>
          <a:prstGeom prst="rightArrow">
            <a:avLst>
              <a:gd name="adj1" fmla="val 47917"/>
              <a:gd name="adj2" fmla="val 28560"/>
            </a:avLst>
          </a:prstGeom>
          <a:gradFill rotWithShape="0">
            <a:gsLst>
              <a:gs pos="0">
                <a:srgbClr val="C5C3CD"/>
              </a:gs>
              <a:gs pos="100000">
                <a:srgbClr val="FFD47D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22" name="Text Box 49"/>
          <p:cNvSpPr txBox="1">
            <a:spLocks noChangeArrowheads="1"/>
          </p:cNvSpPr>
          <p:nvPr/>
        </p:nvSpPr>
        <p:spPr bwMode="white">
          <a:xfrm>
            <a:off x="3679825" y="5602288"/>
            <a:ext cx="838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 Narrow" pitchFamily="34" charset="0"/>
              </a:rPr>
              <a:t>2007</a:t>
            </a:r>
          </a:p>
        </p:txBody>
      </p:sp>
      <p:sp>
        <p:nvSpPr>
          <p:cNvPr id="23" name="AutoShape 33"/>
          <p:cNvSpPr>
            <a:spLocks noChangeArrowheads="1"/>
          </p:cNvSpPr>
          <p:nvPr/>
        </p:nvSpPr>
        <p:spPr bwMode="auto">
          <a:xfrm>
            <a:off x="2246870" y="2522335"/>
            <a:ext cx="3239529" cy="654700"/>
          </a:xfrm>
          <a:prstGeom prst="rightArrow">
            <a:avLst>
              <a:gd name="adj1" fmla="val 47917"/>
              <a:gd name="adj2" fmla="val 28560"/>
            </a:avLst>
          </a:prstGeom>
          <a:gradFill rotWithShape="0">
            <a:gsLst>
              <a:gs pos="0">
                <a:srgbClr val="C5C3CD"/>
              </a:gs>
              <a:gs pos="100000">
                <a:srgbClr val="FFD47D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24" name="Text Box 34"/>
          <p:cNvSpPr txBox="1">
            <a:spLocks noChangeArrowheads="1"/>
          </p:cNvSpPr>
          <p:nvPr/>
        </p:nvSpPr>
        <p:spPr bwMode="auto">
          <a:xfrm>
            <a:off x="2194560" y="2696909"/>
            <a:ext cx="33406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IT Governance &amp; Standards</a:t>
            </a:r>
          </a:p>
        </p:txBody>
      </p:sp>
      <p:graphicFrame>
        <p:nvGraphicFramePr>
          <p:cNvPr id="25" name="Diagram 24"/>
          <p:cNvGraphicFramePr/>
          <p:nvPr/>
        </p:nvGraphicFramePr>
        <p:xfrm>
          <a:off x="3735646" y="6025242"/>
          <a:ext cx="3213100" cy="7837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26" name="Straight Connector 25"/>
          <p:cNvCxnSpPr/>
          <p:nvPr/>
        </p:nvCxnSpPr>
        <p:spPr bwMode="auto">
          <a:xfrm rot="5400000" flipH="1" flipV="1">
            <a:off x="3327009" y="3115994"/>
            <a:ext cx="4965896" cy="1588"/>
          </a:xfrm>
          <a:prstGeom prst="line">
            <a:avLst/>
          </a:prstGeom>
          <a:ln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 Box 34"/>
          <p:cNvSpPr txBox="1">
            <a:spLocks noChangeArrowheads="1"/>
          </p:cNvSpPr>
          <p:nvPr/>
        </p:nvSpPr>
        <p:spPr bwMode="auto">
          <a:xfrm>
            <a:off x="1987042" y="1600010"/>
            <a:ext cx="456088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Cyber Security Revitalization</a:t>
            </a:r>
          </a:p>
        </p:txBody>
      </p:sp>
      <p:sp>
        <p:nvSpPr>
          <p:cNvPr id="28" name="Rounded Rectangle 27"/>
          <p:cNvSpPr/>
          <p:nvPr/>
        </p:nvSpPr>
        <p:spPr>
          <a:xfrm rot="16200000">
            <a:off x="5388672" y="773997"/>
            <a:ext cx="457590" cy="5638800"/>
          </a:xfrm>
          <a:prstGeom prst="roundRect">
            <a:avLst/>
          </a:prstGeom>
          <a:noFill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vert" anchor="ctr"/>
          <a:lstStyle/>
          <a:p>
            <a:pPr algn="ctr">
              <a:buFont typeface="Arial" pitchFamily="34" charset="0"/>
              <a:buChar char="•"/>
              <a:defRPr/>
            </a:pPr>
            <a:r>
              <a:rPr lang="en-US" sz="1400" dirty="0" smtClean="0">
                <a:solidFill>
                  <a:schemeClr val="tx2"/>
                </a:solidFill>
                <a:latin typeface="Calibri" pitchFamily="34" charset="0"/>
              </a:rPr>
              <a:t>  Advanced Windows Operating System Imaging and Deployment – DeGuira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400" dirty="0" smtClean="0">
                <a:solidFill>
                  <a:schemeClr val="tx2"/>
                </a:solidFill>
                <a:latin typeface="Calibri" pitchFamily="34" charset="0"/>
              </a:rPr>
              <a:t>  Lessons Learned in Implementing SCCM – Cunningham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sz="1400" dirty="0" smtClean="0">
                <a:solidFill>
                  <a:schemeClr val="tx2"/>
                </a:solidFill>
                <a:latin typeface="Calibri" pitchFamily="34" charset="0"/>
              </a:rPr>
              <a:t> Change Management/Control in the SAP Environment – Scoggins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sz="1400" dirty="0" smtClean="0">
                <a:solidFill>
                  <a:schemeClr val="tx2"/>
                </a:solidFill>
                <a:latin typeface="Calibri" pitchFamily="34" charset="0"/>
              </a:rPr>
              <a:t> Central Helpdesk Standardization and Consolidation – Causby/Beane</a:t>
            </a:r>
          </a:p>
          <a:p>
            <a:pPr>
              <a:buFont typeface="Arial" pitchFamily="34" charset="0"/>
              <a:buChar char="•"/>
              <a:defRPr/>
            </a:pPr>
            <a:endParaRPr lang="en-US" sz="14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 rot="16200000">
            <a:off x="6287831" y="2569267"/>
            <a:ext cx="457590" cy="4596387"/>
          </a:xfrm>
          <a:prstGeom prst="roundRect">
            <a:avLst/>
          </a:prstGeom>
          <a:noFill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vert" anchor="ctr"/>
          <a:lstStyle/>
          <a:p>
            <a:pPr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sz="14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latin typeface="Calibri" pitchFamily="34" charset="0"/>
              </a:rPr>
              <a:t>Enhancing Communications through Unifying – Depp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sz="1400" dirty="0" smtClean="0">
                <a:solidFill>
                  <a:schemeClr val="tx2"/>
                </a:solidFill>
                <a:latin typeface="Calibri" pitchFamily="34" charset="0"/>
              </a:rPr>
              <a:t> IT University – Overby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sz="14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sz="1400" dirty="0" smtClean="0">
                <a:solidFill>
                  <a:srgbClr val="FF0000"/>
                </a:solidFill>
                <a:latin typeface="Calibri" pitchFamily="34" charset="0"/>
              </a:rPr>
              <a:t>Sharepoint as ORNL Portal - Begovich</a:t>
            </a:r>
          </a:p>
          <a:p>
            <a:pPr>
              <a:buFont typeface="Arial" pitchFamily="34" charset="0"/>
              <a:buChar char="•"/>
              <a:defRPr/>
            </a:pPr>
            <a:endParaRPr lang="en-US" sz="1400" dirty="0">
              <a:solidFill>
                <a:schemeClr val="tx2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on Colleague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SharePoint as the ORNL Portal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2450" y="1023938"/>
            <a:ext cx="8039100" cy="481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Conference Room Search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SharePoint as the ORNL Portal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8056" y="1636485"/>
            <a:ext cx="703897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Conference Room Search (cont)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SharePoint as the ORNL Portal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457" y="628343"/>
            <a:ext cx="7845877" cy="6229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Conference Room Search (cont)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SharePoint as the ORNL Portal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427" y="709013"/>
            <a:ext cx="7744279" cy="614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Meaningful Searches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0650" y="812800"/>
            <a:ext cx="8229600" cy="5075238"/>
          </a:xfrm>
        </p:spPr>
        <p:txBody>
          <a:bodyPr/>
          <a:lstStyle/>
          <a:p>
            <a:r>
              <a:rPr lang="en-US" dirty="0" smtClean="0"/>
              <a:t>Use </a:t>
            </a:r>
            <a:r>
              <a:rPr lang="en-US" dirty="0" smtClean="0"/>
              <a:t>MySite</a:t>
            </a:r>
            <a:r>
              <a:rPr lang="en-US" dirty="0" smtClean="0"/>
              <a:t> Capabilities</a:t>
            </a:r>
          </a:p>
          <a:p>
            <a:r>
              <a:rPr lang="en-US" dirty="0" smtClean="0"/>
              <a:t>Use </a:t>
            </a:r>
            <a:r>
              <a:rPr lang="en-US" dirty="0" smtClean="0"/>
              <a:t>S</a:t>
            </a:r>
            <a:r>
              <a:rPr lang="en-US" dirty="0" smtClean="0"/>
              <a:t>tandard </a:t>
            </a:r>
            <a:r>
              <a:rPr lang="en-US" dirty="0" smtClean="0"/>
              <a:t>SharePoint search</a:t>
            </a:r>
          </a:p>
          <a:p>
            <a:pPr lvl="1"/>
            <a:r>
              <a:rPr lang="en-US" dirty="0" smtClean="0"/>
              <a:t>Provides overall site searching </a:t>
            </a:r>
          </a:p>
          <a:p>
            <a:pPr lvl="1"/>
            <a:r>
              <a:rPr lang="en-US" dirty="0" smtClean="0"/>
              <a:t>Includes advanced searches</a:t>
            </a:r>
          </a:p>
          <a:p>
            <a:r>
              <a:rPr lang="en-US" dirty="0" smtClean="0"/>
              <a:t>Use SharePoint Business Data Catalog (BDC)</a:t>
            </a:r>
          </a:p>
          <a:p>
            <a:pPr lvl="1"/>
            <a:r>
              <a:rPr lang="en-US" dirty="0" smtClean="0"/>
              <a:t>Processes </a:t>
            </a:r>
            <a:r>
              <a:rPr lang="en-US" dirty="0" smtClean="0"/>
              <a:t>Line of Business </a:t>
            </a:r>
            <a:r>
              <a:rPr lang="en-US" dirty="0" smtClean="0"/>
              <a:t>data in searches</a:t>
            </a:r>
          </a:p>
          <a:p>
            <a:pPr lvl="1"/>
            <a:r>
              <a:rPr lang="en-US" dirty="0" smtClean="0"/>
              <a:t>Also can use </a:t>
            </a:r>
            <a:r>
              <a:rPr lang="en-US" dirty="0" smtClean="0"/>
              <a:t>standard </a:t>
            </a:r>
            <a:r>
              <a:rPr lang="en-US" dirty="0" smtClean="0"/>
              <a:t>web parts for BDC</a:t>
            </a:r>
          </a:p>
          <a:p>
            <a:r>
              <a:rPr lang="en-US" dirty="0" smtClean="0"/>
              <a:t>Add </a:t>
            </a:r>
            <a:r>
              <a:rPr lang="en-US" dirty="0" smtClean="0"/>
              <a:t>external </a:t>
            </a:r>
            <a:r>
              <a:rPr lang="en-US" dirty="0" smtClean="0"/>
              <a:t>Knowledge </a:t>
            </a:r>
            <a:r>
              <a:rPr lang="en-US" dirty="0" smtClean="0"/>
              <a:t>Management to SharePoint searches</a:t>
            </a:r>
          </a:p>
          <a:p>
            <a:pPr lvl="1"/>
            <a:r>
              <a:rPr lang="en-US" dirty="0" smtClean="0"/>
              <a:t>Not yet investigated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SharePoint as the ORNL Portal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Integrate </a:t>
            </a:r>
            <a:r>
              <a:rPr lang="en-US" dirty="0" smtClean="0"/>
              <a:t>Web </a:t>
            </a:r>
            <a:r>
              <a:rPr lang="en-US" dirty="0" smtClean="0"/>
              <a:t>A</a:t>
            </a:r>
            <a:r>
              <a:rPr lang="en-US" dirty="0" smtClean="0"/>
              <a:t>pplications </a:t>
            </a:r>
            <a:r>
              <a:rPr lang="en-US" dirty="0" smtClean="0"/>
              <a:t>into SharePoint for Consistency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links to existing web applications</a:t>
            </a:r>
          </a:p>
          <a:p>
            <a:r>
              <a:rPr lang="en-US" dirty="0" smtClean="0"/>
              <a:t>Bring existing web application inside a SharePoint page with a little programming</a:t>
            </a:r>
          </a:p>
          <a:p>
            <a:r>
              <a:rPr lang="en-US" dirty="0" smtClean="0"/>
              <a:t>Use web services from </a:t>
            </a:r>
            <a:r>
              <a:rPr lang="en-US" dirty="0" smtClean="0"/>
              <a:t>Line of Business </a:t>
            </a:r>
            <a:r>
              <a:rPr lang="en-US" dirty="0" smtClean="0"/>
              <a:t>system to present a SharePoint-like user interface</a:t>
            </a:r>
          </a:p>
          <a:p>
            <a:r>
              <a:rPr lang="en-US" dirty="0" smtClean="0"/>
              <a:t>Write the entire web application using SQL*Server and .NET programming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SharePoint as the ORNL Portal</a:t>
            </a:r>
            <a:endParaRPr lang="en-US" dirty="0"/>
          </a:p>
        </p:txBody>
      </p:sp>
      <p:sp>
        <p:nvSpPr>
          <p:cNvPr id="5" name="Down Arrow 4"/>
          <p:cNvSpPr/>
          <p:nvPr/>
        </p:nvSpPr>
        <p:spPr bwMode="auto">
          <a:xfrm>
            <a:off x="7982857" y="2002971"/>
            <a:ext cx="493486" cy="3512458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15200" y="899886"/>
            <a:ext cx="15820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Increasing</a:t>
            </a:r>
          </a:p>
          <a:p>
            <a:r>
              <a:rPr lang="en-US" i="1" dirty="0" smtClean="0"/>
              <a:t>Amount of</a:t>
            </a:r>
          </a:p>
          <a:p>
            <a:r>
              <a:rPr lang="en-US" i="1" dirty="0" smtClean="0"/>
              <a:t>Development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SharePoint as the ORNL Portal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994" y="0"/>
            <a:ext cx="3314700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4015" y="2873828"/>
            <a:ext cx="7569414" cy="3984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933371" y="711200"/>
            <a:ext cx="47897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  <a:latin typeface="+mj-lt"/>
              </a:rPr>
              <a:t>Link to Existing Web Applications</a:t>
            </a:r>
            <a:endParaRPr lang="en-US" sz="2800" dirty="0">
              <a:solidFill>
                <a:schemeClr val="tx2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</a:t>
            </a:r>
            <a:r>
              <a:rPr lang="en-US" dirty="0" smtClean="0"/>
              <a:t>Web Application with Left-Side Navigation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SharePoint as the ORNL Portal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55902"/>
            <a:ext cx="9105900" cy="660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</a:t>
            </a:r>
            <a:r>
              <a:rPr lang="en-US" dirty="0" smtClean="0"/>
              <a:t>Web </a:t>
            </a:r>
            <a:r>
              <a:rPr lang="en-US" dirty="0" smtClean="0"/>
              <a:t>Application with Left-Side Navigation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SharePoint as the ORNL Portal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5770" y="933345"/>
            <a:ext cx="7426779" cy="5479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Keep Data and Business Rules on </a:t>
            </a:r>
            <a:r>
              <a:rPr lang="en-US" dirty="0" smtClean="0"/>
              <a:t>LOB</a:t>
            </a:r>
            <a:r>
              <a:rPr lang="en-US" dirty="0" smtClean="0"/>
              <a:t> </a:t>
            </a:r>
            <a:r>
              <a:rPr lang="en-US" dirty="0" smtClean="0"/>
              <a:t>System </a:t>
            </a:r>
            <a:r>
              <a:rPr lang="en-US" dirty="0" smtClean="0"/>
              <a:t>and Display UI in SharePoint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SharePoint as the ORNL Portal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8686" y="1037176"/>
            <a:ext cx="8606971" cy="5820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SharePoint as the ORNL Portal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069138" y="1266825"/>
            <a:ext cx="1990725" cy="5486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vert"/>
          <a:lstStyle/>
          <a:p>
            <a:pPr algn="ctr">
              <a:defRPr/>
            </a:pPr>
            <a:r>
              <a:rPr lang="en-US" sz="1600" dirty="0">
                <a:latin typeface="Calibri" pitchFamily="34" charset="0"/>
              </a:rPr>
              <a:t>Third-Party Solutions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7152715" y="4847533"/>
            <a:ext cx="1600200" cy="18288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1400" dirty="0">
                <a:latin typeface="Calibri" pitchFamily="34" charset="0"/>
              </a:rPr>
              <a:t>Web Service</a:t>
            </a:r>
          </a:p>
          <a:p>
            <a:pPr algn="ctr">
              <a:defRPr/>
            </a:pPr>
            <a:r>
              <a:rPr lang="en-US" sz="1400" dirty="0">
                <a:latin typeface="Calibri" pitchFamily="34" charset="0"/>
              </a:rPr>
              <a:t>Orientation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2279650" y="85725"/>
            <a:ext cx="4740275" cy="1143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" anchor="b"/>
          <a:lstStyle/>
          <a:p>
            <a:pPr algn="ctr">
              <a:defRPr/>
            </a:pPr>
            <a:r>
              <a:rPr lang="en-US" sz="1600" dirty="0">
                <a:solidFill>
                  <a:srgbClr val="FF0000"/>
                </a:solidFill>
                <a:latin typeface="Calibri" pitchFamily="34" charset="0"/>
              </a:rPr>
              <a:t>Defender</a:t>
            </a:r>
          </a:p>
        </p:txBody>
      </p:sp>
      <p:sp>
        <p:nvSpPr>
          <p:cNvPr id="6" name="Rectangle 5"/>
          <p:cNvSpPr/>
          <p:nvPr/>
        </p:nvSpPr>
        <p:spPr>
          <a:xfrm>
            <a:off x="2292350" y="1266825"/>
            <a:ext cx="4708525" cy="5486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" anchor="b"/>
          <a:lstStyle/>
          <a:p>
            <a:pPr algn="ctr">
              <a:defRPr/>
            </a:pPr>
            <a:r>
              <a:rPr lang="en-US" sz="1600" dirty="0">
                <a:solidFill>
                  <a:srgbClr val="FF0000"/>
                </a:solidFill>
                <a:latin typeface="Calibri" pitchFamily="34" charset="0"/>
              </a:rPr>
              <a:t>Microsoft Forefront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673658" y="221823"/>
            <a:ext cx="2063646" cy="9144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  <a:latin typeface="Calibri" pitchFamily="34" charset="0"/>
              </a:rPr>
              <a:t>Windows XP</a:t>
            </a:r>
          </a:p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  <a:latin typeface="Calibri" pitchFamily="34" charset="0"/>
              </a:rPr>
              <a:t>(</a:t>
            </a:r>
            <a:r>
              <a:rPr lang="en-US" sz="1400" dirty="0">
                <a:solidFill>
                  <a:schemeClr val="tx1"/>
                </a:solidFill>
                <a:latin typeface="Calibri" pitchFamily="34" charset="0"/>
              </a:rPr>
              <a:t>PointSec</a:t>
            </a:r>
            <a:r>
              <a:rPr lang="en-US" sz="1400" dirty="0">
                <a:solidFill>
                  <a:schemeClr val="tx1"/>
                </a:solidFill>
                <a:latin typeface="Calibri" pitchFamily="34" charset="0"/>
              </a:rPr>
              <a:t>)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871028" y="755223"/>
            <a:ext cx="1652666" cy="349770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  <a:latin typeface="Calibri" pitchFamily="34" charset="0"/>
              </a:rPr>
              <a:t>Office 2003 Clients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791019" y="221823"/>
            <a:ext cx="2057400" cy="9144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1400" dirty="0">
                <a:solidFill>
                  <a:srgbClr val="FF0000"/>
                </a:solidFill>
                <a:latin typeface="Calibri" pitchFamily="34" charset="0"/>
              </a:rPr>
              <a:t>Windows Vista</a:t>
            </a:r>
          </a:p>
          <a:p>
            <a:pPr algn="ctr">
              <a:defRPr/>
            </a:pPr>
            <a:r>
              <a:rPr lang="en-US" sz="1400" dirty="0">
                <a:solidFill>
                  <a:srgbClr val="FF0000"/>
                </a:solidFill>
                <a:latin typeface="Calibri" pitchFamily="34" charset="0"/>
              </a:rPr>
              <a:t>(</a:t>
            </a:r>
            <a:r>
              <a:rPr lang="en-US" sz="1400" dirty="0">
                <a:solidFill>
                  <a:srgbClr val="FF0000"/>
                </a:solidFill>
                <a:latin typeface="Calibri" pitchFamily="34" charset="0"/>
              </a:rPr>
              <a:t>BitLocker</a:t>
            </a:r>
            <a:r>
              <a:rPr lang="en-US" sz="1400" dirty="0">
                <a:solidFill>
                  <a:srgbClr val="FF0000"/>
                </a:solidFill>
                <a:latin typeface="Calibri" pitchFamily="34" charset="0"/>
              </a:rPr>
              <a:t>)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019619" y="755223"/>
            <a:ext cx="1630180" cy="349770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rgbClr val="FF0000"/>
                </a:solidFill>
                <a:latin typeface="Calibri" pitchFamily="34" charset="0"/>
              </a:rPr>
              <a:t>Office 2007 Clients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615215" y="1306234"/>
            <a:ext cx="2605790" cy="291933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  <a:latin typeface="Calibri" pitchFamily="34" charset="0"/>
              </a:rPr>
              <a:t>Office SharePoint Portal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697660" y="1875733"/>
            <a:ext cx="2438400" cy="225614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1400" dirty="0">
                <a:solidFill>
                  <a:srgbClr val="FF0000"/>
                </a:solidFill>
                <a:latin typeface="Calibri" pitchFamily="34" charset="0"/>
              </a:rPr>
              <a:t>Office SharePoint Server 2007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rgbClr val="FF0000"/>
                </a:solidFill>
                <a:latin typeface="Calibri" pitchFamily="34" charset="0"/>
              </a:rPr>
              <a:t> Portal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rgbClr val="FF0000"/>
                </a:solidFill>
                <a:latin typeface="Calibri" pitchFamily="34" charset="0"/>
              </a:rPr>
              <a:t> My site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rgbClr val="FF0000"/>
                </a:solidFill>
                <a:latin typeface="Calibri" pitchFamily="34" charset="0"/>
              </a:rPr>
              <a:t> Search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rgbClr val="FF0000"/>
                </a:solidFill>
                <a:latin typeface="Calibri" pitchFamily="34" charset="0"/>
              </a:rPr>
              <a:t> Workflow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rgbClr val="FF0000"/>
                </a:solidFill>
                <a:latin typeface="Calibri" pitchFamily="34" charset="0"/>
              </a:rPr>
              <a:t> Business Data Catalog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rgbClr val="FF0000"/>
                </a:solidFill>
                <a:latin typeface="Calibri" pitchFamily="34" charset="0"/>
              </a:rPr>
              <a:t> Excel Services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rgbClr val="FF0000"/>
                </a:solidFill>
                <a:latin typeface="Calibri" pitchFamily="34" charset="0"/>
              </a:rPr>
              <a:t> Form Services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258480" y="1313728"/>
            <a:ext cx="762000" cy="2931825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vert" anchor="ctr"/>
          <a:lstStyle/>
          <a:p>
            <a:pPr algn="ctr">
              <a:defRPr/>
            </a:pPr>
            <a:r>
              <a:rPr lang="en-US" sz="1400" dirty="0">
                <a:solidFill>
                  <a:srgbClr val="FF0000"/>
                </a:solidFill>
                <a:latin typeface="Calibri" pitchFamily="34" charset="0"/>
              </a:rPr>
              <a:t>Exchange Server 2007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065450" y="1313728"/>
            <a:ext cx="762000" cy="2931825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vert" anchor="ctr"/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  <a:latin typeface="Calibri" pitchFamily="34" charset="0"/>
              </a:rPr>
              <a:t>Exchange Server 2003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397795" y="5672373"/>
            <a:ext cx="2490864" cy="100396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  <a:latin typeface="Calibri" pitchFamily="34" charset="0"/>
              </a:rPr>
              <a:t>SQL Server 2005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100" dirty="0">
                <a:solidFill>
                  <a:srgbClr val="FF0000"/>
                </a:solidFill>
                <a:latin typeface="Calibri" pitchFamily="34" charset="0"/>
              </a:rPr>
              <a:t> SQL Server Reporting Services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100" dirty="0">
                <a:solidFill>
                  <a:srgbClr val="FF0000"/>
                </a:solidFill>
                <a:latin typeface="Calibri" pitchFamily="34" charset="0"/>
              </a:rPr>
              <a:t> SQL Server Information Services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100" dirty="0">
                <a:solidFill>
                  <a:srgbClr val="FF0000"/>
                </a:solidFill>
                <a:latin typeface="Calibri" pitchFamily="34" charset="0"/>
              </a:rPr>
              <a:t> SQL Server Analytical Services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174785" y="4633923"/>
            <a:ext cx="1688889" cy="101058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1400" dirty="0">
                <a:solidFill>
                  <a:srgbClr val="FF0000"/>
                </a:solidFill>
                <a:latin typeface="Calibri" pitchFamily="34" charset="0"/>
              </a:rPr>
              <a:t>Visual Studio Team Foundation Server</a:t>
            </a:r>
          </a:p>
          <a:p>
            <a:pPr>
              <a:buFont typeface="Arial" pitchFamily="34" charset="0"/>
              <a:buChar char="•"/>
              <a:defRPr/>
            </a:pPr>
            <a:endParaRPr lang="en-US" sz="1400" dirty="0">
              <a:solidFill>
                <a:srgbClr val="FF0000"/>
              </a:solidFill>
              <a:latin typeface="Calibri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1200" dirty="0">
                <a:solidFill>
                  <a:srgbClr val="FF0000"/>
                </a:solidFill>
                <a:latin typeface="Calibri" pitchFamily="34" charset="0"/>
              </a:rPr>
              <a:t> Visual Studio 2008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2646445" y="4283653"/>
            <a:ext cx="4191000" cy="3048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rgbClr val="FF0000"/>
                </a:solidFill>
                <a:latin typeface="Calibri" pitchFamily="34" charset="0"/>
              </a:rPr>
              <a:t>System Center Configuration Manager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2667680" y="4959083"/>
            <a:ext cx="2468380" cy="24359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rgbClr val="FF0000"/>
                </a:solidFill>
                <a:latin typeface="Calibri" pitchFamily="34" charset="0"/>
              </a:rPr>
              <a:t>Live Meeting 2007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2667680" y="5251394"/>
            <a:ext cx="2468380" cy="358139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rgbClr val="FF0000"/>
                </a:solidFill>
                <a:latin typeface="Calibri" pitchFamily="34" charset="0"/>
              </a:rPr>
              <a:t>Office Communication Server 2007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2667804" y="4657783"/>
            <a:ext cx="2475875" cy="24359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rgbClr val="FF0000"/>
                </a:solidFill>
                <a:latin typeface="Calibri" pitchFamily="34" charset="0"/>
              </a:rPr>
              <a:t>Virtual Earth</a:t>
            </a:r>
          </a:p>
        </p:txBody>
      </p:sp>
      <p:sp>
        <p:nvSpPr>
          <p:cNvPr id="21" name="Striped Right Arrow 20"/>
          <p:cNvSpPr/>
          <p:nvPr/>
        </p:nvSpPr>
        <p:spPr>
          <a:xfrm>
            <a:off x="4532313" y="412750"/>
            <a:ext cx="457200" cy="396875"/>
          </a:xfrm>
          <a:prstGeom prst="stripedRightArrow">
            <a:avLst>
              <a:gd name="adj1" fmla="val 50000"/>
              <a:gd name="adj2" fmla="val 5945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200" dirty="0">
              <a:latin typeface="Calibri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7160209" y="2379152"/>
            <a:ext cx="1516506" cy="114300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rgbClr val="FF0000"/>
                </a:solidFill>
                <a:latin typeface="Calibri" pitchFamily="34" charset="0"/>
              </a:rPr>
              <a:t>AgilePoint</a:t>
            </a:r>
            <a:endParaRPr lang="en-US" sz="1400" dirty="0">
              <a:solidFill>
                <a:srgbClr val="FF0000"/>
              </a:solidFill>
              <a:latin typeface="Calibri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endParaRPr lang="en-US" sz="1400" dirty="0">
              <a:solidFill>
                <a:srgbClr val="FF0000"/>
              </a:solidFill>
              <a:latin typeface="Calibri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rgbClr val="FF0000"/>
                </a:solidFill>
                <a:latin typeface="Calibri" pitchFamily="34" charset="0"/>
              </a:rPr>
              <a:t> BPMN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7305115" y="5609533"/>
            <a:ext cx="1371600" cy="9906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latin typeface="Calibri" pitchFamily="34" charset="0"/>
              </a:rPr>
              <a:t>SAP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7145220" y="3574618"/>
            <a:ext cx="1570220" cy="9906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latin typeface="Calibri" pitchFamily="34" charset="0"/>
              </a:rPr>
              <a:t>Line of Business</a:t>
            </a:r>
          </a:p>
          <a:p>
            <a:pPr algn="ctr">
              <a:defRPr/>
            </a:pPr>
            <a:r>
              <a:rPr lang="en-US" sz="1400" dirty="0">
                <a:latin typeface="Calibri" pitchFamily="34" charset="0"/>
              </a:rPr>
              <a:t>Apps.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7152715" y="1342333"/>
            <a:ext cx="1524000" cy="9906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rgbClr val="FF0000"/>
                </a:solidFill>
                <a:latin typeface="Calibri" pitchFamily="34" charset="0"/>
              </a:rPr>
              <a:t>Custom Web Parts</a:t>
            </a:r>
          </a:p>
        </p:txBody>
      </p:sp>
      <p:sp>
        <p:nvSpPr>
          <p:cNvPr id="26" name="Striped Right Arrow 25"/>
          <p:cNvSpPr/>
          <p:nvPr/>
        </p:nvSpPr>
        <p:spPr>
          <a:xfrm rot="16200000">
            <a:off x="7685088" y="4521200"/>
            <a:ext cx="503238" cy="395287"/>
          </a:xfrm>
          <a:prstGeom prst="striped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200" dirty="0">
              <a:latin typeface="Calibri" pitchFamily="34" charset="0"/>
            </a:endParaRPr>
          </a:p>
        </p:txBody>
      </p:sp>
      <p:sp>
        <p:nvSpPr>
          <p:cNvPr id="27" name="Striped Right Arrow 26"/>
          <p:cNvSpPr/>
          <p:nvPr/>
        </p:nvSpPr>
        <p:spPr>
          <a:xfrm rot="10800000">
            <a:off x="6619875" y="5915025"/>
            <a:ext cx="914400" cy="396875"/>
          </a:xfrm>
          <a:prstGeom prst="striped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200" dirty="0">
              <a:latin typeface="Calibri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069138" y="93663"/>
            <a:ext cx="1990725" cy="10969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vert"/>
          <a:lstStyle/>
          <a:p>
            <a:pPr algn="ctr">
              <a:defRPr/>
            </a:pPr>
            <a:r>
              <a:rPr lang="en-US" sz="1600" dirty="0">
                <a:latin typeface="Calibri" pitchFamily="34" charset="0"/>
              </a:rPr>
              <a:t>Other O/S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7152715" y="199333"/>
            <a:ext cx="1524000" cy="9144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latin typeface="Calibri" pitchFamily="34" charset="0"/>
              </a:rPr>
              <a:t>Macintosh</a:t>
            </a:r>
          </a:p>
          <a:p>
            <a:pPr algn="ctr">
              <a:defRPr/>
            </a:pPr>
            <a:r>
              <a:rPr lang="en-US" sz="1400" dirty="0">
                <a:latin typeface="Calibri" pitchFamily="34" charset="0"/>
              </a:rPr>
              <a:t>OSX, </a:t>
            </a:r>
            <a:r>
              <a:rPr lang="en-US" sz="1400" dirty="0">
                <a:solidFill>
                  <a:srgbClr val="FF0000"/>
                </a:solidFill>
                <a:latin typeface="Calibri" pitchFamily="34" charset="0"/>
              </a:rPr>
              <a:t>Leopard</a:t>
            </a:r>
          </a:p>
          <a:p>
            <a:pPr algn="ctr">
              <a:defRPr/>
            </a:pPr>
            <a:endParaRPr lang="en-US" sz="1400" dirty="0">
              <a:latin typeface="Calibri" pitchFamily="34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7275135" y="808932"/>
            <a:ext cx="1295400" cy="26607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rgbClr val="FF0000"/>
                </a:solidFill>
                <a:latin typeface="Calibri" pitchFamily="34" charset="0"/>
              </a:rPr>
              <a:t>Office 2008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2660185" y="5678237"/>
            <a:ext cx="1661410" cy="998095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1400" dirty="0">
                <a:solidFill>
                  <a:srgbClr val="FF0000"/>
                </a:solidFill>
                <a:latin typeface="Calibri" pitchFamily="34" charset="0"/>
              </a:rPr>
              <a:t>VoIP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8425" y="6142038"/>
            <a:ext cx="2068513" cy="64611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</a:rPr>
              <a:t>Red: Deployed in last 12 months</a:t>
            </a:r>
          </a:p>
        </p:txBody>
      </p:sp>
      <p:graphicFrame>
        <p:nvGraphicFramePr>
          <p:cNvPr id="33" name="Diagram 32"/>
          <p:cNvGraphicFramePr/>
          <p:nvPr/>
        </p:nvGraphicFramePr>
        <p:xfrm>
          <a:off x="196947" y="520505"/>
          <a:ext cx="1744394" cy="17543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SharePoint-Like Interface (e.g., Lists)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SharePoint as the ORNL Portal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7275" y="1314450"/>
            <a:ext cx="702945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SharePoint-Like Interface (continued)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SharePoint as the ORNL Portal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7028" y="1066270"/>
            <a:ext cx="7294335" cy="5791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 Web Applications Entirely in SharePoint and SQL*Server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SharePoint as the ORNL Portal</a:t>
            </a:r>
            <a:endParaRPr lang="en-US" dirty="0"/>
          </a:p>
        </p:txBody>
      </p:sp>
      <p:pic>
        <p:nvPicPr>
          <p:cNvPr id="4" name="Picture 3" descr="pts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20850"/>
            <a:ext cx="9144000" cy="5537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 Web Applications Entirely in SharePoint and SQL*Server (cont)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SharePoint as the ORNL Portal</a:t>
            </a:r>
            <a:endParaRPr lang="en-US" dirty="0"/>
          </a:p>
        </p:txBody>
      </p:sp>
      <p:pic>
        <p:nvPicPr>
          <p:cNvPr id="4" name="Picture 3" descr="pts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89049"/>
            <a:ext cx="9144000" cy="57603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 Web Applications Entirely in SharePoint and SQL*Server (cont)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SharePoint as the ORNL Portal</a:t>
            </a:r>
            <a:endParaRPr lang="en-US" dirty="0"/>
          </a:p>
        </p:txBody>
      </p:sp>
      <p:pic>
        <p:nvPicPr>
          <p:cNvPr id="4" name="Picture 3" descr="pts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7135"/>
            <a:ext cx="9144000" cy="57751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of Web Application Deployment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20650" y="1354138"/>
          <a:ext cx="8229600" cy="4851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Methodology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Advantages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Disadvantages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Link to Existing</a:t>
                      </a:r>
                      <a:r>
                        <a:rPr lang="en-US" baseline="0" dirty="0" smtClean="0"/>
                        <a:t> Web Apps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 programming required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r>
                        <a:rPr lang="en-US" baseline="0" dirty="0" smtClean="0"/>
                        <a:t> consistent look and feel or navigation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Existing Web Applications Inside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Some</a:t>
                      </a:r>
                      <a:r>
                        <a:rPr lang="en-US" baseline="0" dirty="0" smtClean="0"/>
                        <a:t> Programming, but not a re-write; consistent navigation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May</a:t>
                      </a:r>
                      <a:r>
                        <a:rPr lang="en-US" baseline="0" dirty="0" smtClean="0"/>
                        <a:t> not be consistent look and feel; problems with scrolling/style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Use Web Services and Surface</a:t>
                      </a:r>
                      <a:r>
                        <a:rPr lang="en-US" baseline="0" dirty="0" smtClean="0"/>
                        <a:t> User Interface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Separation</a:t>
                      </a:r>
                      <a:r>
                        <a:rPr lang="en-US" baseline="0" dirty="0" smtClean="0"/>
                        <a:t> of User Interface from Business Rules and Data; Consistent Look and Feel plus Navigation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Requires</a:t>
                      </a:r>
                      <a:r>
                        <a:rPr lang="en-US" baseline="0" dirty="0" smtClean="0"/>
                        <a:t> more programming and understanding of both </a:t>
                      </a:r>
                      <a:r>
                        <a:rPr lang="en-US" baseline="0" dirty="0" smtClean="0"/>
                        <a:t>business </a:t>
                      </a:r>
                      <a:r>
                        <a:rPr lang="en-US" baseline="0" dirty="0" smtClean="0"/>
                        <a:t>system and UI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Write Entire Web Application</a:t>
                      </a:r>
                      <a:r>
                        <a:rPr lang="en-US" baseline="0" dirty="0" smtClean="0"/>
                        <a:t> in .NET Framework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Consistent</a:t>
                      </a:r>
                      <a:r>
                        <a:rPr lang="en-US" baseline="0" dirty="0" smtClean="0"/>
                        <a:t> Look and Feel plus Navigation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Requires</a:t>
                      </a:r>
                      <a:r>
                        <a:rPr lang="en-US" baseline="0" dirty="0" smtClean="0"/>
                        <a:t> more programming and may require duplication of data if using information in </a:t>
                      </a:r>
                      <a:r>
                        <a:rPr lang="en-US" baseline="0" dirty="0" smtClean="0"/>
                        <a:t>business system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SharePoint as the ORNL Portal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Technical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650" y="899886"/>
            <a:ext cx="8229600" cy="4988152"/>
          </a:xfrm>
        </p:spPr>
        <p:txBody>
          <a:bodyPr/>
          <a:lstStyle/>
          <a:p>
            <a:r>
              <a:rPr lang="en-US" dirty="0" smtClean="0"/>
              <a:t>Developing in new </a:t>
            </a:r>
            <a:r>
              <a:rPr lang="en-US" dirty="0" smtClean="0"/>
              <a:t>environment</a:t>
            </a:r>
          </a:p>
          <a:p>
            <a:pPr lvl="1"/>
            <a:r>
              <a:rPr lang="en-US" dirty="0" smtClean="0"/>
              <a:t>IT University</a:t>
            </a:r>
          </a:p>
          <a:p>
            <a:pPr lvl="1"/>
            <a:r>
              <a:rPr lang="en-US" dirty="0" smtClean="0"/>
              <a:t>Live Meetings</a:t>
            </a:r>
            <a:endParaRPr lang="en-US" dirty="0" smtClean="0"/>
          </a:p>
          <a:p>
            <a:r>
              <a:rPr lang="en-US" dirty="0" smtClean="0"/>
              <a:t>Understanding interoperability between two basic environments of </a:t>
            </a:r>
            <a:r>
              <a:rPr lang="en-US" dirty="0" smtClean="0"/>
              <a:t>Business</a:t>
            </a:r>
            <a:r>
              <a:rPr lang="en-US" dirty="0" smtClean="0"/>
              <a:t> </a:t>
            </a:r>
            <a:r>
              <a:rPr lang="en-US" dirty="0" smtClean="0"/>
              <a:t>(SAP) System and Microsoft SharePoint</a:t>
            </a:r>
          </a:p>
          <a:p>
            <a:r>
              <a:rPr lang="en-US" dirty="0" smtClean="0"/>
              <a:t>Using consistent Roles</a:t>
            </a:r>
          </a:p>
          <a:p>
            <a:pPr lvl="1"/>
            <a:r>
              <a:rPr lang="en-US" dirty="0" smtClean="0"/>
              <a:t>Keeping </a:t>
            </a:r>
            <a:r>
              <a:rPr lang="en-US" dirty="0" smtClean="0"/>
              <a:t>SAP </a:t>
            </a:r>
            <a:r>
              <a:rPr lang="en-US" dirty="0" smtClean="0"/>
              <a:t>roles </a:t>
            </a:r>
            <a:r>
              <a:rPr lang="en-US" dirty="0" smtClean="0"/>
              <a:t>as source</a:t>
            </a:r>
          </a:p>
          <a:p>
            <a:pPr lvl="1"/>
            <a:r>
              <a:rPr lang="en-US" dirty="0" smtClean="0"/>
              <a:t>Extracting SAP Roles to Active Directory Roles</a:t>
            </a:r>
          </a:p>
          <a:p>
            <a:pPr lvl="1"/>
            <a:r>
              <a:rPr lang="en-US" dirty="0" smtClean="0"/>
              <a:t>Using Active Directory Roles in SharePoint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SharePoint as the ORNL Portal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Deploy Reports and Data Views in Standard Way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on Several Platforms</a:t>
            </a:r>
          </a:p>
          <a:p>
            <a:pPr lvl="1"/>
            <a:r>
              <a:rPr lang="en-US" dirty="0" smtClean="0"/>
              <a:t>Line of Business</a:t>
            </a:r>
            <a:r>
              <a:rPr lang="en-US" dirty="0" smtClean="0"/>
              <a:t> </a:t>
            </a:r>
            <a:r>
              <a:rPr lang="en-US" dirty="0" smtClean="0"/>
              <a:t>BI </a:t>
            </a:r>
            <a:r>
              <a:rPr lang="en-US" dirty="0" smtClean="0"/>
              <a:t>System </a:t>
            </a:r>
            <a:r>
              <a:rPr lang="en-US" dirty="0" smtClean="0"/>
              <a:t>(SAP BI)</a:t>
            </a:r>
          </a:p>
          <a:p>
            <a:pPr lvl="1"/>
            <a:r>
              <a:rPr lang="en-US" dirty="0" smtClean="0"/>
              <a:t>Oracle (Source data and Extracts)</a:t>
            </a:r>
          </a:p>
          <a:p>
            <a:pPr lvl="1"/>
            <a:r>
              <a:rPr lang="en-US" dirty="0" smtClean="0"/>
              <a:t>SQL*Server (.NET web application data)</a:t>
            </a:r>
          </a:p>
          <a:p>
            <a:r>
              <a:rPr lang="en-US" dirty="0" smtClean="0"/>
              <a:t>Combine to deliver data with SharePoint consistent interface</a:t>
            </a:r>
          </a:p>
          <a:p>
            <a:pPr lvl="1"/>
            <a:r>
              <a:rPr lang="en-US" dirty="0" smtClean="0"/>
              <a:t>Standard Reports: SQL Server Reporting Services (SSRS)</a:t>
            </a:r>
          </a:p>
          <a:p>
            <a:pPr lvl="1"/>
            <a:r>
              <a:rPr lang="en-US" dirty="0" smtClean="0"/>
              <a:t>Excel Services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SharePoint as the ORNL Portal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 of Business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data extractors to form BI cubes</a:t>
            </a:r>
          </a:p>
          <a:p>
            <a:r>
              <a:rPr lang="en-US" dirty="0" smtClean="0"/>
              <a:t>For defined reports:</a:t>
            </a:r>
          </a:p>
          <a:p>
            <a:pPr lvl="1"/>
            <a:r>
              <a:rPr lang="en-US" dirty="0" smtClean="0"/>
              <a:t>Use data interface to build reports from these cubes</a:t>
            </a:r>
          </a:p>
          <a:p>
            <a:pPr lvl="1"/>
            <a:r>
              <a:rPr lang="en-US" dirty="0" smtClean="0"/>
              <a:t>Deploy in SharePoint</a:t>
            </a:r>
          </a:p>
          <a:p>
            <a:r>
              <a:rPr lang="en-US" dirty="0" smtClean="0"/>
              <a:t>For ad hoc queries</a:t>
            </a:r>
          </a:p>
          <a:p>
            <a:pPr lvl="1"/>
            <a:r>
              <a:rPr lang="en-US" dirty="0" smtClean="0"/>
              <a:t>Use </a:t>
            </a:r>
            <a:r>
              <a:rPr lang="en-US" dirty="0" smtClean="0"/>
              <a:t>SAP </a:t>
            </a:r>
            <a:r>
              <a:rPr lang="en-US" dirty="0" smtClean="0"/>
              <a:t>ad </a:t>
            </a:r>
            <a:r>
              <a:rPr lang="en-US" dirty="0" smtClean="0"/>
              <a:t>hoc query tools if data all available</a:t>
            </a:r>
          </a:p>
          <a:p>
            <a:pPr lvl="1"/>
            <a:r>
              <a:rPr lang="en-US" dirty="0" smtClean="0"/>
              <a:t>Extract </a:t>
            </a:r>
            <a:r>
              <a:rPr lang="en-US" dirty="0" smtClean="0"/>
              <a:t>SAP</a:t>
            </a:r>
            <a:r>
              <a:rPr lang="en-US" dirty="0" smtClean="0"/>
              <a:t> </a:t>
            </a:r>
            <a:r>
              <a:rPr lang="en-US" dirty="0" smtClean="0"/>
              <a:t>data and combine with external data and use SQL Server query tools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SharePoint as the ORNL Portal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External to </a:t>
            </a:r>
            <a:r>
              <a:rPr lang="en-US" dirty="0" smtClean="0"/>
              <a:t>Line of Business</a:t>
            </a:r>
            <a:r>
              <a:rPr lang="en-US" dirty="0" smtClean="0"/>
              <a:t> </a:t>
            </a:r>
            <a:r>
              <a:rPr lang="en-US" dirty="0" smtClean="0"/>
              <a:t>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Move all system data to SQL Server</a:t>
            </a:r>
          </a:p>
          <a:p>
            <a:r>
              <a:rPr lang="en-US" dirty="0" smtClean="0"/>
              <a:t>Use SQL Server Analysis </a:t>
            </a:r>
            <a:r>
              <a:rPr lang="en-US" dirty="0" smtClean="0"/>
              <a:t>Services (SSAS)</a:t>
            </a:r>
            <a:endParaRPr lang="en-US" dirty="0" smtClean="0"/>
          </a:p>
          <a:p>
            <a:r>
              <a:rPr lang="en-US" dirty="0" smtClean="0"/>
              <a:t>Defined Reports</a:t>
            </a:r>
          </a:p>
          <a:p>
            <a:pPr lvl="1"/>
            <a:r>
              <a:rPr lang="en-US" dirty="0" smtClean="0"/>
              <a:t>SSRS</a:t>
            </a:r>
          </a:p>
          <a:p>
            <a:pPr lvl="1"/>
            <a:r>
              <a:rPr lang="en-US" dirty="0" smtClean="0"/>
              <a:t>Excel Services</a:t>
            </a:r>
          </a:p>
          <a:p>
            <a:r>
              <a:rPr lang="en-US" dirty="0" smtClean="0"/>
              <a:t>Ad Hoc Queries</a:t>
            </a:r>
          </a:p>
          <a:p>
            <a:pPr lvl="1"/>
            <a:r>
              <a:rPr lang="en-US" dirty="0" smtClean="0"/>
              <a:t>SSAS/SSRS</a:t>
            </a:r>
          </a:p>
          <a:p>
            <a:pPr lvl="1"/>
            <a:r>
              <a:rPr lang="en-US" dirty="0" smtClean="0"/>
              <a:t>Excel Services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SharePoint as the ORNL Portal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SharePoint as the ORNL Portal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350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SSRS Report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SharePoint as the ORNL Portal</a:t>
            </a:r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96571" y="661443"/>
            <a:ext cx="5880100" cy="591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Excel Services </a:t>
            </a:r>
            <a:r>
              <a:rPr lang="en-US" dirty="0" smtClean="0"/>
              <a:t>Reports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SharePoint as the ORNL Portal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1258" y="677808"/>
            <a:ext cx="6749142" cy="347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47850" y="3390900"/>
            <a:ext cx="7296150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Goal: Consistent User Interface and Easier </a:t>
            </a:r>
            <a:r>
              <a:rPr lang="en-US" dirty="0" smtClean="0"/>
              <a:t>Maintenance</a:t>
            </a:r>
            <a:endParaRPr lang="en-US" dirty="0" smtClean="0"/>
          </a:p>
          <a:p>
            <a:r>
              <a:rPr lang="en-US" dirty="0" smtClean="0"/>
              <a:t>Status:</a:t>
            </a:r>
          </a:p>
          <a:p>
            <a:pPr lvl="1"/>
            <a:r>
              <a:rPr lang="en-US" dirty="0" smtClean="0"/>
              <a:t>Starting deployment of different pieces and parts</a:t>
            </a:r>
          </a:p>
          <a:p>
            <a:pPr lvl="1">
              <a:buNone/>
            </a:pPr>
            <a:endParaRPr lang="en-US" dirty="0" smtClean="0"/>
          </a:p>
          <a:p>
            <a:pPr lvl="1"/>
            <a:r>
              <a:rPr lang="en-US" dirty="0" smtClean="0"/>
              <a:t>Training users and developers</a:t>
            </a:r>
          </a:p>
          <a:p>
            <a:pPr lvl="1">
              <a:buNone/>
            </a:pPr>
            <a:endParaRPr lang="en-US" dirty="0" smtClean="0"/>
          </a:p>
          <a:p>
            <a:pPr lvl="1"/>
            <a:r>
              <a:rPr lang="en-US" dirty="0" smtClean="0"/>
              <a:t>Working with Microsoft/SAP to understand and help direct interoperability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SharePoint as the ORNL Portal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Contact Information:</a:t>
            </a:r>
          </a:p>
          <a:p>
            <a:pPr lvl="1">
              <a:buNone/>
            </a:pPr>
            <a:r>
              <a:rPr lang="en-US" dirty="0" smtClean="0"/>
              <a:t>Connie Begovich</a:t>
            </a:r>
          </a:p>
          <a:p>
            <a:pPr lvl="1">
              <a:buNone/>
            </a:pPr>
            <a:r>
              <a:rPr lang="en-US" dirty="0" smtClean="0"/>
              <a:t>begovichcl@ornl.gov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SharePoint as the ORNL Portal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SharePoint as the ORNL Portal</a:t>
            </a:r>
            <a:endParaRPr lang="en-US" dirty="0"/>
          </a:p>
        </p:txBody>
      </p:sp>
      <p:sp>
        <p:nvSpPr>
          <p:cNvPr id="449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Deployment of SharePoint</a:t>
            </a:r>
            <a:endParaRPr lang="en-US" dirty="0"/>
          </a:p>
        </p:txBody>
      </p:sp>
      <p:sp>
        <p:nvSpPr>
          <p:cNvPr id="449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Set up </a:t>
            </a:r>
            <a:r>
              <a:rPr lang="en-US" dirty="0" smtClean="0"/>
              <a:t>organization</a:t>
            </a:r>
            <a:r>
              <a:rPr lang="en-US" dirty="0" smtClean="0"/>
              <a:t> </a:t>
            </a:r>
            <a:r>
              <a:rPr lang="en-US" dirty="0" smtClean="0"/>
              <a:t>sites and enable non-IT staff to be responsible for their sites</a:t>
            </a:r>
          </a:p>
          <a:p>
            <a:r>
              <a:rPr lang="en-US" dirty="0" smtClean="0"/>
              <a:t>Develop SharePoint web parts to consolidate information and reduce emails</a:t>
            </a:r>
          </a:p>
          <a:p>
            <a:r>
              <a:rPr lang="en-US" dirty="0" smtClean="0"/>
              <a:t>Provide useful searches</a:t>
            </a:r>
          </a:p>
          <a:p>
            <a:r>
              <a:rPr lang="en-US" dirty="0" smtClean="0"/>
              <a:t>Integrate </a:t>
            </a:r>
            <a:r>
              <a:rPr lang="en-US" dirty="0" smtClean="0"/>
              <a:t>Line of Business (LOB)</a:t>
            </a:r>
            <a:r>
              <a:rPr lang="en-US" dirty="0" smtClean="0"/>
              <a:t> </a:t>
            </a:r>
            <a:r>
              <a:rPr lang="en-US" dirty="0" smtClean="0"/>
              <a:t>applications into SharePoint</a:t>
            </a:r>
          </a:p>
          <a:p>
            <a:r>
              <a:rPr lang="en-US" dirty="0" smtClean="0"/>
              <a:t>Deploy reports and data views in a standard way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Each Topic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Describe what and why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Show example(s)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Discuss technical details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SharePoint as the ORNL Portal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Organization </a:t>
            </a:r>
            <a:r>
              <a:rPr lang="en-US" dirty="0" smtClean="0"/>
              <a:t>Sites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For information that is mostly static</a:t>
            </a:r>
          </a:p>
          <a:p>
            <a:pPr lvl="1"/>
            <a:r>
              <a:rPr lang="en-US" dirty="0" smtClean="0"/>
              <a:t>Let the data owner maintain</a:t>
            </a:r>
          </a:p>
          <a:p>
            <a:pPr lvl="2"/>
            <a:r>
              <a:rPr lang="en-US" dirty="0" smtClean="0"/>
              <a:t>More likely to keep up-to-date</a:t>
            </a:r>
          </a:p>
          <a:p>
            <a:pPr lvl="2"/>
            <a:r>
              <a:rPr lang="en-US" dirty="0" smtClean="0"/>
              <a:t>Usually more cost-effective and timely</a:t>
            </a:r>
          </a:p>
          <a:p>
            <a:pPr lvl="1"/>
            <a:r>
              <a:rPr lang="en-US" dirty="0" smtClean="0"/>
              <a:t>Have IT staff available for setup and help</a:t>
            </a:r>
          </a:p>
          <a:p>
            <a:pPr lvl="2"/>
            <a:r>
              <a:rPr lang="en-US" dirty="0" smtClean="0"/>
              <a:t>May provide initial design</a:t>
            </a:r>
          </a:p>
          <a:p>
            <a:pPr lvl="2"/>
            <a:r>
              <a:rPr lang="en-US" dirty="0" smtClean="0"/>
              <a:t>Set up authorization/workflow</a:t>
            </a:r>
          </a:p>
          <a:p>
            <a:pPr lvl="2"/>
            <a:r>
              <a:rPr lang="en-US" dirty="0" smtClean="0"/>
              <a:t>Train the data owners</a:t>
            </a:r>
          </a:p>
          <a:p>
            <a:pPr lvl="2"/>
            <a:r>
              <a:rPr lang="en-US" dirty="0" smtClean="0"/>
              <a:t>Help when necessary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SharePoint as the ORNL Portal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SharePoint as the ORNL Portal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739" y="333829"/>
            <a:ext cx="8035918" cy="608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Organization Sites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SharePoint’s features for communication</a:t>
            </a:r>
          </a:p>
          <a:p>
            <a:pPr lvl="1"/>
            <a:r>
              <a:rPr lang="en-US" dirty="0" smtClean="0"/>
              <a:t>Blogging</a:t>
            </a:r>
          </a:p>
          <a:p>
            <a:pPr lvl="1">
              <a:buNone/>
            </a:pPr>
            <a:endParaRPr lang="en-US" dirty="0" smtClean="0"/>
          </a:p>
          <a:p>
            <a:pPr lvl="1"/>
            <a:r>
              <a:rPr lang="en-US" dirty="0" smtClean="0"/>
              <a:t>Team Sites</a:t>
            </a:r>
          </a:p>
          <a:p>
            <a:pPr lvl="1">
              <a:buNone/>
            </a:pPr>
            <a:endParaRPr lang="en-US" dirty="0" smtClean="0"/>
          </a:p>
          <a:p>
            <a:pPr lvl="1"/>
            <a:r>
              <a:rPr lang="en-US" dirty="0" smtClean="0"/>
              <a:t>Shared Document Libraries</a:t>
            </a:r>
          </a:p>
          <a:p>
            <a:pPr lvl="1">
              <a:buNone/>
            </a:pPr>
            <a:endParaRPr lang="en-US" dirty="0" smtClean="0"/>
          </a:p>
          <a:p>
            <a:pPr lvl="1"/>
            <a:r>
              <a:rPr lang="en-US" dirty="0" smtClean="0"/>
              <a:t>Task Lists</a:t>
            </a:r>
          </a:p>
          <a:p>
            <a:pPr lvl="1"/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SharePoint as the ORNL Portal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RNL template_0704">
  <a:themeElements>
    <a:clrScheme name="ORNL template_0704 11">
      <a:dk1>
        <a:srgbClr val="000000"/>
      </a:dk1>
      <a:lt1>
        <a:srgbClr val="FFFFFF"/>
      </a:lt1>
      <a:dk2>
        <a:srgbClr val="01673E"/>
      </a:dk2>
      <a:lt2>
        <a:srgbClr val="333333"/>
      </a:lt2>
      <a:accent1>
        <a:srgbClr val="003D6C"/>
      </a:accent1>
      <a:accent2>
        <a:srgbClr val="267186"/>
      </a:accent2>
      <a:accent3>
        <a:srgbClr val="FFFFFF"/>
      </a:accent3>
      <a:accent4>
        <a:srgbClr val="000000"/>
      </a:accent4>
      <a:accent5>
        <a:srgbClr val="AAAFBA"/>
      </a:accent5>
      <a:accent6>
        <a:srgbClr val="216679"/>
      </a:accent6>
      <a:hlink>
        <a:srgbClr val="8D1357"/>
      </a:hlink>
      <a:folHlink>
        <a:srgbClr val="FFCC66"/>
      </a:folHlink>
    </a:clrScheme>
    <a:fontScheme name="ORNL template_0704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RNL template_0704 1">
        <a:dk1>
          <a:srgbClr val="00008A"/>
        </a:dk1>
        <a:lt1>
          <a:srgbClr val="FFFFFF"/>
        </a:lt1>
        <a:dk2>
          <a:srgbClr val="000099"/>
        </a:dk2>
        <a:lt2>
          <a:srgbClr val="FFFFFF"/>
        </a:lt2>
        <a:accent1>
          <a:srgbClr val="0099FF"/>
        </a:accent1>
        <a:accent2>
          <a:srgbClr val="00007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6E"/>
        </a:accent6>
        <a:hlink>
          <a:srgbClr val="EAEAEA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NL template_0704 2">
        <a:dk1>
          <a:srgbClr val="5B5B89"/>
        </a:dk1>
        <a:lt1>
          <a:srgbClr val="FFFFFF"/>
        </a:lt1>
        <a:dk2>
          <a:srgbClr val="666699"/>
        </a:dk2>
        <a:lt2>
          <a:srgbClr val="DFDEF6"/>
        </a:lt2>
        <a:accent1>
          <a:srgbClr val="6666FF"/>
        </a:accent1>
        <a:accent2>
          <a:srgbClr val="52527C"/>
        </a:accent2>
        <a:accent3>
          <a:srgbClr val="B8B8CA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NL template_0704 3">
        <a:dk1>
          <a:srgbClr val="70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6000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56000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NL template_0704 4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A47900"/>
        </a:hlink>
        <a:folHlink>
          <a:srgbClr val="8C8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NL template_0704 5">
        <a:dk1>
          <a:srgbClr val="5B5E52"/>
        </a:dk1>
        <a:lt1>
          <a:srgbClr val="FFFFFF"/>
        </a:lt1>
        <a:dk2>
          <a:srgbClr val="686B5D"/>
        </a:dk2>
        <a:lt2>
          <a:srgbClr val="CCD5C7"/>
        </a:lt2>
        <a:accent1>
          <a:srgbClr val="809EA8"/>
        </a:accent1>
        <a:accent2>
          <a:srgbClr val="4F5147"/>
        </a:accent2>
        <a:accent3>
          <a:srgbClr val="B9BAB6"/>
        </a:accent3>
        <a:accent4>
          <a:srgbClr val="DADADA"/>
        </a:accent4>
        <a:accent5>
          <a:srgbClr val="C0CCD1"/>
        </a:accent5>
        <a:accent6>
          <a:srgbClr val="47493F"/>
        </a:accent6>
        <a:hlink>
          <a:srgbClr val="AAA854"/>
        </a:hlink>
        <a:folHlink>
          <a:srgbClr val="E1D0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NL template_0704 6">
        <a:dk1>
          <a:srgbClr val="46532B"/>
        </a:dk1>
        <a:lt1>
          <a:srgbClr val="FFFFFF"/>
        </a:lt1>
        <a:dk2>
          <a:srgbClr val="4E5D31"/>
        </a:dk2>
        <a:lt2>
          <a:srgbClr val="FFFFCC"/>
        </a:lt2>
        <a:accent1>
          <a:srgbClr val="8F8C00"/>
        </a:accent1>
        <a:accent2>
          <a:srgbClr val="424F29"/>
        </a:accent2>
        <a:accent3>
          <a:srgbClr val="B2B6AD"/>
        </a:accent3>
        <a:accent4>
          <a:srgbClr val="DADADA"/>
        </a:accent4>
        <a:accent5>
          <a:srgbClr val="C6C5AA"/>
        </a:accent5>
        <a:accent6>
          <a:srgbClr val="3B4724"/>
        </a:accent6>
        <a:hlink>
          <a:srgbClr val="33CC33"/>
        </a:hlink>
        <a:folHlink>
          <a:srgbClr val="00A1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NL template_0704 7">
        <a:dk1>
          <a:srgbClr val="007673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5A58"/>
        </a:accent6>
        <a:hlink>
          <a:srgbClr val="FFCC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NL template_0704 8">
        <a:dk1>
          <a:srgbClr val="000000"/>
        </a:dk1>
        <a:lt1>
          <a:srgbClr val="E6F8F4"/>
        </a:lt1>
        <a:dk2>
          <a:srgbClr val="000000"/>
        </a:dk2>
        <a:lt2>
          <a:srgbClr val="C5DBD6"/>
        </a:lt2>
        <a:accent1>
          <a:srgbClr val="CCFF99"/>
        </a:accent1>
        <a:accent2>
          <a:srgbClr val="ACBAB7"/>
        </a:accent2>
        <a:accent3>
          <a:srgbClr val="F0FBF8"/>
        </a:accent3>
        <a:accent4>
          <a:srgbClr val="000000"/>
        </a:accent4>
        <a:accent5>
          <a:srgbClr val="E2FFCA"/>
        </a:accent5>
        <a:accent6>
          <a:srgbClr val="9BA8A6"/>
        </a:accent6>
        <a:hlink>
          <a:srgbClr val="00808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NL template_0704 9">
        <a:dk1>
          <a:srgbClr val="000000"/>
        </a:dk1>
        <a:lt1>
          <a:srgbClr val="EAEAEA"/>
        </a:lt1>
        <a:dk2>
          <a:srgbClr val="000000"/>
        </a:dk2>
        <a:lt2>
          <a:srgbClr val="D1D1D1"/>
        </a:lt2>
        <a:accent1>
          <a:srgbClr val="CCECFF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E2F4FF"/>
        </a:accent5>
        <a:accent6>
          <a:srgbClr val="A1A1A1"/>
        </a:accent6>
        <a:hlink>
          <a:srgbClr val="7200E4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NL template_0704 10">
        <a:dk1>
          <a:srgbClr val="000000"/>
        </a:dk1>
        <a:lt1>
          <a:srgbClr val="FFFFFF"/>
        </a:lt1>
        <a:dk2>
          <a:srgbClr val="01673E"/>
        </a:dk2>
        <a:lt2>
          <a:srgbClr val="333333"/>
        </a:lt2>
        <a:accent1>
          <a:srgbClr val="8D0A56"/>
        </a:accent1>
        <a:accent2>
          <a:srgbClr val="267186"/>
        </a:accent2>
        <a:accent3>
          <a:srgbClr val="FFFFFF"/>
        </a:accent3>
        <a:accent4>
          <a:srgbClr val="000000"/>
        </a:accent4>
        <a:accent5>
          <a:srgbClr val="C5AAB4"/>
        </a:accent5>
        <a:accent6>
          <a:srgbClr val="216679"/>
        </a:accent6>
        <a:hlink>
          <a:srgbClr val="FFCC66"/>
        </a:hlink>
        <a:folHlink>
          <a:srgbClr val="76A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NL template_0704 11">
        <a:dk1>
          <a:srgbClr val="000000"/>
        </a:dk1>
        <a:lt1>
          <a:srgbClr val="FFFFFF"/>
        </a:lt1>
        <a:dk2>
          <a:srgbClr val="01673E"/>
        </a:dk2>
        <a:lt2>
          <a:srgbClr val="333333"/>
        </a:lt2>
        <a:accent1>
          <a:srgbClr val="003D6C"/>
        </a:accent1>
        <a:accent2>
          <a:srgbClr val="267186"/>
        </a:accent2>
        <a:accent3>
          <a:srgbClr val="FFFFFF"/>
        </a:accent3>
        <a:accent4>
          <a:srgbClr val="000000"/>
        </a:accent4>
        <a:accent5>
          <a:srgbClr val="AAAFBA"/>
        </a:accent5>
        <a:accent6>
          <a:srgbClr val="216679"/>
        </a:accent6>
        <a:hlink>
          <a:srgbClr val="8D1357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7AF66F0BBC41B4FA16034DE579662C1" ma:contentTypeVersion="0" ma:contentTypeDescription="Create a new document." ma:contentTypeScope="" ma:versionID="7edc96c80a20dbf6733ae014c1e78edb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LongProperties xmlns="http://schemas.microsoft.com/office/2006/metadata/longProperties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3549F3BF-5CFF-4A0A-ACD0-DDD328FE17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B0C1C964-7B7D-4AF7-86F6-B5802AA27EA5}">
  <ds:schemaRefs>
    <ds:schemaRef ds:uri="http://schemas.microsoft.com/office/2006/metadata/longProperties"/>
  </ds:schemaRefs>
</ds:datastoreItem>
</file>

<file path=customXml/itemProps3.xml><?xml version="1.0" encoding="utf-8"?>
<ds:datastoreItem xmlns:ds="http://schemas.openxmlformats.org/officeDocument/2006/customXml" ds:itemID="{07B4BA23-9765-4B19-9161-410527204380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0BACF918-857E-452D-8B5D-48D1510E1997}">
  <ds:schemaRefs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ORNL template_0704</Template>
  <TotalTime>1689</TotalTime>
  <Words>1364</Words>
  <Application>Microsoft PowerPoint</Application>
  <PresentationFormat>On-screen Show (4:3)</PresentationFormat>
  <Paragraphs>281</Paragraphs>
  <Slides>43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ORNL template_0704</vt:lpstr>
      <vt:lpstr>Using SharePoint as the ORNL Portal</vt:lpstr>
      <vt:lpstr>Slide 2</vt:lpstr>
      <vt:lpstr>Slide 3</vt:lpstr>
      <vt:lpstr>Slide 4</vt:lpstr>
      <vt:lpstr>Deployment of SharePoint</vt:lpstr>
      <vt:lpstr>For Each Topic</vt:lpstr>
      <vt:lpstr>Organization Sites</vt:lpstr>
      <vt:lpstr>Slide 8</vt:lpstr>
      <vt:lpstr>Organization Sites</vt:lpstr>
      <vt:lpstr>Blogging</vt:lpstr>
      <vt:lpstr>Team Site with Shared Documents/Links</vt:lpstr>
      <vt:lpstr>Technical Details</vt:lpstr>
      <vt:lpstr>SharePoint Web Parts/Feature</vt:lpstr>
      <vt:lpstr>For Your Review</vt:lpstr>
      <vt:lpstr>ORNL Password Update</vt:lpstr>
      <vt:lpstr>Key Performance Indicators</vt:lpstr>
      <vt:lpstr>Technical Details</vt:lpstr>
      <vt:lpstr>Meaningful Searches</vt:lpstr>
      <vt:lpstr>MySite in SharePoint</vt:lpstr>
      <vt:lpstr>Information on Colleague</vt:lpstr>
      <vt:lpstr>Conference Room Search</vt:lpstr>
      <vt:lpstr>Conference Room Search (cont)</vt:lpstr>
      <vt:lpstr>Conference Room Search (cont)</vt:lpstr>
      <vt:lpstr>Meaningful Searches</vt:lpstr>
      <vt:lpstr>Integrate Web Applications into SharePoint for Consistency </vt:lpstr>
      <vt:lpstr>Slide 26</vt:lpstr>
      <vt:lpstr>Use Web Application with Left-Side Navigation</vt:lpstr>
      <vt:lpstr>Use Web Application with Left-Side Navigation</vt:lpstr>
      <vt:lpstr>Keep Data and Business Rules on LOB System and Display UI in SharePoint</vt:lpstr>
      <vt:lpstr>Use SharePoint-Like Interface (e.g., Lists)</vt:lpstr>
      <vt:lpstr>Use SharePoint-Like Interface (continued)</vt:lpstr>
      <vt:lpstr>Develop Web Applications Entirely in SharePoint and SQL*Server</vt:lpstr>
      <vt:lpstr>Develop Web Applications Entirely in SharePoint and SQL*Server (cont)</vt:lpstr>
      <vt:lpstr>Develop Web Applications Entirely in SharePoint and SQL*Server (cont)</vt:lpstr>
      <vt:lpstr>Comparison of Web Application Deployment</vt:lpstr>
      <vt:lpstr>Technical Challenges</vt:lpstr>
      <vt:lpstr>Deploy Reports and Data Views in Standard Way   </vt:lpstr>
      <vt:lpstr>Line of Business Data</vt:lpstr>
      <vt:lpstr>Data External to Line of Business System</vt:lpstr>
      <vt:lpstr>Example SSRS Report</vt:lpstr>
      <vt:lpstr>Example Excel Services Reports</vt:lpstr>
      <vt:lpstr>Summary</vt:lpstr>
      <vt:lpstr>Questions?</vt:lpstr>
    </vt:vector>
  </TitlesOfParts>
  <Company>ORNL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xnv</dc:creator>
  <cp:lastModifiedBy>Begovich</cp:lastModifiedBy>
  <cp:revision>91</cp:revision>
  <cp:lastPrinted>1601-01-01T00:00:00Z</cp:lastPrinted>
  <dcterms:created xsi:type="dcterms:W3CDTF">2007-06-20T17:29:26Z</dcterms:created>
  <dcterms:modified xsi:type="dcterms:W3CDTF">2008-04-21T13:33:11Z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8</vt:i4>
  </property>
  <property fmtid="{D5CDD505-2E9C-101B-9397-08002B2CF9AE}" pid="3" name="ContentType">
    <vt:lpwstr>Document</vt:lpwstr>
  </property>
</Properties>
</file>