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4"/>
    <p:sldMasterId id="2147483912" r:id="rId5"/>
  </p:sldMasterIdLst>
  <p:notesMasterIdLst>
    <p:notesMasterId r:id="rId23"/>
  </p:notesMasterIdLst>
  <p:handoutMasterIdLst>
    <p:handoutMasterId r:id="rId24"/>
  </p:handoutMasterIdLst>
  <p:sldIdLst>
    <p:sldId id="412" r:id="rId6"/>
    <p:sldId id="439" r:id="rId7"/>
    <p:sldId id="418" r:id="rId8"/>
    <p:sldId id="435" r:id="rId9"/>
    <p:sldId id="440" r:id="rId10"/>
    <p:sldId id="437" r:id="rId11"/>
    <p:sldId id="438" r:id="rId12"/>
    <p:sldId id="450" r:id="rId13"/>
    <p:sldId id="442" r:id="rId14"/>
    <p:sldId id="446" r:id="rId15"/>
    <p:sldId id="443" r:id="rId16"/>
    <p:sldId id="444" r:id="rId17"/>
    <p:sldId id="447" r:id="rId18"/>
    <p:sldId id="445" r:id="rId19"/>
    <p:sldId id="448" r:id="rId20"/>
    <p:sldId id="451" r:id="rId21"/>
    <p:sldId id="449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186"/>
    <a:srgbClr val="DEE5EC"/>
    <a:srgbClr val="91A4C1"/>
    <a:srgbClr val="D1DCE5"/>
    <a:srgbClr val="EACFDF"/>
    <a:srgbClr val="BACAD7"/>
    <a:srgbClr val="FFEBC6"/>
    <a:srgbClr val="B9D4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84" autoAdjust="0"/>
    <p:restoredTop sz="94000" autoAdjust="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143"/>
        <p:guide orient="horz" pos="4030"/>
        <p:guide pos="1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44"/>
    </p:cViewPr>
  </p:sorterViewPr>
  <p:notesViewPr>
    <p:cSldViewPr snapToGrid="0">
      <p:cViewPr varScale="1">
        <p:scale>
          <a:sx n="71" d="100"/>
          <a:sy n="71" d="100"/>
        </p:scale>
        <p:origin x="-1416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E3A5F-8F7A-4C2F-B29E-5820C2A99E8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E4B00-36C5-47CC-92D3-B4469F631AFA}">
      <dgm:prSet/>
      <dgm:spPr/>
      <dgm:t>
        <a:bodyPr/>
        <a:lstStyle/>
        <a:p>
          <a:pPr algn="ctr" rtl="0"/>
          <a:r>
            <a:rPr lang="en-US" b="1" dirty="0" smtClean="0"/>
            <a:t>While maintaining a consistent or reduced cost profile</a:t>
          </a:r>
          <a:endParaRPr lang="en-US" b="1" dirty="0"/>
        </a:p>
      </dgm:t>
    </dgm:pt>
    <dgm:pt modelId="{382471A3-E215-4D06-9421-4614A5FC2658}" type="parTrans" cxnId="{0E103758-EA21-4E7B-ACB4-A3C79B36E789}">
      <dgm:prSet/>
      <dgm:spPr/>
      <dgm:t>
        <a:bodyPr/>
        <a:lstStyle/>
        <a:p>
          <a:pPr algn="ctr"/>
          <a:endParaRPr lang="en-US"/>
        </a:p>
      </dgm:t>
    </dgm:pt>
    <dgm:pt modelId="{6A8E55F1-0136-47BA-A4F5-985055065945}" type="sibTrans" cxnId="{0E103758-EA21-4E7B-ACB4-A3C79B36E789}">
      <dgm:prSet/>
      <dgm:spPr/>
      <dgm:t>
        <a:bodyPr/>
        <a:lstStyle/>
        <a:p>
          <a:pPr algn="ctr"/>
          <a:endParaRPr lang="en-US"/>
        </a:p>
      </dgm:t>
    </dgm:pt>
    <dgm:pt modelId="{697B16CE-7C17-4E21-AA8E-EB29C63A761A}" type="pres">
      <dgm:prSet presAssocID="{E91E3A5F-8F7A-4C2F-B29E-5820C2A99E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A3830-7D90-4AD7-855F-33FB497C3B04}" type="pres">
      <dgm:prSet presAssocID="{7A6E4B00-36C5-47CC-92D3-B4469F631AFA}" presName="parentText" presStyleLbl="node1" presStyleIdx="0" presStyleCnt="1" custScaleX="83171" custLinFactY="24054" custLinFactNeighborX="914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D4B5E2-3447-45F1-B481-5B05B7FE4261}" type="presOf" srcId="{7A6E4B00-36C5-47CC-92D3-B4469F631AFA}" destId="{8ECA3830-7D90-4AD7-855F-33FB497C3B04}" srcOrd="0" destOrd="0" presId="urn:microsoft.com/office/officeart/2005/8/layout/vList2"/>
    <dgm:cxn modelId="{0E103758-EA21-4E7B-ACB4-A3C79B36E789}" srcId="{E91E3A5F-8F7A-4C2F-B29E-5820C2A99E87}" destId="{7A6E4B00-36C5-47CC-92D3-B4469F631AFA}" srcOrd="0" destOrd="0" parTransId="{382471A3-E215-4D06-9421-4614A5FC2658}" sibTransId="{6A8E55F1-0136-47BA-A4F5-985055065945}"/>
    <dgm:cxn modelId="{DC07539F-209F-4A80-A6BE-0DDACF07D151}" type="presOf" srcId="{E91E3A5F-8F7A-4C2F-B29E-5820C2A99E87}" destId="{697B16CE-7C17-4E21-AA8E-EB29C63A761A}" srcOrd="0" destOrd="0" presId="urn:microsoft.com/office/officeart/2005/8/layout/vList2"/>
    <dgm:cxn modelId="{855EC879-1E68-4818-911D-CD9149020F4E}" type="presParOf" srcId="{697B16CE-7C17-4E21-AA8E-EB29C63A761A}" destId="{8ECA3830-7D90-4AD7-855F-33FB497C3B04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B07A2-B7F4-4AC3-A088-89BFF2AD38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58F22-F4D0-420C-8215-0B1FDCC7E1E8}">
      <dgm:prSet/>
      <dgm:spPr/>
      <dgm:t>
        <a:bodyPr/>
        <a:lstStyle/>
        <a:p>
          <a:pPr rtl="0"/>
          <a:r>
            <a:rPr lang="en-US" dirty="0" smtClean="0"/>
            <a:t>We have rebuilt our technical foundation.</a:t>
          </a:r>
          <a:endParaRPr lang="en-US" dirty="0"/>
        </a:p>
      </dgm:t>
    </dgm:pt>
    <dgm:pt modelId="{DD13C1F7-F8E7-4FAC-902B-5276C993E748}" type="parTrans" cxnId="{C85BCD6F-BD76-4ED1-9552-B3BFDF5DD4E0}">
      <dgm:prSet/>
      <dgm:spPr/>
      <dgm:t>
        <a:bodyPr/>
        <a:lstStyle/>
        <a:p>
          <a:endParaRPr lang="en-US"/>
        </a:p>
      </dgm:t>
    </dgm:pt>
    <dgm:pt modelId="{50A68B18-FF6A-40F8-85C5-A7140C8F22D1}" type="sibTrans" cxnId="{C85BCD6F-BD76-4ED1-9552-B3BFDF5DD4E0}">
      <dgm:prSet/>
      <dgm:spPr/>
      <dgm:t>
        <a:bodyPr/>
        <a:lstStyle/>
        <a:p>
          <a:endParaRPr lang="en-US"/>
        </a:p>
      </dgm:t>
    </dgm:pt>
    <dgm:pt modelId="{085301B6-C404-4D57-832E-6780565EB339}" type="pres">
      <dgm:prSet presAssocID="{387B07A2-B7F4-4AC3-A088-89BFF2AD3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64587-D3E2-4237-B484-E4F6247E4912}" type="pres">
      <dgm:prSet presAssocID="{88558F22-F4D0-420C-8215-0B1FDCC7E1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5BCD6F-BD76-4ED1-9552-B3BFDF5DD4E0}" srcId="{387B07A2-B7F4-4AC3-A088-89BFF2AD38F6}" destId="{88558F22-F4D0-420C-8215-0B1FDCC7E1E8}" srcOrd="0" destOrd="0" parTransId="{DD13C1F7-F8E7-4FAC-902B-5276C993E748}" sibTransId="{50A68B18-FF6A-40F8-85C5-A7140C8F22D1}"/>
    <dgm:cxn modelId="{0019A142-C4D6-435B-A628-A5F7C4D53E3B}" type="presOf" srcId="{88558F22-F4D0-420C-8215-0B1FDCC7E1E8}" destId="{F0E64587-D3E2-4237-B484-E4F6247E4912}" srcOrd="0" destOrd="0" presId="urn:microsoft.com/office/officeart/2005/8/layout/vList2"/>
    <dgm:cxn modelId="{678E8145-CE90-46BD-8A84-C96CB8C4580E}" type="presOf" srcId="{387B07A2-B7F4-4AC3-A088-89BFF2AD38F6}" destId="{085301B6-C404-4D57-832E-6780565EB339}" srcOrd="0" destOrd="0" presId="urn:microsoft.com/office/officeart/2005/8/layout/vList2"/>
    <dgm:cxn modelId="{ABBD11F0-7A8F-4ECE-A18E-7DFB542D4BEA}" type="presParOf" srcId="{085301B6-C404-4D57-832E-6780565EB339}" destId="{F0E64587-D3E2-4237-B484-E4F6247E4912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7B07A2-B7F4-4AC3-A088-89BFF2AD38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58F22-F4D0-420C-8215-0B1FDCC7E1E8}">
      <dgm:prSet/>
      <dgm:spPr/>
      <dgm:t>
        <a:bodyPr/>
        <a:lstStyle/>
        <a:p>
          <a:pPr rtl="0"/>
          <a:r>
            <a:rPr lang="en-US" dirty="0" smtClean="0"/>
            <a:t>We have rebuilt our technical foundation.</a:t>
          </a:r>
          <a:endParaRPr lang="en-US" dirty="0"/>
        </a:p>
      </dgm:t>
    </dgm:pt>
    <dgm:pt modelId="{DD13C1F7-F8E7-4FAC-902B-5276C993E748}" type="parTrans" cxnId="{C85BCD6F-BD76-4ED1-9552-B3BFDF5DD4E0}">
      <dgm:prSet/>
      <dgm:spPr/>
      <dgm:t>
        <a:bodyPr/>
        <a:lstStyle/>
        <a:p>
          <a:endParaRPr lang="en-US"/>
        </a:p>
      </dgm:t>
    </dgm:pt>
    <dgm:pt modelId="{50A68B18-FF6A-40F8-85C5-A7140C8F22D1}" type="sibTrans" cxnId="{C85BCD6F-BD76-4ED1-9552-B3BFDF5DD4E0}">
      <dgm:prSet/>
      <dgm:spPr/>
      <dgm:t>
        <a:bodyPr/>
        <a:lstStyle/>
        <a:p>
          <a:endParaRPr lang="en-US"/>
        </a:p>
      </dgm:t>
    </dgm:pt>
    <dgm:pt modelId="{085301B6-C404-4D57-832E-6780565EB339}" type="pres">
      <dgm:prSet presAssocID="{387B07A2-B7F4-4AC3-A088-89BFF2AD3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64587-D3E2-4237-B484-E4F6247E4912}" type="pres">
      <dgm:prSet presAssocID="{88558F22-F4D0-420C-8215-0B1FDCC7E1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66601B-79FA-47D9-A656-D7D4C6888454}" type="presOf" srcId="{387B07A2-B7F4-4AC3-A088-89BFF2AD38F6}" destId="{085301B6-C404-4D57-832E-6780565EB339}" srcOrd="0" destOrd="0" presId="urn:microsoft.com/office/officeart/2005/8/layout/vList2"/>
    <dgm:cxn modelId="{C85BCD6F-BD76-4ED1-9552-B3BFDF5DD4E0}" srcId="{387B07A2-B7F4-4AC3-A088-89BFF2AD38F6}" destId="{88558F22-F4D0-420C-8215-0B1FDCC7E1E8}" srcOrd="0" destOrd="0" parTransId="{DD13C1F7-F8E7-4FAC-902B-5276C993E748}" sibTransId="{50A68B18-FF6A-40F8-85C5-A7140C8F22D1}"/>
    <dgm:cxn modelId="{E838EF6F-DCB7-40B3-A926-C82DE40391F8}" type="presOf" srcId="{88558F22-F4D0-420C-8215-0B1FDCC7E1E8}" destId="{F0E64587-D3E2-4237-B484-E4F6247E4912}" srcOrd="0" destOrd="0" presId="urn:microsoft.com/office/officeart/2005/8/layout/vList2"/>
    <dgm:cxn modelId="{1F5321DB-E6AC-441E-AAA6-69E48A1AC438}" type="presParOf" srcId="{085301B6-C404-4D57-832E-6780565EB339}" destId="{F0E64587-D3E2-4237-B484-E4F6247E4912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3" rIns="95745" bIns="47873" numCol="1" anchor="t" anchorCtr="0" compatLnSpc="1">
            <a:prstTxWarp prst="textNoShape">
              <a:avLst/>
            </a:prstTxWarp>
          </a:bodyPr>
          <a:lstStyle>
            <a:lvl1pPr defTabSz="9572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3" rIns="95745" bIns="47873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3" rIns="95745" bIns="47873" numCol="1" anchor="b" anchorCtr="0" compatLnSpc="1">
            <a:prstTxWarp prst="textNoShape">
              <a:avLst/>
            </a:prstTxWarp>
          </a:bodyPr>
          <a:lstStyle>
            <a:lvl1pPr defTabSz="9572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3" rIns="95745" bIns="47873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B3FA169-415A-4EE1-A116-DFC3EAF42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64" tIns="48783" rIns="97564" bIns="48783" numCol="1" anchor="t" anchorCtr="0" compatLnSpc="1">
            <a:prstTxWarp prst="textNoShape">
              <a:avLst/>
            </a:prstTxWarp>
          </a:bodyPr>
          <a:lstStyle>
            <a:lvl1pPr defTabSz="97472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64" tIns="48783" rIns="97564" bIns="48783" numCol="1" anchor="t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64" tIns="48783" rIns="97564" bIns="48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64" tIns="48783" rIns="97564" bIns="48783" numCol="1" anchor="b" anchorCtr="0" compatLnSpc="1">
            <a:prstTxWarp prst="textNoShape">
              <a:avLst/>
            </a:prstTxWarp>
          </a:bodyPr>
          <a:lstStyle>
            <a:lvl1pPr defTabSz="97472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64" tIns="48783" rIns="97564" bIns="48783" numCol="1" anchor="b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825DD8-4321-43F4-BE44-7B6AFA43A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8798E-0730-48A8-9009-8BAE7D521F6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6641" tIns="48321" rIns="96641" bIns="48321"/>
          <a:lstStyle/>
          <a:p>
            <a:pPr eaLnBrk="0" hangingPunct="0"/>
            <a:fld id="{686EE049-2717-4F0F-81A1-92AE0BDA28D4}" type="slidenum">
              <a:rPr lang="en-US" smtClean="0">
                <a:cs typeface="Arial" pitchFamily="34" charset="0"/>
              </a:rPr>
              <a:pPr eaLnBrk="0" hangingPunct="0"/>
              <a:t>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9" descr="cover graphic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49350"/>
            <a:ext cx="50958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5"/>
          <p:cNvSpPr>
            <a:spLocks noChangeArrowheads="1"/>
          </p:cNvSpPr>
          <p:nvPr userDrawn="1"/>
        </p:nvSpPr>
        <p:spPr bwMode="auto">
          <a:xfrm>
            <a:off x="127000" y="6496050"/>
            <a:ext cx="3278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9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Managed by UT-Battelle</a:t>
            </a:r>
            <a:br>
              <a:rPr lang="en-US" sz="9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the Department of Energy</a:t>
            </a:r>
          </a:p>
        </p:txBody>
      </p:sp>
      <p:sp>
        <p:nvSpPr>
          <p:cNvPr id="6" name="Freeform 257"/>
          <p:cNvSpPr>
            <a:spLocks/>
          </p:cNvSpPr>
          <p:nvPr userDrawn="1"/>
        </p:nvSpPr>
        <p:spPr bwMode="auto">
          <a:xfrm>
            <a:off x="7078663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258" descr="ORNL_leaf 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247900"/>
            <a:ext cx="3733800" cy="1485900"/>
          </a:xfrm>
        </p:spPr>
        <p:txBody>
          <a:bodyPr/>
          <a:lstStyle>
            <a:lvl1pPr marL="0" indent="0" algn="r">
              <a:buFont typeface="Symbol" pitchFamily="18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800100" y="157163"/>
            <a:ext cx="8229600" cy="4619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53988"/>
            <a:ext cx="2193925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50" y="153988"/>
            <a:ext cx="6429375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81000"/>
            <a:ext cx="6583363" cy="1523495"/>
          </a:xfrm>
        </p:spPr>
        <p:txBody>
          <a:bodyPr>
            <a:noAutofit/>
          </a:bodyPr>
          <a:lstStyle>
            <a:lvl1pPr algn="r"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4988"/>
            <a:ext cx="6781799" cy="175101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ln>
                  <a:solidFill>
                    <a:schemeClr val="tx1">
                      <a:alpha val="57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507426" cy="1523494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4988"/>
            <a:ext cx="6324600" cy="1827212"/>
          </a:xfrm>
        </p:spPr>
        <p:txBody>
          <a:bodyPr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3200" kern="1200" dirty="0">
                <a:ln>
                  <a:solidFill>
                    <a:schemeClr val="tx1">
                      <a:alpha val="57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04800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1354138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53988"/>
            <a:ext cx="877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979" name="Rectangle 235"/>
          <p:cNvSpPr>
            <a:spLocks noChangeArrowheads="1"/>
          </p:cNvSpPr>
          <p:nvPr/>
        </p:nvSpPr>
        <p:spPr bwMode="auto">
          <a:xfrm>
            <a:off x="95250" y="6492875"/>
            <a:ext cx="1754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lnSpc>
                <a:spcPct val="90000"/>
              </a:lnSpc>
              <a:defRPr/>
            </a:pPr>
            <a:fld id="{AE681176-B14A-4925-8B56-13DB2D24F9A7}" type="slidenum">
              <a:rPr lang="en-US" sz="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pPr marL="171450" indent="-171450">
                <a:lnSpc>
                  <a:spcPct val="90000"/>
                </a:lnSpc>
                <a:defRPr/>
              </a:pPr>
              <a:t>‹#›</a:t>
            </a:fld>
            <a:r>
              <a:rPr lang="en-US" sz="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the Department of Energy</a:t>
            </a:r>
          </a:p>
        </p:txBody>
      </p:sp>
      <p:sp>
        <p:nvSpPr>
          <p:cNvPr id="160000" name="Rectangle 2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2738"/>
            <a:ext cx="28956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005" name="Freeform 261"/>
          <p:cNvSpPr>
            <a:spLocks/>
          </p:cNvSpPr>
          <p:nvPr/>
        </p:nvSpPr>
        <p:spPr bwMode="auto">
          <a:xfrm>
            <a:off x="7088188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60006" name="Picture 262" descr="ORNL_leaf 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pitchFamily="34" charset="0"/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pitchFamily="34" charset="0"/>
        <a:buChar char="–"/>
        <a:defRPr sz="20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Dennis Depp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Task Lead IT Projects</a:t>
            </a:r>
          </a:p>
        </p:txBody>
      </p:sp>
      <p:sp>
        <p:nvSpPr>
          <p:cNvPr id="3075" name="Title 2"/>
          <p:cNvSpPr>
            <a:spLocks noGrp="1"/>
          </p:cNvSpPr>
          <p:nvPr>
            <p:ph type="ctrTitle"/>
          </p:nvPr>
        </p:nvSpPr>
        <p:spPr>
          <a:xfrm>
            <a:off x="1701800" y="157163"/>
            <a:ext cx="7327900" cy="461962"/>
          </a:xfrm>
        </p:spPr>
        <p:txBody>
          <a:bodyPr/>
          <a:lstStyle/>
          <a:p>
            <a:r>
              <a:rPr lang="en-US" sz="4000" dirty="0" smtClean="0"/>
              <a:t>Enhancing Communication through Unifying Services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671513"/>
            <a:ext cx="89535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B – Implement Exchange Unified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required utilizing a Unified Messaging certified partner</a:t>
            </a:r>
          </a:p>
          <a:p>
            <a:r>
              <a:rPr lang="en-US" dirty="0" smtClean="0"/>
              <a:t>Chose </a:t>
            </a:r>
            <a:r>
              <a:rPr lang="en-US" dirty="0" err="1" smtClean="0"/>
              <a:t>MethodIQ</a:t>
            </a:r>
            <a:r>
              <a:rPr lang="en-US" dirty="0" smtClean="0"/>
              <a:t> and Audio Codes hardware (SIP Gateway)</a:t>
            </a:r>
          </a:p>
          <a:p>
            <a:r>
              <a:rPr lang="en-US" dirty="0" smtClean="0"/>
              <a:t>Initial hardware ordered did not have serial connections</a:t>
            </a:r>
          </a:p>
          <a:p>
            <a:r>
              <a:rPr lang="en-US" dirty="0" smtClean="0"/>
              <a:t>Switched to Dialogic and purchased integrated SIP Gateway and OCS Mediation Server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B – cont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additional hardware for 5ESS to send calling number to SIP gateway</a:t>
            </a:r>
          </a:p>
          <a:p>
            <a:r>
              <a:rPr lang="en-US" dirty="0" err="1" smtClean="0"/>
              <a:t>MethodIQ</a:t>
            </a:r>
            <a:r>
              <a:rPr lang="en-US" dirty="0" smtClean="0"/>
              <a:t> sold to AVDS and no longer does Microsoft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r>
              <a:rPr lang="en-US" dirty="0" smtClean="0">
                <a:sym typeface="Wingdings" pitchFamily="2" charset="2"/>
              </a:rPr>
              <a:t>Working with new vendor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93" y="263237"/>
            <a:ext cx="86201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B’– OCS as Phone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2007 upgraded LCS to OCS</a:t>
            </a:r>
          </a:p>
          <a:p>
            <a:r>
              <a:rPr lang="en-US" dirty="0" smtClean="0"/>
              <a:t>Utilize SIP Gateway from Phase 2</a:t>
            </a:r>
          </a:p>
          <a:p>
            <a:r>
              <a:rPr lang="en-US" dirty="0" smtClean="0"/>
              <a:t>Initial very limited ( 3 phone numbers)</a:t>
            </a:r>
          </a:p>
          <a:p>
            <a:r>
              <a:rPr lang="en-US" dirty="0" smtClean="0"/>
              <a:t>Existing voice mail not compatible with OCS</a:t>
            </a:r>
          </a:p>
          <a:p>
            <a:r>
              <a:rPr lang="en-US" dirty="0" smtClean="0"/>
              <a:t>Federation with external entities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652463"/>
            <a:ext cx="75628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communications are available in one place</a:t>
            </a:r>
          </a:p>
          <a:p>
            <a:r>
              <a:rPr lang="en-US" dirty="0" smtClean="0"/>
              <a:t>The computer becomes the communication hub</a:t>
            </a:r>
          </a:p>
          <a:p>
            <a:r>
              <a:rPr lang="en-US" dirty="0" smtClean="0"/>
              <a:t>Enhanced presence based on your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up Unified Messaging for current Exchange 2007 users</a:t>
            </a:r>
          </a:p>
          <a:p>
            <a:r>
              <a:rPr lang="en-US" dirty="0" smtClean="0"/>
              <a:t>Implementing additional users on OCS</a:t>
            </a:r>
          </a:p>
          <a:p>
            <a:r>
              <a:rPr lang="en-US" dirty="0" smtClean="0"/>
              <a:t>Capacity planning for expansion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 rot="16200000">
            <a:off x="4422456" y="350324"/>
            <a:ext cx="457590" cy="3889249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 Enforcing Network Compliance – Stafford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Update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on Network Enhancements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– Piercy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 Who’s Your System Administrator </a:t>
            </a:r>
            <a:r>
              <a:rPr lang="en-US" sz="1400" smtClean="0">
                <a:solidFill>
                  <a:schemeClr val="tx2"/>
                </a:solidFill>
                <a:latin typeface="Calibri" pitchFamily="34" charset="0"/>
              </a:rPr>
              <a:t>- Willoughby</a:t>
            </a: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8600" y="591522"/>
            <a:ext cx="209216" cy="53160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8560183" y="490930"/>
            <a:ext cx="301789" cy="53467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695450" y="90488"/>
            <a:ext cx="7200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lIns="0" tIns="0" rIns="0" bIns="0"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265113" y="719138"/>
            <a:ext cx="861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>
                <a:srgbClr val="00673E"/>
              </a:buClr>
              <a:buFont typeface="Symbol" pitchFamily="18" charset="2"/>
              <a:buNone/>
            </a:pPr>
            <a:endParaRPr lang="en-US" b="1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73489" y="0"/>
            <a:ext cx="8285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lIns="0" tIns="0" rIns="0" bIns="0"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673E"/>
                </a:solidFill>
                <a:latin typeface="+mj-lt"/>
                <a:ea typeface="+mj-ea"/>
                <a:cs typeface="+mj-cs"/>
              </a:rPr>
              <a:t>30,000 foot IT strategy </a:t>
            </a:r>
            <a:endParaRPr lang="en-US" sz="3200" dirty="0">
              <a:solidFill>
                <a:srgbClr val="00673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0" y="5597525"/>
            <a:ext cx="91440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2" name="Line 2"/>
          <p:cNvSpPr>
            <a:spLocks noChangeShapeType="1"/>
          </p:cNvSpPr>
          <p:nvPr/>
        </p:nvSpPr>
        <p:spPr bwMode="auto">
          <a:xfrm flipV="1">
            <a:off x="2693988" y="839788"/>
            <a:ext cx="0" cy="52832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3"/>
          <p:cNvSpPr>
            <a:spLocks noChangeShapeType="1"/>
          </p:cNvSpPr>
          <p:nvPr/>
        </p:nvSpPr>
        <p:spPr bwMode="auto">
          <a:xfrm flipV="1">
            <a:off x="5183188" y="922338"/>
            <a:ext cx="0" cy="52832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4"/>
          <p:cNvSpPr>
            <a:spLocks noChangeShapeType="1"/>
          </p:cNvSpPr>
          <p:nvPr/>
        </p:nvSpPr>
        <p:spPr bwMode="auto">
          <a:xfrm flipV="1">
            <a:off x="7581900" y="839788"/>
            <a:ext cx="0" cy="52832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Text Box 13"/>
          <p:cNvSpPr txBox="1">
            <a:spLocks noChangeArrowheads="1"/>
          </p:cNvSpPr>
          <p:nvPr/>
        </p:nvSpPr>
        <p:spPr bwMode="white">
          <a:xfrm>
            <a:off x="1362075" y="56007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2006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white">
          <a:xfrm>
            <a:off x="5894388" y="56007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2008</a:t>
            </a: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472993" y="758623"/>
            <a:ext cx="2310626" cy="654700"/>
          </a:xfrm>
          <a:prstGeom prst="rightArrow">
            <a:avLst>
              <a:gd name="adj1" fmla="val 47917"/>
              <a:gd name="adj2" fmla="val 23954"/>
            </a:avLst>
          </a:prstGeom>
          <a:gradFill rotWithShape="0">
            <a:gsLst>
              <a:gs pos="0">
                <a:srgbClr val="C5C3CD"/>
              </a:gs>
              <a:gs pos="100000">
                <a:srgbClr val="FFD47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457200" y="947738"/>
            <a:ext cx="328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Consolidate IT Staff</a:t>
            </a:r>
          </a:p>
        </p:txBody>
      </p:sp>
      <p:sp>
        <p:nvSpPr>
          <p:cNvPr id="56351" name="AutoShape 31"/>
          <p:cNvSpPr>
            <a:spLocks noChangeArrowheads="1"/>
          </p:cNvSpPr>
          <p:nvPr/>
        </p:nvSpPr>
        <p:spPr bwMode="auto">
          <a:xfrm>
            <a:off x="4194434" y="3833705"/>
            <a:ext cx="4454620" cy="832014"/>
          </a:xfrm>
          <a:prstGeom prst="rightArrow">
            <a:avLst>
              <a:gd name="adj1" fmla="val 38583"/>
              <a:gd name="adj2" fmla="val 29621"/>
            </a:avLst>
          </a:prstGeom>
          <a:gradFill rotWithShape="0">
            <a:gsLst>
              <a:gs pos="0">
                <a:srgbClr val="C5C3CD"/>
              </a:gs>
              <a:gs pos="100000">
                <a:srgbClr val="FFD47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44" name="Text Box 32"/>
          <p:cNvSpPr txBox="1">
            <a:spLocks noChangeArrowheads="1"/>
          </p:cNvSpPr>
          <p:nvPr/>
        </p:nvSpPr>
        <p:spPr bwMode="auto">
          <a:xfrm>
            <a:off x="4268788" y="4096766"/>
            <a:ext cx="3275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Application Transformation</a:t>
            </a: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1983787" y="1444954"/>
            <a:ext cx="3821419" cy="654700"/>
          </a:xfrm>
          <a:prstGeom prst="rightArrow">
            <a:avLst>
              <a:gd name="adj1" fmla="val 47917"/>
              <a:gd name="adj2" fmla="val 28560"/>
            </a:avLst>
          </a:prstGeom>
          <a:gradFill rotWithShape="0">
            <a:gsLst>
              <a:gs pos="0">
                <a:srgbClr val="C5C3CD"/>
              </a:gs>
              <a:gs pos="100000">
                <a:srgbClr val="FFD47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49" name="Text Box 49"/>
          <p:cNvSpPr txBox="1">
            <a:spLocks noChangeArrowheads="1"/>
          </p:cNvSpPr>
          <p:nvPr/>
        </p:nvSpPr>
        <p:spPr bwMode="white">
          <a:xfrm>
            <a:off x="3679825" y="5602288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2007</a:t>
            </a:r>
          </a:p>
        </p:txBody>
      </p:sp>
      <p:sp>
        <p:nvSpPr>
          <p:cNvPr id="53" name="AutoShape 33"/>
          <p:cNvSpPr>
            <a:spLocks noChangeArrowheads="1"/>
          </p:cNvSpPr>
          <p:nvPr/>
        </p:nvSpPr>
        <p:spPr bwMode="auto">
          <a:xfrm>
            <a:off x="2246870" y="2522335"/>
            <a:ext cx="3239529" cy="654700"/>
          </a:xfrm>
          <a:prstGeom prst="rightArrow">
            <a:avLst>
              <a:gd name="adj1" fmla="val 47917"/>
              <a:gd name="adj2" fmla="val 28560"/>
            </a:avLst>
          </a:prstGeom>
          <a:gradFill rotWithShape="0">
            <a:gsLst>
              <a:gs pos="0">
                <a:srgbClr val="C5C3CD"/>
              </a:gs>
              <a:gs pos="100000">
                <a:srgbClr val="FFD47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53" name="Text Box 34"/>
          <p:cNvSpPr txBox="1">
            <a:spLocks noChangeArrowheads="1"/>
          </p:cNvSpPr>
          <p:nvPr/>
        </p:nvSpPr>
        <p:spPr bwMode="auto">
          <a:xfrm>
            <a:off x="2194560" y="2696909"/>
            <a:ext cx="334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IT Governance &amp; Standards</a:t>
            </a:r>
          </a:p>
        </p:txBody>
      </p:sp>
      <p:graphicFrame>
        <p:nvGraphicFramePr>
          <p:cNvPr id="46" name="Diagram 45"/>
          <p:cNvGraphicFramePr/>
          <p:nvPr/>
        </p:nvGraphicFramePr>
        <p:xfrm>
          <a:off x="3735646" y="6025242"/>
          <a:ext cx="3213100" cy="78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 rot="5400000" flipH="1" flipV="1">
            <a:off x="3327009" y="3115994"/>
            <a:ext cx="4965896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48" name="Text Box 34"/>
          <p:cNvSpPr txBox="1">
            <a:spLocks noChangeArrowheads="1"/>
          </p:cNvSpPr>
          <p:nvPr/>
        </p:nvSpPr>
        <p:spPr bwMode="auto">
          <a:xfrm>
            <a:off x="1987042" y="1600010"/>
            <a:ext cx="4560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Cyber Security Revitalization</a:t>
            </a:r>
          </a:p>
        </p:txBody>
      </p:sp>
      <p:sp>
        <p:nvSpPr>
          <p:cNvPr id="29" name="Rounded Rectangle 28"/>
          <p:cNvSpPr/>
          <p:nvPr/>
        </p:nvSpPr>
        <p:spPr>
          <a:xfrm rot="16200000">
            <a:off x="5388672" y="773997"/>
            <a:ext cx="457590" cy="5638800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 Advanced Windows Operating System Imaging and Deployment – DeGuira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 Lessons Learned in Implementing SCCM – Cunningham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Change Management/Control in the SAP Environment – Scoggins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Central Helpdesk Standardization and Consolidation – Causby/Beane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 rot="16200000">
            <a:off x="6287831" y="2569267"/>
            <a:ext cx="457590" cy="4596387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Enhancing Communications through Unifying – Depp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IT University – Overby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Sharepoint as ORNL Portal - Begovich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069138" y="1266825"/>
            <a:ext cx="1990725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/>
          <a:lstStyle/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Third-Party Solutions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152715" y="4847533"/>
            <a:ext cx="1600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Web Service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Orientation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79650" y="85725"/>
            <a:ext cx="4740275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b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Defender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92350" y="1266825"/>
            <a:ext cx="4708525" cy="548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b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Microsoft Forefront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73658" y="221823"/>
            <a:ext cx="206364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Windows XP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alibri" pitchFamily="34" charset="0"/>
              </a:rPr>
              <a:t>PointSec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71028" y="755223"/>
            <a:ext cx="1652666" cy="3497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Office 2003 Clients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91019" y="221823"/>
            <a:ext cx="2057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Windows Vista</a:t>
            </a:r>
          </a:p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alibri" pitchFamily="34" charset="0"/>
              </a:rPr>
              <a:t>BitLocker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19619" y="755223"/>
            <a:ext cx="1630180" cy="3497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2007 Clients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15215" y="1306234"/>
            <a:ext cx="2605790" cy="29193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Office SharePoint Portal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7660" y="1875733"/>
            <a:ext cx="2438400" cy="22561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SharePoint Server 2007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Portal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My site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Search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Workflow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Business Data Catalog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Excel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Form Services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8480" y="1313728"/>
            <a:ext cx="762000" cy="29318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Exchange Server 2007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65450" y="1313728"/>
            <a:ext cx="762000" cy="29318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Exchange Server 2003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97795" y="5672373"/>
            <a:ext cx="2490864" cy="10039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SQL Server 2005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 SQL Server Reporting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 SQL Server Information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 SQL Server Analytical Services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74785" y="4633923"/>
            <a:ext cx="1688889" cy="10105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Visual Studio Team Foundation Server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Visual Studio 2008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646445" y="4283653"/>
            <a:ext cx="4191000" cy="304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System Center Configuration Manager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667680" y="4959083"/>
            <a:ext cx="2468380" cy="2435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Live Meeting 2007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667680" y="5251394"/>
            <a:ext cx="2468380" cy="3581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Communication Server 2007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667804" y="4657783"/>
            <a:ext cx="2475875" cy="2435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Virtual Earth</a:t>
            </a:r>
          </a:p>
        </p:txBody>
      </p:sp>
      <p:sp>
        <p:nvSpPr>
          <p:cNvPr id="37" name="Striped Right Arrow 36"/>
          <p:cNvSpPr/>
          <p:nvPr/>
        </p:nvSpPr>
        <p:spPr>
          <a:xfrm>
            <a:off x="4532313" y="412750"/>
            <a:ext cx="457200" cy="396875"/>
          </a:xfrm>
          <a:prstGeom prst="stripedRightArrow">
            <a:avLst>
              <a:gd name="adj1" fmla="val 50000"/>
              <a:gd name="adj2" fmla="val 594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60209" y="2379152"/>
            <a:ext cx="1516506" cy="11430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rgbClr val="FF0000"/>
                </a:solidFill>
                <a:latin typeface="Calibri" pitchFamily="34" charset="0"/>
              </a:rPr>
              <a:t>AgilePoint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BPMN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305115" y="5609533"/>
            <a:ext cx="13716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SAP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145220" y="3574618"/>
            <a:ext cx="157022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Line of Business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Apps.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152715" y="1342333"/>
            <a:ext cx="15240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Custom Web Parts</a:t>
            </a:r>
          </a:p>
        </p:txBody>
      </p:sp>
      <p:sp>
        <p:nvSpPr>
          <p:cNvPr id="43" name="Striped Right Arrow 42"/>
          <p:cNvSpPr/>
          <p:nvPr/>
        </p:nvSpPr>
        <p:spPr>
          <a:xfrm rot="16200000">
            <a:off x="7685088" y="4521200"/>
            <a:ext cx="503238" cy="395287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44" name="Striped Right Arrow 43"/>
          <p:cNvSpPr/>
          <p:nvPr/>
        </p:nvSpPr>
        <p:spPr>
          <a:xfrm rot="10800000">
            <a:off x="6619875" y="5915025"/>
            <a:ext cx="914400" cy="396875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69138" y="93663"/>
            <a:ext cx="1990725" cy="1096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/>
          <a:lstStyle/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Other O/S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152715" y="199333"/>
            <a:ext cx="15240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Macintosh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OSX,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Leopard</a:t>
            </a:r>
          </a:p>
          <a:p>
            <a:pPr algn="ctr">
              <a:defRPr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75135" y="808932"/>
            <a:ext cx="1295400" cy="2660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2008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660185" y="5678237"/>
            <a:ext cx="1661410" cy="99809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VoIP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425" y="6142038"/>
            <a:ext cx="2068513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Red: Deployed in last 12 months</a:t>
            </a:r>
          </a:p>
        </p:txBody>
      </p:sp>
      <p:graphicFrame>
        <p:nvGraphicFramePr>
          <p:cNvPr id="51" name="Diagram 50"/>
          <p:cNvGraphicFramePr/>
          <p:nvPr/>
        </p:nvGraphicFramePr>
        <p:xfrm>
          <a:off x="196947" y="520505"/>
          <a:ext cx="174439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069138" y="1266825"/>
            <a:ext cx="1990725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/>
          <a:lstStyle/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Third-Party Solutions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152715" y="4847533"/>
            <a:ext cx="1600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Web Service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Orientation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79650" y="85725"/>
            <a:ext cx="4740275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b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Defender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92350" y="1266825"/>
            <a:ext cx="4708525" cy="548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b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Microsoft Forefront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73658" y="221823"/>
            <a:ext cx="206364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Windows XP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alibri" pitchFamily="34" charset="0"/>
              </a:rPr>
              <a:t>PointSec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71028" y="755223"/>
            <a:ext cx="1652666" cy="3497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Office 2003 Clients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91019" y="221823"/>
            <a:ext cx="2057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Windows Vista</a:t>
            </a:r>
          </a:p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alibri" pitchFamily="34" charset="0"/>
              </a:rPr>
              <a:t>BitLocker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19619" y="755223"/>
            <a:ext cx="1630180" cy="3497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2007 Clients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15215" y="1306234"/>
            <a:ext cx="2605790" cy="29193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Office SharePoint Portal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7660" y="1875733"/>
            <a:ext cx="2438400" cy="22561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SharePoint Server 2007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Portal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My site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Search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Workflow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Business Data Catalog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Excel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Form Services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8480" y="1313728"/>
            <a:ext cx="762000" cy="29318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Exchange Server 2007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65450" y="1313728"/>
            <a:ext cx="762000" cy="29318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Exchange Server 2003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97795" y="5672373"/>
            <a:ext cx="2490864" cy="10039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SQL Server 2005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 SQL Server Reporting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 SQL Server Information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 SQL Server Analytical Services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74785" y="4633923"/>
            <a:ext cx="1688889" cy="10105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Visual Studio Team Foundation Server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Visual Studio 2008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646445" y="4283653"/>
            <a:ext cx="4191000" cy="304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System Center Configuration Manager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667680" y="4959083"/>
            <a:ext cx="2468380" cy="2435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Live Meeting 2007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667680" y="5251394"/>
            <a:ext cx="2468380" cy="3581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Communication Server 2007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667804" y="4657783"/>
            <a:ext cx="2475875" cy="2435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Virtual Earth</a:t>
            </a:r>
          </a:p>
        </p:txBody>
      </p:sp>
      <p:sp>
        <p:nvSpPr>
          <p:cNvPr id="37" name="Striped Right Arrow 36"/>
          <p:cNvSpPr/>
          <p:nvPr/>
        </p:nvSpPr>
        <p:spPr>
          <a:xfrm>
            <a:off x="4532313" y="412750"/>
            <a:ext cx="457200" cy="396875"/>
          </a:xfrm>
          <a:prstGeom prst="stripedRightArrow">
            <a:avLst>
              <a:gd name="adj1" fmla="val 50000"/>
              <a:gd name="adj2" fmla="val 594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60209" y="2379152"/>
            <a:ext cx="1516506" cy="11430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rgbClr val="FF0000"/>
                </a:solidFill>
                <a:latin typeface="Calibri" pitchFamily="34" charset="0"/>
              </a:rPr>
              <a:t>AgilePoint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BPMN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305115" y="5609533"/>
            <a:ext cx="13716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SAP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145220" y="3574618"/>
            <a:ext cx="157022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Line of Business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Apps.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152715" y="1342333"/>
            <a:ext cx="15240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Custom Web Parts</a:t>
            </a:r>
          </a:p>
        </p:txBody>
      </p:sp>
      <p:sp>
        <p:nvSpPr>
          <p:cNvPr id="43" name="Striped Right Arrow 42"/>
          <p:cNvSpPr/>
          <p:nvPr/>
        </p:nvSpPr>
        <p:spPr>
          <a:xfrm rot="16200000">
            <a:off x="7685088" y="4521200"/>
            <a:ext cx="503238" cy="395287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44" name="Striped Right Arrow 43"/>
          <p:cNvSpPr/>
          <p:nvPr/>
        </p:nvSpPr>
        <p:spPr>
          <a:xfrm rot="10800000">
            <a:off x="6619875" y="5915025"/>
            <a:ext cx="914400" cy="396875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69138" y="93663"/>
            <a:ext cx="1990725" cy="1096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/>
          <a:lstStyle/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Other O/S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152715" y="199333"/>
            <a:ext cx="15240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Macintosh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OSX,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Leopard</a:t>
            </a:r>
          </a:p>
          <a:p>
            <a:pPr algn="ctr">
              <a:defRPr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75135" y="808932"/>
            <a:ext cx="1295400" cy="2660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2008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660185" y="5678237"/>
            <a:ext cx="1661410" cy="99809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VoIP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425" y="6142038"/>
            <a:ext cx="2068513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Red: Deployed in last 12 months</a:t>
            </a:r>
          </a:p>
        </p:txBody>
      </p:sp>
      <p:graphicFrame>
        <p:nvGraphicFramePr>
          <p:cNvPr id="51" name="Diagram 50"/>
          <p:cNvGraphicFramePr/>
          <p:nvPr/>
        </p:nvGraphicFramePr>
        <p:xfrm>
          <a:off x="196947" y="520505"/>
          <a:ext cx="174439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Unified Communication and 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Voice/Data convergence?</a:t>
            </a:r>
          </a:p>
          <a:p>
            <a:r>
              <a:rPr lang="en-US" dirty="0" smtClean="0"/>
              <a:t>Is it voice mail in our inbox?</a:t>
            </a:r>
          </a:p>
          <a:p>
            <a:r>
              <a:rPr lang="en-US" dirty="0" smtClean="0"/>
              <a:t>Is it presence?</a:t>
            </a:r>
          </a:p>
          <a:p>
            <a:r>
              <a:rPr lang="en-US" dirty="0" smtClean="0"/>
              <a:t>Is it </a:t>
            </a:r>
            <a:r>
              <a:rPr lang="en-US" dirty="0" err="1" smtClean="0"/>
              <a:t>vDenny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ontent Placeholder 4"/>
          <p:cNvGrpSpPr>
            <a:grpSpLocks noGrp="1"/>
          </p:cNvGrpSpPr>
          <p:nvPr>
            <p:ph sz="half" idx="1"/>
          </p:nvPr>
        </p:nvGrpSpPr>
        <p:grpSpPr>
          <a:xfrm>
            <a:off x="1870364" y="1201738"/>
            <a:ext cx="4741140" cy="4118408"/>
            <a:chOff x="429491" y="942109"/>
            <a:chExt cx="3366654" cy="4391891"/>
          </a:xfrm>
        </p:grpSpPr>
        <p:sp>
          <p:nvSpPr>
            <p:cNvPr id="6" name="Isosceles Triangle 5"/>
            <p:cNvSpPr/>
            <p:nvPr/>
          </p:nvSpPr>
          <p:spPr bwMode="auto">
            <a:xfrm>
              <a:off x="429491" y="942109"/>
              <a:ext cx="3366654" cy="4391891"/>
            </a:xfrm>
            <a:prstGeom prst="triangl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720436" y="4572000"/>
              <a:ext cx="2798619" cy="554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1025236" y="3782291"/>
              <a:ext cx="2189019" cy="138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1343891" y="2895600"/>
              <a:ext cx="1524000" cy="415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1676400" y="2022764"/>
              <a:ext cx="817418" cy="415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Maslow’s Hierarchy of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0257" y="1440872"/>
            <a:ext cx="4969741" cy="4378036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Self-Actualization</a:t>
            </a:r>
          </a:p>
          <a:p>
            <a:pPr algn="ctr">
              <a:buNone/>
            </a:pPr>
            <a:r>
              <a:rPr lang="en-US" sz="3600" dirty="0" smtClean="0"/>
              <a:t>Esteem</a:t>
            </a:r>
          </a:p>
          <a:p>
            <a:pPr algn="ctr">
              <a:buNone/>
            </a:pPr>
            <a:r>
              <a:rPr lang="en-US" sz="3600" dirty="0" smtClean="0"/>
              <a:t>Love</a:t>
            </a:r>
          </a:p>
          <a:p>
            <a:pPr algn="ctr">
              <a:buNone/>
            </a:pPr>
            <a:r>
              <a:rPr lang="en-US" sz="3600" dirty="0" smtClean="0"/>
              <a:t>Safety</a:t>
            </a:r>
          </a:p>
          <a:p>
            <a:pPr algn="ctr">
              <a:buNone/>
            </a:pPr>
            <a:r>
              <a:rPr lang="en-US" sz="3600" dirty="0" smtClean="0"/>
              <a:t>Physiological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 bwMode="auto">
          <a:xfrm>
            <a:off x="415637" y="1187884"/>
            <a:ext cx="4741140" cy="4118408"/>
          </a:xfrm>
          <a:prstGeom prst="triangl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825365" y="4591742"/>
            <a:ext cx="3941196" cy="51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254604" y="3851208"/>
            <a:ext cx="3082718" cy="12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1703354" y="3019731"/>
            <a:ext cx="2146195" cy="389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171615" y="2201247"/>
            <a:ext cx="1151141" cy="389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Gurdeep’s</a:t>
            </a:r>
            <a:r>
              <a:rPr lang="en-US" dirty="0" smtClean="0"/>
              <a:t> Hierarchy of Needs for </a:t>
            </a:r>
            <a:r>
              <a:rPr lang="en-US" smtClean="0"/>
              <a:t>Unified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2511" y="1399308"/>
            <a:ext cx="4969741" cy="4378036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Self-Actualization</a:t>
            </a:r>
          </a:p>
          <a:p>
            <a:pPr algn="ctr">
              <a:buNone/>
            </a:pPr>
            <a:r>
              <a:rPr lang="en-US" sz="3600" dirty="0" smtClean="0"/>
              <a:t>Dynamic</a:t>
            </a:r>
          </a:p>
          <a:p>
            <a:pPr algn="ctr">
              <a:buNone/>
            </a:pPr>
            <a:r>
              <a:rPr lang="en-US" sz="3600" dirty="0" smtClean="0"/>
              <a:t>Rationalized</a:t>
            </a:r>
          </a:p>
          <a:p>
            <a:pPr algn="ctr">
              <a:buNone/>
            </a:pPr>
            <a:r>
              <a:rPr lang="en-US" sz="3600" dirty="0" smtClean="0"/>
              <a:t>Standard</a:t>
            </a:r>
          </a:p>
          <a:p>
            <a:pPr algn="ctr">
              <a:buNone/>
            </a:pPr>
            <a:r>
              <a:rPr lang="en-US" sz="3600" dirty="0" smtClean="0"/>
              <a:t>Basic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1413163"/>
            <a:ext cx="357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Moving the Business forward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4945" y="468283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Dial tone/Basic Email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87636" y="3990109"/>
            <a:ext cx="386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Cheap Dial tone/Calendar, Contacts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0873" y="3144981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Voice and Data Convergence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20145" y="2313710"/>
            <a:ext cx="297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Mobility, Unified Messaging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A – Integrate LCS with Phone System</a:t>
            </a:r>
          </a:p>
          <a:p>
            <a:r>
              <a:rPr lang="en-US" dirty="0" smtClean="0"/>
              <a:t>Plan B – Implement Unified Messaging</a:t>
            </a:r>
          </a:p>
          <a:p>
            <a:r>
              <a:rPr lang="en-US" dirty="0" smtClean="0"/>
              <a:t>Plan B’ – Implement VoIP with Office Communication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1 – Integrate LCS with 5ESS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2006 started implementing LCS 2005.  Goal was to integrate with existing phone system, Lucent 5ESS.</a:t>
            </a:r>
          </a:p>
          <a:p>
            <a:r>
              <a:rPr lang="en-US" dirty="0" smtClean="0"/>
              <a:t>Close gap with Microsoft’s consumer offering</a:t>
            </a:r>
          </a:p>
          <a:p>
            <a:r>
              <a:rPr lang="en-US" dirty="0" smtClean="0"/>
              <a:t>Vendors plan was to sell us new IP capable PBX system.  Cost $1-2M</a:t>
            </a:r>
          </a:p>
          <a:p>
            <a:r>
              <a:rPr lang="en-US" dirty="0" smtClean="0"/>
              <a:t>Federate with other entities running LCS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NL template_0704">
  <a:themeElements>
    <a:clrScheme name="ORNL template_0704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O_Summit_2008">
  <a:themeElements>
    <a:clrScheme name="Custom 1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388C34"/>
      </a:accent2>
      <a:accent3>
        <a:srgbClr val="93B55B"/>
      </a:accent3>
      <a:accent4>
        <a:srgbClr val="39639D"/>
      </a:accent4>
      <a:accent5>
        <a:srgbClr val="9C472C"/>
      </a:accent5>
      <a:accent6>
        <a:srgbClr val="D59625"/>
      </a:accent6>
      <a:hlink>
        <a:srgbClr val="FF8119"/>
      </a:hlink>
      <a:folHlink>
        <a:srgbClr val="44B9E8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8E54F5BD0A9142833B2DDBA071E345" ma:contentTypeVersion="1" ma:contentTypeDescription="Create a new document." ma:contentTypeScope="" ma:versionID="ea255e7ee46e5e6ed037ba571f9df4c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0C561DB-86CF-459D-843E-814E7DC7BCA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880D4B9-5F57-44E5-8C5A-5A8125B305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214BB3-251C-4460-A99A-52D051A259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template_0704</Template>
  <TotalTime>0</TotalTime>
  <Words>680</Words>
  <Application>Microsoft PowerPoint</Application>
  <PresentationFormat>On-screen Show (4:3)</PresentationFormat>
  <Paragraphs>173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ORNL template_0704</vt:lpstr>
      <vt:lpstr>CIO_Summit_2008</vt:lpstr>
      <vt:lpstr>Enhancing Communication through Unifying Services</vt:lpstr>
      <vt:lpstr>Slide 2</vt:lpstr>
      <vt:lpstr>Slide 3</vt:lpstr>
      <vt:lpstr>Slide 4</vt:lpstr>
      <vt:lpstr>What is Unified Communication and Why should we care?</vt:lpstr>
      <vt:lpstr>Maslow’s Hierarchy of Needs</vt:lpstr>
      <vt:lpstr>Gurdeep’s Hierarchy of Needs for Unified Communication</vt:lpstr>
      <vt:lpstr>Three Plans</vt:lpstr>
      <vt:lpstr>Plan 1 – Integrate LCS with 5ESS</vt:lpstr>
      <vt:lpstr>Slide 10</vt:lpstr>
      <vt:lpstr>Plan B – Implement Exchange Unified Messaging</vt:lpstr>
      <vt:lpstr>Plan B – cont </vt:lpstr>
      <vt:lpstr>Slide 13</vt:lpstr>
      <vt:lpstr>Plan B’– OCS as Phone System</vt:lpstr>
      <vt:lpstr>Slide 15</vt:lpstr>
      <vt:lpstr>Benefits</vt:lpstr>
      <vt:lpstr>Current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2008-02-11T01:48:26Z</dcterms:created>
  <dcterms:modified xsi:type="dcterms:W3CDTF">2008-05-05T01:33:10Z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0x010100A68E54F5BD0A9142833B2DDBA071E345</vt:lpwstr>
  </property>
</Properties>
</file>