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9"/>
  </p:notesMasterIdLst>
  <p:handoutMasterIdLst>
    <p:handoutMasterId r:id="rId10"/>
  </p:handoutMasterIdLst>
  <p:sldIdLst>
    <p:sldId id="265" r:id="rId3"/>
    <p:sldId id="267" r:id="rId4"/>
    <p:sldId id="268" r:id="rId5"/>
    <p:sldId id="269" r:id="rId6"/>
    <p:sldId id="270" r:id="rId7"/>
    <p:sldId id="271" r:id="rId8"/>
  </p:sldIdLst>
  <p:sldSz cx="9144000" cy="6858000" type="screen4x3"/>
  <p:notesSz cx="7010400" cy="92964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AF1"/>
    <a:srgbClr val="003087"/>
    <a:srgbClr val="404040"/>
    <a:srgbClr val="505050"/>
    <a:srgbClr val="004C97"/>
    <a:srgbClr val="63666A"/>
    <a:srgbClr val="A7A8AA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58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Helvetica" pitchFamily="124" charset="0"/>
              </a:defRPr>
            </a:lvl1pPr>
          </a:lstStyle>
          <a:p>
            <a:pPr>
              <a:defRPr/>
            </a:pPr>
            <a:fld id="{56E47BA0-0AD3-421F-955E-9ABE16CAB54E}" type="datetimeFigureOut">
              <a:rPr lang="en-US" altLang="en-US"/>
              <a:pPr>
                <a:defRPr/>
              </a:pPr>
              <a:t>9/8/2017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Helvetica" pitchFamily="124" charset="0"/>
              </a:defRPr>
            </a:lvl1pPr>
          </a:lstStyle>
          <a:p>
            <a:pPr>
              <a:defRPr/>
            </a:pPr>
            <a:fld id="{00481CEC-10F0-4BFB-9E2A-DDF431445A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07530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Helvetica" pitchFamily="124" charset="0"/>
              </a:defRPr>
            </a:lvl1pPr>
          </a:lstStyle>
          <a:p>
            <a:pPr>
              <a:defRPr/>
            </a:pPr>
            <a:fld id="{8AF37C3B-BC21-42F3-9B27-D758188CB0F8}" type="datetimeFigureOut">
              <a:rPr lang="en-US" altLang="en-US"/>
              <a:pPr>
                <a:defRPr/>
              </a:pPr>
              <a:t>9/8/2017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Helvetica" pitchFamily="124" charset="0"/>
              </a:defRPr>
            </a:lvl1pPr>
          </a:lstStyle>
          <a:p>
            <a:pPr>
              <a:defRPr/>
            </a:pPr>
            <a:fld id="{BB6268FF-779F-4B36-B075-E2ADD36402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52928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55650" indent="-290513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63638" indent="-23177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30363" indent="-23177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95500" indent="-23177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527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099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671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9243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13B6AEA4-AE11-4ED9-9B86-C69C88FA63A3}" type="slidenum">
              <a:rPr lang="en-US" altLang="en-US" sz="1200" smtClean="0">
                <a:latin typeface="Helvetica" panose="020B0604020202020204" pitchFamily="34" charset="0"/>
              </a:rPr>
              <a:pPr/>
              <a:t>1</a:t>
            </a:fld>
            <a:endParaRPr lang="en-US" altLang="en-US" sz="1200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624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55650" indent="-290513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63638" indent="-23177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30363" indent="-23177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95500" indent="-23177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527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099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671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9243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B4D49B6-CB91-4ACB-8967-0E5703CD3DDA}" type="slidenum">
              <a:rPr lang="en-US" altLang="en-US" sz="1200" smtClean="0">
                <a:latin typeface="Helvetica" panose="020B0604020202020204" pitchFamily="34" charset="0"/>
              </a:rPr>
              <a:pPr/>
              <a:t>2</a:t>
            </a:fld>
            <a:endParaRPr lang="en-US" altLang="en-US" sz="1200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553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6268FF-779F-4B36-B075-E2ADD3640276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9822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4955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9/8/2017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Jerry Annala | Muon Campus Update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74FF3-8DB7-4100-87D3-F2EE5BDF41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4243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9/8/2017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Jerry Annala | Muon Campus Update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8CD09-BBAB-4164-9DAD-A7C638E2E8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8780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9/8/2017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Jerry Annala | Muon Campus Update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66428-9A87-482B-AA1A-0EB7322FE3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6402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9/8/2017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Jerry Annala | Muon Campus Update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54051-23D7-443D-88FD-82BD49E32C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8902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9/8/2017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Jerry Annala | Muon Campus Update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78E6C-9F15-49E5-849D-03416D9FD0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7275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9/8/2017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Jerry Annala | Muon Campus Update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CEEA0-0676-4D12-B4C2-CD700AE1CD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1043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9/8/2017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Jerry Annala | Muon Campus Update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F1BB1-4B90-49AD-A740-CEFD4AF17E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3831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9/8/2017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Jerry Annala | Muon Campus Update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D4941-45B9-4B94-BF3A-1EC49849D3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9300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r>
              <a:rPr lang="en-US" altLang="en-US"/>
              <a:t>9/8/2017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 eaLnBrk="1" hangingPunct="1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Jerry Annala | Muon Campus Update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fld id="{BE2EC517-0E79-4ADC-91D4-D94C9F939D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8" r:id="rId1"/>
    <p:sldLayoutId id="2147484109" r:id="rId2"/>
    <p:sldLayoutId id="2147484101" r:id="rId3"/>
    <p:sldLayoutId id="2147484102" r:id="rId4"/>
    <p:sldLayoutId id="2147484103" r:id="rId5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 eaLnBrk="1" hangingPunct="1">
              <a:defRPr sz="900" smtClean="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r>
              <a:rPr lang="en-US" altLang="en-US"/>
              <a:t>9/8/2017</a:t>
            </a:r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Jerry Annala | Muon Campus Update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fld id="{E8ECF250-2D3B-4E2F-997C-8D255E14B5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205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7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</a:rPr>
              <a:t>Delivery Ring Update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</a:rPr>
              <a:t>Jerry Annala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</a:rPr>
              <a:t>Muon Campus Shutdown Status - week 9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</a:rPr>
              <a:t>8 September 2017</a:t>
            </a:r>
          </a:p>
          <a:p>
            <a:pPr eaLnBrk="1" hangingPunct="1"/>
            <a:endParaRPr lang="en-US" altLang="en-US" dirty="0">
              <a:latin typeface="Helvetica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</a:rPr>
              <a:t>Major shutdown efforts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 bwMode="auto">
          <a:xfrm>
            <a:off x="228600" y="1042988"/>
            <a:ext cx="8672513" cy="163641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  <a:latin typeface="Helvetica" panose="020B0604020202020204" pitchFamily="34" charset="0"/>
              </a:rPr>
              <a:t>Install the M4 line</a:t>
            </a:r>
          </a:p>
          <a:p>
            <a:pPr lvl="1" eaLnBrk="1" hangingPunct="1"/>
            <a:r>
              <a:rPr lang="en-US" altLang="en-US" dirty="0">
                <a:solidFill>
                  <a:schemeClr val="tx1"/>
                </a:solidFill>
                <a:latin typeface="Helvetica" panose="020B0604020202020204" pitchFamily="34" charset="0"/>
              </a:rPr>
              <a:t>Magnets installed past the temp shield wall </a:t>
            </a:r>
            <a:r>
              <a:rPr lang="en-US" altLang="en-US" dirty="0">
                <a:solidFill>
                  <a:srgbClr val="FF0000"/>
                </a:solidFill>
                <a:latin typeface="Helvetica" panose="020B0604020202020204" pitchFamily="34" charset="0"/>
              </a:rPr>
              <a:t>(100%)</a:t>
            </a:r>
          </a:p>
          <a:p>
            <a:pPr lvl="1" eaLnBrk="1" hangingPunct="1"/>
            <a:r>
              <a:rPr lang="en-US" altLang="en-US" dirty="0">
                <a:solidFill>
                  <a:schemeClr val="tx1"/>
                </a:solidFill>
                <a:latin typeface="Helvetica" panose="020B0604020202020204" pitchFamily="34" charset="0"/>
              </a:rPr>
              <a:t>Cables are being installed </a:t>
            </a:r>
            <a:r>
              <a:rPr lang="en-US" altLang="en-US" dirty="0">
                <a:solidFill>
                  <a:srgbClr val="FF0000"/>
                </a:solidFill>
                <a:latin typeface="Helvetica" panose="020B0604020202020204" pitchFamily="34" charset="0"/>
              </a:rPr>
              <a:t>(40%)</a:t>
            </a:r>
          </a:p>
          <a:p>
            <a:pPr lvl="1" eaLnBrk="1" hangingPunct="1"/>
            <a:r>
              <a:rPr lang="en-US" altLang="en-US" dirty="0">
                <a:solidFill>
                  <a:schemeClr val="tx1"/>
                </a:solidFill>
                <a:latin typeface="Helvetica" panose="020B0604020202020204" pitchFamily="34" charset="0"/>
              </a:rPr>
              <a:t>Water connections will follow cable installation </a:t>
            </a:r>
            <a:r>
              <a:rPr lang="en-US" altLang="en-US" dirty="0">
                <a:solidFill>
                  <a:srgbClr val="FF0000"/>
                </a:solidFill>
                <a:latin typeface="Helvetica" panose="020B0604020202020204" pitchFamily="34" charset="0"/>
              </a:rPr>
              <a:t>(0%)</a:t>
            </a:r>
          </a:p>
          <a:p>
            <a:pPr eaLnBrk="1" hangingPunct="1"/>
            <a:endParaRPr lang="en-US" altLang="en-US" dirty="0">
              <a:solidFill>
                <a:schemeClr val="tx1"/>
              </a:solidFill>
              <a:latin typeface="Helvetica" panose="020B0604020202020204" pitchFamily="34" charset="0"/>
            </a:endParaRPr>
          </a:p>
          <a:p>
            <a:pPr eaLnBrk="1" hangingPunct="1"/>
            <a:endParaRPr lang="en-US" altLang="en-US" dirty="0">
              <a:solidFill>
                <a:schemeClr val="tx1"/>
              </a:solidFill>
              <a:latin typeface="Helvetica" panose="020B0604020202020204" pitchFamily="34" charset="0"/>
            </a:endParaRPr>
          </a:p>
        </p:txBody>
      </p:sp>
      <p:sp>
        <p:nvSpPr>
          <p:cNvPr id="1024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900">
                <a:solidFill>
                  <a:srgbClr val="004C97"/>
                </a:solidFill>
                <a:latin typeface="Helvetica" panose="020B0604020202020204" pitchFamily="34" charset="0"/>
              </a:rPr>
              <a:t>9/8/2017</a:t>
            </a:r>
          </a:p>
        </p:txBody>
      </p:sp>
      <p:sp>
        <p:nvSpPr>
          <p:cNvPr id="1024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900">
                <a:solidFill>
                  <a:srgbClr val="004C97"/>
                </a:solidFill>
                <a:latin typeface="Helvetica" panose="020B0604020202020204" pitchFamily="34" charset="0"/>
              </a:rPr>
              <a:t>Jerry Annala | Muon Campus Update</a:t>
            </a:r>
            <a:endParaRPr lang="en-US" altLang="en-US" sz="9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024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0721C47D-D91C-4FD8-B051-E0196AC1D148}" type="slidenum">
              <a:rPr lang="en-US" altLang="en-US" sz="900" smtClean="0">
                <a:solidFill>
                  <a:srgbClr val="004C97"/>
                </a:solidFill>
                <a:latin typeface="Helvetica" panose="020B0604020202020204" pitchFamily="34" charset="0"/>
              </a:rPr>
              <a:pPr/>
              <a:t>2</a:t>
            </a:fld>
            <a:endParaRPr lang="en-US" altLang="en-US" sz="9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6148" y="3360828"/>
            <a:ext cx="5178056" cy="29126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83877"/>
            <a:ext cx="9144000" cy="109024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 new pulsed septa magnets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First Magnet is at NWA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Magnet has been pumping since 8/10/17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Vacuum pressure at 1.3e-6 </a:t>
            </a:r>
            <a:r>
              <a:rPr lang="en-US" dirty="0" err="1">
                <a:solidFill>
                  <a:schemeClr val="tx1"/>
                </a:solidFill>
              </a:rPr>
              <a:t>torr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Ion pumps are holding on their own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Organizing all of the installation work so that actual vacuum installation time is as short as possible.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9/8/2017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Jerry Annala | Muon Campus Update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2773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Repair of PWCs and Ion Chambers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9/8/2017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Jerry Annala | Muon Campus Update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213" y="967195"/>
            <a:ext cx="8686187" cy="522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866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jobs (unchanged)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Installation of 3 extra correction elements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Stands being machined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Cables have been pulled</a:t>
            </a:r>
          </a:p>
          <a:p>
            <a:r>
              <a:rPr lang="en-US" dirty="0">
                <a:solidFill>
                  <a:schemeClr val="tx1"/>
                </a:solidFill>
              </a:rPr>
              <a:t>Search for aperture restrictions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Have inspected the M2 and M3 lines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Will still inspect the M4 and M5 lines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9/8/2017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Jerry Annala | Muon Campus Update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087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Electricians continue pulling M4 line cable</a:t>
            </a:r>
          </a:p>
          <a:p>
            <a:r>
              <a:rPr lang="en-US" dirty="0">
                <a:solidFill>
                  <a:schemeClr val="tx1"/>
                </a:solidFill>
              </a:rPr>
              <a:t>Have resumed AP-0 pulse testing </a:t>
            </a:r>
          </a:p>
          <a:p>
            <a:r>
              <a:rPr lang="en-US" dirty="0">
                <a:solidFill>
                  <a:schemeClr val="tx1"/>
                </a:solidFill>
              </a:rPr>
              <a:t>Begin installation of injection Septum magnet on next week</a:t>
            </a:r>
          </a:p>
          <a:p>
            <a:r>
              <a:rPr lang="en-US" dirty="0">
                <a:solidFill>
                  <a:schemeClr val="tx1"/>
                </a:solidFill>
              </a:rPr>
              <a:t>Production line repair of PWCs and Ion Chambers is underway.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9/8/2017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Jerry Annala | Muon Campus Update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8039415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Tempate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FermilabTempate</Template>
  <TotalTime>228721</TotalTime>
  <Words>212</Words>
  <Application>Microsoft Office PowerPoint</Application>
  <PresentationFormat>On-screen Show (4:3)</PresentationFormat>
  <Paragraphs>46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MS PGothic</vt:lpstr>
      <vt:lpstr>MS PGothic</vt:lpstr>
      <vt:lpstr>Arial</vt:lpstr>
      <vt:lpstr>Calibri</vt:lpstr>
      <vt:lpstr>Helvetica</vt:lpstr>
      <vt:lpstr>FermilabTempate</vt:lpstr>
      <vt:lpstr>Fermilab: Footer Only</vt:lpstr>
      <vt:lpstr>Delivery Ring Update</vt:lpstr>
      <vt:lpstr>Major shutdown efforts</vt:lpstr>
      <vt:lpstr>Install new pulsed septa magnets</vt:lpstr>
      <vt:lpstr>Repair of PWCs and Ion Chambers</vt:lpstr>
      <vt:lpstr>Additional jobs (unchanged)</vt:lpstr>
      <vt:lpstr>Schedule</vt:lpstr>
    </vt:vector>
  </TitlesOfParts>
  <Company>Fermilab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Delivery Ring AIP Update</dc:title>
  <dc:creator>Gerald E. Annala x3804 06541N</dc:creator>
  <cp:lastModifiedBy>Gerald E. Annala x3804 06541N</cp:lastModifiedBy>
  <cp:revision>419</cp:revision>
  <cp:lastPrinted>2016-10-17T16:36:40Z</cp:lastPrinted>
  <dcterms:created xsi:type="dcterms:W3CDTF">2014-12-17T13:45:40Z</dcterms:created>
  <dcterms:modified xsi:type="dcterms:W3CDTF">2017-09-08T13:41:01Z</dcterms:modified>
</cp:coreProperties>
</file>