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67" r:id="rId5"/>
    <p:sldId id="261" r:id="rId6"/>
    <p:sldId id="257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46" autoAdjust="0"/>
  </p:normalViewPr>
  <p:slideViewPr>
    <p:cSldViewPr snapToGrid="0" snapToObjects="1">
      <p:cViewPr varScale="1">
        <p:scale>
          <a:sx n="102" d="100"/>
          <a:sy n="102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0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2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6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5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5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1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2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A0B7F-920C-8D46-A9C5-805396D12311}" type="datetimeFigureOut">
              <a:rPr lang="en-US" smtClean="0"/>
              <a:t>14.09.17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77AA-1CE0-5A4E-B1F7-80778071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0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 HV system consortium</a:t>
            </a:r>
            <a:br>
              <a:rPr lang="en-US" dirty="0" smtClean="0"/>
            </a:br>
            <a:r>
              <a:rPr lang="en-US" dirty="0" smtClean="0"/>
              <a:t>Start-up report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31118" y="4284295"/>
            <a:ext cx="3994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Francesco </a:t>
            </a:r>
            <a:r>
              <a:rPr lang="en-US" dirty="0" smtClean="0"/>
              <a:t>Pietropaolo / </a:t>
            </a:r>
            <a:r>
              <a:rPr lang="en-US" dirty="0" smtClean="0"/>
              <a:t>Bo Yu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DUNE TB meeting, September 14</a:t>
            </a:r>
            <a:r>
              <a:rPr lang="en-US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37357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12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Start-up activities of the joint HV consortium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6370"/>
            <a:ext cx="9005460" cy="5576896"/>
          </a:xfrm>
        </p:spPr>
        <p:txBody>
          <a:bodyPr>
            <a:noAutofit/>
          </a:bodyPr>
          <a:lstStyle/>
          <a:p>
            <a:r>
              <a:rPr lang="en-US" sz="2000" dirty="0" smtClean="0"/>
              <a:t>Presently participating Institutes:</a:t>
            </a:r>
          </a:p>
          <a:p>
            <a:pPr lvl="1"/>
            <a:r>
              <a:rPr lang="en-US" sz="1600" dirty="0" smtClean="0"/>
              <a:t>ANL</a:t>
            </a:r>
            <a:r>
              <a:rPr lang="en-US" sz="1600" dirty="0"/>
              <a:t>, BNL, CERN, </a:t>
            </a:r>
            <a:r>
              <a:rPr lang="en-US" sz="1600" dirty="0" smtClean="0"/>
              <a:t>FNAL, KSU</a:t>
            </a:r>
            <a:r>
              <a:rPr lang="en-US" sz="1600" dirty="0"/>
              <a:t>, LSU, SBU</a:t>
            </a:r>
            <a:r>
              <a:rPr lang="en-US" sz="1600" dirty="0" smtClean="0"/>
              <a:t>, UCB/LBNL</a:t>
            </a:r>
            <a:r>
              <a:rPr lang="en-US" sz="1600" dirty="0"/>
              <a:t>, </a:t>
            </a:r>
            <a:r>
              <a:rPr lang="en-US" sz="1600" dirty="0" smtClean="0"/>
              <a:t>UH, </a:t>
            </a:r>
            <a:r>
              <a:rPr lang="en-US" sz="1600" dirty="0"/>
              <a:t>UTA, </a:t>
            </a:r>
            <a:r>
              <a:rPr lang="en-US" sz="1600" dirty="0" smtClean="0"/>
              <a:t>V-Tech</a:t>
            </a:r>
            <a:r>
              <a:rPr lang="en-US" sz="1600" dirty="0"/>
              <a:t>, </a:t>
            </a:r>
            <a:r>
              <a:rPr lang="en-US" sz="1600" dirty="0" smtClean="0"/>
              <a:t>W</a:t>
            </a:r>
            <a:r>
              <a:rPr lang="en-US" sz="1600" dirty="0"/>
              <a:t>&amp;</a:t>
            </a:r>
            <a:r>
              <a:rPr lang="en-US" sz="1600" dirty="0" smtClean="0"/>
              <a:t>M, </a:t>
            </a:r>
            <a:r>
              <a:rPr lang="mr-IN" sz="1600" dirty="0" smtClean="0"/>
              <a:t>…</a:t>
            </a:r>
            <a:endParaRPr lang="en-US" sz="1600" dirty="0" smtClean="0"/>
          </a:p>
          <a:p>
            <a:r>
              <a:rPr lang="en-US" sz="2000" dirty="0" smtClean="0"/>
              <a:t>Two meeting have been held in the past weeks.</a:t>
            </a:r>
          </a:p>
          <a:p>
            <a:r>
              <a:rPr lang="en-US" sz="2000" dirty="0" smtClean="0"/>
              <a:t>The first has been devoted to </a:t>
            </a:r>
          </a:p>
          <a:p>
            <a:pPr lvl="1"/>
            <a:r>
              <a:rPr lang="en-US" sz="1600" dirty="0" smtClean="0"/>
              <a:t>review, update and agree upon the list of deliverables of the consortium;</a:t>
            </a:r>
          </a:p>
          <a:p>
            <a:pPr lvl="1"/>
            <a:r>
              <a:rPr lang="en-US" sz="1600" dirty="0" smtClean="0"/>
              <a:t>appoint a candidate as technical leader (Bo Yu);</a:t>
            </a:r>
          </a:p>
          <a:p>
            <a:pPr lvl="1"/>
            <a:r>
              <a:rPr lang="en-US" sz="1600" dirty="0" smtClean="0"/>
              <a:t>Agree on the WBS draft structure.</a:t>
            </a:r>
          </a:p>
          <a:p>
            <a:r>
              <a:rPr lang="en-US" sz="2000" dirty="0" smtClean="0"/>
              <a:t>The second was dedicated to </a:t>
            </a:r>
          </a:p>
          <a:p>
            <a:pPr lvl="1"/>
            <a:r>
              <a:rPr lang="en-US" sz="1600" dirty="0" smtClean="0"/>
              <a:t>finalize the draft WBS to be submitted today to the TB;</a:t>
            </a:r>
            <a:endParaRPr lang="en-US" sz="1600" dirty="0"/>
          </a:p>
          <a:p>
            <a:pPr lvl="1"/>
            <a:r>
              <a:rPr lang="en-US" sz="1600" dirty="0" smtClean="0"/>
              <a:t>discuss the substructure the consortium into WG covering the full deliverable list; </a:t>
            </a:r>
          </a:p>
          <a:p>
            <a:pPr lvl="1"/>
            <a:r>
              <a:rPr lang="en-US" sz="1600" dirty="0" smtClean="0"/>
              <a:t>start identifying the fields where additional institutions would be welcome or required.</a:t>
            </a:r>
            <a:endParaRPr lang="en-US" sz="1600" dirty="0"/>
          </a:p>
          <a:p>
            <a:r>
              <a:rPr lang="en-US" sz="2000" dirty="0" smtClean="0"/>
              <a:t>For the future we intend run meetings every second week</a:t>
            </a:r>
          </a:p>
          <a:p>
            <a:pPr lvl="1"/>
            <a:r>
              <a:rPr lang="en-US" sz="1600" dirty="0" smtClean="0"/>
              <a:t> to be held on Wednesday at 9am (Central), 4pm (CET).</a:t>
            </a:r>
          </a:p>
          <a:p>
            <a:pPr lvl="1"/>
            <a:r>
              <a:rPr lang="en-US" sz="1600" dirty="0" smtClean="0"/>
              <a:t>alternating with </a:t>
            </a:r>
            <a:r>
              <a:rPr lang="en-US" sz="1600" dirty="0" err="1" smtClean="0"/>
              <a:t>ProtoDUNE</a:t>
            </a:r>
            <a:r>
              <a:rPr lang="en-US" sz="1600" dirty="0" smtClean="0"/>
              <a:t> FCA/CPA/HV working group meeting</a:t>
            </a:r>
          </a:p>
          <a:p>
            <a:r>
              <a:rPr lang="en-US" sz="1800" dirty="0" smtClean="0"/>
              <a:t>In next meeting:</a:t>
            </a:r>
          </a:p>
          <a:p>
            <a:pPr lvl="1"/>
            <a:r>
              <a:rPr lang="en-US" sz="1600" dirty="0" smtClean="0"/>
              <a:t>Agree on WG structure</a:t>
            </a:r>
          </a:p>
          <a:p>
            <a:pPr lvl="1"/>
            <a:r>
              <a:rPr lang="en-US" sz="1600" dirty="0" smtClean="0"/>
              <a:t>Appoint WG conveners</a:t>
            </a:r>
          </a:p>
        </p:txBody>
      </p:sp>
    </p:spTree>
    <p:extLst>
      <p:ext uri="{BB962C8B-B14F-4D97-AF65-F5344CB8AC3E}">
        <p14:creationId xmlns:p14="http://schemas.microsoft.com/office/powerpoint/2010/main" val="269213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35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 of the HV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15" y="663678"/>
            <a:ext cx="9008467" cy="6171232"/>
          </a:xfrm>
        </p:spPr>
        <p:txBody>
          <a:bodyPr>
            <a:noAutofit/>
          </a:bodyPr>
          <a:lstStyle/>
          <a:p>
            <a:r>
              <a:rPr lang="en-US" sz="2000" dirty="0" smtClean="0"/>
              <a:t>Main activities of the joint HV consortium: </a:t>
            </a:r>
          </a:p>
          <a:p>
            <a:pPr lvl="1"/>
            <a:r>
              <a:rPr lang="en-US" sz="1600" dirty="0" smtClean="0"/>
              <a:t>design review of the HV systems of both SP and DP far detectors, </a:t>
            </a:r>
          </a:p>
          <a:p>
            <a:pPr lvl="1"/>
            <a:r>
              <a:rPr lang="en-US" sz="1600" dirty="0" smtClean="0"/>
              <a:t>identify additional R&amp;D and technical studies</a:t>
            </a:r>
          </a:p>
          <a:p>
            <a:pPr lvl="1"/>
            <a:r>
              <a:rPr lang="en-US" sz="1600" dirty="0" smtClean="0"/>
              <a:t>planning and resource management</a:t>
            </a:r>
          </a:p>
          <a:p>
            <a:pPr lvl="1"/>
            <a:r>
              <a:rPr lang="en-US" sz="1600" dirty="0" smtClean="0"/>
              <a:t>project documentation and approval</a:t>
            </a:r>
          </a:p>
          <a:p>
            <a:r>
              <a:rPr lang="en-US" sz="2000" dirty="0" smtClean="0"/>
              <a:t>We are organizing the consortium in a series of working groups (as in the attached sketch) focused on specific detector components and services (in a similar way as </a:t>
            </a:r>
            <a:r>
              <a:rPr lang="en-US" sz="2000" dirty="0"/>
              <a:t>it is presently taking place </a:t>
            </a:r>
            <a:r>
              <a:rPr lang="en-US" sz="2000" dirty="0" smtClean="0"/>
              <a:t>for </a:t>
            </a:r>
            <a:r>
              <a:rPr lang="en-US" sz="2000" dirty="0" err="1" smtClean="0"/>
              <a:t>ProtoDUNE</a:t>
            </a:r>
            <a:r>
              <a:rPr lang="en-US" sz="2000" dirty="0" smtClean="0"/>
              <a:t>):</a:t>
            </a:r>
          </a:p>
          <a:p>
            <a:pPr lvl="1"/>
            <a:r>
              <a:rPr lang="en-US" sz="1600" dirty="0"/>
              <a:t> SP-CPA modules;</a:t>
            </a:r>
          </a:p>
          <a:p>
            <a:pPr lvl="1"/>
            <a:r>
              <a:rPr lang="en-US" sz="1600" dirty="0"/>
              <a:t>DP-cathode;</a:t>
            </a:r>
          </a:p>
          <a:p>
            <a:pPr lvl="1"/>
            <a:r>
              <a:rPr lang="en-US" sz="1600" dirty="0"/>
              <a:t>SP/DP FC modules; </a:t>
            </a:r>
          </a:p>
          <a:p>
            <a:pPr lvl="1"/>
            <a:r>
              <a:rPr lang="en-US" sz="1600" dirty="0"/>
              <a:t>HV feed-</a:t>
            </a:r>
            <a:r>
              <a:rPr lang="en-US" sz="1600" dirty="0" err="1"/>
              <a:t>throughs</a:t>
            </a:r>
            <a:r>
              <a:rPr lang="en-US" sz="1600" dirty="0"/>
              <a:t> and filtering;</a:t>
            </a:r>
          </a:p>
          <a:p>
            <a:pPr lvl="1"/>
            <a:r>
              <a:rPr lang="en-US" sz="1600" dirty="0"/>
              <a:t>voltage degraders;</a:t>
            </a:r>
          </a:p>
          <a:p>
            <a:pPr lvl="1"/>
            <a:r>
              <a:rPr lang="en-US" sz="1600" dirty="0"/>
              <a:t>system integration; </a:t>
            </a:r>
          </a:p>
          <a:p>
            <a:pPr lvl="1"/>
            <a:r>
              <a:rPr lang="en-US" sz="1600" dirty="0"/>
              <a:t>monitoring and calibrations systems;</a:t>
            </a:r>
          </a:p>
          <a:p>
            <a:pPr lvl="1"/>
            <a:r>
              <a:rPr lang="en-US" sz="1600" dirty="0"/>
              <a:t>detector simulation/physics requirements.</a:t>
            </a:r>
            <a:endParaRPr lang="en-US" dirty="0"/>
          </a:p>
          <a:p>
            <a:r>
              <a:rPr lang="en-US" sz="2000" dirty="0" smtClean="0"/>
              <a:t>More </a:t>
            </a:r>
            <a:r>
              <a:rPr lang="en-US" sz="2000" dirty="0"/>
              <a:t>than one institution </a:t>
            </a:r>
            <a:r>
              <a:rPr lang="en-US" sz="2000" dirty="0" smtClean="0"/>
              <a:t>will participate </a:t>
            </a:r>
            <a:r>
              <a:rPr lang="en-US" sz="2000" dirty="0"/>
              <a:t>in each WG. At least in a preliminary stage, we will </a:t>
            </a:r>
            <a:r>
              <a:rPr lang="en-US" sz="2000" dirty="0" smtClean="0"/>
              <a:t>keep </a:t>
            </a:r>
            <a:r>
              <a:rPr lang="en-US" sz="2000" dirty="0"/>
              <a:t>the SP and DP HV systems as two independent designs, possibly merging only specific WG.</a:t>
            </a:r>
          </a:p>
          <a:p>
            <a:r>
              <a:rPr lang="en-US" sz="2000" dirty="0"/>
              <a:t>The WG’s will cover exhaustively the full list of </a:t>
            </a:r>
            <a:r>
              <a:rPr lang="en-US" sz="2000" dirty="0" smtClean="0"/>
              <a:t>identified deliverables.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409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35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WG </a:t>
            </a:r>
            <a:r>
              <a:rPr lang="en-US" dirty="0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6" y="985671"/>
            <a:ext cx="9008467" cy="5615181"/>
          </a:xfrm>
        </p:spPr>
        <p:txBody>
          <a:bodyPr>
            <a:noAutofit/>
          </a:bodyPr>
          <a:lstStyle/>
          <a:p>
            <a:r>
              <a:rPr lang="en-US" sz="2000" dirty="0" smtClean="0"/>
              <a:t>WG1. </a:t>
            </a:r>
            <a:r>
              <a:rPr lang="en-US" sz="2000" dirty="0"/>
              <a:t>Design optimization </a:t>
            </a:r>
            <a:r>
              <a:rPr lang="en-US" sz="2000" dirty="0" smtClean="0"/>
              <a:t>for SP and DP; assembly</a:t>
            </a:r>
            <a:r>
              <a:rPr lang="en-US" sz="2000" dirty="0"/>
              <a:t>, system integration, detector simulation, physics requirements for monitoring and </a:t>
            </a:r>
            <a:r>
              <a:rPr lang="en-US" sz="2000" dirty="0" smtClean="0"/>
              <a:t>calibrations,.</a:t>
            </a:r>
          </a:p>
          <a:p>
            <a:r>
              <a:rPr lang="en-US" sz="2000" dirty="0" smtClean="0"/>
              <a:t>WG2. R</a:t>
            </a:r>
            <a:r>
              <a:rPr lang="en-US" sz="2000" dirty="0"/>
              <a:t>&amp;D activities,  R&amp;D facilities (FNAL 35 ton?, CERN HV test set up?, </a:t>
            </a:r>
            <a:r>
              <a:rPr lang="mr-IN" sz="2000" dirty="0"/>
              <a:t>…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WG3. Single phase-CPA: Procurement, in </a:t>
            </a:r>
            <a:r>
              <a:rPr lang="en-US" sz="2000" dirty="0"/>
              <a:t>situ </a:t>
            </a:r>
            <a:r>
              <a:rPr lang="en-US" sz="2000" dirty="0" smtClean="0"/>
              <a:t>QC, </a:t>
            </a:r>
            <a:r>
              <a:rPr lang="en-US" sz="2000" dirty="0"/>
              <a:t>resistive </a:t>
            </a:r>
            <a:r>
              <a:rPr lang="en-US" sz="2000" dirty="0" smtClean="0"/>
              <a:t>Panels</a:t>
            </a:r>
            <a:r>
              <a:rPr lang="en-US" sz="2000" dirty="0"/>
              <a:t>, frame </a:t>
            </a:r>
            <a:r>
              <a:rPr lang="en-US" sz="2000" dirty="0" smtClean="0"/>
              <a:t>strips, </a:t>
            </a:r>
            <a:r>
              <a:rPr lang="en-US" sz="2000" dirty="0"/>
              <a:t>Electrical connections of planes / </a:t>
            </a:r>
            <a:r>
              <a:rPr lang="en-US" sz="2000" dirty="0" smtClean="0"/>
              <a:t>QC, Assembly, </a:t>
            </a:r>
            <a:r>
              <a:rPr lang="en-US" sz="2000" dirty="0"/>
              <a:t>Shipment to assembly site </a:t>
            </a:r>
            <a:r>
              <a:rPr lang="en-US" sz="2000" dirty="0" smtClean="0"/>
              <a:t>/</a:t>
            </a:r>
            <a:r>
              <a:rPr lang="en-US" sz="2000" dirty="0"/>
              <a:t> </a:t>
            </a:r>
            <a:r>
              <a:rPr lang="en-US" sz="2000" dirty="0" smtClean="0"/>
              <a:t>QC</a:t>
            </a:r>
            <a:endParaRPr lang="en-US" sz="2000" dirty="0"/>
          </a:p>
          <a:p>
            <a:r>
              <a:rPr lang="en-US" sz="2000" dirty="0" smtClean="0"/>
              <a:t>WG4. </a:t>
            </a:r>
            <a:r>
              <a:rPr lang="en-US" sz="2000" dirty="0"/>
              <a:t>DP </a:t>
            </a:r>
            <a:r>
              <a:rPr lang="en-US" sz="2000" dirty="0" smtClean="0"/>
              <a:t>Cathode: </a:t>
            </a:r>
            <a:r>
              <a:rPr lang="mr-IN" sz="2000" dirty="0" smtClean="0"/>
              <a:t>…</a:t>
            </a:r>
            <a:endParaRPr lang="en-US" sz="2000" dirty="0" smtClean="0"/>
          </a:p>
          <a:p>
            <a:r>
              <a:rPr lang="en-US" sz="2000" dirty="0" smtClean="0"/>
              <a:t>WG5. Field cage modules:	</a:t>
            </a:r>
          </a:p>
          <a:p>
            <a:pPr lvl="1"/>
            <a:r>
              <a:rPr lang="en-US" sz="1800" dirty="0" smtClean="0"/>
              <a:t>Extrusion </a:t>
            </a:r>
            <a:r>
              <a:rPr lang="en-US" sz="1800" dirty="0"/>
              <a:t>profile procurement  (SP, DP</a:t>
            </a:r>
            <a:r>
              <a:rPr lang="en-US" sz="1800" dirty="0" smtClean="0"/>
              <a:t>), Ground </a:t>
            </a:r>
            <a:r>
              <a:rPr lang="en-US" sz="1800" dirty="0"/>
              <a:t>planes Procurements </a:t>
            </a:r>
            <a:r>
              <a:rPr lang="en-US" sz="1800" dirty="0" smtClean="0"/>
              <a:t>in </a:t>
            </a:r>
            <a:r>
              <a:rPr lang="en-US" sz="1800" dirty="0"/>
              <a:t>situ QC</a:t>
            </a:r>
            <a:endParaRPr lang="en-US" sz="1800" dirty="0" smtClean="0"/>
          </a:p>
          <a:p>
            <a:pPr lvl="1"/>
            <a:r>
              <a:rPr lang="en-US" sz="1800" dirty="0"/>
              <a:t>FRP beams (SP, DP) procurements and QC</a:t>
            </a:r>
          </a:p>
          <a:p>
            <a:pPr lvl="1"/>
            <a:r>
              <a:rPr lang="en-US" sz="1800" dirty="0" smtClean="0"/>
              <a:t>Resistor</a:t>
            </a:r>
            <a:r>
              <a:rPr lang="en-US" sz="1800" dirty="0"/>
              <a:t>/</a:t>
            </a:r>
            <a:r>
              <a:rPr lang="en-US" sz="1800" dirty="0" err="1"/>
              <a:t>varistor</a:t>
            </a:r>
            <a:r>
              <a:rPr lang="en-US" sz="1800" dirty="0"/>
              <a:t> divider boards/ QC (SP, DP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SP </a:t>
            </a:r>
            <a:r>
              <a:rPr lang="en-US" sz="1800" dirty="0"/>
              <a:t>top/bottom </a:t>
            </a:r>
            <a:r>
              <a:rPr lang="en-US" sz="1800" dirty="0" smtClean="0"/>
              <a:t>Modules, SP </a:t>
            </a:r>
            <a:r>
              <a:rPr lang="en-US" sz="1800" dirty="0"/>
              <a:t>End-wall </a:t>
            </a:r>
            <a:r>
              <a:rPr lang="en-US" sz="1800" dirty="0" smtClean="0"/>
              <a:t>Modules, </a:t>
            </a:r>
          </a:p>
          <a:p>
            <a:pPr lvl="1"/>
            <a:r>
              <a:rPr lang="en-US" sz="1800" dirty="0" smtClean="0"/>
              <a:t>DP Modules assembly,  clips </a:t>
            </a:r>
            <a:r>
              <a:rPr lang="en-US" sz="1800" dirty="0"/>
              <a:t>for bent profiles</a:t>
            </a:r>
          </a:p>
          <a:p>
            <a:pPr lvl="1"/>
            <a:r>
              <a:rPr lang="en-US" sz="1800" dirty="0" err="1"/>
              <a:t>Tooljng</a:t>
            </a:r>
            <a:r>
              <a:rPr lang="en-US" sz="1800" dirty="0"/>
              <a:t> &amp; Assembly</a:t>
            </a:r>
          </a:p>
          <a:p>
            <a:pPr lvl="1"/>
            <a:r>
              <a:rPr lang="en-US" sz="1800" dirty="0"/>
              <a:t>Shipment to assembly site /qc</a:t>
            </a:r>
          </a:p>
          <a:p>
            <a:r>
              <a:rPr lang="en-US" sz="2000" dirty="0" smtClean="0"/>
              <a:t>WG6: </a:t>
            </a:r>
            <a:r>
              <a:rPr lang="en-US" sz="2000" dirty="0"/>
              <a:t>HV supply and </a:t>
            </a:r>
            <a:r>
              <a:rPr lang="en-US" sz="2000" dirty="0" smtClean="0"/>
              <a:t>filtering, </a:t>
            </a:r>
            <a:r>
              <a:rPr lang="en-US" sz="2000" dirty="0"/>
              <a:t>HV PS + </a:t>
            </a:r>
            <a:r>
              <a:rPr lang="en-US" sz="2000" dirty="0" smtClean="0"/>
              <a:t>cable procurement, R&amp;D tests, filtering </a:t>
            </a:r>
            <a:r>
              <a:rPr lang="en-US" sz="2000" dirty="0"/>
              <a:t>and receptacle design and </a:t>
            </a:r>
            <a:r>
              <a:rPr lang="en-US" sz="2000" dirty="0" smtClean="0"/>
              <a:t>tests.</a:t>
            </a:r>
          </a:p>
        </p:txBody>
      </p:sp>
    </p:spTree>
    <p:extLst>
      <p:ext uri="{BB962C8B-B14F-4D97-AF65-F5344CB8AC3E}">
        <p14:creationId xmlns:p14="http://schemas.microsoft.com/office/powerpoint/2010/main" val="31835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885"/>
            <a:ext cx="898991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 exhaustive list of fields to be investigated for the far detector HV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045" y="1843158"/>
            <a:ext cx="7211447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Profile coating: time consuming, cost increase, very fragile. Is it really necessary?</a:t>
            </a:r>
          </a:p>
          <a:p>
            <a:r>
              <a:rPr lang="en-US" sz="2400" dirty="0" smtClean="0"/>
              <a:t>Plastic end-caps: electric field not fully under control. </a:t>
            </a:r>
            <a:r>
              <a:rPr lang="en-US" sz="2400" dirty="0" err="1" smtClean="0"/>
              <a:t>Resisitive</a:t>
            </a:r>
            <a:r>
              <a:rPr lang="en-US" sz="2400" dirty="0" smtClean="0"/>
              <a:t> version?</a:t>
            </a:r>
          </a:p>
          <a:p>
            <a:r>
              <a:rPr lang="en-US" sz="2400" dirty="0" smtClean="0"/>
              <a:t>Bent profiles with clips: to partly replace end-caps in SP?</a:t>
            </a:r>
          </a:p>
          <a:p>
            <a:r>
              <a:rPr lang="en-US" sz="2400" dirty="0" smtClean="0"/>
              <a:t>Dual phase design issues: Institutions at the origin of present DP design not yet in the consortium. </a:t>
            </a:r>
          </a:p>
          <a:p>
            <a:r>
              <a:rPr lang="en-US" sz="2400" dirty="0" smtClean="0"/>
              <a:t>Assembly scheme and modules storage to be rethought and optimized.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182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99"/>
          </a:xfrm>
        </p:spPr>
        <p:txBody>
          <a:bodyPr/>
          <a:lstStyle/>
          <a:p>
            <a:r>
              <a:rPr lang="en-US" dirty="0" smtClean="0"/>
              <a:t>WBS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86" y="1004454"/>
            <a:ext cx="8645834" cy="5576455"/>
          </a:xfrm>
        </p:spPr>
        <p:txBody>
          <a:bodyPr>
            <a:noAutofit/>
          </a:bodyPr>
          <a:lstStyle/>
          <a:p>
            <a:r>
              <a:rPr lang="en-US" sz="2400" dirty="0" smtClean="0"/>
              <a:t>A spreadsheet with deliverables and associated institutions has been produced and updated:</a:t>
            </a:r>
          </a:p>
          <a:p>
            <a:pPr lvl="1"/>
            <a:r>
              <a:rPr lang="en-US" sz="1800" dirty="0" smtClean="0"/>
              <a:t>it is follows the scheme proposed  as Option 2 by Steve </a:t>
            </a:r>
            <a:r>
              <a:rPr lang="en-US" sz="1800" dirty="0" err="1" smtClean="0"/>
              <a:t>Kettell</a:t>
            </a:r>
            <a:r>
              <a:rPr lang="en-US" sz="1800" dirty="0" smtClean="0"/>
              <a:t> (slide 6 of his help slides) in a previous TB meeting: focusing on activities where multiple Institutes are associated</a:t>
            </a:r>
          </a:p>
          <a:p>
            <a:pPr lvl="1"/>
            <a:r>
              <a:rPr lang="en-US" sz="1800" dirty="0" smtClean="0"/>
              <a:t>It is complemented by an updated list of  desiderata from the participating institutions.</a:t>
            </a:r>
          </a:p>
          <a:p>
            <a:r>
              <a:rPr lang="en-US" sz="2400" dirty="0" smtClean="0"/>
              <a:t>For this draft, the structure was derived from the deliverable list on which we agreed upon in our first meeting, with the </a:t>
            </a:r>
            <a:r>
              <a:rPr lang="en-US" sz="2400" dirty="0"/>
              <a:t>assumption </a:t>
            </a:r>
            <a:r>
              <a:rPr lang="en-US" sz="2400" dirty="0" smtClean="0"/>
              <a:t>that:</a:t>
            </a:r>
          </a:p>
          <a:p>
            <a:pPr lvl="1"/>
            <a:r>
              <a:rPr lang="en-US" sz="1800" dirty="0" smtClean="0"/>
              <a:t>the consortium is structured on the basis of the present </a:t>
            </a:r>
            <a:r>
              <a:rPr lang="en-US" sz="1800" dirty="0" err="1" smtClean="0"/>
              <a:t>ProtoDUNE</a:t>
            </a:r>
            <a:r>
              <a:rPr lang="en-US" sz="1800" dirty="0" smtClean="0"/>
              <a:t> HV/FC/CPA working group and built on the experience we are presently developing.</a:t>
            </a:r>
          </a:p>
          <a:p>
            <a:pPr lvl="1"/>
            <a:r>
              <a:rPr lang="en-US" sz="1800" dirty="0"/>
              <a:t>the need of </a:t>
            </a:r>
            <a:r>
              <a:rPr lang="en-US" sz="1800" dirty="0" smtClean="0"/>
              <a:t>possible additional </a:t>
            </a:r>
            <a:r>
              <a:rPr lang="en-US" sz="1800" dirty="0"/>
              <a:t>R&amp;D and design </a:t>
            </a:r>
            <a:r>
              <a:rPr lang="en-US" sz="1800" dirty="0" err="1" smtClean="0"/>
              <a:t>optimisation</a:t>
            </a:r>
            <a:r>
              <a:rPr lang="en-US" sz="1800" dirty="0" smtClean="0"/>
              <a:t> in view of the </a:t>
            </a:r>
            <a:r>
              <a:rPr lang="en-US" sz="1800" dirty="0"/>
              <a:t>of </a:t>
            </a:r>
            <a:r>
              <a:rPr lang="en-US" sz="1800" dirty="0" err="1"/>
              <a:t>ProtoDUNE</a:t>
            </a:r>
            <a:r>
              <a:rPr lang="en-US" sz="1800" dirty="0"/>
              <a:t> HV </a:t>
            </a:r>
            <a:r>
              <a:rPr lang="en-US" sz="1800" dirty="0" smtClean="0"/>
              <a:t>performance and of the larger DUNE far detector scale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need to integrate other institutions especially for the DP deliverables</a:t>
            </a:r>
            <a:r>
              <a:rPr lang="en-US" sz="1800" dirty="0" smtClean="0"/>
              <a:t>.</a:t>
            </a:r>
          </a:p>
          <a:p>
            <a:r>
              <a:rPr lang="en-US" sz="2400" dirty="0" smtClean="0"/>
              <a:t>This structure is </a:t>
            </a:r>
            <a:r>
              <a:rPr lang="en-US" sz="2400" dirty="0"/>
              <a:t>certainly appropriate in the hypothesis of minimal "R&amp;D / design update”</a:t>
            </a:r>
            <a:r>
              <a:rPr lang="en-US" sz="2400" dirty="0" smtClean="0"/>
              <a:t>.</a:t>
            </a:r>
          </a:p>
        </p:txBody>
      </p:sp>
      <p:pic>
        <p:nvPicPr>
          <p:cNvPr id="4" name="Picture 3" descr="PastedGraphic-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307" y="1925676"/>
            <a:ext cx="37465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4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93"/>
            <a:ext cx="8229600" cy="5566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WBS development (first level)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3" y="517533"/>
            <a:ext cx="4133273" cy="6331523"/>
          </a:xfrm>
        </p:spPr>
        <p:txBody>
          <a:bodyPr>
            <a:noAutofit/>
          </a:bodyPr>
          <a:lstStyle/>
          <a:p>
            <a:r>
              <a:rPr lang="en-US" sz="1800" dirty="0" smtClean="0"/>
              <a:t>Hardware 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Cathode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/FC Key Components procurement/fabrication/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QC</a:t>
            </a:r>
          </a:p>
          <a:p>
            <a:pPr marL="455613" lvl="1" indent="-190500"/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SP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CPA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modules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DP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cathode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modules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SP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Top/Bottom Field Cage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Modules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SP </a:t>
            </a:r>
            <a:r>
              <a:rPr lang="en-US" sz="1400" dirty="0" err="1">
                <a:solidFill>
                  <a:srgbClr val="000000"/>
                </a:solidFill>
                <a:ea typeface="Calibri"/>
                <a:cs typeface="Calibri"/>
              </a:rPr>
              <a:t>Endwall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 Field Cage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Modules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DP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Field Cage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Modules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HV </a:t>
            </a:r>
            <a:r>
              <a:rPr lang="en-US" sz="1400" dirty="0" err="1">
                <a:solidFill>
                  <a:srgbClr val="000000"/>
                </a:solidFill>
                <a:ea typeface="Calibri"/>
                <a:cs typeface="Calibri"/>
              </a:rPr>
              <a:t>Feedthroughs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  (300 kV / 600 kV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)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HV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Power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Supplies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HV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Distribution (Cables/Filters/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Tees)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HVFT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-Cathode Interconnect (cups or other scheme for FD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)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Current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monitoring via segmented ground plane/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pickup electrodes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/coronal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monitors</a:t>
            </a:r>
          </a:p>
          <a:p>
            <a:r>
              <a:rPr lang="en-US" sz="1800" dirty="0" smtClean="0">
                <a:solidFill>
                  <a:srgbClr val="000000"/>
                </a:solidFill>
                <a:ea typeface="Calibri"/>
                <a:cs typeface="Calibri"/>
              </a:rPr>
              <a:t>Software	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Supply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Cathode/FC Geometries into </a:t>
            </a:r>
            <a:r>
              <a:rPr lang="en-US" sz="1400" dirty="0" err="1" smtClean="0">
                <a:solidFill>
                  <a:srgbClr val="000000"/>
                </a:solidFill>
                <a:ea typeface="Calibri"/>
                <a:cs typeface="Calibri"/>
              </a:rPr>
              <a:t>LArSoft</a:t>
            </a:r>
            <a:endParaRPr lang="en-US" sz="1400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Electric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Field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Map</a:t>
            </a:r>
          </a:p>
          <a:p>
            <a:pPr marL="455613" lvl="1" indent="-190500"/>
            <a:r>
              <a:rPr lang="en-US" sz="1400" dirty="0" smtClean="0">
                <a:solidFill>
                  <a:srgbClr val="FF0000"/>
                </a:solidFill>
                <a:ea typeface="Calibri"/>
                <a:cs typeface="Calibri"/>
              </a:rPr>
              <a:t>Calibration (</a:t>
            </a:r>
            <a:r>
              <a:rPr lang="en-US" sz="1400" dirty="0">
                <a:solidFill>
                  <a:srgbClr val="FF0000"/>
                </a:solidFill>
              </a:rPr>
              <a:t>Run Control Software Analysis Software Calibration Database </a:t>
            </a:r>
            <a:r>
              <a:rPr lang="en-US" sz="1400" dirty="0" smtClean="0">
                <a:solidFill>
                  <a:srgbClr val="FF0000"/>
                </a:solidFill>
                <a:ea typeface="Calibri"/>
                <a:cs typeface="Calibri"/>
              </a:rPr>
              <a:t>)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Hardware Database</a:t>
            </a:r>
          </a:p>
          <a:p>
            <a:pPr marL="455613" lvl="1" indent="-190500"/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HV </a:t>
            </a:r>
            <a:r>
              <a:rPr lang="en-US" sz="1400" dirty="0">
                <a:solidFill>
                  <a:srgbClr val="000000"/>
                </a:solidFill>
                <a:ea typeface="Calibri"/>
                <a:cs typeface="Calibri"/>
              </a:rPr>
              <a:t>Data 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Calibri"/>
              </a:rPr>
              <a:t>Collection</a:t>
            </a:r>
          </a:p>
          <a:p>
            <a:pPr marL="455613" lvl="1" indent="-190500"/>
            <a:r>
              <a:rPr lang="en-US" sz="1400" dirty="0">
                <a:solidFill>
                  <a:srgbClr val="FF0000"/>
                </a:solidFill>
                <a:ea typeface="Calibri"/>
                <a:cs typeface="Calibri"/>
              </a:rPr>
              <a:t>HV System Performance </a:t>
            </a:r>
            <a:r>
              <a:rPr lang="en-US" sz="1400" dirty="0" smtClean="0">
                <a:solidFill>
                  <a:srgbClr val="FF0000"/>
                </a:solidFill>
                <a:ea typeface="Calibri"/>
                <a:cs typeface="Calibri"/>
              </a:rPr>
              <a:t>Evaluation (</a:t>
            </a:r>
            <a:r>
              <a:rPr lang="en-US" sz="1400" dirty="0">
                <a:solidFill>
                  <a:srgbClr val="FF0000"/>
                </a:solidFill>
                <a:ea typeface="Calibri"/>
                <a:cs typeface="Calibri"/>
              </a:rPr>
              <a:t>Analyze TPC data to determine HV system performance</a:t>
            </a:r>
            <a:r>
              <a:rPr lang="en-US" sz="1400" dirty="0" smtClean="0">
                <a:solidFill>
                  <a:srgbClr val="FF0000"/>
                </a:solidFill>
                <a:ea typeface="Calibri"/>
                <a:cs typeface="Calibri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0273" y="536006"/>
            <a:ext cx="4883727" cy="6209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0000"/>
                </a:solidFill>
                <a:ea typeface="Calibri"/>
                <a:cs typeface="Calibri"/>
              </a:rPr>
              <a:t>Physics</a:t>
            </a:r>
          </a:p>
          <a:p>
            <a:pPr marL="455613" lvl="1" indent="-190500"/>
            <a:r>
              <a:rPr lang="en-US" sz="1400" dirty="0" smtClean="0"/>
              <a:t>Validation of HV System Requirements with respect to Physics Performance </a:t>
            </a:r>
          </a:p>
          <a:p>
            <a:pPr marL="455613" lvl="1" indent="-190500"/>
            <a:r>
              <a:rPr lang="en-US" sz="1400" dirty="0" smtClean="0"/>
              <a:t>Study of the Complete HV system response to a HV Discharge</a:t>
            </a:r>
          </a:p>
          <a:p>
            <a:pPr marL="455613" lvl="1" indent="-190500"/>
            <a:r>
              <a:rPr lang="en-US" sz="1400" dirty="0" smtClean="0"/>
              <a:t>Simulation and Testing of Insulator Charging and its Impact on the TPC</a:t>
            </a:r>
          </a:p>
          <a:p>
            <a:pPr marL="455613" lvl="1" indent="-190500"/>
            <a:r>
              <a:rPr lang="en-US" sz="1400" dirty="0" smtClean="0"/>
              <a:t>HV System Performance Validation via </a:t>
            </a:r>
            <a:r>
              <a:rPr lang="en-US" sz="1400" dirty="0" err="1" smtClean="0"/>
              <a:t>ProtoDUNE</a:t>
            </a:r>
            <a:r>
              <a:rPr lang="en-US" sz="1400" dirty="0" smtClean="0"/>
              <a:t> Data Analysis </a:t>
            </a:r>
          </a:p>
          <a:p>
            <a:pPr marL="455613" lvl="1" indent="-190500"/>
            <a:r>
              <a:rPr lang="en-US" sz="1400" dirty="0" smtClean="0"/>
              <a:t>Editing of TDR chapter </a:t>
            </a:r>
          </a:p>
          <a:p>
            <a:r>
              <a:rPr lang="en-US" sz="1800" dirty="0" smtClean="0">
                <a:solidFill>
                  <a:srgbClr val="000000"/>
                </a:solidFill>
                <a:ea typeface="Calibri"/>
                <a:cs typeface="Calibri"/>
              </a:rPr>
              <a:t>Integration </a:t>
            </a:r>
            <a:endParaRPr lang="en-US" sz="1800" dirty="0" smtClean="0"/>
          </a:p>
          <a:p>
            <a:pPr marL="477838" lvl="1" indent="-212725"/>
            <a:r>
              <a:rPr lang="en-US" sz="1400" dirty="0" smtClean="0"/>
              <a:t>HV system circuit diagram, grounding and shielding plan </a:t>
            </a:r>
          </a:p>
          <a:p>
            <a:pPr marL="477838" lvl="1" indent="-212725"/>
            <a:r>
              <a:rPr lang="en-US" sz="1400" dirty="0" smtClean="0"/>
              <a:t>Internal/external interfaces </a:t>
            </a:r>
          </a:p>
          <a:p>
            <a:pPr marL="477838" lvl="1" indent="-212725"/>
            <a:r>
              <a:rPr lang="en-US" sz="1400" dirty="0" smtClean="0"/>
              <a:t>Integration Test Facility (Mechanical and electrical/HV validation) </a:t>
            </a:r>
          </a:p>
          <a:p>
            <a:pPr marL="477838" lvl="1" indent="-212725"/>
            <a:r>
              <a:rPr lang="en-US" sz="1400" dirty="0" smtClean="0"/>
              <a:t>Development of QA Plans (specification of tests/facilities) </a:t>
            </a:r>
          </a:p>
          <a:p>
            <a:pPr marL="477838" lvl="1" indent="-212725"/>
            <a:r>
              <a:rPr lang="en-US" sz="1400" dirty="0" smtClean="0"/>
              <a:t>Development of QC Plans (for all components) </a:t>
            </a:r>
          </a:p>
          <a:p>
            <a:r>
              <a:rPr lang="en-US" sz="1800" dirty="0" smtClean="0">
                <a:solidFill>
                  <a:srgbClr val="FF0000"/>
                </a:solidFill>
                <a:ea typeface="Calibri"/>
                <a:cs typeface="Calibri"/>
              </a:rPr>
              <a:t>System Monitoring / Calibration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450850" lvl="1" indent="-185738"/>
            <a:r>
              <a:rPr lang="en-US" sz="1400" dirty="0" smtClean="0">
                <a:solidFill>
                  <a:srgbClr val="FF0000"/>
                </a:solidFill>
              </a:rPr>
              <a:t>Camera system for HV system monitoring  </a:t>
            </a:r>
          </a:p>
          <a:p>
            <a:pPr marL="450850" lvl="1" indent="-185738"/>
            <a:r>
              <a:rPr lang="en-US" sz="1400" dirty="0" smtClean="0">
                <a:solidFill>
                  <a:srgbClr val="FF0000"/>
                </a:solidFill>
              </a:rPr>
              <a:t>CPA/FC dimensional stability monitoring (SP)  </a:t>
            </a:r>
          </a:p>
          <a:p>
            <a:pPr marL="450850" lvl="1" indent="-185738"/>
            <a:r>
              <a:rPr lang="en-US" sz="1400" dirty="0" smtClean="0">
                <a:solidFill>
                  <a:srgbClr val="FF0000"/>
                </a:solidFill>
              </a:rPr>
              <a:t>Current monitoring via segmented ground plane/pickup electrodes/coronal monitors</a:t>
            </a:r>
          </a:p>
          <a:p>
            <a:pPr marL="450850" lvl="1" indent="-185738"/>
            <a:r>
              <a:rPr lang="en-US" sz="1400" dirty="0" smtClean="0">
                <a:solidFill>
                  <a:srgbClr val="FF0000"/>
                </a:solidFill>
              </a:rPr>
              <a:t>Definition of cryostat requirements on ports, support structure </a:t>
            </a:r>
          </a:p>
          <a:p>
            <a:pPr marL="450850" lvl="1" indent="-185738"/>
            <a:r>
              <a:rPr lang="en-US" sz="1400" dirty="0" smtClean="0">
                <a:solidFill>
                  <a:srgbClr val="FF0000"/>
                </a:solidFill>
              </a:rPr>
              <a:t>Laser, radioactive source  (requirements)??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8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382"/>
            <a:ext cx="8229600" cy="3941618"/>
          </a:xfrm>
        </p:spPr>
        <p:txBody>
          <a:bodyPr/>
          <a:lstStyle/>
          <a:p>
            <a:r>
              <a:rPr lang="en-US" dirty="0" smtClean="0"/>
              <a:t>Prepare detailed WBS </a:t>
            </a:r>
          </a:p>
          <a:p>
            <a:r>
              <a:rPr lang="en-US" dirty="0" smtClean="0"/>
              <a:t>Start up of WG’s activities on detector design and R&amp;D activities</a:t>
            </a:r>
          </a:p>
          <a:p>
            <a:r>
              <a:rPr lang="en-US" dirty="0" smtClean="0"/>
              <a:t>Interact with other consortia for shared activities</a:t>
            </a:r>
          </a:p>
          <a:p>
            <a:r>
              <a:rPr lang="en-US" dirty="0" smtClean="0"/>
              <a:t>Attract additional groups to cover open elements (mainly on EU side)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339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973</Words>
  <Application>Microsoft Macintosh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Joint HV system consortium Start-up report</vt:lpstr>
      <vt:lpstr>Start-up activities of the joint HV consortium</vt:lpstr>
      <vt:lpstr>Structure of the HV consortium</vt:lpstr>
      <vt:lpstr>Preliminary WG organization</vt:lpstr>
      <vt:lpstr>Non exhaustive list of fields to be investigated for the far detector HV design</vt:lpstr>
      <vt:lpstr>WBS Draft</vt:lpstr>
      <vt:lpstr>WBS development (first level)</vt:lpstr>
      <vt:lpstr>Future actions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system consortium WBS break down</dc:title>
  <dc:creator>Francesco Pietropaolo</dc:creator>
  <cp:lastModifiedBy>Francesco Pietropaolo</cp:lastModifiedBy>
  <cp:revision>49</cp:revision>
  <dcterms:created xsi:type="dcterms:W3CDTF">2017-09-10T21:01:06Z</dcterms:created>
  <dcterms:modified xsi:type="dcterms:W3CDTF">2017-09-14T14:59:29Z</dcterms:modified>
</cp:coreProperties>
</file>