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</p:sldMasterIdLst>
  <p:notesMasterIdLst>
    <p:notesMasterId r:id="rId12"/>
  </p:notesMasterIdLst>
  <p:handoutMasterIdLst>
    <p:handoutMasterId r:id="rId13"/>
  </p:handoutMasterIdLst>
  <p:sldIdLst>
    <p:sldId id="256" r:id="rId2"/>
    <p:sldId id="339" r:id="rId3"/>
    <p:sldId id="331" r:id="rId4"/>
    <p:sldId id="330" r:id="rId5"/>
    <p:sldId id="340" r:id="rId6"/>
    <p:sldId id="342" r:id="rId7"/>
    <p:sldId id="343" r:id="rId8"/>
    <p:sldId id="344" r:id="rId9"/>
    <p:sldId id="335" r:id="rId10"/>
    <p:sldId id="341" r:id="rId11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5353"/>
    <a:srgbClr val="FF99FF"/>
    <a:srgbClr val="0000FF"/>
    <a:srgbClr val="FF0000"/>
    <a:srgbClr val="9900CC"/>
    <a:srgbClr val="009900"/>
    <a:srgbClr val="FE5ED4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-96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01CF167-38D8-0848-9E9F-CDE350FE1FC9}" type="datetimeFigureOut">
              <a:rPr lang="en-US"/>
              <a:pPr>
                <a:defRPr/>
              </a:pPr>
              <a:t>11/09/17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EB2870F-4D55-0042-A600-7EBE00661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62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2E42EA3-F67A-B443-9F3C-CD55FC9FD1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2683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C8D80-B2FB-BC49-BDDB-22CBCEC7B0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1631115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A8D41-B29F-CB4B-ABCD-BD7BD9A359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213551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8A7C7-230F-064F-BBBC-FC6F335B5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30006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0E88E-5C20-4946-B418-B83E5884E1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392715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41926-DD56-8A4A-A841-AB504BB5E2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271862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29C74-6504-1743-B201-8A61858ABF2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11543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0F048-08D8-F24A-AEB9-9ADC9A6C96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260761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7502D-1AA5-7E4F-B339-AED4AF0037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340121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A8F12-9217-D84E-AA35-9DCF7948E7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171484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F7743-5ED3-6C4B-87E1-8838A7862F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1067379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D3E0B-BEFB-3440-A909-AF7D85C7B5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10943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71318-3878-8042-91C0-F6A92120B5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  <p:extLst>
      <p:ext uri="{BB962C8B-B14F-4D97-AF65-F5344CB8AC3E}">
        <p14:creationId xmlns:p14="http://schemas.microsoft.com/office/powerpoint/2010/main" val="387534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8A7B0A1-3E07-7B49-A582-8B66FAAD0F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en-GB"/>
              <a:t>Justin Evans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ookman Old Style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ookman Old Style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ookman Old Style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ookman Old Style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Bookman Old Style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9900CC"/>
        </a:buClr>
        <a:buFont typeface="Wingdings" charset="0"/>
        <a:buChar char="Ø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9900CC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9900CC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rgbClr val="9900CC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9900CC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9900CC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9900CC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rgbClr val="9900CC"/>
        </a:buClr>
        <a:buFont typeface="Wingdings" charset="0"/>
        <a:buChar char="Ø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2150" y="1009478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Garamond" charset="0"/>
                <a:cs typeface="Arial" charset="0"/>
              </a:rPr>
              <a:t>protoDUNE</a:t>
            </a:r>
            <a:r>
              <a:rPr lang="en-US" dirty="0" smtClean="0">
                <a:latin typeface="Garamond" charset="0"/>
                <a:cs typeface="Arial" charset="0"/>
              </a:rPr>
              <a:t> APA production in the UK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05354"/>
            <a:ext cx="6400800" cy="108902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GB" sz="1800" dirty="0" smtClean="0">
                <a:cs typeface="+mn-cs"/>
              </a:rPr>
              <a:t>Justin Evans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en-GB" sz="1800" dirty="0" smtClean="0">
                <a:cs typeface="+mn-cs"/>
              </a:rPr>
              <a:t>University of Manchester</a:t>
            </a:r>
          </a:p>
          <a:p>
            <a:pPr eaLnBrk="1" hangingPunct="1">
              <a:lnSpc>
                <a:spcPct val="100000"/>
              </a:lnSpc>
              <a:defRPr/>
            </a:pPr>
            <a:endParaRPr lang="en-GB" sz="1800" dirty="0" smtClean="0">
              <a:cs typeface="+mn-cs"/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en-GB" sz="1800" dirty="0" smtClean="0">
                <a:cs typeface="+mn-cs"/>
              </a:rPr>
              <a:t>11</a:t>
            </a:r>
            <a:r>
              <a:rPr lang="en-GB" sz="1800" baseline="30000" dirty="0" smtClean="0">
                <a:cs typeface="+mn-cs"/>
              </a:rPr>
              <a:t>th</a:t>
            </a:r>
            <a:r>
              <a:rPr lang="en-GB" sz="1800" dirty="0" smtClean="0">
                <a:cs typeface="+mn-cs"/>
              </a:rPr>
              <a:t> September 2017</a:t>
            </a:r>
          </a:p>
        </p:txBody>
      </p:sp>
      <p:pic>
        <p:nvPicPr>
          <p:cNvPr id="16388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21" y="4052687"/>
            <a:ext cx="2917348" cy="12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075" y="4075470"/>
            <a:ext cx="4676345" cy="1007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105" y="5445276"/>
            <a:ext cx="2897895" cy="1412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3053" y="5688973"/>
            <a:ext cx="2954836" cy="925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783510"/>
            <a:ext cx="2927287" cy="736257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294" y="0"/>
            <a:ext cx="1779705" cy="118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766"/>
            <a:ext cx="8229600" cy="856578"/>
          </a:xfrm>
        </p:spPr>
        <p:txBody>
          <a:bodyPr/>
          <a:lstStyle/>
          <a:p>
            <a:r>
              <a:rPr lang="en-US" dirty="0" smtClean="0"/>
              <a:t>Production process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80" y="1792879"/>
            <a:ext cx="8206520" cy="438613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Currently taking around 3 months to wire an APA</a:t>
            </a:r>
          </a:p>
          <a:p>
            <a:pPr lvl="1"/>
            <a:r>
              <a:rPr lang="en-US" dirty="0" smtClean="0"/>
              <a:t>For mass production, each site needs to push out an APA every 2-3 </a:t>
            </a:r>
            <a:r>
              <a:rPr lang="en-US" dirty="0" smtClean="0"/>
              <a:t>weeks</a:t>
            </a:r>
          </a:p>
          <a:p>
            <a:pPr marL="0" indent="0">
              <a:buNone/>
            </a:pPr>
            <a:r>
              <a:rPr lang="en-US" dirty="0" smtClean="0"/>
              <a:t>We’re looking at extending working hours to speed this up</a:t>
            </a:r>
          </a:p>
          <a:p>
            <a:pPr lvl="1"/>
            <a:r>
              <a:rPr lang="en-US" dirty="0" smtClean="0"/>
              <a:t>Working overtime on some weekends</a:t>
            </a:r>
          </a:p>
          <a:p>
            <a:pPr lvl="1"/>
            <a:r>
              <a:rPr lang="en-US" dirty="0" smtClean="0"/>
              <a:t>Moving to 12-hour days (an early crew and a late crew)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Current production procedure is quite manpower heavy</a:t>
            </a:r>
          </a:p>
          <a:p>
            <a:pPr lvl="1"/>
            <a:r>
              <a:rPr lang="en-US" dirty="0" smtClean="0"/>
              <a:t>For most of the time, you need two people working together</a:t>
            </a:r>
          </a:p>
          <a:p>
            <a:pPr lvl="1"/>
            <a:r>
              <a:rPr lang="en-US" dirty="0" smtClean="0"/>
              <a:t>Wiring happens half a layer at a time</a:t>
            </a:r>
          </a:p>
          <a:p>
            <a:pPr lvl="1"/>
            <a:r>
              <a:rPr lang="en-US" dirty="0" smtClean="0"/>
              <a:t>APA must be moved twice between each layer: at these times you need </a:t>
            </a:r>
            <a:r>
              <a:rPr lang="en-US" dirty="0" smtClean="0"/>
              <a:t>three</a:t>
            </a:r>
            <a:r>
              <a:rPr lang="en-US" dirty="0" smtClean="0"/>
              <a:t> </a:t>
            </a:r>
            <a:r>
              <a:rPr lang="en-US" dirty="0" smtClean="0"/>
              <a:t>people</a:t>
            </a:r>
          </a:p>
          <a:p>
            <a:pPr lvl="1"/>
            <a:r>
              <a:rPr lang="en-US" dirty="0" smtClean="0"/>
              <a:t>Many days of tension and electrical tests per APA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smtClean="0"/>
              <a:t>We have a very nice machine from PSL to start us off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lot of work is needed to turn this into a mass production method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Justin Evans</a:t>
            </a:r>
            <a:endParaRPr lang="en-GB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2"/>
          <a:stretch>
            <a:fillRect/>
          </a:stretch>
        </p:blipFill>
        <p:spPr bwMode="auto">
          <a:xfrm>
            <a:off x="7891463" y="0"/>
            <a:ext cx="1252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606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protoDUNE</a:t>
            </a:r>
            <a:r>
              <a:rPr lang="en-US" dirty="0" smtClean="0"/>
              <a:t> in the UK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05" y="1600200"/>
            <a:ext cx="5156741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We are making three </a:t>
            </a:r>
            <a:r>
              <a:rPr lang="en-US" dirty="0" err="1" smtClean="0"/>
              <a:t>protoDUNE</a:t>
            </a:r>
            <a:r>
              <a:rPr lang="en-US" dirty="0" smtClean="0"/>
              <a:t> APAs in the UK</a:t>
            </a:r>
          </a:p>
          <a:p>
            <a:pPr lvl="1"/>
            <a:r>
              <a:rPr lang="en-US" dirty="0" smtClean="0"/>
              <a:t>Using a copy of the system designed by the PSL engineers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Working at the </a:t>
            </a:r>
            <a:r>
              <a:rPr lang="en-US" b="1" dirty="0" err="1" smtClean="0"/>
              <a:t>Daresbury</a:t>
            </a:r>
            <a:r>
              <a:rPr lang="en-US" b="1" dirty="0" smtClean="0"/>
              <a:t> laboratory</a:t>
            </a:r>
          </a:p>
          <a:p>
            <a:pPr marL="0" indent="0">
              <a:buNone/>
            </a:pPr>
            <a:r>
              <a:rPr lang="en-US" dirty="0" smtClean="0"/>
              <a:t>In close proximity to Manchester and Liverpool (30 min drive)</a:t>
            </a:r>
          </a:p>
          <a:p>
            <a:pPr lvl="1"/>
            <a:r>
              <a:rPr lang="en-US" dirty="0" smtClean="0"/>
              <a:t>1 hour to Lancaster</a:t>
            </a:r>
          </a:p>
          <a:p>
            <a:pPr lvl="1"/>
            <a:r>
              <a:rPr lang="en-US" dirty="0" smtClean="0"/>
              <a:t>90 minutes to Sheffield</a:t>
            </a:r>
          </a:p>
          <a:p>
            <a:pPr marL="0" indent="0">
              <a:buNone/>
            </a:pPr>
            <a:r>
              <a:rPr lang="en-US" dirty="0" smtClean="0"/>
              <a:t>This is important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llows technical and academic staff from multiple universities to have day-to-day involvement in the project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Justin Evans</a:t>
            </a:r>
            <a:endParaRPr lang="en-GB"/>
          </a:p>
        </p:txBody>
      </p:sp>
      <p:pic>
        <p:nvPicPr>
          <p:cNvPr id="7" name="Picture 6" descr="IMG_90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23" y="1579434"/>
            <a:ext cx="3174543" cy="4232724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2"/>
          <a:stretch>
            <a:fillRect/>
          </a:stretch>
        </p:blipFill>
        <p:spPr bwMode="auto">
          <a:xfrm>
            <a:off x="7891463" y="0"/>
            <a:ext cx="1252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87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5362"/>
          </a:xfrm>
        </p:spPr>
        <p:txBody>
          <a:bodyPr/>
          <a:lstStyle/>
          <a:p>
            <a:r>
              <a:rPr lang="en-US" dirty="0" smtClean="0"/>
              <a:t>Working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31975"/>
            <a:ext cx="8229600" cy="88696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Production happening inside a class 100,000 clean tent; similar setup to PSL</a:t>
            </a:r>
          </a:p>
          <a:p>
            <a:pPr lvl="1"/>
            <a:r>
              <a:rPr lang="en-US" dirty="0" smtClean="0"/>
              <a:t>The room is covered by a crane, rated to 6 </a:t>
            </a:r>
            <a:r>
              <a:rPr lang="en-US" dirty="0" err="1" smtClean="0"/>
              <a:t>tonnes</a:t>
            </a:r>
            <a:endParaRPr lang="en-US" dirty="0" smtClean="0"/>
          </a:p>
          <a:p>
            <a:pPr lvl="1"/>
            <a:r>
              <a:rPr lang="en-US" dirty="0" smtClean="0"/>
              <a:t>Clean tent has a separate internal crane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Justin Evans</a:t>
            </a:r>
            <a:endParaRPr lang="en-GB" dirty="0"/>
          </a:p>
        </p:txBody>
      </p:sp>
      <p:pic>
        <p:nvPicPr>
          <p:cNvPr id="10" name="Picture 9" descr="IMG_75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26" y="978705"/>
            <a:ext cx="5966148" cy="44746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71717" y="3073493"/>
            <a:ext cx="103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Winding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machine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3295" y="411165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Process cart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2"/>
          <a:stretch>
            <a:fillRect/>
          </a:stretch>
        </p:blipFill>
        <p:spPr bwMode="auto">
          <a:xfrm>
            <a:off x="7891463" y="0"/>
            <a:ext cx="1252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659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154" y="444860"/>
            <a:ext cx="7931693" cy="1143000"/>
          </a:xfrm>
        </p:spPr>
        <p:txBody>
          <a:bodyPr/>
          <a:lstStyle/>
          <a:p>
            <a:r>
              <a:rPr lang="en-US" dirty="0" smtClean="0"/>
              <a:t>APA frames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238" y="1774052"/>
            <a:ext cx="3933573" cy="412748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Steel from Atlantic Steel (same supplier as PSL)</a:t>
            </a:r>
          </a:p>
          <a:p>
            <a:pPr lvl="1"/>
            <a:r>
              <a:rPr lang="en-US" dirty="0" smtClean="0"/>
              <a:t>Steel selection process required to ensure tolerances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Portobello (engineering company near Sheffield) produce the frames</a:t>
            </a:r>
          </a:p>
          <a:p>
            <a:pPr lvl="1"/>
            <a:r>
              <a:rPr lang="en-US" dirty="0" err="1" smtClean="0"/>
              <a:t>protoDUNE</a:t>
            </a:r>
            <a:r>
              <a:rPr lang="en-US" dirty="0" smtClean="0"/>
              <a:t> frame production has gone very smoothly</a:t>
            </a:r>
          </a:p>
          <a:p>
            <a:pPr lvl="1"/>
            <a:r>
              <a:rPr lang="en-US" dirty="0" smtClean="0"/>
              <a:t>Currently £30k per frame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Justin Evans</a:t>
            </a:r>
            <a:endParaRPr lang="en-GB"/>
          </a:p>
        </p:txBody>
      </p:sp>
      <p:pic>
        <p:nvPicPr>
          <p:cNvPr id="12" name="Picture 11" descr="IMG_71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13" y="1926609"/>
            <a:ext cx="4629365" cy="347202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2"/>
          <a:stretch>
            <a:fillRect/>
          </a:stretch>
        </p:blipFill>
        <p:spPr bwMode="auto">
          <a:xfrm>
            <a:off x="7891463" y="0"/>
            <a:ext cx="1252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909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527" y="392027"/>
            <a:ext cx="4793863" cy="1143000"/>
          </a:xfrm>
        </p:spPr>
        <p:txBody>
          <a:bodyPr/>
          <a:lstStyle/>
          <a:p>
            <a:r>
              <a:rPr lang="en-US" dirty="0" smtClean="0"/>
              <a:t>Production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27" y="1440701"/>
            <a:ext cx="4121471" cy="233713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Install photon detectors</a:t>
            </a:r>
          </a:p>
          <a:p>
            <a:pPr lvl="1"/>
            <a:r>
              <a:rPr lang="en-US" dirty="0" smtClean="0"/>
              <a:t>Quick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pply mesh and combs</a:t>
            </a:r>
          </a:p>
          <a:p>
            <a:pPr lvl="1"/>
            <a:r>
              <a:rPr lang="en-US" dirty="0" smtClean="0"/>
              <a:t>~2 weeks: 8 hours of epoxy drying each time, limited </a:t>
            </a:r>
            <a:r>
              <a:rPr lang="en-US" dirty="0" err="1" smtClean="0"/>
              <a:t>parallelisation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Install PCBs for wiring onto</a:t>
            </a:r>
          </a:p>
          <a:p>
            <a:pPr lvl="1"/>
            <a:r>
              <a:rPr lang="en-US" dirty="0" smtClean="0"/>
              <a:t>1 day: epoxy must dry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7" name="Picture 6" descr="IMG_8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" y="3655477"/>
            <a:ext cx="4085049" cy="3063787"/>
          </a:xfrm>
          <a:prstGeom prst="rect">
            <a:avLst/>
          </a:prstGeom>
        </p:spPr>
      </p:pic>
      <p:pic>
        <p:nvPicPr>
          <p:cNvPr id="8" name="Picture 7" descr="IMG_85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68" y="0"/>
            <a:ext cx="385913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75660" y="170749"/>
            <a:ext cx="1881645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Mesh application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11802" y="3823517"/>
            <a:ext cx="1936422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Comb installation</a:t>
            </a:r>
            <a:endParaRPr lang="en-US" dirty="0"/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31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262"/>
            <a:ext cx="8229600" cy="792547"/>
          </a:xfrm>
        </p:spPr>
        <p:txBody>
          <a:bodyPr/>
          <a:lstStyle/>
          <a:p>
            <a:r>
              <a:rPr lang="en-US" dirty="0" smtClean="0"/>
              <a:t>Wiring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16" y="5058460"/>
            <a:ext cx="8259884" cy="11424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Wind a half-layer at a time</a:t>
            </a:r>
          </a:p>
          <a:p>
            <a:pPr marL="0" indent="0">
              <a:buNone/>
            </a:pPr>
            <a:r>
              <a:rPr lang="en-US" dirty="0" smtClean="0"/>
              <a:t>Takes 2-4 days depending on the layer</a:t>
            </a:r>
          </a:p>
          <a:p>
            <a:pPr lvl="1"/>
            <a:r>
              <a:rPr lang="en-US" dirty="0" smtClean="0"/>
              <a:t>Or longer if the machine plays 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Justin Evans</a:t>
            </a:r>
            <a:endParaRPr lang="en-GB"/>
          </a:p>
        </p:txBody>
      </p:sp>
      <p:pic>
        <p:nvPicPr>
          <p:cNvPr id="7" name="IMG_903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484" y="950484"/>
            <a:ext cx="7218952" cy="406066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2"/>
          <a:stretch>
            <a:fillRect/>
          </a:stretch>
        </p:blipFill>
        <p:spPr bwMode="auto">
          <a:xfrm>
            <a:off x="7891463" y="0"/>
            <a:ext cx="1252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50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winding machine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PSL have designed a very nice piece of machinery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mass production, reliability is important</a:t>
            </a:r>
          </a:p>
          <a:p>
            <a:pPr lvl="1"/>
            <a:r>
              <a:rPr lang="en-US" dirty="0" smtClean="0"/>
              <a:t>Machine can get confused and stop mid-job; easy to fix but needs expert supervision</a:t>
            </a:r>
          </a:p>
          <a:p>
            <a:pPr lvl="1"/>
            <a:r>
              <a:rPr lang="en-US" dirty="0" smtClean="0"/>
              <a:t>Motors can seize up</a:t>
            </a:r>
          </a:p>
          <a:p>
            <a:pPr lvl="1"/>
            <a:r>
              <a:rPr lang="en-US" dirty="0" smtClean="0"/>
              <a:t>Wire can snap and tangle around the clutch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Other suggested improvements</a:t>
            </a:r>
          </a:p>
          <a:p>
            <a:pPr lvl="1"/>
            <a:r>
              <a:rPr lang="en-US" dirty="0" smtClean="0"/>
              <a:t>Clutch that provides tension needs 20 minutes to warm up before winding</a:t>
            </a:r>
          </a:p>
          <a:p>
            <a:pPr lvl="1"/>
            <a:r>
              <a:rPr lang="en-US" dirty="0" smtClean="0"/>
              <a:t>Redesign to wire a whole layer at once</a:t>
            </a:r>
          </a:p>
          <a:p>
            <a:pPr lvl="1"/>
            <a:r>
              <a:rPr lang="en-US" dirty="0" smtClean="0"/>
              <a:t>Automation software is currently expert level: not trivial to push out to a number of sites with beginner operators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Justin Evans</a:t>
            </a:r>
            <a:endParaRPr lang="en-GB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2"/>
          <a:stretch>
            <a:fillRect/>
          </a:stretch>
        </p:blipFill>
        <p:spPr bwMode="auto">
          <a:xfrm>
            <a:off x="7891463" y="0"/>
            <a:ext cx="1252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746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950"/>
            <a:ext cx="8229600" cy="845907"/>
          </a:xfrm>
        </p:spPr>
        <p:txBody>
          <a:bodyPr/>
          <a:lstStyle/>
          <a:p>
            <a:r>
              <a:rPr lang="en-US" dirty="0" smtClean="0"/>
              <a:t>Tension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27" y="1216012"/>
            <a:ext cx="4249545" cy="489896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smtClean="0"/>
              <a:t>This takes a long time</a:t>
            </a:r>
          </a:p>
          <a:p>
            <a:pPr lvl="1"/>
            <a:r>
              <a:rPr lang="en-US" dirty="0" smtClean="0"/>
              <a:t>Upwards of 3-4 hours to test one side of half a layer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Current procedure</a:t>
            </a:r>
          </a:p>
          <a:p>
            <a:pPr lvl="1"/>
            <a:r>
              <a:rPr lang="en-US" dirty="0" smtClean="0"/>
              <a:t>Test every wire on both sides of a half layer (most of a day)</a:t>
            </a:r>
          </a:p>
          <a:p>
            <a:pPr lvl="1"/>
            <a:r>
              <a:rPr lang="en-US" dirty="0" smtClean="0"/>
              <a:t>Solder and cut all wires (2-3 hours)</a:t>
            </a:r>
          </a:p>
          <a:p>
            <a:pPr lvl="1"/>
            <a:r>
              <a:rPr lang="en-US" dirty="0" smtClean="0"/>
              <a:t>Test every wire on both sides again (most of a day)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We’re being super-cautious for our first layer, so could cut the first test down to every 10 wires or so</a:t>
            </a:r>
          </a:p>
          <a:p>
            <a:pPr lvl="1"/>
            <a:r>
              <a:rPr lang="en-US" dirty="0" smtClean="0"/>
              <a:t>But this is still an integrated 2 weeks of tension testing for every APA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On top of that, there are a few hours of electrical tests per layer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Justin Evans</a:t>
            </a:r>
            <a:endParaRPr lang="en-GB"/>
          </a:p>
        </p:txBody>
      </p:sp>
      <p:pic>
        <p:nvPicPr>
          <p:cNvPr id="7" name="Picture 6" descr="IMG_90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2099" y="1866713"/>
            <a:ext cx="4891744" cy="3668808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2"/>
          <a:stretch>
            <a:fillRect/>
          </a:stretch>
        </p:blipFill>
        <p:spPr bwMode="auto">
          <a:xfrm>
            <a:off x="7891463" y="0"/>
            <a:ext cx="1252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94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991" y="1133353"/>
            <a:ext cx="3852864" cy="30116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886"/>
            <a:ext cx="8229600" cy="825261"/>
          </a:xfrm>
        </p:spPr>
        <p:txBody>
          <a:bodyPr/>
          <a:lstStyle/>
          <a:p>
            <a:r>
              <a:rPr lang="en-US" dirty="0" smtClean="0"/>
              <a:t>Cold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35537"/>
            <a:ext cx="8229600" cy="177152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smtClean="0"/>
              <a:t>Lancaster-built </a:t>
            </a:r>
            <a:r>
              <a:rPr lang="en-US" dirty="0" err="1" smtClean="0"/>
              <a:t>cryo</a:t>
            </a:r>
            <a:r>
              <a:rPr lang="en-US" dirty="0" smtClean="0"/>
              <a:t>-box that can cool SBND and </a:t>
            </a:r>
            <a:r>
              <a:rPr lang="en-US" dirty="0" err="1" smtClean="0"/>
              <a:t>protoDUNE</a:t>
            </a:r>
            <a:r>
              <a:rPr lang="en-US" dirty="0" smtClean="0"/>
              <a:t> frames down to ~100 K in gaseous nitrogen</a:t>
            </a:r>
          </a:p>
          <a:p>
            <a:pPr lvl="1"/>
            <a:r>
              <a:rPr lang="en-US" dirty="0" smtClean="0"/>
              <a:t>Goal is cool-down rate of 50 K / hour</a:t>
            </a:r>
          </a:p>
          <a:p>
            <a:pPr lvl="1"/>
            <a:r>
              <a:rPr lang="en-US" dirty="0" smtClean="0"/>
              <a:t>Equipped with sixteen cameras and lighting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Not clear if we will use this on the </a:t>
            </a:r>
            <a:r>
              <a:rPr lang="en-US" dirty="0" err="1" smtClean="0"/>
              <a:t>protoDUNE</a:t>
            </a:r>
            <a:r>
              <a:rPr lang="en-US" dirty="0" smtClean="0"/>
              <a:t> frames</a:t>
            </a:r>
          </a:p>
          <a:p>
            <a:pPr lvl="1"/>
            <a:r>
              <a:rPr lang="en-US" dirty="0" smtClean="0"/>
              <a:t>Time, risk, not clear what we will learn</a:t>
            </a:r>
          </a:p>
          <a:p>
            <a:pPr lvl="1"/>
            <a:r>
              <a:rPr lang="en-US" dirty="0" smtClean="0"/>
              <a:t>We will by trying this out as part of our SBND production process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11th September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841926-DD56-8A4A-A841-AB504BB5E2A7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Justin Evans</a:t>
            </a:r>
            <a:endParaRPr lang="en-GB"/>
          </a:p>
        </p:txBody>
      </p:sp>
      <p:pic>
        <p:nvPicPr>
          <p:cNvPr id="7" name="Picture 6" descr="imag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703" y="1002413"/>
            <a:ext cx="4434512" cy="3325884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2810" cy="776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92"/>
          <a:stretch>
            <a:fillRect/>
          </a:stretch>
        </p:blipFill>
        <p:spPr bwMode="auto">
          <a:xfrm>
            <a:off x="7891463" y="0"/>
            <a:ext cx="1252537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16182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Bookman Old Style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68045</TotalTime>
  <Words>697</Words>
  <Application>Microsoft Macintosh PowerPoint</Application>
  <PresentationFormat>On-screen Show (4:3)</PresentationFormat>
  <Paragraphs>119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protoDUNE APA production in the UK</vt:lpstr>
      <vt:lpstr>protoDUNE in the UK</vt:lpstr>
      <vt:lpstr>Working space</vt:lpstr>
      <vt:lpstr>APA frames</vt:lpstr>
      <vt:lpstr>Production process</vt:lpstr>
      <vt:lpstr>Wiring</vt:lpstr>
      <vt:lpstr>The winding machine</vt:lpstr>
      <vt:lpstr>Tension testing</vt:lpstr>
      <vt:lpstr>Cold testing</vt:lpstr>
      <vt:lpstr>Production process summary</vt:lpstr>
    </vt:vector>
  </TitlesOfParts>
  <Company>University of Oxford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evansj</dc:creator>
  <cp:lastModifiedBy>Justin Evans</cp:lastModifiedBy>
  <cp:revision>2473</cp:revision>
  <cp:lastPrinted>2012-09-22T04:00:16Z</cp:lastPrinted>
  <dcterms:created xsi:type="dcterms:W3CDTF">2005-02-02T14:54:30Z</dcterms:created>
  <dcterms:modified xsi:type="dcterms:W3CDTF">2017-09-11T12:19:36Z</dcterms:modified>
</cp:coreProperties>
</file>