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8" r:id="rId2"/>
    <p:sldId id="935" r:id="rId3"/>
    <p:sldId id="933" r:id="rId4"/>
    <p:sldId id="934" r:id="rId5"/>
    <p:sldId id="932" r:id="rId6"/>
    <p:sldId id="936" r:id="rId7"/>
    <p:sldId id="937" r:id="rId8"/>
    <p:sldId id="938" r:id="rId9"/>
    <p:sldId id="939" r:id="rId10"/>
    <p:sldId id="940" r:id="rId1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204">
          <p15:clr>
            <a:srgbClr val="A4A3A4"/>
          </p15:clr>
        </p15:guide>
        <p15:guide id="2" orient="horz" pos="4065">
          <p15:clr>
            <a:srgbClr val="A4A3A4"/>
          </p15:clr>
        </p15:guide>
        <p15:guide id="3" orient="horz" pos="3616">
          <p15:clr>
            <a:srgbClr val="A4A3A4"/>
          </p15:clr>
        </p15:guide>
        <p15:guide id="4" orient="horz" pos="476">
          <p15:clr>
            <a:srgbClr val="A4A3A4"/>
          </p15:clr>
        </p15:guide>
        <p15:guide id="5" orient="horz" pos="1443">
          <p15:clr>
            <a:srgbClr val="A4A3A4"/>
          </p15:clr>
        </p15:guide>
        <p15:guide id="6" orient="horz" pos="758">
          <p15:clr>
            <a:srgbClr val="A4A3A4"/>
          </p15:clr>
        </p15:guide>
        <p15:guide id="7" orient="horz" pos="985">
          <p15:clr>
            <a:srgbClr val="A4A3A4"/>
          </p15:clr>
        </p15:guide>
        <p15:guide id="8" orient="horz" pos="1876">
          <p15:clr>
            <a:srgbClr val="A4A3A4"/>
          </p15:clr>
        </p15:guide>
        <p15:guide id="9" pos="5473">
          <p15:clr>
            <a:srgbClr val="A4A3A4"/>
          </p15:clr>
        </p15:guide>
        <p15:guide id="10" pos="28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300"/>
    <a:srgbClr val="1248D6"/>
    <a:srgbClr val="18A51A"/>
    <a:srgbClr val="2BEA62"/>
    <a:srgbClr val="2B2AA6"/>
    <a:srgbClr val="FF5400"/>
    <a:srgbClr val="E133A9"/>
    <a:srgbClr val="6689FF"/>
    <a:srgbClr val="00DA66"/>
    <a:srgbClr val="3C5A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36" autoAdjust="0"/>
    <p:restoredTop sz="95321" autoAdjust="0"/>
  </p:normalViewPr>
  <p:slideViewPr>
    <p:cSldViewPr>
      <p:cViewPr varScale="1">
        <p:scale>
          <a:sx n="107" d="100"/>
          <a:sy n="107" d="100"/>
        </p:scale>
        <p:origin x="-1160" y="-112"/>
      </p:cViewPr>
      <p:guideLst>
        <p:guide orient="horz" pos="4204"/>
        <p:guide orient="horz" pos="4065"/>
        <p:guide orient="horz" pos="3616"/>
        <p:guide orient="horz" pos="476"/>
        <p:guide orient="horz" pos="1443"/>
        <p:guide orient="horz" pos="758"/>
        <p:guide orient="horz" pos="985"/>
        <p:guide orient="horz" pos="1876"/>
        <p:guide pos="5473"/>
        <p:guide pos="282"/>
      </p:guideLst>
    </p:cSldViewPr>
  </p:slideViewPr>
  <p:outlineViewPr>
    <p:cViewPr>
      <p:scale>
        <a:sx n="33" d="100"/>
        <a:sy n="33" d="100"/>
      </p:scale>
      <p:origin x="0" y="-9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5" d="100"/>
          <a:sy n="75" d="100"/>
        </p:scale>
        <p:origin x="1888" y="1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11/09/17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11/09/17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A82294-BF3E-954A-9E49-35D72A5F000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263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FF5400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FF5400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FF5400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8037086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93561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FF53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 dirty="0" smtClean="0">
                <a:latin typeface="Helvetica"/>
                <a:cs typeface="Helvetica"/>
              </a:rPr>
              <a:t>11 Sep 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93561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FF53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 dirty="0" smtClean="0"/>
              <a:t>Stefan Söldner-Rembold - APA Meeting</a:t>
            </a:r>
            <a:endParaRPr lang="en-GB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93561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FF53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293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15200" y="6096000"/>
            <a:ext cx="1370067" cy="578035"/>
          </a:xfrm>
          <a:prstGeom prst="rect">
            <a:avLst/>
          </a:prstGeom>
        </p:spPr>
      </p:pic>
      <p:grpSp>
        <p:nvGrpSpPr>
          <p:cNvPr id="10" name="Group 9"/>
          <p:cNvGrpSpPr/>
          <p:nvPr userDrawn="1"/>
        </p:nvGrpSpPr>
        <p:grpSpPr>
          <a:xfrm>
            <a:off x="5095044" y="240226"/>
            <a:ext cx="3598105" cy="199542"/>
            <a:chOff x="5136243" y="672026"/>
            <a:chExt cx="3598105" cy="199542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  <p:cxnSp>
        <p:nvCxnSpPr>
          <p:cNvPr id="13" name="Straight Connector 12"/>
          <p:cNvCxnSpPr/>
          <p:nvPr userDrawn="1"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FF54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457200" y="5943600"/>
            <a:ext cx="8229600" cy="0"/>
          </a:xfrm>
          <a:prstGeom prst="line">
            <a:avLst/>
          </a:prstGeom>
          <a:ln>
            <a:solidFill>
              <a:srgbClr val="FF54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5181600" y="6029960"/>
            <a:ext cx="1798907" cy="8213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92" r:id="rId2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fnal.gov/categoryDisplay.py?categId=674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cs.dunescience.org/cgi-bin/private/ShowDocument?docid=3384" TargetMode="Externa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80" y="2743200"/>
            <a:ext cx="8218488" cy="1143000"/>
          </a:xfrm>
        </p:spPr>
        <p:txBody>
          <a:bodyPr/>
          <a:lstStyle/>
          <a:p>
            <a:r>
              <a:rPr lang="en-US" sz="4000" dirty="0" smtClean="0"/>
              <a:t>APA Consortium Meeting</a:t>
            </a:r>
            <a:endParaRPr lang="en-US" sz="4000" dirty="0">
              <a:solidFill>
                <a:srgbClr val="FF54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85800" y="4038600"/>
            <a:ext cx="8221663" cy="1418503"/>
          </a:xfrm>
        </p:spPr>
        <p:txBody>
          <a:bodyPr/>
          <a:lstStyle/>
          <a:p>
            <a:r>
              <a:rPr lang="en-US" dirty="0" smtClean="0">
                <a:solidFill>
                  <a:srgbClr val="3C5A77"/>
                </a:solidFill>
              </a:rPr>
              <a:t>Stefan Söldner-Rembold</a:t>
            </a:r>
          </a:p>
          <a:p>
            <a:r>
              <a:rPr lang="en-US" dirty="0" smtClean="0">
                <a:solidFill>
                  <a:srgbClr val="3C5A77"/>
                </a:solidFill>
              </a:rPr>
              <a:t>September 11, 2017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8039" y="809711"/>
            <a:ext cx="6409573" cy="213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791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Agenda: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latin typeface="Helvetica"/>
                <a:cs typeface="Helvetica"/>
              </a:rPr>
              <a:t>11 Sep 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Stefan Söldner-Rembold - APA Meeting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6300"/>
            <a:ext cx="9144000" cy="2565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760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Lead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454026" y="1676400"/>
            <a:ext cx="8037086" cy="4038600"/>
          </a:xfrm>
        </p:spPr>
        <p:txBody>
          <a:bodyPr/>
          <a:lstStyle/>
          <a:p>
            <a:r>
              <a:rPr lang="en-US" dirty="0" smtClean="0"/>
              <a:t>Technical Lead will play an important role in managing technical aspects of the Consortium and in the project management.</a:t>
            </a:r>
          </a:p>
          <a:p>
            <a:r>
              <a:rPr lang="en-US" dirty="0" smtClean="0"/>
              <a:t>Appointment in consultation with institutional representatives and DUNE management.</a:t>
            </a:r>
          </a:p>
          <a:p>
            <a:r>
              <a:rPr lang="en-US" dirty="0" smtClean="0"/>
              <a:t>Alberto </a:t>
            </a:r>
            <a:r>
              <a:rPr lang="en-US" dirty="0" err="1" smtClean="0"/>
              <a:t>Marchionni</a:t>
            </a:r>
            <a:r>
              <a:rPr lang="en-US" dirty="0"/>
              <a:t> </a:t>
            </a:r>
            <a:r>
              <a:rPr lang="en-US" dirty="0" smtClean="0"/>
              <a:t>has agreed to become the APA TL.</a:t>
            </a:r>
          </a:p>
          <a:p>
            <a:r>
              <a:rPr lang="en-US" dirty="0" smtClean="0"/>
              <a:t>Alberto will move from the Beams Division and will be full-time on the APA Consortium. He brings considerable experience in detector design and construction.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latin typeface="Helvetica"/>
                <a:cs typeface="Helvetica"/>
              </a:rPr>
              <a:t>11 Sep 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Stefan Söldner-Rembold - APA Meeting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367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Deliverables </a:t>
            </a:r>
            <a:r>
              <a:rPr lang="mr-IN" sz="3600" dirty="0" smtClean="0"/>
              <a:t>–</a:t>
            </a:r>
            <a:r>
              <a:rPr lang="en-US" sz="3600" dirty="0" smtClean="0"/>
              <a:t> Consortium Structure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8037086" cy="4583430"/>
          </a:xfrm>
        </p:spPr>
        <p:txBody>
          <a:bodyPr>
            <a:normAutofit fontScale="47500" lnSpcReduction="20000"/>
          </a:bodyPr>
          <a:lstStyle/>
          <a:p>
            <a:r>
              <a:rPr lang="en-US" sz="2800" b="1" dirty="0" smtClean="0"/>
              <a:t>Design APAs for the DUNE SP detector</a:t>
            </a:r>
          </a:p>
          <a:p>
            <a:pPr lvl="1"/>
            <a:r>
              <a:rPr lang="en-US" sz="2400" b="1" dirty="0" smtClean="0"/>
              <a:t>Frames, wires, </a:t>
            </a:r>
            <a:r>
              <a:rPr lang="en-US" sz="2400" b="1" dirty="0"/>
              <a:t>m</a:t>
            </a:r>
            <a:r>
              <a:rPr lang="en-US" sz="2400" b="1" dirty="0" smtClean="0"/>
              <a:t>esh, combs, support structure, boards</a:t>
            </a:r>
          </a:p>
          <a:p>
            <a:pPr lvl="1"/>
            <a:r>
              <a:rPr lang="en-US" sz="2400" b="1" dirty="0" smtClean="0"/>
              <a:t>Validation of TPC design and QA/QC criteria using MC and </a:t>
            </a:r>
            <a:r>
              <a:rPr lang="en-US" sz="2400" b="1" dirty="0" err="1" smtClean="0"/>
              <a:t>ProtoDUNE</a:t>
            </a:r>
            <a:r>
              <a:rPr lang="en-US" sz="2400" b="1" dirty="0" smtClean="0"/>
              <a:t> data</a:t>
            </a:r>
          </a:p>
          <a:p>
            <a:r>
              <a:rPr lang="en-US" sz="2800" b="1" dirty="0"/>
              <a:t>T</a:t>
            </a:r>
            <a:r>
              <a:rPr lang="en-US" sz="2800" b="1" dirty="0" smtClean="0"/>
              <a:t>ooling, </a:t>
            </a:r>
            <a:r>
              <a:rPr lang="en-US" sz="2800" b="1" dirty="0" err="1" smtClean="0"/>
              <a:t>automatization</a:t>
            </a:r>
            <a:r>
              <a:rPr lang="en-US" sz="2800" b="1" dirty="0" smtClean="0"/>
              <a:t>, industrialization</a:t>
            </a:r>
          </a:p>
          <a:p>
            <a:pPr lvl="1"/>
            <a:r>
              <a:rPr lang="en-US" sz="2400" b="1" dirty="0" smtClean="0"/>
              <a:t>Winder, tension measurements, electrical and </a:t>
            </a:r>
            <a:r>
              <a:rPr lang="en-US" sz="2400" b="1" dirty="0" err="1" smtClean="0"/>
              <a:t>cryo</a:t>
            </a:r>
            <a:r>
              <a:rPr lang="en-US" sz="2400" b="1" dirty="0" smtClean="0"/>
              <a:t> testing, shipping</a:t>
            </a:r>
          </a:p>
          <a:p>
            <a:pPr lvl="1"/>
            <a:r>
              <a:rPr lang="en-US" sz="2400" b="1" dirty="0" smtClean="0"/>
              <a:t>Production planning, system engineering</a:t>
            </a:r>
          </a:p>
          <a:p>
            <a:r>
              <a:rPr lang="en-US" sz="2800" b="1" dirty="0" smtClean="0"/>
              <a:t>Integration and Installation</a:t>
            </a:r>
          </a:p>
          <a:p>
            <a:pPr lvl="1"/>
            <a:r>
              <a:rPr lang="en-US" b="1" dirty="0" smtClean="0"/>
              <a:t>QA/QC planning, Integration and Installation, SURF</a:t>
            </a:r>
          </a:p>
          <a:p>
            <a:r>
              <a:rPr lang="en-US" sz="3000" b="1" dirty="0" smtClean="0"/>
              <a:t>Calibration </a:t>
            </a:r>
          </a:p>
          <a:p>
            <a:pPr marL="628206" lvl="1" indent="-342900"/>
            <a:r>
              <a:rPr lang="en-US" sz="2400" b="1" dirty="0" smtClean="0"/>
              <a:t>TPC Calibration system, specification, design, fabrication, installation</a:t>
            </a:r>
          </a:p>
          <a:p>
            <a:r>
              <a:rPr lang="en-US" sz="2800" b="1" dirty="0" smtClean="0"/>
              <a:t>Simulation and Software</a:t>
            </a:r>
          </a:p>
          <a:p>
            <a:pPr lvl="1"/>
            <a:r>
              <a:rPr lang="en-US" sz="2400" b="1" dirty="0" smtClean="0"/>
              <a:t>TPC simulation, electric field, drift properties, signal shapes</a:t>
            </a:r>
          </a:p>
          <a:p>
            <a:pPr lvl="1"/>
            <a:r>
              <a:rPr lang="en-US" sz="2400" b="1" dirty="0" smtClean="0"/>
              <a:t>Implementation of real detector conditions</a:t>
            </a:r>
          </a:p>
          <a:p>
            <a:pPr lvl="1"/>
            <a:r>
              <a:rPr lang="en-US" sz="2400" b="1" dirty="0" smtClean="0"/>
              <a:t>Calibration software, monitoring</a:t>
            </a:r>
          </a:p>
          <a:p>
            <a:r>
              <a:rPr lang="en-US" sz="2600" b="1" dirty="0" smtClean="0"/>
              <a:t>Editing of Technical Proposal/TDR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latin typeface="Helvetica"/>
                <a:cs typeface="Helvetica"/>
              </a:rPr>
              <a:t>11 Sep 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Stefan Söldner-Rembold - APA Meeting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793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Consortium </a:t>
            </a:r>
            <a:r>
              <a:rPr lang="en-US" dirty="0" err="1" smtClean="0"/>
              <a:t>Stucture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381000" y="1447800"/>
            <a:ext cx="8037086" cy="4431030"/>
          </a:xfrm>
        </p:spPr>
        <p:txBody>
          <a:bodyPr/>
          <a:lstStyle/>
          <a:p>
            <a:r>
              <a:rPr lang="en-US" dirty="0" smtClean="0"/>
              <a:t>Please comment on this </a:t>
            </a:r>
            <a:r>
              <a:rPr lang="en-US" dirty="0" err="1" smtClean="0"/>
              <a:t>organisational</a:t>
            </a:r>
            <a:r>
              <a:rPr lang="en-US" dirty="0" smtClean="0"/>
              <a:t> structure; this will form the basis for forming working groups.</a:t>
            </a:r>
          </a:p>
          <a:p>
            <a:r>
              <a:rPr lang="en-US" dirty="0" smtClean="0"/>
              <a:t>Please also nominate candidates for </a:t>
            </a:r>
            <a:r>
              <a:rPr lang="en-US" dirty="0" err="1" smtClean="0"/>
              <a:t>convenerships</a:t>
            </a:r>
            <a:r>
              <a:rPr lang="en-US" dirty="0" smtClean="0"/>
              <a:t> within the Consortium </a:t>
            </a:r>
            <a:r>
              <a:rPr lang="mr-IN" dirty="0" smtClean="0"/>
              <a:t>–</a:t>
            </a:r>
            <a:r>
              <a:rPr lang="en-US" dirty="0" smtClean="0"/>
              <a:t> including self-nominations.</a:t>
            </a:r>
          </a:p>
          <a:p>
            <a:r>
              <a:rPr lang="en-US" dirty="0" smtClean="0"/>
              <a:t>We have recently received the input to the institutional commitments from Eric </a:t>
            </a:r>
            <a:r>
              <a:rPr lang="mr-IN" dirty="0" smtClean="0"/>
              <a:t>–</a:t>
            </a:r>
            <a:r>
              <a:rPr lang="en-US" dirty="0" smtClean="0"/>
              <a:t> will contact institution reps individually over the next weeks to discuss their possible contributions.</a:t>
            </a:r>
          </a:p>
          <a:p>
            <a:r>
              <a:rPr lang="en-US" dirty="0" smtClean="0"/>
              <a:t>We hope to have conveners in place by the end of next week.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latin typeface="Helvetica"/>
                <a:cs typeface="Helvetica"/>
              </a:rPr>
              <a:t>11 Sep 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Stefan Söldner-Rembold - APA Meeting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716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Consortium Membership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latin typeface="Helvetica"/>
                <a:cs typeface="Helvetica"/>
              </a:rPr>
              <a:t>11 Sep 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19200"/>
            <a:ext cx="5943600" cy="421515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00800" y="2362200"/>
            <a:ext cx="24872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addition, we welcome </a:t>
            </a:r>
          </a:p>
          <a:p>
            <a:r>
              <a:rPr lang="en-US" dirty="0" smtClean="0"/>
              <a:t>MSU (Kendall </a:t>
            </a:r>
            <a:r>
              <a:rPr lang="en-US" dirty="0" err="1" smtClean="0"/>
              <a:t>Mahn</a:t>
            </a:r>
            <a:r>
              <a:rPr lang="en-US" dirty="0" smtClean="0"/>
              <a:t>) as</a:t>
            </a:r>
          </a:p>
          <a:p>
            <a:r>
              <a:rPr lang="en-US" dirty="0" smtClean="0"/>
              <a:t>our first new APA </a:t>
            </a:r>
          </a:p>
          <a:p>
            <a:r>
              <a:rPr lang="en-US" dirty="0" smtClean="0"/>
              <a:t>Consortium Member.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Stefan Söldner-Rembold - APA Meeting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91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Organisational</a:t>
            </a:r>
            <a:r>
              <a:rPr lang="en-US" dirty="0" smtClean="0"/>
              <a:t> Matters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8037086" cy="450723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Two email lists: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DUNE-FD-APA-CNSRT-REP   </a:t>
            </a:r>
            <a:r>
              <a:rPr lang="en-US" dirty="0" smtClean="0"/>
              <a:t>APA IB Representatives </a:t>
            </a:r>
          </a:p>
          <a:p>
            <a:pPr lvl="1"/>
            <a:r>
              <a:rPr lang="en-US" dirty="0" smtClean="0">
                <a:solidFill>
                  <a:srgbClr val="BC5F2B"/>
                </a:solidFill>
              </a:rPr>
              <a:t>DUNE-FD-APA-CNSRT  </a:t>
            </a:r>
            <a:r>
              <a:rPr lang="en-US" dirty="0" smtClean="0"/>
              <a:t>General Consortium email list</a:t>
            </a:r>
          </a:p>
          <a:p>
            <a:r>
              <a:rPr lang="en-US" dirty="0" smtClean="0"/>
              <a:t>Subscription to </a:t>
            </a:r>
            <a:r>
              <a:rPr lang="en-US" dirty="0"/>
              <a:t>DUNE-FD-APA-</a:t>
            </a:r>
            <a:r>
              <a:rPr lang="en-US" dirty="0" smtClean="0"/>
              <a:t>CNSRT is open to all DUNE Collaborators (not only from Consortium member institutions).</a:t>
            </a:r>
          </a:p>
          <a:p>
            <a:r>
              <a:rPr lang="en-US" dirty="0" smtClean="0"/>
              <a:t>Subscribe by sending a message “subscribe DUNE-FD-APA-CNSRT Jane User” to </a:t>
            </a:r>
            <a:r>
              <a:rPr lang="en-US" dirty="0" err="1" smtClean="0"/>
              <a:t>listserv.fnal.gov</a:t>
            </a:r>
            <a:r>
              <a:rPr lang="en-US" dirty="0"/>
              <a:t> </a:t>
            </a:r>
            <a:r>
              <a:rPr lang="en-US" dirty="0" smtClean="0"/>
              <a:t>(or contact me).</a:t>
            </a:r>
          </a:p>
          <a:p>
            <a:r>
              <a:rPr lang="en-US" dirty="0" smtClean="0"/>
              <a:t>Meeting time agreed on by Doodle poll:</a:t>
            </a:r>
          </a:p>
          <a:p>
            <a:pPr lvl="1"/>
            <a:r>
              <a:rPr lang="en-US" dirty="0" smtClean="0"/>
              <a:t>Mondays, 10-11:30 am FNAL time.</a:t>
            </a:r>
          </a:p>
          <a:p>
            <a:pPr lvl="1"/>
            <a:r>
              <a:rPr lang="en-US" dirty="0" smtClean="0"/>
              <a:t>Might change structure to alternating bi-weekly with sub-group meetings in the future.</a:t>
            </a:r>
          </a:p>
          <a:p>
            <a:r>
              <a:rPr lang="en-US" dirty="0" smtClean="0"/>
              <a:t>Consortium </a:t>
            </a:r>
            <a:r>
              <a:rPr lang="en-US" dirty="0"/>
              <a:t>agenda server: 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err="1">
                <a:hlinkClick r:id="rId2"/>
              </a:rPr>
              <a:t>indico.fnal.gov</a:t>
            </a:r>
            <a:r>
              <a:rPr lang="en-US" dirty="0">
                <a:hlinkClick r:id="rId2"/>
              </a:rPr>
              <a:t>/</a:t>
            </a:r>
            <a:r>
              <a:rPr lang="en-US" dirty="0" err="1">
                <a:hlinkClick r:id="rId2"/>
              </a:rPr>
              <a:t>categoryDisplay.py?categId</a:t>
            </a:r>
            <a:r>
              <a:rPr lang="en-US" dirty="0">
                <a:hlinkClick r:id="rId2"/>
              </a:rPr>
              <a:t>=674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latin typeface="Helvetica"/>
                <a:cs typeface="Helvetica"/>
              </a:rPr>
              <a:t>11 Sep 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Stefan Söldner-Rembold - APA Meeting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382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8037086" cy="450723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2 November 2017, RRB Meeting</a:t>
            </a:r>
          </a:p>
          <a:p>
            <a:pPr lvl="1"/>
            <a:r>
              <a:rPr lang="en-US" dirty="0" smtClean="0"/>
              <a:t>Need a first version of the Work Breakdown Structure (WBS) and an assignment of institutional responsibilities.</a:t>
            </a:r>
          </a:p>
          <a:p>
            <a:r>
              <a:rPr lang="en-US" dirty="0" smtClean="0"/>
              <a:t>Summer 2018</a:t>
            </a:r>
          </a:p>
          <a:p>
            <a:pPr lvl="1"/>
            <a:r>
              <a:rPr lang="en-US" dirty="0" smtClean="0"/>
              <a:t>Technical Proposals </a:t>
            </a:r>
          </a:p>
          <a:p>
            <a:pPr lvl="2"/>
            <a:r>
              <a:rPr lang="en-US" dirty="0" smtClean="0"/>
              <a:t>Preliminary cost estimates</a:t>
            </a:r>
          </a:p>
          <a:p>
            <a:pPr lvl="2"/>
            <a:r>
              <a:rPr lang="en-US" dirty="0" smtClean="0"/>
              <a:t>Updated matrices of institutional responsibilities</a:t>
            </a:r>
          </a:p>
          <a:p>
            <a:pPr lvl="2"/>
            <a:r>
              <a:rPr lang="en-US" dirty="0" smtClean="0"/>
              <a:t>Draft schedules for 2020 and beyond</a:t>
            </a:r>
          </a:p>
          <a:p>
            <a:pPr lvl="2"/>
            <a:r>
              <a:rPr lang="en-US" dirty="0" smtClean="0"/>
              <a:t>Description of proposed system (can include some alternatives</a:t>
            </a:r>
          </a:p>
          <a:p>
            <a:r>
              <a:rPr lang="en-US" dirty="0" smtClean="0"/>
              <a:t>Spring 2019</a:t>
            </a:r>
          </a:p>
          <a:p>
            <a:pPr lvl="1"/>
            <a:r>
              <a:rPr lang="en-US" dirty="0" smtClean="0"/>
              <a:t>Technical Design Report</a:t>
            </a:r>
          </a:p>
          <a:p>
            <a:pPr lvl="2"/>
            <a:r>
              <a:rPr lang="en-US" dirty="0" smtClean="0"/>
              <a:t>Finalized version of Technical Proposal</a:t>
            </a:r>
          </a:p>
          <a:p>
            <a:pPr lvl="2"/>
            <a:r>
              <a:rPr lang="en-US" dirty="0" smtClean="0"/>
              <a:t>Baseline design with requisite studies to show that proposed subsystem meets DUNE requirements.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latin typeface="Helvetica"/>
                <a:cs typeface="Helvetica"/>
              </a:rPr>
              <a:t>11 Sep 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Stefan Söldner-Rembold - APA Meeting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2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 smtClean="0"/>
              <a:t>These time scales are very ambitious; will need to carefully manage the resources within the Consortium to achieve our goals.</a:t>
            </a:r>
          </a:p>
          <a:p>
            <a:r>
              <a:rPr lang="en-US" dirty="0" smtClean="0"/>
              <a:t>In addition, we have to reach out within DUNE (and beyond) to involve more people.</a:t>
            </a:r>
          </a:p>
          <a:p>
            <a:r>
              <a:rPr lang="en-US" dirty="0" smtClean="0"/>
              <a:t>In parallel, many members of the Consortium are involved in </a:t>
            </a:r>
            <a:r>
              <a:rPr lang="en-US" dirty="0" err="1" smtClean="0"/>
              <a:t>ProtoDUNE</a:t>
            </a:r>
            <a:r>
              <a:rPr lang="en-US" dirty="0" smtClean="0"/>
              <a:t> and the SBN programme; these exist separately but we need close </a:t>
            </a:r>
            <a:r>
              <a:rPr lang="en-US" dirty="0" smtClean="0"/>
              <a:t>collaboration.</a:t>
            </a:r>
          </a:p>
          <a:p>
            <a:r>
              <a:rPr lang="en-US" dirty="0" smtClean="0"/>
              <a:t>Identify overlaps and interfaces with other consortia.</a:t>
            </a:r>
          </a:p>
          <a:p>
            <a:r>
              <a:rPr lang="en-US" dirty="0" smtClean="0"/>
              <a:t>There will be potential conflicts between ambitious time scale and potential detector changes/improvements </a:t>
            </a:r>
            <a:r>
              <a:rPr lang="mr-IN" dirty="0" smtClean="0"/>
              <a:t>–</a:t>
            </a:r>
            <a:r>
              <a:rPr lang="en-US" dirty="0" smtClean="0"/>
              <a:t> important to manage properly.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latin typeface="Helvetica"/>
                <a:cs typeface="Helvetica"/>
              </a:rPr>
              <a:t>11 Sep 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Stefan Söldner-Rembold - APA Meeting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470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Re-inventing the wheel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 smtClean="0"/>
              <a:t>We are not starting from a “tabula rasa”.</a:t>
            </a:r>
          </a:p>
          <a:p>
            <a:r>
              <a:rPr lang="en-US" dirty="0" smtClean="0"/>
              <a:t>Example: </a:t>
            </a:r>
            <a:r>
              <a:rPr lang="en-US" dirty="0" smtClean="0">
                <a:hlinkClick r:id="rId2"/>
              </a:rPr>
              <a:t>Far Detector Task Force Final Report (</a:t>
            </a:r>
            <a:r>
              <a:rPr lang="en-US" dirty="0" err="1" smtClean="0">
                <a:hlinkClick r:id="rId2"/>
              </a:rPr>
              <a:t>DocDB</a:t>
            </a:r>
            <a:r>
              <a:rPr lang="en-US" dirty="0" smtClean="0">
                <a:hlinkClick r:id="rId2"/>
              </a:rPr>
              <a:t> 3384)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latin typeface="Helvetica"/>
                <a:cs typeface="Helvetica"/>
              </a:rPr>
              <a:t>11 Sep 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Stefan Söldner-Rembold - APA Meeting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590800"/>
            <a:ext cx="8604376" cy="2336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76564" y="5211012"/>
            <a:ext cx="6388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Will have presentations on these studies over the coming months.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881213"/>
      </p:ext>
    </p:extLst>
  </p:cSld>
  <p:clrMapOvr>
    <a:masterClrMapping/>
  </p:clrMapOvr>
</p:sld>
</file>

<file path=ppt/theme/theme1.xml><?xml version="1.0" encoding="utf-8"?>
<a:theme xmlns:a="http://schemas.openxmlformats.org/drawingml/2006/main" name="Dune Template_050615">
  <a:themeElements>
    <a:clrScheme name="DUNE 1">
      <a:dk1>
        <a:srgbClr val="BC5F2B"/>
      </a:dk1>
      <a:lt1>
        <a:srgbClr val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33676</TotalTime>
  <Words>734</Words>
  <Application>Microsoft Macintosh PowerPoint</Application>
  <PresentationFormat>On-screen Show (4:3)</PresentationFormat>
  <Paragraphs>98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Dune Template_050615</vt:lpstr>
      <vt:lpstr>APA Consortium Meeting</vt:lpstr>
      <vt:lpstr>Technical Lead</vt:lpstr>
      <vt:lpstr>Deliverables – Consortium Structure</vt:lpstr>
      <vt:lpstr>Consortium Stucture</vt:lpstr>
      <vt:lpstr>Consortium Membership  </vt:lpstr>
      <vt:lpstr>Organisational Matters</vt:lpstr>
      <vt:lpstr>Milestones</vt:lpstr>
      <vt:lpstr>Challenges</vt:lpstr>
      <vt:lpstr>Re-inventing the wheel</vt:lpstr>
      <vt:lpstr>Today’s Agenda:</vt:lpstr>
    </vt:vector>
  </TitlesOfParts>
  <Company>Sandbox Studio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Stefan Söldner-Rembold</cp:lastModifiedBy>
  <cp:revision>715</cp:revision>
  <cp:lastPrinted>2017-01-23T07:03:45Z</cp:lastPrinted>
  <dcterms:created xsi:type="dcterms:W3CDTF">2015-04-30T14:29:22Z</dcterms:created>
  <dcterms:modified xsi:type="dcterms:W3CDTF">2017-09-11T14:23:21Z</dcterms:modified>
</cp:coreProperties>
</file>