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7"/>
    <p:restoredTop sz="94622"/>
  </p:normalViewPr>
  <p:slideViewPr>
    <p:cSldViewPr snapToGrid="0" snapToObjects="1">
      <p:cViewPr varScale="1">
        <p:scale>
          <a:sx n="109" d="100"/>
          <a:sy n="109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4E4A-577B-8B44-91C3-94AFA6EF1647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F69E-024B-1F4D-8A60-FFD90992D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7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4E4A-577B-8B44-91C3-94AFA6EF1647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F69E-024B-1F4D-8A60-FFD90992D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1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4E4A-577B-8B44-91C3-94AFA6EF1647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F69E-024B-1F4D-8A60-FFD90992D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4E4A-577B-8B44-91C3-94AFA6EF1647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F69E-024B-1F4D-8A60-FFD90992D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3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4E4A-577B-8B44-91C3-94AFA6EF1647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F69E-024B-1F4D-8A60-FFD90992D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4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4E4A-577B-8B44-91C3-94AFA6EF1647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F69E-024B-1F4D-8A60-FFD90992D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4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4E4A-577B-8B44-91C3-94AFA6EF1647}" type="datetimeFigureOut">
              <a:rPr lang="en-US" smtClean="0"/>
              <a:t>9/10/17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F69E-024B-1F4D-8A60-FFD90992D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4E4A-577B-8B44-91C3-94AFA6EF1647}" type="datetimeFigureOut">
              <a:rPr lang="en-US" smtClean="0"/>
              <a:t>9/10/17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F69E-024B-1F4D-8A60-FFD90992D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4E4A-577B-8B44-91C3-94AFA6EF1647}" type="datetimeFigureOut">
              <a:rPr lang="en-US" smtClean="0"/>
              <a:t>9/10/17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F69E-024B-1F4D-8A60-FFD90992D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9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4E4A-577B-8B44-91C3-94AFA6EF1647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F69E-024B-1F4D-8A60-FFD90992D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4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4E4A-577B-8B44-91C3-94AFA6EF1647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F69E-024B-1F4D-8A60-FFD90992D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6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C4E4A-577B-8B44-91C3-94AFA6EF1647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9F69E-024B-1F4D-8A60-FFD90992D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7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cc@fnal.gov" TargetMode="External"/><Relationship Id="rId3" Type="http://schemas.openxmlformats.org/officeDocument/2006/relationships/hyperlink" Target="mailto:mverzocc@fnal.gov)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FD SP TPC Electronics Institutional Board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Christian</a:t>
            </a:r>
          </a:p>
          <a:p>
            <a:r>
              <a:rPr lang="en-US" dirty="0" smtClean="0"/>
              <a:t>September 11,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1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Lead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our consortium will be funded ~100% by US/DOE, the Technical Lead will also be a L2 project manager for the DOE project.  For this reason, Eric James and I worked together to recruit someone with the appropriate formal project management experience as well as scientific and technical qualifications.  We offered the job to Marco </a:t>
            </a:r>
            <a:r>
              <a:rPr lang="en-US" dirty="0" err="1" smtClean="0"/>
              <a:t>Verzocchi</a:t>
            </a:r>
            <a:r>
              <a:rPr lang="en-US" dirty="0" smtClean="0"/>
              <a:t> (</a:t>
            </a:r>
            <a:r>
              <a:rPr lang="en-US" dirty="0" err="1" smtClean="0"/>
              <a:t>Fermilab</a:t>
            </a:r>
            <a:r>
              <a:rPr lang="en-US" dirty="0" smtClean="0"/>
              <a:t>), and he has accepted the offer.</a:t>
            </a:r>
          </a:p>
          <a:p>
            <a:r>
              <a:rPr lang="en-US" dirty="0" smtClean="0"/>
              <a:t>Marco is a former </a:t>
            </a:r>
            <a:r>
              <a:rPr lang="en-US" dirty="0" err="1" smtClean="0"/>
              <a:t>Fermilab</a:t>
            </a:r>
            <a:r>
              <a:rPr lang="en-US" dirty="0" smtClean="0"/>
              <a:t> Wilson Fellow and since joining </a:t>
            </a:r>
            <a:r>
              <a:rPr lang="en-US" dirty="0" err="1" smtClean="0"/>
              <a:t>Fermilab</a:t>
            </a:r>
            <a:r>
              <a:rPr lang="en-US" dirty="0" smtClean="0"/>
              <a:t> has worked on </a:t>
            </a:r>
            <a:r>
              <a:rPr lang="en-US" dirty="0" err="1" smtClean="0"/>
              <a:t>DZero</a:t>
            </a:r>
            <a:r>
              <a:rPr lang="en-US" dirty="0" smtClean="0"/>
              <a:t> and CMS.  He was the L2 project manager for the CMS phase-1 forward pixel detector upgrade.</a:t>
            </a:r>
          </a:p>
        </p:txBody>
      </p:sp>
    </p:spTree>
    <p:extLst>
      <p:ext uri="{BB962C8B-B14F-4D97-AF65-F5344CB8AC3E}">
        <p14:creationId xmlns:p14="http://schemas.microsoft.com/office/powerpoint/2010/main" val="43559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Consortium Mailing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Board </a:t>
            </a:r>
            <a:r>
              <a:rPr lang="mr-IN" dirty="0" smtClean="0"/>
              <a:t>–</a:t>
            </a:r>
            <a:r>
              <a:rPr lang="en-US" dirty="0" smtClean="0"/>
              <a:t> at least one entry per institution</a:t>
            </a:r>
          </a:p>
          <a:p>
            <a:r>
              <a:rPr lang="en-US" dirty="0" smtClean="0"/>
              <a:t>Full Consortium </a:t>
            </a:r>
            <a:r>
              <a:rPr lang="mr-IN" dirty="0" smtClean="0"/>
              <a:t>–</a:t>
            </a:r>
            <a:r>
              <a:rPr lang="en-US" dirty="0" smtClean="0"/>
              <a:t> This will be a primary means of communication within the consortium.</a:t>
            </a:r>
          </a:p>
          <a:p>
            <a:pPr lvl="1"/>
            <a:r>
              <a:rPr lang="en-US" dirty="0" smtClean="0"/>
              <a:t>I have sent email to the dune-</a:t>
            </a:r>
            <a:r>
              <a:rPr lang="en-US" dirty="0" err="1" smtClean="0"/>
              <a:t>collab</a:t>
            </a:r>
            <a:r>
              <a:rPr lang="en-US" dirty="0" smtClean="0"/>
              <a:t> list inviting all who are interested to subscribe to the list.</a:t>
            </a:r>
          </a:p>
        </p:txBody>
      </p:sp>
    </p:spTree>
    <p:extLst>
      <p:ext uri="{BB962C8B-B14F-4D97-AF65-F5344CB8AC3E}">
        <p14:creationId xmlns:p14="http://schemas.microsoft.com/office/powerpoint/2010/main" val="84036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Consortium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 propose to hold video conference meetings of the consortium (open to all DUNE collaborators) every other week at this time (Monday at 11:00 AM Chicago time).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meeting next Monday (Sept. 18)</a:t>
            </a:r>
          </a:p>
          <a:p>
            <a:pPr lvl="1"/>
            <a:r>
              <a:rPr lang="en-US" dirty="0" smtClean="0"/>
              <a:t>I will try to become proficient at </a:t>
            </a:r>
            <a:r>
              <a:rPr lang="en-US" dirty="0" err="1" smtClean="0"/>
              <a:t>Indico</a:t>
            </a:r>
            <a:r>
              <a:rPr lang="en-US" dirty="0" smtClean="0"/>
              <a:t> &amp; post an agenda for each meeting with a Zoom video link.</a:t>
            </a:r>
          </a:p>
          <a:p>
            <a:pPr lvl="1"/>
            <a:r>
              <a:rPr lang="en-US" dirty="0" smtClean="0"/>
              <a:t>Standing agenda items will include 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ews from the Technical Board meeting, and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ews from </a:t>
            </a:r>
            <a:r>
              <a:rPr lang="en-US" dirty="0" err="1" smtClean="0"/>
              <a:t>ProtoDUNE</a:t>
            </a:r>
            <a:r>
              <a:rPr lang="en-US" dirty="0" smtClean="0"/>
              <a:t> (Matt Worchester).</a:t>
            </a:r>
          </a:p>
          <a:p>
            <a:r>
              <a:rPr lang="en-US" dirty="0" smtClean="0"/>
              <a:t>How often do we want/need consortium IB meetings?</a:t>
            </a:r>
          </a:p>
          <a:p>
            <a:pPr lvl="1"/>
            <a:r>
              <a:rPr lang="en-US" dirty="0" smtClean="0"/>
              <a:t>At collaboration meetings (~2/</a:t>
            </a:r>
            <a:r>
              <a:rPr lang="en-US" dirty="0" err="1" smtClean="0"/>
              <a:t>yr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Monthly?  Every other month?</a:t>
            </a:r>
          </a:p>
          <a:p>
            <a:pPr lvl="1"/>
            <a:r>
              <a:rPr lang="en-US" dirty="0" smtClean="0"/>
              <a:t>“As required?”</a:t>
            </a:r>
          </a:p>
          <a:p>
            <a:r>
              <a:rPr lang="en-US" dirty="0" smtClean="0"/>
              <a:t>Do we (yet) need a consortium “constitution?”</a:t>
            </a:r>
          </a:p>
          <a:p>
            <a:pPr lvl="1"/>
            <a:r>
              <a:rPr lang="en-US" dirty="0" smtClean="0"/>
              <a:t>What about positions related to publications, conference talks, </a:t>
            </a:r>
            <a:r>
              <a:rPr lang="en-US" dirty="0" err="1" smtClean="0"/>
              <a:t>etc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Can we simply use existing the existing DUNE structure?</a:t>
            </a:r>
          </a:p>
          <a:p>
            <a:pPr lvl="1"/>
            <a:r>
              <a:rPr lang="en-US" dirty="0" smtClean="0"/>
              <a:t>How soon do we need to think about all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72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Project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WBS</a:t>
            </a:r>
          </a:p>
          <a:p>
            <a:pPr lvl="1"/>
            <a:r>
              <a:rPr lang="en-US" dirty="0" smtClean="0"/>
              <a:t>The project office has already drafted a WBS largely based on </a:t>
            </a:r>
            <a:r>
              <a:rPr lang="en-US" dirty="0" err="1" smtClean="0"/>
              <a:t>ProtoDUNE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Marco &amp; I will be acquainting ourselves with the draft &amp; possibly making modifications this week.</a:t>
            </a:r>
          </a:p>
          <a:p>
            <a:r>
              <a:rPr lang="en-US" dirty="0" smtClean="0"/>
              <a:t>List of Deliverables/Institutional Responsibilities</a:t>
            </a:r>
          </a:p>
          <a:p>
            <a:pPr lvl="1"/>
            <a:r>
              <a:rPr lang="en-US" dirty="0" smtClean="0"/>
              <a:t>We have also been asked for refined list of deliverables and an initial mapping of institutions to deliverables ASAP.</a:t>
            </a:r>
          </a:p>
          <a:p>
            <a:pPr lvl="2"/>
            <a:r>
              <a:rPr lang="en-US" dirty="0" smtClean="0"/>
              <a:t>List of deliverables will be reflected in the WBS</a:t>
            </a:r>
          </a:p>
          <a:p>
            <a:pPr lvl="3"/>
            <a:r>
              <a:rPr lang="en-US" dirty="0" smtClean="0"/>
              <a:t>Please email suggestions for modifications to the draft deliverables (</a:t>
            </a:r>
            <a:r>
              <a:rPr lang="en-US" dirty="0" smtClean="0">
                <a:hlinkClick r:id="rId2"/>
              </a:rPr>
              <a:t>dcc@fnal.gov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mverzocc@fnal.gov)</a:t>
            </a:r>
            <a:r>
              <a:rPr lang="en-US" dirty="0"/>
              <a:t>.</a:t>
            </a:r>
            <a:endParaRPr lang="en-US" dirty="0" smtClean="0"/>
          </a:p>
          <a:p>
            <a:pPr lvl="2"/>
            <a:r>
              <a:rPr lang="en-US" dirty="0" smtClean="0"/>
              <a:t>Mapping will be used to formulate a funding model in the Nov 2 RRB meeting.</a:t>
            </a:r>
          </a:p>
          <a:p>
            <a:pPr lvl="3"/>
            <a:r>
              <a:rPr lang="en-US" dirty="0" smtClean="0"/>
              <a:t>Not important for our consortium because all of our funding will be DOE?</a:t>
            </a:r>
          </a:p>
          <a:p>
            <a:r>
              <a:rPr lang="en-US" dirty="0" smtClean="0"/>
              <a:t>“Strategy for DUNE TPC Electronics”</a:t>
            </a:r>
          </a:p>
          <a:p>
            <a:pPr lvl="1"/>
            <a:r>
              <a:rPr lang="en-US" dirty="0" smtClean="0"/>
              <a:t>Requested by LBNC; to be presented at the October meeting.</a:t>
            </a:r>
          </a:p>
          <a:p>
            <a:pPr lvl="1"/>
            <a:r>
              <a:rPr lang="en-US" dirty="0" smtClean="0"/>
              <a:t>Hold discussion of draft until the end of this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 Term Project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Proposal = Q2 2018</a:t>
            </a:r>
          </a:p>
          <a:p>
            <a:pPr lvl="1"/>
            <a:r>
              <a:rPr lang="en-US" dirty="0" smtClean="0"/>
              <a:t>This will be an international project document.</a:t>
            </a:r>
          </a:p>
          <a:p>
            <a:pPr lvl="1"/>
            <a:r>
              <a:rPr lang="en-US" dirty="0" smtClean="0"/>
              <a:t>Will start discussion at next week’s consortium meeting.</a:t>
            </a:r>
          </a:p>
          <a:p>
            <a:r>
              <a:rPr lang="en-US" dirty="0" smtClean="0"/>
              <a:t>Interfaces with other consortia/activities</a:t>
            </a:r>
          </a:p>
          <a:p>
            <a:pPr lvl="1"/>
            <a:r>
              <a:rPr lang="en-US" dirty="0" smtClean="0"/>
              <a:t>APA</a:t>
            </a:r>
          </a:p>
          <a:p>
            <a:pPr lvl="1"/>
            <a:r>
              <a:rPr lang="en-US" dirty="0" smtClean="0"/>
              <a:t>DAQ</a:t>
            </a:r>
          </a:p>
          <a:p>
            <a:pPr lvl="1"/>
            <a:r>
              <a:rPr lang="en-US" dirty="0" smtClean="0"/>
              <a:t>Photon Detection</a:t>
            </a:r>
          </a:p>
          <a:p>
            <a:pPr lvl="1"/>
            <a:r>
              <a:rPr lang="en-US" dirty="0" smtClean="0"/>
              <a:t>Calibration</a:t>
            </a:r>
          </a:p>
        </p:txBody>
      </p:sp>
    </p:spTree>
    <p:extLst>
      <p:ext uri="{BB962C8B-B14F-4D97-AF65-F5344CB8AC3E}">
        <p14:creationId xmlns:p14="http://schemas.microsoft.com/office/powerpoint/2010/main" val="10708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ADC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Executive Committee accepted task force recommendation to start the development of a new ADC using a well established architecture.</a:t>
            </a:r>
          </a:p>
          <a:p>
            <a:pPr lvl="1"/>
            <a:r>
              <a:rPr lang="en-US" dirty="0" smtClean="0"/>
              <a:t>Study group (BNL,LBL,FNAL) started meeting in mid-August.</a:t>
            </a:r>
          </a:p>
          <a:p>
            <a:pPr lvl="1"/>
            <a:r>
              <a:rPr lang="en-US" dirty="0" smtClean="0"/>
              <a:t>Will present a status report soon (1</a:t>
            </a:r>
            <a:r>
              <a:rPr lang="en-US" baseline="30000" dirty="0" smtClean="0"/>
              <a:t>st</a:t>
            </a:r>
            <a:r>
              <a:rPr lang="en-US" dirty="0" smtClean="0"/>
              <a:t> or 2</a:t>
            </a:r>
            <a:r>
              <a:rPr lang="en-US" baseline="30000" dirty="0" smtClean="0"/>
              <a:t>nd</a:t>
            </a:r>
            <a:r>
              <a:rPr lang="en-US" dirty="0" smtClean="0"/>
              <a:t> consortium meeting).</a:t>
            </a:r>
          </a:p>
          <a:p>
            <a:r>
              <a:rPr lang="en-US" dirty="0" smtClean="0"/>
              <a:t>Management has also decided to encourage development of an alternative solution (based on the SLAC </a:t>
            </a:r>
            <a:r>
              <a:rPr lang="en-US" dirty="0" err="1" smtClean="0"/>
              <a:t>nEXO</a:t>
            </a:r>
            <a:r>
              <a:rPr lang="en-US" dirty="0" smtClean="0"/>
              <a:t> chip).</a:t>
            </a:r>
          </a:p>
          <a:p>
            <a:pPr lvl="1"/>
            <a:r>
              <a:rPr lang="en-US" dirty="0" smtClean="0"/>
              <a:t>We will need to define a series of tests that can provide the basis for choosing a solution for DUNE.</a:t>
            </a:r>
          </a:p>
        </p:txBody>
      </p:sp>
    </p:spTree>
    <p:extLst>
      <p:ext uri="{BB962C8B-B14F-4D97-AF65-F5344CB8AC3E}">
        <p14:creationId xmlns:p14="http://schemas.microsoft.com/office/powerpoint/2010/main" val="135006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and Ed are interested only in substantive comments on the draft documents.</a:t>
            </a:r>
          </a:p>
          <a:p>
            <a:pPr lvl="1"/>
            <a:r>
              <a:rPr lang="en-US" dirty="0" smtClean="0"/>
              <a:t>Are major items missing?</a:t>
            </a:r>
          </a:p>
          <a:p>
            <a:pPr lvl="1"/>
            <a:r>
              <a:rPr lang="en-US" dirty="0" smtClean="0"/>
              <a:t>Are major aspects of the plan wrong?</a:t>
            </a:r>
            <a:endParaRPr lang="en-US" dirty="0"/>
          </a:p>
          <a:p>
            <a:r>
              <a:rPr lang="en-US" dirty="0" smtClean="0"/>
              <a:t>How should we approach the job of defining the criteria and testing procedures to be used in choosing the solution for DUNE?</a:t>
            </a:r>
          </a:p>
        </p:txBody>
      </p:sp>
    </p:spTree>
    <p:extLst>
      <p:ext uri="{BB962C8B-B14F-4D97-AF65-F5344CB8AC3E}">
        <p14:creationId xmlns:p14="http://schemas.microsoft.com/office/powerpoint/2010/main" val="38338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634</Words>
  <Application>Microsoft Macintosh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Mangal</vt:lpstr>
      <vt:lpstr>Arial</vt:lpstr>
      <vt:lpstr>Office Theme</vt:lpstr>
      <vt:lpstr>FD SP TPC Electronics Institutional Board Meeting</vt:lpstr>
      <vt:lpstr>Technical Lead</vt:lpstr>
      <vt:lpstr>Consortium Mailing Lists</vt:lpstr>
      <vt:lpstr>Consortium Meetings</vt:lpstr>
      <vt:lpstr>Short Term Project Milestones</vt:lpstr>
      <vt:lpstr>Medium Term Project Milestones</vt:lpstr>
      <vt:lpstr>Status of ADC Development</vt:lpstr>
      <vt:lpstr>Strategy Document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 TPC Electronics Institutional Board Meeting</dc:title>
  <dc:creator>David C Christian</dc:creator>
  <cp:lastModifiedBy>David C Christian</cp:lastModifiedBy>
  <cp:revision>20</cp:revision>
  <dcterms:created xsi:type="dcterms:W3CDTF">2017-09-10T22:09:21Z</dcterms:created>
  <dcterms:modified xsi:type="dcterms:W3CDTF">2017-09-11T15:50:58Z</dcterms:modified>
</cp:coreProperties>
</file>