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82" r:id="rId2"/>
  </p:sldMasterIdLst>
  <p:notesMasterIdLst>
    <p:notesMasterId r:id="rId8"/>
  </p:notesMasterIdLst>
  <p:handoutMasterIdLst>
    <p:handoutMasterId r:id="rId9"/>
  </p:handoutMasterIdLst>
  <p:sldIdLst>
    <p:sldId id="265" r:id="rId3"/>
    <p:sldId id="266" r:id="rId4"/>
    <p:sldId id="267" r:id="rId5"/>
    <p:sldId id="268" r:id="rId6"/>
    <p:sldId id="269" r:id="rId7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404040"/>
    <a:srgbClr val="505050"/>
    <a:srgbClr val="004C97"/>
    <a:srgbClr val="63666A"/>
    <a:srgbClr val="A7A8AA"/>
    <a:srgbClr val="003087"/>
    <a:srgbClr val="0F2D62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napToObjects="1">
      <p:cViewPr varScale="1">
        <p:scale>
          <a:sx n="95" d="100"/>
          <a:sy n="95" d="100"/>
        </p:scale>
        <p:origin x="8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>
              <a:defRPr sz="1000" b="0" i="0" u="none" strike="noStrike" baseline="0">
                <a:solidFill>
                  <a:srgbClr val="000000"/>
                </a:solidFill>
                <a:latin typeface="Tw Cen MT"/>
                <a:ea typeface="Tw Cen MT"/>
                <a:cs typeface="Tw Cen MT"/>
              </a:defRPr>
            </a:pPr>
            <a:r>
              <a:rPr lang="en-US" sz="2100" b="0" i="0" u="none" strike="noStrike" baseline="0">
                <a:solidFill>
                  <a:srgbClr val="000000"/>
                </a:solidFill>
                <a:latin typeface="Tw Cen MT"/>
              </a:rPr>
              <a:t>Cumulative Effective Dose per Week of Shutdown</a:t>
            </a:r>
          </a:p>
        </c:rich>
      </c:tx>
      <c:layout>
        <c:manualLayout>
          <c:xMode val="edge"/>
          <c:yMode val="edge"/>
          <c:x val="0.23616787647637796"/>
          <c:y val="2.0201224846894138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6.170036745406824E-2"/>
          <c:y val="9.3768503937007877E-2"/>
          <c:w val="0.89593112860892388"/>
          <c:h val="0.81587821522309711"/>
        </c:manualLayout>
      </c:layout>
      <c:scatterChart>
        <c:scatterStyle val="lineMarker"/>
        <c:varyColors val="0"/>
        <c:ser>
          <c:idx val="0"/>
          <c:order val="0"/>
          <c:spPr>
            <a:ln>
              <a:solidFill>
                <a:srgbClr val="FF0000"/>
              </a:solidFill>
            </a:ln>
          </c:spPr>
          <c:marker>
            <c:symbol val="circle"/>
            <c:size val="5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xVal>
            <c:numRef>
              <c:f>'Plot Data'!$B$2:$B$17</c:f>
              <c:numCache>
                <c:formatCode>General</c:formatCode>
                <c:ptCount val="16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</c:numCache>
            </c:numRef>
          </c:xVal>
          <c:yVal>
            <c:numRef>
              <c:f>'Plot Data'!$E$2:$E$17</c:f>
              <c:numCache>
                <c:formatCode>0</c:formatCode>
                <c:ptCount val="16"/>
                <c:pt idx="0" formatCode="General">
                  <c:v>0</c:v>
                </c:pt>
                <c:pt idx="1">
                  <c:v>280</c:v>
                </c:pt>
                <c:pt idx="2">
                  <c:v>487</c:v>
                </c:pt>
                <c:pt idx="3">
                  <c:v>687</c:v>
                </c:pt>
                <c:pt idx="4">
                  <c:v>1035</c:v>
                </c:pt>
                <c:pt idx="5">
                  <c:v>1261</c:v>
                </c:pt>
                <c:pt idx="6">
                  <c:v>1487</c:v>
                </c:pt>
                <c:pt idx="7">
                  <c:v>2121</c:v>
                </c:pt>
                <c:pt idx="8">
                  <c:v>2470</c:v>
                </c:pt>
                <c:pt idx="9">
                  <c:v>2891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BDF5-4AAA-935F-626597393F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87735536"/>
        <c:axId val="287735144"/>
      </c:scatterChart>
      <c:valAx>
        <c:axId val="287735536"/>
        <c:scaling>
          <c:orientation val="minMax"/>
          <c:max val="9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400" b="0" i="0" u="none" strike="noStrike" baseline="0">
                    <a:solidFill>
                      <a:srgbClr val="000000"/>
                    </a:solidFill>
                    <a:latin typeface="Tw Cen MT"/>
                    <a:ea typeface="Tw Cen MT"/>
                    <a:cs typeface="Tw Cen MT"/>
                  </a:defRPr>
                </a:pPr>
                <a:r>
                  <a:rPr lang="en-US" sz="1400"/>
                  <a:t>Week of Shutdown</a:t>
                </a:r>
              </a:p>
            </c:rich>
          </c:tx>
          <c:layout>
            <c:manualLayout>
              <c:xMode val="edge"/>
              <c:yMode val="edge"/>
              <c:x val="0.44219201115485562"/>
              <c:y val="0.94989661708953066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noFill/>
          <a:ln w="25400">
            <a:solidFill>
              <a:schemeClr val="tx1"/>
            </a:solidFill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Tw Cen MT"/>
                <a:ea typeface="Tw Cen MT"/>
                <a:cs typeface="Tw Cen MT"/>
              </a:defRPr>
            </a:pPr>
            <a:endParaRPr lang="en-US"/>
          </a:p>
        </c:txPr>
        <c:crossAx val="287735144"/>
        <c:crosses val="autoZero"/>
        <c:crossBetween val="midCat"/>
        <c:majorUnit val="1"/>
      </c:valAx>
      <c:valAx>
        <c:axId val="287735144"/>
        <c:scaling>
          <c:orientation val="minMax"/>
          <c:min val="0"/>
        </c:scaling>
        <c:delete val="0"/>
        <c:axPos val="l"/>
        <c:majorGridlines>
          <c:spPr>
            <a:ln w="6350">
              <a:solidFill>
                <a:schemeClr val="bg1">
                  <a:lumMod val="75000"/>
                </a:schemeClr>
              </a:solidFill>
            </a:ln>
          </c:spPr>
        </c:majorGridlines>
        <c:title>
          <c:tx>
            <c:rich>
              <a:bodyPr rot="0" vert="horz"/>
              <a:lstStyle/>
              <a:p>
                <a:pPr algn="ctr">
                  <a:defRPr sz="1400" b="0" i="0" u="none" strike="noStrike" baseline="0">
                    <a:solidFill>
                      <a:srgbClr val="FF0000"/>
                    </a:solidFill>
                    <a:latin typeface="Tw Cen MT"/>
                    <a:ea typeface="Tw Cen MT"/>
                    <a:cs typeface="Tw Cen MT"/>
                  </a:defRPr>
                </a:pPr>
                <a:r>
                  <a:rPr lang="en-US" sz="1400"/>
                  <a:t>Cumulative Eff. Dose</a:t>
                </a:r>
              </a:p>
              <a:p>
                <a:pPr algn="ctr">
                  <a:defRPr sz="1400" b="0" i="0" u="none" strike="noStrike" baseline="0">
                    <a:solidFill>
                      <a:srgbClr val="FF0000"/>
                    </a:solidFill>
                    <a:latin typeface="Tw Cen MT"/>
                    <a:ea typeface="Tw Cen MT"/>
                    <a:cs typeface="Tw Cen MT"/>
                  </a:defRPr>
                </a:pPr>
                <a:r>
                  <a:rPr lang="en-US" sz="1400"/>
                  <a:t>(person-mrem)</a:t>
                </a:r>
              </a:p>
            </c:rich>
          </c:tx>
          <c:layout>
            <c:manualLayout>
              <c:xMode val="edge"/>
              <c:yMode val="edge"/>
              <c:x val="1.319717847769029E-3"/>
              <c:y val="1.5504957713619131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 w="25400">
            <a:solidFill>
              <a:schemeClr val="tx1"/>
            </a:solidFill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Tw Cen MT"/>
                <a:ea typeface="Tw Cen MT"/>
                <a:cs typeface="Tw Cen MT"/>
              </a:defRPr>
            </a:pPr>
            <a:endParaRPr lang="en-US"/>
          </a:p>
        </c:txPr>
        <c:crossAx val="287735536"/>
        <c:crosses val="autoZero"/>
        <c:crossBetween val="midCat"/>
      </c:valAx>
      <c:spPr>
        <a:solidFill>
          <a:schemeClr val="bg1">
            <a:lumMod val="95000"/>
          </a:schemeClr>
        </a:solidFill>
      </c:spPr>
    </c:plotArea>
    <c:plotVisOnly val="1"/>
    <c:dispBlanksAs val="gap"/>
    <c:showDLblsOverMax val="0"/>
  </c:chart>
  <c:spPr>
    <a:ln w="19050">
      <a:solidFill>
        <a:sysClr val="windowText" lastClr="000000"/>
      </a:solidFill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Tw Cen MT"/>
          <a:ea typeface="Tw Cen MT"/>
          <a:cs typeface="Tw Cen MT"/>
        </a:defRPr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80DBBE75-B897-4C2D-851E-711B34683BA3}" type="datetimeFigureOut">
              <a:rPr lang="en-US" altLang="en-US"/>
              <a:pPr/>
              <a:t>9/15/2017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CABB725D-266A-4787-B290-EA1B2102928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676179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4050BF1F-29FD-4232-8E96-B3FD1DCB3ADE}" type="datetimeFigureOut">
              <a:rPr lang="en-US" altLang="en-US"/>
              <a:pPr/>
              <a:t>9/15/2017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60BFB643-3B51-4A23-96A6-8ED93A064CC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947600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MS PGothic" panose="020B0600070205080204" pitchFamily="34" charset="-128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MS PGothic" panose="020B0600070205080204" pitchFamily="34" charset="-128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MS PGothic" panose="020B0600070205080204" pitchFamily="34" charset="-128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MS PGothic" panose="020B0600070205080204" pitchFamily="34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TitleSlide_06051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FermiLogo_RGB_NALBlu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0" y="1149350"/>
            <a:ext cx="32670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806450" y="3559283"/>
            <a:ext cx="7526338" cy="1139271"/>
          </a:xfrm>
          <a:prstGeom prst="rect">
            <a:avLst/>
          </a:prstGeom>
        </p:spPr>
        <p:txBody>
          <a:bodyPr wrap="square" lIns="0" tIns="0" rIns="0" bIns="0" anchor="t"/>
          <a:lstStyle>
            <a:lvl1pPr algn="l">
              <a:defRPr sz="3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806450" y="4841093"/>
            <a:ext cx="7526338" cy="14899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00798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Content"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0013" y="6515100"/>
            <a:ext cx="1076325" cy="241300"/>
          </a:xfrm>
        </p:spPr>
        <p:txBody>
          <a:bodyPr/>
          <a:lstStyle>
            <a:lvl1pPr>
              <a:defRPr sz="1200"/>
            </a:lvl1pPr>
          </a:lstStyle>
          <a:p>
            <a:fld id="{50889BEA-2B91-403F-ADA4-053DEE04721E}" type="datetime1">
              <a:rPr lang="en-US" altLang="en-US"/>
              <a:pPr/>
              <a:t>9/15/2017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 dirty="0" smtClean="0">
                <a:solidFill>
                  <a:srgbClr val="004C97"/>
                </a:solidFill>
              </a:defRPr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52E9C158-AEF1-41A2-A6CE-6F0BAB305EF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8226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/>
          <p:cNvSpPr>
            <a:spLocks noGrp="1"/>
          </p:cNvSpPr>
          <p:nvPr>
            <p:ph type="body" sz="half" idx="12"/>
          </p:nvPr>
        </p:nvSpPr>
        <p:spPr>
          <a:xfrm>
            <a:off x="229365" y="4765101"/>
            <a:ext cx="425196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4654550" y="4765101"/>
            <a:ext cx="426085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7"/>
          </p:nvPr>
        </p:nvSpPr>
        <p:spPr>
          <a:xfrm>
            <a:off x="228601" y="1043694"/>
            <a:ext cx="4251324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8"/>
          </p:nvPr>
        </p:nvSpPr>
        <p:spPr>
          <a:xfrm>
            <a:off x="4654550" y="1043694"/>
            <a:ext cx="4260851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 sz="1200"/>
            </a:lvl1pPr>
          </a:lstStyle>
          <a:p>
            <a:fld id="{6A3537A3-8C6B-43C4-A25C-FC2CE8D9D9BB}" type="datetime1">
              <a:rPr lang="en-US" altLang="en-US"/>
              <a:pPr/>
              <a:t>9/15/2017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 sz="1200"/>
            </a:lvl1pPr>
          </a:lstStyle>
          <a:p>
            <a:fld id="{47C05DF5-FB48-4D3F-AF82-EC74A689CAC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993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043693"/>
            <a:ext cx="3027894" cy="49942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469958" y="1043694"/>
            <a:ext cx="5420360" cy="49942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 sz="1200"/>
            </a:lvl1pPr>
          </a:lstStyle>
          <a:p>
            <a:fld id="{2B1CF01D-1604-4C8E-BF6F-5634B5B9B0FA}" type="datetime1">
              <a:rPr lang="en-US" altLang="en-US"/>
              <a:pPr/>
              <a:t>9/15/2017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/>
            </a:lvl1pPr>
          </a:lstStyle>
          <a:p>
            <a:fld id="{071AFBCB-9629-4487-8658-FCC7F72DA46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3796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73" y="1043694"/>
            <a:ext cx="8700851" cy="3695054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200"/>
            </a:lvl1pPr>
          </a:lstStyle>
          <a:p>
            <a:fld id="{5E62D87C-608A-49B4-979E-2C9EC8FFFA3E}" type="datetime1">
              <a:rPr lang="en-US" altLang="en-US"/>
              <a:pPr/>
              <a:t>9/15/2017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077094B4-CDBE-4107-9E6E-D38410A9E4B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7332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61950"/>
            <a:ext cx="8675688" cy="56689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EAD63FCB-C847-421A-A82C-644CA8D55BDB}" type="datetime1">
              <a:rPr lang="en-US" altLang="en-US"/>
              <a:pPr/>
              <a:t>9/15/2017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B71519E6-F709-4990-B973-B339820CA70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9524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361950"/>
            <a:ext cx="8700851" cy="4369742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A0E092C4-48F6-48C5-B2B3-815670E99CE7}" type="datetime1">
              <a:rPr lang="en-US" altLang="en-US"/>
              <a:pPr/>
              <a:t>9/15/2017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C2BC038B-CA57-479E-BFA9-9E819877A5D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3382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DD380D08-F2CA-47D3-B2B9-BCFDF76A6561}" type="datetime1">
              <a:rPr lang="en-US" altLang="en-US"/>
              <a:pPr/>
              <a:t>9/15/2017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B5585131-D98E-4CC9-8879-1D32CC470D9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77796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Comparis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70916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70916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2866E9CA-C242-476E-AC96-726DAD61F4C9}" type="datetime1">
              <a:rPr lang="en-US" altLang="en-US"/>
              <a:pPr/>
              <a:t>9/15/2017</a:t>
            </a:fld>
            <a:endParaRPr lang="en-US" alt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2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2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2C85A5DC-9CCB-48FE-8FD9-B52B9FD5749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7552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6459538" y="6515100"/>
            <a:ext cx="107632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fld id="{D594D8DC-1801-43BE-B437-DF92E32BA858}" type="datetime1">
              <a:rPr lang="en-US" altLang="en-US"/>
              <a:pPr/>
              <a:t>9/15/2017</a:t>
            </a:fld>
            <a:endParaRPr lang="en-US" alt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6450" y="6515100"/>
            <a:ext cx="5373688" cy="2413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515100"/>
            <a:ext cx="44767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fld id="{6827BE81-7C2D-481B-BBCE-23778685B2BA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1029" name="Picture 2" descr="HeaderFooter_0060314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97" r:id="rId1"/>
    <p:sldLayoutId id="2147484098" r:id="rId2"/>
    <p:sldLayoutId id="2147484099" r:id="rId3"/>
    <p:sldLayoutId id="2147484100" r:id="rId4"/>
    <p:sldLayoutId id="2147484101" r:id="rId5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074184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595959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2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6450013" y="6515100"/>
            <a:ext cx="107632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914400"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fld id="{F478486A-2EA2-4759-824C-EE1AD3861CE4}" type="datetime1">
              <a:rPr lang="en-US" altLang="en-US"/>
              <a:pPr/>
              <a:t>9/15/2017</a:t>
            </a:fld>
            <a:endParaRPr lang="en-US" altLang="en-US"/>
          </a:p>
        </p:txBody>
      </p:sp>
      <p:sp>
        <p:nvSpPr>
          <p:cNvPr id="9219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806450" y="6515100"/>
            <a:ext cx="5373688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>
              <a:defRPr sz="900">
                <a:solidFill>
                  <a:srgbClr val="004C97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9220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fld id="{319E6341-E9E7-4128-9402-327DA8681509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7173" name="Picture 1" descr="Footer_060314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02" r:id="rId1"/>
    <p:sldLayoutId id="2147484103" r:id="rId2"/>
    <p:sldLayoutId id="2147484104" r:id="rId3"/>
    <p:sldLayoutId id="2147484105" r:id="rId4"/>
  </p:sldLayoutIdLst>
  <p:hf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2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Placeholder 2"/>
          <p:cNvSpPr>
            <a:spLocks noGrp="1"/>
          </p:cNvSpPr>
          <p:nvPr>
            <p:ph type="body" sz="quarter" idx="10"/>
          </p:nvPr>
        </p:nvSpPr>
        <p:spPr bwMode="auto">
          <a:xfrm>
            <a:off x="806450" y="4841875"/>
            <a:ext cx="7526338" cy="1489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Eric McHugh	</a:t>
            </a:r>
          </a:p>
          <a:p>
            <a:pPr eaLnBrk="1" hangingPunct="1"/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9/15/2017</a:t>
            </a:r>
          </a:p>
          <a:p>
            <a:pPr eaLnBrk="1" hangingPunct="1"/>
            <a:endParaRPr lang="en-US" altLang="en-US" dirty="0">
              <a:latin typeface="Helvetica" panose="020B0604020202020204" pitchFamily="34" charset="0"/>
              <a:ea typeface="Geneva" pitchFamily="121" charset="-128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599" y="1043693"/>
            <a:ext cx="3241675" cy="4994276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This vacuum valve (and others) were configured prior to the shutdown to compensate for leaking PWCs.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The configuration was electronically “kludged” open for operations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Vacuum personnel were working in the area and to prevent operation of the valve remotely, they disconnected the signal cable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M5 configuration control event</a:t>
            </a:r>
          </a:p>
        </p:txBody>
      </p:sp>
      <p:sp>
        <p:nvSpPr>
          <p:cNvPr id="24579" name="Date Placeholder 3"/>
          <p:cNvSpPr>
            <a:spLocks noGrp="1"/>
          </p:cNvSpPr>
          <p:nvPr>
            <p:ph type="dt" sz="half" idx="16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4DD9356F-AFC1-46DA-ACC5-77A7E9A7C83A}" type="datetime1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9/15/2017</a:t>
            </a:fld>
            <a:endParaRPr lang="en-US" altLang="en-US" sz="120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24580" name="Footer Placeholder 4"/>
          <p:cNvSpPr>
            <a:spLocks noGrp="1"/>
          </p:cNvSpPr>
          <p:nvPr>
            <p:ph type="ftr" sz="quarter" idx="17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  <a:ea typeface="MS PGothic" panose="020B0600070205080204" pitchFamily="34" charset="-128"/>
              </a:rPr>
              <a:t>Presenter | Presentation Title</a:t>
            </a:r>
            <a:endParaRPr lang="en-US" altLang="en-US" sz="1200" b="1">
              <a:solidFill>
                <a:srgbClr val="004C97"/>
              </a:solidFill>
              <a:latin typeface="Helvetica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24581" name="Slide Number Placeholder 5"/>
          <p:cNvSpPr>
            <a:spLocks noGrp="1"/>
          </p:cNvSpPr>
          <p:nvPr>
            <p:ph type="sldNum" sz="quarter" idx="18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626492DB-2F06-44C7-8B18-72CF568DED1B}" type="slidenum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2</a:t>
            </a:fld>
            <a:endParaRPr lang="en-US" altLang="en-US" sz="120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5"/>
          </p:nvPr>
        </p:nvPicPr>
        <p:blipFill>
          <a:blip r:embed="rId2"/>
          <a:stretch>
            <a:fillRect/>
          </a:stretch>
        </p:blipFill>
        <p:spPr>
          <a:xfrm>
            <a:off x="3470275" y="1506672"/>
            <a:ext cx="5419725" cy="406690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Another group was working in the area disconnecting signal cable and other connections, preparing for electrician work.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When the work was complete, the signal cables were reconnected.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Technician connected the cable to the vacuum valve.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Vacuum valve opened due to the “kludge”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15"/>
          </p:nvPr>
        </p:nvPicPr>
        <p:blipFill>
          <a:blip r:embed="rId2"/>
          <a:stretch>
            <a:fillRect/>
          </a:stretch>
        </p:blipFill>
        <p:spPr>
          <a:xfrm>
            <a:off x="3470275" y="1506672"/>
            <a:ext cx="5419725" cy="4066907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M5 configuration control event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2B1CF01D-1604-4C8E-BF6F-5634B5B9B0FA}" type="datetime1">
              <a:rPr lang="en-US" altLang="en-US" smtClean="0"/>
              <a:pPr/>
              <a:t>9/15/2017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071AFBCB-9629-4487-8658-FCC7F72DA46F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5296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>
          <a:xfrm>
            <a:off x="228600" y="752776"/>
            <a:ext cx="3027894" cy="4994276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Technician was standing on a step stool at the time of the event, loud sound “like a jet engine”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Investigation ongoing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Initial findings: configuration control issue – the valve controls were configured such that they would not operate as expected, the valve control cable was disconnected to maintain control.  No configuration control tags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15"/>
          </p:nvPr>
        </p:nvPicPr>
        <p:blipFill>
          <a:blip r:embed="rId2"/>
          <a:stretch>
            <a:fillRect/>
          </a:stretch>
        </p:blipFill>
        <p:spPr>
          <a:xfrm>
            <a:off x="3470275" y="1506672"/>
            <a:ext cx="5419725" cy="4066907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M5 configuration control event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2B1CF01D-1604-4C8E-BF6F-5634B5B9B0FA}" type="datetime1">
              <a:rPr lang="en-US" altLang="en-US" smtClean="0"/>
              <a:pPr/>
              <a:t>9/15/2017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071AFBCB-9629-4487-8658-FCC7F72DA46F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88841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Content Placeholder 14">
            <a:extLst>
              <a:ext uri="{FF2B5EF4-FFF2-40B4-BE49-F238E27FC236}">
                <a16:creationId xmlns:a16="http://schemas.microsoft.com/office/drawing/2014/main" id="{00000000-0008-0000-0000-00000200000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28600" y="1042988"/>
          <a:ext cx="8672513" cy="4987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4577" name="Title 28"/>
          <p:cNvSpPr>
            <a:spLocks noGrp="1"/>
          </p:cNvSpPr>
          <p:nvPr>
            <p:ph type="title"/>
          </p:nvPr>
        </p:nvSpPr>
        <p:spPr bwMode="auto">
          <a:xfrm>
            <a:off x="228600" y="103188"/>
            <a:ext cx="8686800" cy="6429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2017 Shutdown Pocket Dosimeter Reports – Week 9</a:t>
            </a:r>
          </a:p>
        </p:txBody>
      </p:sp>
      <p:sp>
        <p:nvSpPr>
          <p:cNvPr id="24579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r>
              <a:rPr lang="en-US" altLang="en-US" sz="1200" dirty="0">
                <a:solidFill>
                  <a:srgbClr val="004C97"/>
                </a:solidFill>
                <a:latin typeface="Helvetica" panose="020B0604020202020204" pitchFamily="34" charset="0"/>
              </a:rPr>
              <a:t>9/15/2017</a:t>
            </a:r>
          </a:p>
        </p:txBody>
      </p:sp>
      <p:sp>
        <p:nvSpPr>
          <p:cNvPr id="24580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r>
              <a:rPr lang="en-US" altLang="en-US" sz="1200" dirty="0">
                <a:solidFill>
                  <a:srgbClr val="004C97"/>
                </a:solidFill>
                <a:latin typeface="Helvetica" panose="020B0604020202020204" pitchFamily="34" charset="0"/>
                <a:ea typeface="MS PGothic" panose="020B0600070205080204" pitchFamily="34" charset="-128"/>
              </a:rPr>
              <a:t>M Wolter | AD Operation Meeting – 2017 Shutdown</a:t>
            </a:r>
            <a:endParaRPr lang="en-US" altLang="en-US" sz="1200" b="1" dirty="0">
              <a:solidFill>
                <a:srgbClr val="004C97"/>
              </a:solidFill>
              <a:latin typeface="Helvetica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24581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626492DB-2F06-44C7-8B18-72CF568DED1B}" type="slidenum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5</a:t>
            </a:fld>
            <a:endParaRPr lang="en-US" altLang="en-US" sz="120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11" name="TextBox 1"/>
          <p:cNvSpPr txBox="1"/>
          <p:nvPr/>
        </p:nvSpPr>
        <p:spPr>
          <a:xfrm>
            <a:off x="1866624" y="1473847"/>
            <a:ext cx="5227878" cy="483579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421</a:t>
            </a:r>
            <a:r>
              <a:rPr lang="en-US" sz="1100" dirty="0"/>
              <a:t> person-mrem</a:t>
            </a:r>
          </a:p>
          <a:p>
            <a:r>
              <a:rPr lang="en-US" dirty="0"/>
              <a:t>55 people reported some dose, with average dose of 7.65 mrem</a:t>
            </a:r>
          </a:p>
          <a:p>
            <a:endParaRPr lang="en-US" sz="1100" dirty="0"/>
          </a:p>
        </p:txBody>
      </p:sp>
      <p:sp>
        <p:nvSpPr>
          <p:cNvPr id="12" name="TextBox 1"/>
          <p:cNvSpPr txBox="1"/>
          <p:nvPr/>
        </p:nvSpPr>
        <p:spPr>
          <a:xfrm>
            <a:off x="889328" y="1566580"/>
            <a:ext cx="778513" cy="29811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/>
              <a:t>WEEK 9:</a:t>
            </a:r>
            <a:endParaRPr lang="en-US" dirty="0"/>
          </a:p>
          <a:p>
            <a:endParaRPr lang="en-US" sz="1100" dirty="0"/>
          </a:p>
        </p:txBody>
      </p:sp>
      <p:sp>
        <p:nvSpPr>
          <p:cNvPr id="13" name="TextBox 1"/>
          <p:cNvSpPr txBox="1"/>
          <p:nvPr/>
        </p:nvSpPr>
        <p:spPr>
          <a:xfrm>
            <a:off x="1866624" y="1904706"/>
            <a:ext cx="5227878" cy="483579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2,891</a:t>
            </a:r>
            <a:r>
              <a:rPr lang="en-US" sz="1100" dirty="0"/>
              <a:t> person-mrem</a:t>
            </a:r>
          </a:p>
          <a:p>
            <a:r>
              <a:rPr lang="en-US" dirty="0"/>
              <a:t>130 people reported some dose, with average dose of 22.24 mrem</a:t>
            </a:r>
            <a:endParaRPr lang="en-US" sz="1100" dirty="0"/>
          </a:p>
        </p:txBody>
      </p:sp>
      <p:sp>
        <p:nvSpPr>
          <p:cNvPr id="14" name="TextBox 1"/>
          <p:cNvSpPr txBox="1"/>
          <p:nvPr/>
        </p:nvSpPr>
        <p:spPr>
          <a:xfrm>
            <a:off x="889328" y="1919765"/>
            <a:ext cx="1032237" cy="29811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/>
              <a:t>SHUTDOWN SO FAR:</a:t>
            </a:r>
            <a:endParaRPr lang="en-US" dirty="0"/>
          </a:p>
          <a:p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783049771"/>
      </p:ext>
    </p:extLst>
  </p:cSld>
  <p:clrMapOvr>
    <a:masterClrMapping/>
  </p:clrMapOvr>
</p:sld>
</file>

<file path=ppt/theme/theme1.xml><?xml version="1.0" encoding="utf-8"?>
<a:theme xmlns:a="http://schemas.openxmlformats.org/drawingml/2006/main" name="FNAL_TemplateMac_060514">
  <a:themeElements>
    <a:clrScheme name="Fermilab">
      <a:dk1>
        <a:srgbClr val="004C97"/>
      </a:dk1>
      <a:lt1>
        <a:srgbClr val="FFFFFF"/>
      </a:lt1>
      <a:dk2>
        <a:srgbClr val="004C9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40404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FA6561EA-5476-4052-84D7-7BCA5B4A2A6E}" vid="{B6CED81E-951A-4DFA-9287-6DC86C25A1D3}"/>
    </a:ext>
  </a:extLst>
</a:theme>
</file>

<file path=ppt/theme/theme2.xml><?xml version="1.0" encoding="utf-8"?>
<a:theme xmlns:a="http://schemas.openxmlformats.org/drawingml/2006/main" name="Fermilab: Footer Only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FA6561EA-5476-4052-84D7-7BCA5B4A2A6E}" vid="{3CED6F7E-0C40-4358-9557-CEEF733EC329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20</TotalTime>
  <Words>261</Words>
  <Application>Microsoft Office PowerPoint</Application>
  <PresentationFormat>On-screen Show (4:3)</PresentationFormat>
  <Paragraphs>38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4" baseType="lpstr">
      <vt:lpstr>ＭＳ Ｐゴシック</vt:lpstr>
      <vt:lpstr>ＭＳ Ｐゴシック</vt:lpstr>
      <vt:lpstr>Arial</vt:lpstr>
      <vt:lpstr>Calibri</vt:lpstr>
      <vt:lpstr>Geneva</vt:lpstr>
      <vt:lpstr>Helvetica</vt:lpstr>
      <vt:lpstr>Tw Cen MT</vt:lpstr>
      <vt:lpstr>FNAL_TemplateMac_060514</vt:lpstr>
      <vt:lpstr>Fermilab: Footer Only</vt:lpstr>
      <vt:lpstr>PowerPoint Presentation</vt:lpstr>
      <vt:lpstr>M5 configuration control event</vt:lpstr>
      <vt:lpstr>M5 configuration control event</vt:lpstr>
      <vt:lpstr>M5 configuration control event</vt:lpstr>
      <vt:lpstr>2017 Shutdown Pocket Dosimeter Reports – Week 9</vt:lpstr>
    </vt:vector>
  </TitlesOfParts>
  <Company>Sandbox Studio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Eric D. Mchugh x4302 13747N</dc:creator>
  <cp:lastModifiedBy>Madelyn R. Wolter x4807 16344N</cp:lastModifiedBy>
  <cp:revision>4</cp:revision>
  <cp:lastPrinted>2014-01-20T19:40:21Z</cp:lastPrinted>
  <dcterms:created xsi:type="dcterms:W3CDTF">2017-07-28T13:45:47Z</dcterms:created>
  <dcterms:modified xsi:type="dcterms:W3CDTF">2017-09-15T13:49:23Z</dcterms:modified>
</cp:coreProperties>
</file>