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6"/>
  </p:notesMasterIdLst>
  <p:handoutMasterIdLst>
    <p:handoutMasterId r:id="rId27"/>
  </p:handoutMasterIdLst>
  <p:sldIdLst>
    <p:sldId id="256" r:id="rId3"/>
    <p:sldId id="270" r:id="rId4"/>
    <p:sldId id="273" r:id="rId5"/>
    <p:sldId id="418" r:id="rId6"/>
    <p:sldId id="393" r:id="rId7"/>
    <p:sldId id="396" r:id="rId8"/>
    <p:sldId id="398" r:id="rId9"/>
    <p:sldId id="351" r:id="rId10"/>
    <p:sldId id="389" r:id="rId11"/>
    <p:sldId id="405" r:id="rId12"/>
    <p:sldId id="388" r:id="rId13"/>
    <p:sldId id="415" r:id="rId14"/>
    <p:sldId id="407" r:id="rId15"/>
    <p:sldId id="408" r:id="rId16"/>
    <p:sldId id="409" r:id="rId17"/>
    <p:sldId id="410" r:id="rId18"/>
    <p:sldId id="411" r:id="rId19"/>
    <p:sldId id="412" r:id="rId20"/>
    <p:sldId id="413" r:id="rId21"/>
    <p:sldId id="414" r:id="rId22"/>
    <p:sldId id="416" r:id="rId23"/>
    <p:sldId id="417" r:id="rId24"/>
    <p:sldId id="399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FF5A"/>
    <a:srgbClr val="130FFF"/>
    <a:srgbClr val="F37C23"/>
    <a:srgbClr val="075519"/>
    <a:srgbClr val="BC5F2B"/>
    <a:srgbClr val="B65A1F"/>
    <a:srgbClr val="B8561A"/>
    <a:srgbClr val="E95125"/>
    <a:srgbClr val="3C5A77"/>
    <a:srgbClr val="325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4" autoAdjust="0"/>
    <p:restoredTop sz="86423"/>
  </p:normalViewPr>
  <p:slideViewPr>
    <p:cSldViewPr snapToGrid="0" snapToObjects="1">
      <p:cViewPr varScale="1">
        <p:scale>
          <a:sx n="106" d="100"/>
          <a:sy n="106" d="100"/>
        </p:scale>
        <p:origin x="1392" y="176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outlineViewPr>
    <p:cViewPr>
      <p:scale>
        <a:sx n="33" d="100"/>
        <a:sy n="33" d="100"/>
      </p:scale>
      <p:origin x="0" y="-2048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9/15/17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9/15/17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16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19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3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3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C1379-0E60-4682-BFA7-D4FE250F31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F3864-FC69-4040-BE29-7D45A820586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C13C-BD15-449C-9B3E-DD8A8661E74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92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C1379-0E60-4682-BFA7-D4FE250F31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F3864-FC69-4040-BE29-7D45A820586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C13C-BD15-449C-9B3E-DD8A8661E74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020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C1379-0E60-4682-BFA7-D4FE250F31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F3864-FC69-4040-BE29-7D45A820586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C13C-BD15-449C-9B3E-DD8A8661E74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78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C1379-0E60-4682-BFA7-D4FE250F31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F3864-FC69-4040-BE29-7D45A820586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C13C-BD15-449C-9B3E-DD8A8661E74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15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C1379-0E60-4682-BFA7-D4FE250F31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F3864-FC69-4040-BE29-7D45A820586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C13C-BD15-449C-9B3E-DD8A8661E74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ctr">
              <a:defRPr sz="4800" b="1" i="0" baseline="0">
                <a:solidFill>
                  <a:srgbClr val="B8561A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FontTx/>
              <a:buNone/>
              <a:defRPr sz="2200" b="0" i="0" baseline="0">
                <a:solidFill>
                  <a:srgbClr val="130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5" y="6084658"/>
            <a:ext cx="1342161" cy="4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186946"/>
            <a:ext cx="8229600" cy="647102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algn="ctr">
              <a:defRPr sz="4800" b="1" i="0" baseline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921740"/>
            <a:ext cx="8232771" cy="535633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00B050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B8561A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r>
              <a:rPr lang="en-US" smtClean="0"/>
              <a:t>9/15/17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387362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ctr">
              <a:defRPr sz="4800" b="1" i="0" baseline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r>
              <a:rPr lang="en-US" smtClean="0"/>
              <a:t>9/15/17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00B050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B65A1F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00B050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BC5F2B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9/15/17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9/15/17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9/15/17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9/15/17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9/15/17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9/15/17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Jaehoon Yu | DP FC Trial Installation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6D5B8-9374-4A32-9294-F7F6EF035B3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7400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theme" Target="../theme/theme2.xml"/><Relationship Id="rId10" Type="http://schemas.openxmlformats.org/officeDocument/2006/relationships/image" Target="../media/image5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9/15/17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516" y="6500751"/>
            <a:ext cx="727750" cy="2325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8" r:id="rId8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0185"/>
            <a:ext cx="8503919" cy="1046511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Dual Phase </a:t>
            </a:r>
            <a:r>
              <a:rPr lang="en-US" sz="4400" dirty="0" smtClean="0">
                <a:solidFill>
                  <a:srgbClr val="C00000"/>
                </a:solidFill>
              </a:rPr>
              <a:t>Field</a:t>
            </a:r>
            <a:r>
              <a:rPr lang="en-US" sz="44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Cage</a:t>
            </a:r>
            <a:r>
              <a:rPr lang="en-US" sz="4400" dirty="0" smtClean="0">
                <a:solidFill>
                  <a:srgbClr val="C00000"/>
                </a:solidFill>
              </a:rPr>
              <a:t> Trial Installation Proposal</a:t>
            </a:r>
            <a:endParaRPr lang="en-GB" sz="4400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4025" y="2100943"/>
            <a:ext cx="8015061" cy="3189514"/>
          </a:xfrm>
        </p:spPr>
        <p:txBody>
          <a:bodyPr/>
          <a:lstStyle/>
          <a:p>
            <a:pPr algn="ctr"/>
            <a:r>
              <a:rPr lang="en-GB" sz="2800" dirty="0" smtClean="0"/>
              <a:t>NH1 Integration Meeting</a:t>
            </a:r>
            <a:r>
              <a:rPr lang="en-GB" sz="2800" dirty="0" smtClean="0">
                <a:solidFill>
                  <a:srgbClr val="130FFF"/>
                </a:solidFill>
                <a:latin typeface="Arial Narrow" charset="0"/>
                <a:ea typeface="Arial Narrow" charset="0"/>
                <a:cs typeface="Arial Narrow" charset="0"/>
              </a:rPr>
              <a:t/>
            </a:r>
            <a:br>
              <a:rPr lang="en-GB" sz="2800" dirty="0" smtClean="0">
                <a:solidFill>
                  <a:srgbClr val="130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GB" sz="2800" dirty="0" smtClean="0"/>
              <a:t>Sept.</a:t>
            </a:r>
            <a:r>
              <a:rPr lang="en-GB" sz="2800" dirty="0" smtClean="0">
                <a:solidFill>
                  <a:srgbClr val="130FFF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GB" sz="2800" dirty="0" smtClean="0"/>
              <a:t>15</a:t>
            </a:r>
            <a:r>
              <a:rPr lang="en-GB" sz="2800" dirty="0" smtClean="0">
                <a:solidFill>
                  <a:srgbClr val="130FFF"/>
                </a:solidFill>
                <a:latin typeface="Arial Narrow" charset="0"/>
                <a:ea typeface="Arial Narrow" charset="0"/>
                <a:cs typeface="Arial Narrow" charset="0"/>
              </a:rPr>
              <a:t>, 2017</a:t>
            </a:r>
          </a:p>
          <a:p>
            <a:pPr algn="ctr"/>
            <a:endParaRPr lang="en-GB" sz="2800" dirty="0" smtClean="0">
              <a:solidFill>
                <a:srgbClr val="130FFF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ctr"/>
            <a:r>
              <a:rPr lang="en-GB" sz="2800" i="1" dirty="0" err="1" smtClean="0">
                <a:solidFill>
                  <a:srgbClr val="130FFF"/>
                </a:solidFill>
                <a:latin typeface="Arial Narrow" charset="0"/>
                <a:ea typeface="Arial Narrow" charset="0"/>
                <a:cs typeface="Arial Narrow" charset="0"/>
              </a:rPr>
              <a:t>Jaehoon</a:t>
            </a:r>
            <a:r>
              <a:rPr lang="en-GB" sz="2800" i="1" dirty="0" smtClean="0">
                <a:solidFill>
                  <a:srgbClr val="130FFF"/>
                </a:solidFill>
                <a:latin typeface="Arial Narrow" charset="0"/>
                <a:ea typeface="Arial Narrow" charset="0"/>
                <a:cs typeface="Arial Narrow" charset="0"/>
              </a:rPr>
              <a:t> Yu</a:t>
            </a:r>
            <a:r>
              <a:rPr lang="en-GB" sz="2800" dirty="0">
                <a:solidFill>
                  <a:srgbClr val="130FFF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GB" dirty="0" smtClean="0">
                <a:solidFill>
                  <a:srgbClr val="130FFF"/>
                </a:solidFill>
                <a:latin typeface="Arial Narrow" charset="0"/>
                <a:ea typeface="Arial Narrow" charset="0"/>
                <a:cs typeface="Arial Narrow" charset="0"/>
              </a:rPr>
              <a:t>for</a:t>
            </a:r>
          </a:p>
          <a:p>
            <a:pPr algn="ctr"/>
            <a:r>
              <a:rPr lang="en-GB" sz="2000" dirty="0" smtClean="0">
                <a:solidFill>
                  <a:srgbClr val="130FFF"/>
                </a:solidFill>
                <a:latin typeface="Arial Narrow" charset="0"/>
                <a:ea typeface="Arial Narrow" charset="0"/>
                <a:cs typeface="Arial Narrow" charset="0"/>
              </a:rPr>
              <a:t>A. Chatterjee, G. Brown &amp; UTA Team</a:t>
            </a:r>
          </a:p>
          <a:p>
            <a:pPr algn="ctr"/>
            <a:r>
              <a:rPr lang="en-GB" sz="2000" dirty="0" smtClean="0"/>
              <a:t>A. </a:t>
            </a:r>
            <a:r>
              <a:rPr lang="en-GB" sz="2000" dirty="0" err="1" smtClean="0">
                <a:solidFill>
                  <a:srgbClr val="130FFF"/>
                </a:solidFill>
                <a:latin typeface="Arial Narrow" charset="0"/>
                <a:ea typeface="Arial Narrow" charset="0"/>
                <a:cs typeface="Arial Narrow" charset="0"/>
              </a:rPr>
              <a:t>Gendotti</a:t>
            </a:r>
            <a:r>
              <a:rPr lang="en-GB" sz="2000" dirty="0" smtClean="0">
                <a:solidFill>
                  <a:srgbClr val="130FFF"/>
                </a:solidFill>
                <a:latin typeface="Arial Narrow" charset="0"/>
                <a:ea typeface="Arial Narrow" charset="0"/>
                <a:cs typeface="Arial Narrow" charset="0"/>
              </a:rPr>
              <a:t>, S. Murphy, C. </a:t>
            </a:r>
            <a:r>
              <a:rPr lang="en-GB" sz="2000" dirty="0" err="1" smtClean="0">
                <a:solidFill>
                  <a:srgbClr val="130FFF"/>
                </a:solidFill>
                <a:latin typeface="Arial Narrow" charset="0"/>
                <a:ea typeface="Arial Narrow" charset="0"/>
                <a:cs typeface="Arial Narrow" charset="0"/>
              </a:rPr>
              <a:t>Cantini</a:t>
            </a:r>
            <a:r>
              <a:rPr lang="en-GB" sz="2000" dirty="0" smtClean="0">
                <a:solidFill>
                  <a:srgbClr val="130FFF"/>
                </a:solidFill>
                <a:latin typeface="Arial Narrow" charset="0"/>
                <a:ea typeface="Arial Narrow" charset="0"/>
                <a:cs typeface="Arial Narrow" charset="0"/>
              </a:rPr>
              <a:t> &amp; ETH Team</a:t>
            </a:r>
          </a:p>
          <a:p>
            <a:pPr algn="ctr"/>
            <a:r>
              <a:rPr lang="en-GB" sz="2000" dirty="0" smtClean="0"/>
              <a:t>F. </a:t>
            </a:r>
            <a:r>
              <a:rPr lang="en-GB" sz="2000" dirty="0" err="1" smtClean="0"/>
              <a:t>Pietropaolo</a:t>
            </a:r>
            <a:r>
              <a:rPr lang="en-GB" sz="2000" dirty="0"/>
              <a:t> </a:t>
            </a:r>
            <a:r>
              <a:rPr lang="en-GB" sz="2000" dirty="0" smtClean="0"/>
              <a:t>&amp; CERN Team</a:t>
            </a:r>
            <a:endParaRPr lang="en-GB" sz="2000" dirty="0" smtClean="0">
              <a:solidFill>
                <a:srgbClr val="130FFF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452" y="525570"/>
            <a:ext cx="8730343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Total number of boards needed: 18 long (11 profile) + 2 short (8 profile) </a:t>
            </a:r>
          </a:p>
          <a:p>
            <a:pPr marL="742950" lvl="1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Preparing 35 </a:t>
            </a:r>
            <a:r>
              <a:rPr lang="mr-IN" sz="2800" dirty="0" smtClean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en-US" sz="2800" dirty="0" smtClean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 29 long and 6 short including spare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2G</a:t>
            </a:r>
            <a:r>
              <a:rPr lang="en-US" sz="3200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32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resisters</a:t>
            </a:r>
          </a:p>
          <a:p>
            <a:pPr marL="742950" lvl="1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Total Needed: 29*20+6*16 = 676</a:t>
            </a:r>
          </a:p>
          <a:p>
            <a:pPr marL="742950" lvl="1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Total in hand: 1066 (530 qualified with 1% criteria, enough for what is needed but no spares)</a:t>
            </a:r>
          </a:p>
          <a:p>
            <a:pPr marL="1200150" lvl="2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00B050"/>
                </a:solidFill>
                <a:latin typeface="Arial Narrow" charset="0"/>
                <a:ea typeface="Arial Narrow" charset="0"/>
                <a:cs typeface="Arial Narrow" charset="0"/>
              </a:rPr>
              <a:t>Additional order of 500 resisters placed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Varistors</a:t>
            </a:r>
            <a:r>
              <a:rPr lang="en-US" sz="32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(1.8kV clamping voltage each)</a:t>
            </a:r>
          </a:p>
          <a:p>
            <a:pPr marL="742950" lvl="1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Total needed: 29*40+6*32=1352</a:t>
            </a:r>
          </a:p>
          <a:p>
            <a:pPr marL="742950" lvl="1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Total in hand: 1800 (expect 1440 to pass the criteria </a:t>
            </a:r>
            <a:r>
              <a:rPr lang="mr-IN" sz="2800" dirty="0" smtClean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en-US" sz="2800" dirty="0" smtClean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 200mA at 1.75kV)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Anticipated completion date for testing &amp; selection: </a:t>
            </a: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25/9</a:t>
            </a:r>
            <a:endParaRPr lang="en-US" sz="2800" dirty="0" smtClean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742950" lvl="1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 smtClean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742950" lvl="1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 smtClean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Jaehoon Yu | DP FC Trial Installation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14300" y="-18217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HVDB </a:t>
            </a:r>
            <a:r>
              <a:rPr lang="fr-FR" altLang="en-US" sz="44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Preparation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 txBox="1">
            <a:spLocks noGrp="1"/>
          </p:cNvSpPr>
          <p:nvPr/>
        </p:nvSpPr>
        <p:spPr>
          <a:xfrm>
            <a:off x="6555842" y="6247611"/>
            <a:ext cx="2130093" cy="472846"/>
          </a:xfrm>
          <a:prstGeom prst="rect">
            <a:avLst/>
          </a:prstGeom>
          <a:noFill/>
          <a:ln/>
        </p:spPr>
        <p:txBody>
          <a:bodyPr lIns="0" tIns="0" rIns="0" bIns="0" anchorCtr="0">
            <a:noAutofit/>
          </a:bodyPr>
          <a:lstStyle/>
          <a:p>
            <a:pPr algn="r" defTabSz="829452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F7AE4270-6E46-4483-AD19-550E793D953C}" type="slidenum">
              <a:rPr lang="en-US" sz="1270">
                <a:latin typeface="Arial Narrow" charset="0"/>
                <a:ea typeface="Arial Narrow" charset="0"/>
                <a:cs typeface="Arial Narrow" charset="0"/>
              </a:rPr>
              <a:pPr algn="r" defTabSz="829452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sz="127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171" y="99632"/>
            <a:ext cx="8228763" cy="7301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4800" b="1" dirty="0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HVDB Schedule</a:t>
            </a:r>
            <a:endParaRPr lang="en-US" sz="4800" b="1" dirty="0"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457171" y="938976"/>
            <a:ext cx="8228763" cy="5557248"/>
          </a:xfrm>
          <a:prstGeom prst="rect">
            <a:avLst/>
          </a:prstGeo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Sept. 25: Complete testing and selection of the first batch of resisters and </a:t>
            </a:r>
            <a:r>
              <a:rPr lang="en-US" sz="28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varistors</a:t>
            </a: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and ship to the vendor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Sept. 28: Board delivered to the vendor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Oct. 9: First set of 18 long +2 short stuffed board delivered to UTA 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Oct. 23: Complete warm and cold testing and qualification of the stuffed boards 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Oct. 30: Ship 18 long + 2 short boards to CERN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Week of Oct. 30 </a:t>
            </a:r>
            <a:r>
              <a:rPr lang="mr-IN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Week of Nov. 13: receive the remaining 11 long + 4 short stuffed </a:t>
            </a: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boards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Week of Nov. 13: Ship the remaining 11+4 to CERN</a:t>
            </a:r>
            <a:endParaRPr lang="en-US" sz="28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9/15/17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Jaehoon Yu | DP FC Trial Installation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33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 txBox="1">
            <a:spLocks noGrp="1"/>
          </p:cNvSpPr>
          <p:nvPr/>
        </p:nvSpPr>
        <p:spPr>
          <a:xfrm>
            <a:off x="6555842" y="6247611"/>
            <a:ext cx="2130093" cy="472846"/>
          </a:xfrm>
          <a:prstGeom prst="rect">
            <a:avLst/>
          </a:prstGeom>
          <a:noFill/>
          <a:ln/>
        </p:spPr>
        <p:txBody>
          <a:bodyPr lIns="0" tIns="0" rIns="0" bIns="0" anchorCtr="0">
            <a:noAutofit/>
          </a:bodyPr>
          <a:lstStyle/>
          <a:p>
            <a:pPr algn="r" defTabSz="829452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F7AE4270-6E46-4483-AD19-550E793D953C}" type="slidenum">
              <a:rPr lang="en-US" sz="1270">
                <a:latin typeface="Arial Narrow" charset="0"/>
                <a:ea typeface="Arial Narrow" charset="0"/>
                <a:cs typeface="Arial Narrow" charset="0"/>
              </a:rPr>
              <a:pPr algn="r" defTabSz="829452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 sz="127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" y="14288"/>
            <a:ext cx="9144000" cy="7301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4800" b="1" dirty="0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DP-FC Module Installation Sequence</a:t>
            </a:r>
            <a:endParaRPr lang="en-US" sz="4800" b="1" dirty="0"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64698" y="730272"/>
            <a:ext cx="8626638" cy="555724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buFontTx/>
              <a:buAutoNum type="arabicPeriod"/>
            </a:pP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</a:rPr>
              <a:t>Place all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eight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</a:rPr>
              <a:t>SS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I-beam </a:t>
            </a: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</a:rPr>
              <a:t>of the Hanging system in the nominal position on the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temporary floor in the cryostat and </a:t>
            </a: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</a:rPr>
              <a:t>mark the position </a:t>
            </a: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  <a:sym typeface="Wingdings" charset="2"/>
              </a:rPr>
              <a:t> Bring out the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  <a:sym typeface="Wingdings" charset="2"/>
              </a:rPr>
              <a:t>five that are </a:t>
            </a: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  <a:sym typeface="Wingdings" charset="2"/>
              </a:rPr>
              <a:t>not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  <a:sym typeface="Wingdings" charset="2"/>
              </a:rPr>
              <a:t>needed</a:t>
            </a:r>
            <a:endParaRPr lang="it-CH" altLang="en-US" sz="2400" dirty="0">
              <a:latin typeface="Arial Narrow" charset="0"/>
              <a:ea typeface="Arial Narrow" charset="0"/>
              <a:cs typeface="Arial Narrow" charset="0"/>
              <a:sym typeface="Wingdings" charset="2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  <a:sym typeface="Wingdings" charset="2"/>
              </a:rPr>
              <a:t>Connect the SS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  <a:sym typeface="Wingdings" charset="2"/>
              </a:rPr>
              <a:t>I-beam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  <a:sym typeface="Wingdings" charset="2"/>
              </a:rPr>
              <a:t>to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  <a:sym typeface="Wingdings" charset="2"/>
              </a:rPr>
              <a:t>the corresponding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  <a:sym typeface="Wingdings" charset="2"/>
              </a:rPr>
              <a:t>winches and </a:t>
            </a: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  <a:sym typeface="Wingdings" charset="2"/>
              </a:rPr>
              <a:t>lift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  <a:sym typeface="Wingdings" charset="2"/>
              </a:rPr>
              <a:t>it up ~2.5m</a:t>
            </a:r>
            <a:endParaRPr lang="it-CH" altLang="en-US" sz="2400" dirty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Assemble submodule </a:t>
            </a: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</a:rPr>
              <a:t>inside the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CRB and attach the steel </a:t>
            </a: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</a:rPr>
              <a:t>reinforcement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bar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in its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 horizontal position</a:t>
            </a:r>
            <a:endParaRPr lang="it-CH" altLang="en-US" sz="2400" dirty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Connect the steel reinforcement bar </a:t>
            </a: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</a:rPr>
              <a:t>to the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I-beam </a:t>
            </a: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</a:rPr>
              <a:t>rail,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roate 90 deg fir lifting and transporting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the sub-module through </a:t>
            </a: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</a:rPr>
              <a:t>the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TCO</a:t>
            </a:r>
            <a:endParaRPr lang="it-CH" altLang="en-US" sz="2400" dirty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Insert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and secure the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sub-module onto the </a:t>
            </a: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</a:rPr>
              <a:t>wheeled support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trolley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while it is suspending from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the transport I-beam crane</a:t>
            </a:r>
            <a:endParaRPr lang="it-CH" altLang="en-US" sz="2400" dirty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Position the sub-module under the hanging SS top frame bar</a:t>
            </a:r>
            <a:endParaRPr lang="it-CH" altLang="en-US" sz="2400" dirty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</a:rPr>
              <a:t>Remove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the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sub-module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top reinforcement 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</a:rPr>
              <a:t>C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onnect the sub-module to the SS top frame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bar and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lift it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uo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</a:rPr>
              <a:t>~2.5m for the next s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ub-Module</a:t>
            </a:r>
            <a:endParaRPr lang="it-CH" altLang="en-US" sz="2400" dirty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</a:rPr>
              <a:t>Repeat procedure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3 </a:t>
            </a:r>
            <a:r>
              <a:rPr lang="mr-IN" altLang="en-US" sz="2400" dirty="0" smtClean="0"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 8 for </a:t>
            </a:r>
            <a:r>
              <a:rPr lang="it-CH" altLang="en-US" sz="2400" dirty="0">
                <a:latin typeface="Arial Narrow" charset="0"/>
                <a:ea typeface="Arial Narrow" charset="0"/>
                <a:cs typeface="Arial Narrow" charset="0"/>
              </a:rPr>
              <a:t>the other </a:t>
            </a:r>
            <a:r>
              <a:rPr lang="it-CH" altLang="en-US" sz="2400" dirty="0" smtClean="0">
                <a:latin typeface="Arial Narrow" charset="0"/>
                <a:ea typeface="Arial Narrow" charset="0"/>
                <a:cs typeface="Arial Narrow" charset="0"/>
              </a:rPr>
              <a:t>two sub-modules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9/15/17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Jaehoon Yu | DP FC Trial Installation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38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"/>
          <p:cNvSpPr txBox="1">
            <a:spLocks noChangeArrowheads="1"/>
          </p:cNvSpPr>
          <p:nvPr/>
        </p:nvSpPr>
        <p:spPr bwMode="auto">
          <a:xfrm>
            <a:off x="3175" y="14288"/>
            <a:ext cx="3659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/>
              <a:t>1) SS I-Beam for Hanging System</a:t>
            </a:r>
          </a:p>
        </p:txBody>
      </p:sp>
      <p:sp>
        <p:nvSpPr>
          <p:cNvPr id="18434" name="TextBox 22"/>
          <p:cNvSpPr txBox="1">
            <a:spLocks noChangeArrowheads="1"/>
          </p:cNvSpPr>
          <p:nvPr/>
        </p:nvSpPr>
        <p:spPr bwMode="auto">
          <a:xfrm>
            <a:off x="4140200" y="6453188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CH" altLang="it-CH" sz="1800"/>
              <a:t>32</a:t>
            </a: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9850"/>
            <a:ext cx="19796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r="20648"/>
          <a:stretch>
            <a:fillRect/>
          </a:stretch>
        </p:blipFill>
        <p:spPr bwMode="auto">
          <a:xfrm>
            <a:off x="3708400" y="908050"/>
            <a:ext cx="5314950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/>
          <p:nvPr/>
        </p:nvCxnSpPr>
        <p:spPr>
          <a:xfrm flipH="1" flipV="1">
            <a:off x="5084763" y="2195513"/>
            <a:ext cx="109537" cy="244951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5292725" y="2349500"/>
            <a:ext cx="71438" cy="204152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9" name="TextBox 3"/>
          <p:cNvSpPr txBox="1">
            <a:spLocks noChangeArrowheads="1"/>
          </p:cNvSpPr>
          <p:nvPr/>
        </p:nvSpPr>
        <p:spPr bwMode="auto">
          <a:xfrm>
            <a:off x="49213" y="692150"/>
            <a:ext cx="37306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CH" altLang="de-DE" sz="1400"/>
              <a:t>Accordingly to the position of the CRP</a:t>
            </a:r>
            <a:br>
              <a:rPr lang="de-CH" altLang="de-DE" sz="1400"/>
            </a:br>
            <a:r>
              <a:rPr lang="de-CH" altLang="de-DE" sz="1400"/>
              <a:t> </a:t>
            </a:r>
            <a:r>
              <a:rPr lang="de-CH" altLang="de-DE" sz="1400">
                <a:sym typeface="Wingdings" charset="2"/>
              </a:rPr>
              <a:t> Mark the position of the field cage on the construction floor</a:t>
            </a:r>
            <a:endParaRPr lang="de-CH" altLang="de-DE" sz="1400"/>
          </a:p>
          <a:p>
            <a:pPr>
              <a:spcBef>
                <a:spcPct val="0"/>
              </a:spcBef>
            </a:pPr>
            <a:endParaRPr lang="de-CH" altLang="de-DE" sz="1400"/>
          </a:p>
          <a:p>
            <a:pPr>
              <a:spcBef>
                <a:spcPct val="0"/>
              </a:spcBef>
            </a:pPr>
            <a:r>
              <a:rPr lang="de-CH" altLang="de-DE" sz="1400"/>
              <a:t>Position the SS I-Beam (hanging system) in the right position</a:t>
            </a:r>
          </a:p>
          <a:p>
            <a:pPr>
              <a:spcBef>
                <a:spcPct val="0"/>
              </a:spcBef>
            </a:pPr>
            <a:endParaRPr lang="de-CH" altLang="de-DE" sz="1400"/>
          </a:p>
          <a:p>
            <a:pPr>
              <a:spcBef>
                <a:spcPct val="0"/>
              </a:spcBef>
            </a:pPr>
            <a:r>
              <a:rPr lang="de-CH" altLang="de-DE" sz="1400"/>
              <a:t>Lower the hanging SS wire and connect to the I-Beam </a:t>
            </a:r>
            <a:r>
              <a:rPr lang="de-CH" altLang="de-DE" sz="1400">
                <a:sym typeface="Wingdings" charset="2"/>
              </a:rPr>
              <a:t> Connection point centered at the wire</a:t>
            </a:r>
            <a:endParaRPr lang="de-CH" altLang="de-DE" sz="1400"/>
          </a:p>
        </p:txBody>
      </p:sp>
      <p:pic>
        <p:nvPicPr>
          <p:cNvPr id="18440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12064"/>
          <a:stretch>
            <a:fillRect/>
          </a:stretch>
        </p:blipFill>
        <p:spPr bwMode="auto">
          <a:xfrm>
            <a:off x="396875" y="3644900"/>
            <a:ext cx="345122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flipH="1" flipV="1">
            <a:off x="928688" y="4748213"/>
            <a:ext cx="1876425" cy="711200"/>
          </a:xfrm>
          <a:prstGeom prst="straightConnector1">
            <a:avLst/>
          </a:prstGeom>
          <a:ln w="38100">
            <a:solidFill>
              <a:srgbClr val="3EFC2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2008188" y="4724400"/>
            <a:ext cx="547687" cy="233363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9/15/17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110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789363"/>
            <a:ext cx="639127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r="4782"/>
          <a:stretch>
            <a:fillRect/>
          </a:stretch>
        </p:blipFill>
        <p:spPr bwMode="auto">
          <a:xfrm>
            <a:off x="3573463" y="1376363"/>
            <a:ext cx="55451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48931F-FAB0-BF4D-B0AC-663DC49629B9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/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8113"/>
            <a:ext cx="53705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9850"/>
            <a:ext cx="19796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5478463" y="836613"/>
            <a:ext cx="375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CH" altLang="en-US" sz="1800" dirty="0"/>
              <a:t>3.Assembled on the wheeled Table</a:t>
            </a: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323850" y="2819400"/>
            <a:ext cx="36304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CH" altLang="en-US" sz="1800" dirty="0" smtClean="0"/>
              <a:t>4.Attach L-Profile </a:t>
            </a:r>
            <a:r>
              <a:rPr lang="it-CH" altLang="en-US" sz="1800" dirty="0"/>
              <a:t>Top and Bottom</a:t>
            </a: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6149975" y="4652963"/>
            <a:ext cx="28813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CH" altLang="en-US" sz="1800" dirty="0"/>
              <a:t>4. Reinforcement U-Profile Top and Bottom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9/15/17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244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C9C4D0-E59A-244A-9CAC-7A1B944A298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/>
          </a:p>
        </p:txBody>
      </p:sp>
      <p:pic>
        <p:nvPicPr>
          <p:cNvPr id="2048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557338"/>
            <a:ext cx="4392612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9850"/>
            <a:ext cx="19796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5867400" y="1125538"/>
            <a:ext cx="325438" cy="647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92838" y="1125538"/>
            <a:ext cx="250825" cy="7191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3851275" y="863600"/>
            <a:ext cx="4537075" cy="50641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51275" y="533400"/>
            <a:ext cx="4537075" cy="57467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8" name="TextBox 20"/>
          <p:cNvSpPr txBox="1">
            <a:spLocks noChangeArrowheads="1"/>
          </p:cNvSpPr>
          <p:nvPr/>
        </p:nvSpPr>
        <p:spPr bwMode="auto">
          <a:xfrm rot="416449">
            <a:off x="5602288" y="787400"/>
            <a:ext cx="1390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CH" altLang="en-US" sz="1800"/>
              <a:t>I-Beam Rail</a:t>
            </a:r>
          </a:p>
        </p:txBody>
      </p:sp>
      <p:sp>
        <p:nvSpPr>
          <p:cNvPr id="20489" name="TextBox 2"/>
          <p:cNvSpPr txBox="1">
            <a:spLocks noChangeArrowheads="1"/>
          </p:cNvSpPr>
          <p:nvPr/>
        </p:nvSpPr>
        <p:spPr bwMode="auto">
          <a:xfrm>
            <a:off x="3175" y="14288"/>
            <a:ext cx="44508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 dirty="0"/>
              <a:t>5) </a:t>
            </a:r>
            <a:r>
              <a:rPr lang="de-CH" altLang="de-DE" sz="1800" dirty="0" smtClean="0"/>
              <a:t>Sub-module </a:t>
            </a:r>
            <a:r>
              <a:rPr lang="de-CH" altLang="de-DE" sz="1800" dirty="0" err="1" smtClean="0"/>
              <a:t>transport</a:t>
            </a:r>
            <a:r>
              <a:rPr lang="de-CH" altLang="de-DE" sz="1800" dirty="0" smtClean="0"/>
              <a:t> </a:t>
            </a:r>
            <a:r>
              <a:rPr lang="de-CH" altLang="de-DE" sz="1800" dirty="0" err="1"/>
              <a:t>through</a:t>
            </a:r>
            <a:r>
              <a:rPr lang="de-CH" altLang="de-DE" sz="1800" dirty="0"/>
              <a:t> </a:t>
            </a:r>
            <a:r>
              <a:rPr lang="de-CH" altLang="de-DE" sz="1800" dirty="0" err="1"/>
              <a:t>the</a:t>
            </a:r>
            <a:r>
              <a:rPr lang="de-CH" altLang="de-DE" sz="1800" dirty="0"/>
              <a:t> TCO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9/15/17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17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E8A04B-3552-DE42-B313-837BE87ABF1C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/>
          </a:p>
        </p:txBody>
      </p:sp>
      <p:pic>
        <p:nvPicPr>
          <p:cNvPr id="215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836613"/>
            <a:ext cx="477520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2276475"/>
            <a:ext cx="3821112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9850"/>
            <a:ext cx="19796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5138738" y="1344613"/>
            <a:ext cx="3743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CH" altLang="en-US" sz="1600"/>
              <a:t>Teflon Plate for vertical stability and and vertical alignement </a:t>
            </a:r>
          </a:p>
        </p:txBody>
      </p:sp>
      <p:cxnSp>
        <p:nvCxnSpPr>
          <p:cNvPr id="9" name="Straight Arrow Connector 8"/>
          <p:cNvCxnSpPr>
            <a:stCxn id="21509" idx="2"/>
          </p:cNvCxnSpPr>
          <p:nvPr/>
        </p:nvCxnSpPr>
        <p:spPr>
          <a:xfrm flipH="1">
            <a:off x="6659563" y="1930400"/>
            <a:ext cx="350837" cy="14986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1" name="TextBox 2"/>
          <p:cNvSpPr txBox="1">
            <a:spLocks noChangeArrowheads="1"/>
          </p:cNvSpPr>
          <p:nvPr/>
        </p:nvSpPr>
        <p:spPr bwMode="auto">
          <a:xfrm>
            <a:off x="3175" y="14288"/>
            <a:ext cx="2877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 dirty="0"/>
              <a:t>6) </a:t>
            </a:r>
            <a:r>
              <a:rPr lang="de-CH" altLang="de-DE" sz="1800" dirty="0" err="1"/>
              <a:t>Wheeled</a:t>
            </a:r>
            <a:r>
              <a:rPr lang="de-CH" altLang="de-DE" sz="1800" dirty="0"/>
              <a:t> </a:t>
            </a:r>
            <a:r>
              <a:rPr lang="de-CH" altLang="de-DE" sz="1800" dirty="0" err="1" smtClean="0"/>
              <a:t>trolley</a:t>
            </a:r>
            <a:r>
              <a:rPr lang="de-CH" altLang="de-DE" sz="1800" dirty="0" smtClean="0"/>
              <a:t> </a:t>
            </a:r>
            <a:r>
              <a:rPr lang="de-CH" altLang="de-DE" sz="1800" dirty="0" err="1" smtClean="0"/>
              <a:t>support</a:t>
            </a:r>
            <a:endParaRPr lang="de-CH" altLang="de-DE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9/15/17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14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15C945-FE7C-024A-A738-277DE58FCD0F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/>
          </a:p>
        </p:txBody>
      </p:sp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384175"/>
            <a:ext cx="6480175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9850"/>
            <a:ext cx="19796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9/15/17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5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2"/>
          <p:cNvSpPr txBox="1">
            <a:spLocks noChangeArrowheads="1"/>
          </p:cNvSpPr>
          <p:nvPr/>
        </p:nvSpPr>
        <p:spPr bwMode="auto">
          <a:xfrm>
            <a:off x="3175" y="14288"/>
            <a:ext cx="53527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 dirty="0"/>
              <a:t>8) Connection </a:t>
            </a:r>
            <a:r>
              <a:rPr lang="de-CH" altLang="de-DE" sz="1800" dirty="0" err="1" smtClean="0"/>
              <a:t>to</a:t>
            </a:r>
            <a:r>
              <a:rPr lang="de-CH" altLang="de-DE" sz="1800" dirty="0" smtClean="0"/>
              <a:t> </a:t>
            </a:r>
            <a:r>
              <a:rPr lang="de-CH" altLang="de-DE" sz="1800" dirty="0" err="1"/>
              <a:t>the</a:t>
            </a:r>
            <a:r>
              <a:rPr lang="de-CH" altLang="de-DE" sz="1800" dirty="0"/>
              <a:t> </a:t>
            </a:r>
            <a:r>
              <a:rPr lang="de-CH" altLang="de-DE" sz="1800" dirty="0" smtClean="0"/>
              <a:t>SS bar </a:t>
            </a:r>
            <a:r>
              <a:rPr lang="de-CH" altLang="de-DE" sz="1800" dirty="0" err="1" smtClean="0"/>
              <a:t>of</a:t>
            </a:r>
            <a:r>
              <a:rPr lang="de-CH" altLang="de-DE" sz="1800" dirty="0" smtClean="0"/>
              <a:t> </a:t>
            </a:r>
            <a:r>
              <a:rPr lang="de-CH" altLang="de-DE" sz="1800" dirty="0" err="1" smtClean="0"/>
              <a:t>the</a:t>
            </a:r>
            <a:r>
              <a:rPr lang="de-CH" altLang="de-DE" sz="1800" dirty="0" smtClean="0"/>
              <a:t> </a:t>
            </a:r>
            <a:r>
              <a:rPr lang="de-CH" altLang="de-DE" sz="1800" dirty="0" err="1" smtClean="0"/>
              <a:t>hanging</a:t>
            </a:r>
            <a:r>
              <a:rPr lang="de-CH" altLang="de-DE" sz="1800" dirty="0" smtClean="0"/>
              <a:t> </a:t>
            </a:r>
            <a:r>
              <a:rPr lang="de-CH" altLang="de-DE" sz="1800" dirty="0" err="1"/>
              <a:t>system</a:t>
            </a:r>
            <a:endParaRPr lang="de-CH" altLang="de-DE" sz="1800" dirty="0"/>
          </a:p>
        </p:txBody>
      </p:sp>
      <p:sp>
        <p:nvSpPr>
          <p:cNvPr id="23554" name="TextBox 22"/>
          <p:cNvSpPr txBox="1">
            <a:spLocks noChangeArrowheads="1"/>
          </p:cNvSpPr>
          <p:nvPr/>
        </p:nvSpPr>
        <p:spPr bwMode="auto">
          <a:xfrm>
            <a:off x="4140200" y="6453188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CH" altLang="it-CH" sz="1800"/>
              <a:t>33</a:t>
            </a:r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9850"/>
            <a:ext cx="19796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2" r="20836"/>
          <a:stretch>
            <a:fillRect/>
          </a:stretch>
        </p:blipFill>
        <p:spPr bwMode="auto">
          <a:xfrm>
            <a:off x="3424238" y="692150"/>
            <a:ext cx="558482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/>
          <p:nvPr/>
        </p:nvCxnSpPr>
        <p:spPr>
          <a:xfrm flipH="1" flipV="1">
            <a:off x="5003800" y="1773238"/>
            <a:ext cx="36513" cy="187166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265738" y="1971675"/>
            <a:ext cx="0" cy="15113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9" name="TextBox 3"/>
          <p:cNvSpPr txBox="1">
            <a:spLocks noChangeArrowheads="1"/>
          </p:cNvSpPr>
          <p:nvPr/>
        </p:nvSpPr>
        <p:spPr bwMode="auto">
          <a:xfrm>
            <a:off x="114300" y="1700213"/>
            <a:ext cx="3730625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CH" altLang="de-DE" sz="1400" dirty="0"/>
              <a:t>Lift </a:t>
            </a:r>
            <a:r>
              <a:rPr lang="de-CH" altLang="de-DE" sz="1400" dirty="0" err="1"/>
              <a:t>the</a:t>
            </a:r>
            <a:r>
              <a:rPr lang="de-CH" altLang="de-DE" sz="1400" dirty="0"/>
              <a:t> </a:t>
            </a:r>
            <a:r>
              <a:rPr lang="de-CH" altLang="de-DE" sz="1400" dirty="0" smtClean="0"/>
              <a:t>SS I-Beam </a:t>
            </a:r>
            <a:r>
              <a:rPr lang="de-CH" altLang="de-DE" sz="1400" dirty="0"/>
              <a:t>~2.5 m</a:t>
            </a:r>
          </a:p>
          <a:p>
            <a:pPr>
              <a:spcBef>
                <a:spcPct val="0"/>
              </a:spcBef>
            </a:pPr>
            <a:endParaRPr lang="de-CH" altLang="de-DE" sz="1400" dirty="0"/>
          </a:p>
          <a:p>
            <a:pPr>
              <a:spcBef>
                <a:spcPct val="0"/>
              </a:spcBef>
            </a:pPr>
            <a:r>
              <a:rPr lang="de-CH" altLang="de-DE" sz="1400" dirty="0"/>
              <a:t>Bring in </a:t>
            </a:r>
            <a:r>
              <a:rPr lang="de-CH" altLang="de-DE" sz="1400" dirty="0" err="1"/>
              <a:t>first</a:t>
            </a:r>
            <a:r>
              <a:rPr lang="de-CH" altLang="de-DE" sz="1400" dirty="0"/>
              <a:t> </a:t>
            </a:r>
            <a:r>
              <a:rPr lang="de-CH" altLang="de-DE" sz="1400" dirty="0" err="1"/>
              <a:t>sub</a:t>
            </a:r>
            <a:r>
              <a:rPr lang="de-CH" altLang="de-DE" sz="1400" dirty="0"/>
              <a:t> </a:t>
            </a:r>
            <a:r>
              <a:rPr lang="de-CH" altLang="de-DE" sz="1400" dirty="0" err="1"/>
              <a:t>modules</a:t>
            </a:r>
            <a:r>
              <a:rPr lang="de-CH" altLang="de-DE" sz="1400" dirty="0"/>
              <a:t> </a:t>
            </a:r>
            <a:r>
              <a:rPr lang="de-CH" altLang="de-DE" sz="1400" dirty="0" err="1"/>
              <a:t>and</a:t>
            </a:r>
            <a:r>
              <a:rPr lang="de-CH" altLang="de-DE" sz="1400" dirty="0"/>
              <a:t> </a:t>
            </a:r>
            <a:r>
              <a:rPr lang="de-CH" altLang="de-DE" sz="1400" dirty="0" err="1"/>
              <a:t>connecto</a:t>
            </a:r>
            <a:r>
              <a:rPr lang="de-CH" altLang="de-DE" sz="1400" dirty="0"/>
              <a:t> </a:t>
            </a:r>
            <a:r>
              <a:rPr lang="de-CH" altLang="de-DE" sz="1400" dirty="0" err="1"/>
              <a:t>to</a:t>
            </a:r>
            <a:r>
              <a:rPr lang="de-CH" altLang="de-DE" sz="1400" dirty="0"/>
              <a:t> </a:t>
            </a:r>
            <a:r>
              <a:rPr lang="de-CH" altLang="de-DE" sz="1400" dirty="0" err="1"/>
              <a:t>hanging</a:t>
            </a:r>
            <a:r>
              <a:rPr lang="de-CH" altLang="de-DE" sz="1400" dirty="0"/>
              <a:t> </a:t>
            </a:r>
            <a:r>
              <a:rPr lang="de-CH" altLang="de-DE" sz="1400" dirty="0" err="1"/>
              <a:t>system</a:t>
            </a:r>
            <a:endParaRPr lang="de-CH" altLang="de-DE" sz="1400" dirty="0"/>
          </a:p>
          <a:p>
            <a:pPr>
              <a:spcBef>
                <a:spcPct val="0"/>
              </a:spcBef>
            </a:pPr>
            <a:endParaRPr lang="de-CH" altLang="de-DE" sz="1400" dirty="0"/>
          </a:p>
          <a:p>
            <a:pPr>
              <a:spcBef>
                <a:spcPct val="0"/>
              </a:spcBef>
            </a:pPr>
            <a:r>
              <a:rPr lang="de-CH" altLang="de-DE" sz="1400" dirty="0" err="1"/>
              <a:t>Already</a:t>
            </a:r>
            <a:r>
              <a:rPr lang="de-CH" altLang="de-DE" sz="1400" dirty="0"/>
              <a:t> </a:t>
            </a:r>
            <a:r>
              <a:rPr lang="de-CH" altLang="de-DE" sz="1400" dirty="0" err="1"/>
              <a:t>install</a:t>
            </a:r>
            <a:r>
              <a:rPr lang="de-CH" altLang="de-DE" sz="1400" dirty="0"/>
              <a:t> </a:t>
            </a:r>
            <a:r>
              <a:rPr lang="de-CH" altLang="de-DE" sz="1400" dirty="0" err="1"/>
              <a:t>the</a:t>
            </a:r>
            <a:r>
              <a:rPr lang="de-CH" altLang="de-DE" sz="1400" dirty="0"/>
              <a:t> PCB </a:t>
            </a:r>
            <a:r>
              <a:rPr lang="de-CH" altLang="de-DE" sz="1400" dirty="0" err="1"/>
              <a:t>boards</a:t>
            </a:r>
            <a:r>
              <a:rPr lang="de-CH" altLang="de-DE" sz="1400" dirty="0"/>
              <a:t> </a:t>
            </a:r>
            <a:r>
              <a:rPr lang="de-CH" altLang="de-DE" sz="1400" dirty="0" err="1"/>
              <a:t>of</a:t>
            </a:r>
            <a:r>
              <a:rPr lang="de-CH" altLang="de-DE" sz="1400" dirty="0"/>
              <a:t> </a:t>
            </a:r>
            <a:r>
              <a:rPr lang="de-CH" altLang="de-DE" sz="1400" dirty="0" err="1"/>
              <a:t>the</a:t>
            </a:r>
            <a:r>
              <a:rPr lang="de-CH" altLang="de-DE" sz="1400" dirty="0"/>
              <a:t> HV </a:t>
            </a:r>
            <a:r>
              <a:rPr lang="de-CH" altLang="de-DE" sz="1400" dirty="0" err="1"/>
              <a:t>divider</a:t>
            </a:r>
            <a:r>
              <a:rPr lang="de-CH" altLang="de-DE" sz="1400" dirty="0"/>
              <a:t> (</a:t>
            </a:r>
            <a:r>
              <a:rPr lang="de-CH" altLang="de-DE" sz="1400" dirty="0" err="1"/>
              <a:t>if</a:t>
            </a:r>
            <a:r>
              <a:rPr lang="de-CH" altLang="de-DE" sz="1400" dirty="0"/>
              <a:t> </a:t>
            </a:r>
            <a:r>
              <a:rPr lang="de-CH" altLang="de-DE" sz="1400" dirty="0" err="1"/>
              <a:t>it’s</a:t>
            </a:r>
            <a:r>
              <a:rPr lang="de-CH" altLang="de-DE" sz="1400" dirty="0"/>
              <a:t> </a:t>
            </a:r>
            <a:r>
              <a:rPr lang="de-CH" altLang="de-DE" sz="1400" dirty="0" err="1"/>
              <a:t>needed</a:t>
            </a:r>
            <a:r>
              <a:rPr lang="de-CH" altLang="de-DE" sz="1400" dirty="0"/>
              <a:t> in </a:t>
            </a:r>
            <a:r>
              <a:rPr lang="de-CH" altLang="de-DE" sz="1400" dirty="0" err="1"/>
              <a:t>module</a:t>
            </a:r>
            <a:r>
              <a:rPr lang="de-CH" altLang="de-DE" sz="1400" dirty="0"/>
              <a:t>)</a:t>
            </a:r>
          </a:p>
        </p:txBody>
      </p:sp>
      <p:sp>
        <p:nvSpPr>
          <p:cNvPr id="23560" name="TextBox 4"/>
          <p:cNvSpPr txBox="1">
            <a:spLocks noChangeArrowheads="1"/>
          </p:cNvSpPr>
          <p:nvPr/>
        </p:nvSpPr>
        <p:spPr bwMode="auto">
          <a:xfrm>
            <a:off x="293688" y="4813300"/>
            <a:ext cx="3371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CH" altLang="en-US" sz="1800"/>
              <a:t>Sub module Installation:</a:t>
            </a:r>
          </a:p>
          <a:p>
            <a:pPr>
              <a:spcBef>
                <a:spcPct val="0"/>
              </a:spcBef>
              <a:buFontTx/>
              <a:buNone/>
            </a:pPr>
            <a:endParaRPr lang="it-CH" altLang="en-US" sz="1800"/>
          </a:p>
          <a:p>
            <a:pPr>
              <a:spcBef>
                <a:spcPct val="0"/>
              </a:spcBef>
            </a:pPr>
            <a:r>
              <a:rPr lang="it-CH" altLang="en-US" sz="1800"/>
              <a:t>2 Person on Top Lifting</a:t>
            </a:r>
          </a:p>
          <a:p>
            <a:pPr>
              <a:spcBef>
                <a:spcPct val="0"/>
              </a:spcBef>
            </a:pPr>
            <a:r>
              <a:rPr lang="it-CH" altLang="en-US" sz="1800"/>
              <a:t>3 Person inside the Cryostat</a:t>
            </a:r>
          </a:p>
        </p:txBody>
      </p:sp>
      <p:pic>
        <p:nvPicPr>
          <p:cNvPr id="2356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3267075"/>
            <a:ext cx="3213100" cy="29702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9/15/17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840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2"/>
          <p:cNvSpPr txBox="1">
            <a:spLocks noChangeArrowheads="1"/>
          </p:cNvSpPr>
          <p:nvPr/>
        </p:nvSpPr>
        <p:spPr bwMode="auto">
          <a:xfrm>
            <a:off x="3175" y="14288"/>
            <a:ext cx="1865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/>
              <a:t>2nd Sub Module</a:t>
            </a:r>
          </a:p>
        </p:txBody>
      </p:sp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4140200" y="6453188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CH" altLang="it-CH" sz="1800"/>
              <a:t>34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9850"/>
            <a:ext cx="19796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r="20589"/>
          <a:stretch>
            <a:fillRect/>
          </a:stretch>
        </p:blipFill>
        <p:spPr bwMode="auto">
          <a:xfrm>
            <a:off x="3419475" y="765175"/>
            <a:ext cx="5616575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 flipV="1">
            <a:off x="5265738" y="1971675"/>
            <a:ext cx="12700" cy="80962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4994275" y="1836738"/>
            <a:ext cx="25400" cy="109696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TextBox 3"/>
          <p:cNvSpPr txBox="1">
            <a:spLocks noChangeArrowheads="1"/>
          </p:cNvSpPr>
          <p:nvPr/>
        </p:nvSpPr>
        <p:spPr bwMode="auto">
          <a:xfrm>
            <a:off x="114300" y="1700213"/>
            <a:ext cx="3730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CH" altLang="de-DE" sz="1600"/>
              <a:t>Same for 2nd sub module</a:t>
            </a:r>
          </a:p>
          <a:p>
            <a:pPr>
              <a:spcBef>
                <a:spcPct val="0"/>
              </a:spcBef>
              <a:buFontTx/>
              <a:buNone/>
            </a:pPr>
            <a:endParaRPr lang="de-CH" altLang="de-DE" sz="1600"/>
          </a:p>
          <a:p>
            <a:pPr>
              <a:spcBef>
                <a:spcPct val="0"/>
              </a:spcBef>
            </a:pPr>
            <a:r>
              <a:rPr lang="de-CH" altLang="de-DE" sz="1600"/>
              <a:t>Lift for another 2.5m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9/15/17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11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872"/>
            <a:ext cx="5984429" cy="6304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084168" y="644651"/>
            <a:ext cx="2915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Field Cage and cathode hangs off of the ceiling</a:t>
            </a:r>
            <a:endParaRPr lang="en-US" sz="2000" dirty="0">
              <a:solidFill>
                <a:srgbClr val="3C5A77"/>
              </a:solidFill>
              <a:latin typeface="Arial Narrow" charset="0"/>
              <a:ea typeface="Arial Narrow" charset="0"/>
              <a:cs typeface="Arial Narrow" charset="0"/>
              <a:sym typeface="Wingdings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Essential to have light yet sturdy structure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Based on modular concept as SP</a:t>
            </a:r>
          </a:p>
        </p:txBody>
      </p:sp>
      <p:sp>
        <p:nvSpPr>
          <p:cNvPr id="5" name="Rectangle 4"/>
          <p:cNvSpPr/>
          <p:nvPr/>
        </p:nvSpPr>
        <p:spPr>
          <a:xfrm>
            <a:off x="234504" y="18869"/>
            <a:ext cx="8521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Field Cage in </a:t>
            </a:r>
            <a:r>
              <a:rPr lang="en-US" sz="40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en-US" sz="40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DP</a:t>
            </a:r>
            <a:endParaRPr lang="en-US" sz="40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254641" y="2780273"/>
            <a:ext cx="244545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95125"/>
                </a:solidFill>
                <a:latin typeface="Arial Narrow" charset="0"/>
                <a:ea typeface="Arial Narrow" charset="0"/>
                <a:cs typeface="Arial Narrow" charset="0"/>
              </a:rPr>
              <a:t>Charge Readout Planes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73594" y="3419708"/>
            <a:ext cx="2843808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E95125"/>
                </a:solidFill>
                <a:latin typeface="Arial Narrow" charset="0"/>
                <a:ea typeface="Arial Narrow" charset="0"/>
                <a:cs typeface="Arial Narrow" charset="0"/>
              </a:rPr>
              <a:t>Field </a:t>
            </a:r>
            <a:r>
              <a:rPr lang="en-US" sz="2000" dirty="0">
                <a:solidFill>
                  <a:srgbClr val="E95125"/>
                </a:solidFill>
                <a:latin typeface="Arial Narrow" charset="0"/>
                <a:ea typeface="Arial Narrow" charset="0"/>
                <a:cs typeface="Arial Narrow" charset="0"/>
              </a:rPr>
              <a:t>Cage (common structural elements with SP)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156177" y="4809926"/>
            <a:ext cx="98122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95125"/>
                </a:solidFill>
                <a:latin typeface="Arial Narrow" charset="0"/>
                <a:ea typeface="Arial Narrow" charset="0"/>
                <a:cs typeface="Arial Narrow" charset="0"/>
              </a:rPr>
              <a:t>Cathode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 flipH="1" flipV="1">
            <a:off x="4676643" y="2348880"/>
            <a:ext cx="1479533" cy="5549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Connecteur droit avec flèche 11"/>
          <p:cNvCxnSpPr/>
          <p:nvPr/>
        </p:nvCxnSpPr>
        <p:spPr bwMode="auto">
          <a:xfrm flipH="1" flipV="1">
            <a:off x="4572000" y="3532366"/>
            <a:ext cx="1512168" cy="1126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 flipH="1" flipV="1">
            <a:off x="3197110" y="4725144"/>
            <a:ext cx="2959066" cy="2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cteur droit avec flèche 14"/>
          <p:cNvCxnSpPr/>
          <p:nvPr/>
        </p:nvCxnSpPr>
        <p:spPr>
          <a:xfrm flipH="1">
            <a:off x="1194518" y="2348880"/>
            <a:ext cx="4112" cy="2461046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298369" y="3354505"/>
            <a:ext cx="50045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6 m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H="1" flipV="1">
            <a:off x="1194518" y="4809926"/>
            <a:ext cx="1851448" cy="635299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842373" y="5229200"/>
            <a:ext cx="50045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6 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Jaehoon Yu | DP FC Trial Installation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D5B8-9374-4A32-9294-F7F6EF035B3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7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2"/>
          <p:cNvSpPr txBox="1">
            <a:spLocks noChangeArrowheads="1"/>
          </p:cNvSpPr>
          <p:nvPr/>
        </p:nvSpPr>
        <p:spPr bwMode="auto">
          <a:xfrm>
            <a:off x="3175" y="14288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/>
              <a:t>3rd Submodule</a:t>
            </a:r>
          </a:p>
        </p:txBody>
      </p:sp>
      <p:sp>
        <p:nvSpPr>
          <p:cNvPr id="25602" name="TextBox 4"/>
          <p:cNvSpPr txBox="1">
            <a:spLocks noChangeArrowheads="1"/>
          </p:cNvSpPr>
          <p:nvPr/>
        </p:nvSpPr>
        <p:spPr bwMode="auto">
          <a:xfrm>
            <a:off x="4140200" y="6453188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CH" altLang="it-CH" sz="1800"/>
              <a:t>35</a:t>
            </a:r>
          </a:p>
        </p:txBody>
      </p:sp>
      <p:pic>
        <p:nvPicPr>
          <p:cNvPr id="2560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9850"/>
            <a:ext cx="19796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r="20505"/>
          <a:stretch>
            <a:fillRect/>
          </a:stretch>
        </p:blipFill>
        <p:spPr bwMode="auto">
          <a:xfrm>
            <a:off x="3489325" y="836613"/>
            <a:ext cx="5559425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5003800" y="1844675"/>
            <a:ext cx="0" cy="215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6" name="TextBox 3"/>
          <p:cNvSpPr txBox="1">
            <a:spLocks noChangeArrowheads="1"/>
          </p:cNvSpPr>
          <p:nvPr/>
        </p:nvSpPr>
        <p:spPr bwMode="auto">
          <a:xfrm>
            <a:off x="114300" y="1700213"/>
            <a:ext cx="37306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CH" altLang="de-DE" sz="1600"/>
              <a:t>3nd sub module</a:t>
            </a:r>
          </a:p>
          <a:p>
            <a:pPr>
              <a:spcBef>
                <a:spcPct val="0"/>
              </a:spcBef>
            </a:pPr>
            <a:endParaRPr lang="de-CH" altLang="de-DE" sz="1600"/>
          </a:p>
          <a:p>
            <a:pPr>
              <a:spcBef>
                <a:spcPct val="0"/>
              </a:spcBef>
            </a:pPr>
            <a:r>
              <a:rPr lang="de-CH" altLang="de-DE" sz="1600"/>
              <a:t>Lift the entire module at his nominal position</a:t>
            </a:r>
          </a:p>
          <a:p>
            <a:pPr>
              <a:spcBef>
                <a:spcPct val="0"/>
              </a:spcBef>
            </a:pPr>
            <a:endParaRPr lang="de-CH" altLang="de-DE" sz="16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9/15/17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248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32" y="84224"/>
            <a:ext cx="10448544" cy="685800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 noGrp="1"/>
          </p:cNvSpPr>
          <p:nvPr/>
        </p:nvSpPr>
        <p:spPr>
          <a:xfrm>
            <a:off x="6555842" y="6247611"/>
            <a:ext cx="2130093" cy="472846"/>
          </a:xfrm>
          <a:prstGeom prst="rect">
            <a:avLst/>
          </a:prstGeom>
          <a:noFill/>
          <a:ln/>
        </p:spPr>
        <p:txBody>
          <a:bodyPr lIns="0" tIns="0" rIns="0" bIns="0" anchorCtr="0">
            <a:noAutofit/>
          </a:bodyPr>
          <a:lstStyle/>
          <a:p>
            <a:pPr algn="r" defTabSz="829452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F7AE4270-6E46-4483-AD19-550E793D953C}" type="slidenum">
              <a:rPr lang="en-US" sz="1270">
                <a:latin typeface="Arial Narrow" charset="0"/>
                <a:ea typeface="Arial Narrow" charset="0"/>
                <a:cs typeface="Arial Narrow" charset="0"/>
              </a:rPr>
              <a:pPr algn="r" defTabSz="829452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sz="127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-72189"/>
            <a:ext cx="9144000" cy="7301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b="1" dirty="0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Material </a:t>
            </a:r>
            <a:r>
              <a:rPr lang="en-US" b="1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Prep Matrix for </a:t>
            </a:r>
            <a:r>
              <a:rPr lang="en-US" b="1" dirty="0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Trial Installation </a:t>
            </a:r>
            <a:endParaRPr lang="en-US" b="1" dirty="0"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9/15/17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Jaehoon Yu | DP FC Trial Installation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78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 txBox="1">
            <a:spLocks noGrp="1"/>
          </p:cNvSpPr>
          <p:nvPr/>
        </p:nvSpPr>
        <p:spPr>
          <a:xfrm>
            <a:off x="6555842" y="6247611"/>
            <a:ext cx="2130093" cy="472846"/>
          </a:xfrm>
          <a:prstGeom prst="rect">
            <a:avLst/>
          </a:prstGeom>
          <a:noFill/>
          <a:ln/>
        </p:spPr>
        <p:txBody>
          <a:bodyPr lIns="0" tIns="0" rIns="0" bIns="0" anchorCtr="0">
            <a:noAutofit/>
          </a:bodyPr>
          <a:lstStyle/>
          <a:p>
            <a:pPr algn="r" defTabSz="829452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F7AE4270-6E46-4483-AD19-550E793D953C}" type="slidenum">
              <a:rPr lang="en-US" sz="1270">
                <a:latin typeface="Arial Narrow" charset="0"/>
                <a:ea typeface="Arial Narrow" charset="0"/>
                <a:cs typeface="Arial Narrow" charset="0"/>
              </a:rPr>
              <a:pPr algn="r" defTabSz="829452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en-US" sz="127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171" y="99632"/>
            <a:ext cx="8228763" cy="7301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5400" b="1" dirty="0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Proposed Schedule</a:t>
            </a:r>
            <a:endParaRPr lang="en-US" sz="5400" b="1" dirty="0"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64696" y="1038674"/>
            <a:ext cx="8401046" cy="5557248"/>
          </a:xfrm>
          <a:prstGeom prst="rect">
            <a:avLst/>
          </a:prstGeo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20/11 </a:t>
            </a:r>
            <a:r>
              <a:rPr lang="mr-IN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8/12: Maximum two people from UTA out to prepare and to help CERN technicians to learn sub-module assembly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30/11 </a:t>
            </a:r>
            <a:r>
              <a:rPr lang="mr-IN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22/12: Jae Yu coming to CERN as early as Nov. 30 and to stay through CERN shut down on Dec. 22, having one full week of overlap with the UTA people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Goal: Install 3/8 of the DP-FC </a:t>
            </a:r>
            <a:r>
              <a:rPr lang="mr-IN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two </a:t>
            </a: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modules </a:t>
            </a: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on </a:t>
            </a: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a straight </a:t>
            </a: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section and one connected module with a 90 degree turn to explore all possible combinations of installation scenario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To </a:t>
            </a:r>
            <a:r>
              <a:rPr lang="en-US" sz="280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the extent </a:t>
            </a:r>
            <a:r>
              <a:rPr lang="en-US" sz="280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possible</a:t>
            </a: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, leave the three modules of 6mx3m installed for expedited installation in 2018</a:t>
            </a:r>
            <a:endParaRPr lang="en-US" sz="28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9/15/17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Jaehoon Yu | DP FC Trial Installation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74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 txBox="1">
            <a:spLocks noGrp="1"/>
          </p:cNvSpPr>
          <p:nvPr/>
        </p:nvSpPr>
        <p:spPr>
          <a:xfrm>
            <a:off x="6555842" y="6247611"/>
            <a:ext cx="2130093" cy="472846"/>
          </a:xfrm>
          <a:prstGeom prst="rect">
            <a:avLst/>
          </a:prstGeom>
          <a:noFill/>
          <a:ln/>
        </p:spPr>
        <p:txBody>
          <a:bodyPr lIns="0" tIns="0" rIns="0" bIns="0" anchorCtr="0">
            <a:noAutofit/>
          </a:bodyPr>
          <a:lstStyle/>
          <a:p>
            <a:pPr algn="r" defTabSz="829452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F7AE4270-6E46-4483-AD19-550E793D953C}" type="slidenum">
              <a:rPr lang="en-US" sz="1270">
                <a:latin typeface="Arial Narrow" charset="0"/>
                <a:ea typeface="Arial Narrow" charset="0"/>
                <a:cs typeface="Arial Narrow" charset="0"/>
              </a:rPr>
              <a:pPr algn="r" defTabSz="829452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en-US" sz="127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171" y="-92880"/>
            <a:ext cx="8228763" cy="7301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5400" b="1" dirty="0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Summary</a:t>
            </a:r>
            <a:endParaRPr lang="en-US" sz="5400" b="1" dirty="0">
              <a:solidFill>
                <a:srgbClr val="C00000"/>
              </a:solidFill>
              <a:effectLst>
                <a:outerShdw dist="17961" dir="2700000">
                  <a:scrgbClr r="0" g="0" b="0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28600" y="661352"/>
            <a:ext cx="8554453" cy="5850346"/>
          </a:xfrm>
          <a:prstGeom prst="rect">
            <a:avLst/>
          </a:prstGeo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Proposed trial installation of three full 6mx3m DP-FC modules allow exploration of all combinations of installation scenarios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All DP-FC parts to be delivered to CERN by mid-Nov.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Up to 2 UTA people will be at CERN for 3 weeks from Nov. 20 to help prepare for this installation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Yu to join them </a:t>
            </a: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for </a:t>
            </a: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1 week overlap and stay through CERN shut down for the completion of the task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Need all administrative documentations must be in place well ahead of Mid-Nov.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All training arrangements must be made to minimize time spent for these necessary preparations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All equipment needed for the task must be prepared ahead</a:t>
            </a:r>
            <a:endParaRPr lang="en-US" sz="28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9/15/17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Jaehoon Yu | DP FC Trial Installation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5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228" y="3298970"/>
            <a:ext cx="3913129" cy="322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19" y="3598297"/>
            <a:ext cx="1235685" cy="151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Jaehoon Yu | DP FC Trial Installation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D5B8-9374-4A32-9294-F7F6EF035B3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9742" y="611490"/>
            <a:ext cx="89145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S</a:t>
            </a:r>
            <a:r>
              <a:rPr lang="en-US" sz="20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hares </a:t>
            </a:r>
            <a:r>
              <a:rPr lang="en-US" sz="2000" dirty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common basic structural elements w/ </a:t>
            </a:r>
            <a:r>
              <a:rPr lang="en-US" sz="2000" dirty="0" err="1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en-US" sz="2000" dirty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-SP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Consists of 8 vertical modules of </a:t>
            </a:r>
            <a:r>
              <a:rPr lang="en-US" sz="20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6310 </a:t>
            </a:r>
            <a:r>
              <a:rPr lang="en-US" sz="2000" dirty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x </a:t>
            </a:r>
            <a:r>
              <a:rPr lang="en-US" sz="20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3010 </a:t>
            </a:r>
            <a:r>
              <a:rPr lang="en-US" sz="20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m</a:t>
            </a:r>
            <a:r>
              <a:rPr lang="en-US" sz="2000" baseline="300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2</a:t>
            </a:r>
            <a:r>
              <a:rPr lang="en-US" sz="20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000" dirty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(2 modules per detector face)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Each module is assembled out of 3 </a:t>
            </a:r>
            <a:r>
              <a:rPr lang="en-US" sz="20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distinct sub-modules </a:t>
            </a:r>
            <a:r>
              <a:rPr lang="en-US" sz="2000" dirty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with 33, 33, and 32 profiles each held by a frame with two 6” and two 3” horizontal FRP I-beams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98 electrically continuous rings in 60mm pitch using straight aluminum </a:t>
            </a:r>
            <a:r>
              <a:rPr lang="en-US" sz="20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clips</a:t>
            </a:r>
            <a:endParaRPr lang="en-US" sz="2000" dirty="0">
              <a:solidFill>
                <a:srgbClr val="3C5A77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11 </a:t>
            </a:r>
            <a:r>
              <a:rPr lang="en-US" sz="2000" dirty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profiles </a:t>
            </a:r>
            <a:r>
              <a:rPr lang="en-US" sz="20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with one end bent at 45 degrees are electrically connected by 2 divider boards</a:t>
            </a:r>
            <a:endParaRPr lang="en-US" sz="2000" dirty="0">
              <a:solidFill>
                <a:srgbClr val="3C5A77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Inter-module connections made with FRP plates connected with FRP threaded rods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502076" y="3694666"/>
            <a:ext cx="1117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Sub-module 1</a:t>
            </a:r>
          </a:p>
          <a:p>
            <a:r>
              <a:rPr lang="en-US" sz="1200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33 profiles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091815" y="4342738"/>
            <a:ext cx="1117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Sub-module 2</a:t>
            </a:r>
          </a:p>
          <a:p>
            <a:r>
              <a:rPr lang="en-US" sz="1200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33 profiles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654203" y="5206834"/>
            <a:ext cx="1562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Sub-module 3</a:t>
            </a:r>
          </a:p>
          <a:p>
            <a:r>
              <a:rPr lang="en-US" sz="1200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32 profiles + cathode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62" y="3406618"/>
            <a:ext cx="1605337" cy="17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64735" y="5743866"/>
            <a:ext cx="24968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95125"/>
                </a:solidFill>
                <a:latin typeface="Helvetica" panose="020B0604020202020204" pitchFamily="34" charset="0"/>
                <a:ea typeface="Arial Narrow" charset="0"/>
                <a:cs typeface="Helvetica" panose="020B0604020202020204" pitchFamily="34" charset="0"/>
              </a:rPr>
              <a:t>Continuity at center and borders w/ Al clips</a:t>
            </a:r>
          </a:p>
        </p:txBody>
      </p:sp>
      <p:sp>
        <p:nvSpPr>
          <p:cNvPr id="11" name="Flèche droite 10"/>
          <p:cNvSpPr/>
          <p:nvPr/>
        </p:nvSpPr>
        <p:spPr bwMode="auto">
          <a:xfrm rot="16200000">
            <a:off x="1872490" y="5179703"/>
            <a:ext cx="645545" cy="43575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>
            <a:off x="313340" y="-82457"/>
            <a:ext cx="8551723" cy="6471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GB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Field Cage Design</a:t>
            </a:r>
            <a:endParaRPr lang="en-GB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70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733" y="4463716"/>
            <a:ext cx="1635075" cy="193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07827" y="6549548"/>
            <a:ext cx="998567" cy="158697"/>
          </a:xfrm>
        </p:spPr>
        <p:txBody>
          <a:bodyPr/>
          <a:lstStyle/>
          <a:p>
            <a:r>
              <a:rPr lang="en-US" smtClean="0"/>
              <a:t>9/15/17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Jaehoon Yu | DP FC Trial Installation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82634" y="6549548"/>
            <a:ext cx="425194" cy="158697"/>
          </a:xfrm>
        </p:spPr>
        <p:txBody>
          <a:bodyPr/>
          <a:lstStyle/>
          <a:p>
            <a:fld id="{7296D5B8-9374-4A32-9294-F7F6EF035B3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9742" y="611490"/>
            <a:ext cx="89145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Assemble and install 3/8 of the DP-FC and test the installation procedure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One full side with two 6mx3m modules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Plus one 90 degree corner formed with an additional 6mx3m module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Connect all field shaping rings with the connecting clips and secure them with the slip nuts and screws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Connect one complete row of HVDB from top to bottom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rPr>
              <a:t>Allow virtually all combinations of installation scenarios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18" y="3412915"/>
            <a:ext cx="1358798" cy="195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3"/>
          <p:cNvSpPr txBox="1">
            <a:spLocks/>
          </p:cNvSpPr>
          <p:nvPr/>
        </p:nvSpPr>
        <p:spPr>
          <a:xfrm>
            <a:off x="313340" y="-82457"/>
            <a:ext cx="8551723" cy="6471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GB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DP-FC Trial Installation Proposal</a:t>
            </a:r>
            <a:endParaRPr lang="en-GB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5" name="Shape 1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7856" y="3247668"/>
            <a:ext cx="3617608" cy="33674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/>
          <p:cNvGrpSpPr/>
          <p:nvPr/>
        </p:nvGrpSpPr>
        <p:grpSpPr>
          <a:xfrm>
            <a:off x="1540965" y="3689680"/>
            <a:ext cx="1118023" cy="2530646"/>
            <a:chOff x="879219" y="3689680"/>
            <a:chExt cx="1118023" cy="2530646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879219" y="3693695"/>
              <a:ext cx="998565" cy="21656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877785" y="3922295"/>
              <a:ext cx="119457" cy="229803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106905" y="5835316"/>
              <a:ext cx="890337" cy="38501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1245" y="3689680"/>
              <a:ext cx="195660" cy="214563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2547610" y="3890208"/>
            <a:ext cx="1194221" cy="2724882"/>
            <a:chOff x="1885864" y="3890208"/>
            <a:chExt cx="1194221" cy="2724882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1885864" y="3894223"/>
              <a:ext cx="1194220" cy="29276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080084" y="4186989"/>
              <a:ext cx="1" cy="242810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997242" y="6220326"/>
              <a:ext cx="1070811" cy="39476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917890" y="3890208"/>
              <a:ext cx="79352" cy="23301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3750822" y="3813830"/>
            <a:ext cx="830125" cy="2829510"/>
            <a:chOff x="3028918" y="3837894"/>
            <a:chExt cx="830125" cy="2829510"/>
          </a:xfrm>
        </p:grpSpPr>
        <p:cxnSp>
          <p:nvCxnSpPr>
            <p:cNvPr id="67" name="Straight Connector 66"/>
            <p:cNvCxnSpPr/>
            <p:nvPr/>
          </p:nvCxnSpPr>
          <p:spPr>
            <a:xfrm flipV="1">
              <a:off x="3088163" y="3837894"/>
              <a:ext cx="770880" cy="36915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3759646" y="3890208"/>
              <a:ext cx="99397" cy="213761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3028918" y="6027822"/>
              <a:ext cx="730728" cy="63958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3068053" y="4166934"/>
              <a:ext cx="4863" cy="246196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Rounded Rectangular Callout 82"/>
          <p:cNvSpPr/>
          <p:nvPr/>
        </p:nvSpPr>
        <p:spPr>
          <a:xfrm>
            <a:off x="5329998" y="3289146"/>
            <a:ext cx="1684414" cy="2173191"/>
          </a:xfrm>
          <a:prstGeom prst="wedgeRoundRectCallout">
            <a:avLst>
              <a:gd name="adj1" fmla="val -211320"/>
              <a:gd name="adj2" fmla="val -6450"/>
              <a:gd name="adj3" fmla="val 16667"/>
            </a:avLst>
          </a:prstGeom>
          <a:noFill/>
          <a:ln w="38100">
            <a:solidFill>
              <a:srgbClr val="35FF5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ounded Rectangular Callout 86"/>
          <p:cNvSpPr/>
          <p:nvPr/>
        </p:nvSpPr>
        <p:spPr>
          <a:xfrm>
            <a:off x="7232199" y="4182981"/>
            <a:ext cx="1802073" cy="2268576"/>
          </a:xfrm>
          <a:prstGeom prst="wedgeRoundRectCallout">
            <a:avLst>
              <a:gd name="adj1" fmla="val -255507"/>
              <a:gd name="adj2" fmla="val 51904"/>
              <a:gd name="adj3" fmla="val 16667"/>
            </a:avLst>
          </a:prstGeom>
          <a:noFill/>
          <a:ln w="38100">
            <a:solidFill>
              <a:srgbClr val="35FF5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4882" y="4026750"/>
            <a:ext cx="2422868" cy="1380493"/>
          </a:xfrm>
          <a:prstGeom prst="rect">
            <a:avLst/>
          </a:prstGeom>
        </p:spPr>
      </p:pic>
      <p:sp>
        <p:nvSpPr>
          <p:cNvPr id="89" name="Rounded Rectangular Callout 88"/>
          <p:cNvSpPr/>
          <p:nvPr/>
        </p:nvSpPr>
        <p:spPr>
          <a:xfrm flipH="1">
            <a:off x="-1" y="3377120"/>
            <a:ext cx="1515933" cy="2626637"/>
          </a:xfrm>
          <a:prstGeom prst="wedgeRoundRectCallout">
            <a:avLst>
              <a:gd name="adj1" fmla="val -107911"/>
              <a:gd name="adj2" fmla="val -7366"/>
              <a:gd name="adj3" fmla="val 16667"/>
            </a:avLst>
          </a:prstGeom>
          <a:noFill/>
          <a:ln w="38100">
            <a:solidFill>
              <a:srgbClr val="35FF5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5" y="4401794"/>
            <a:ext cx="1672140" cy="16721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6829" y="656226"/>
            <a:ext cx="8686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Measure all critical dimensions compared to the drawings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6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Debur</a:t>
            </a:r>
            <a:r>
              <a:rPr lang="en-US" sz="26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defiber</a:t>
            </a:r>
            <a:r>
              <a:rPr lang="en-US" sz="26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, sand, clean with simple green and varnish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Pre-assemble with the sample profiles at UTA to check the fit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Disassemble and package all parts except for the Al profiles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Jaehoon Yu | DP FC Trial Installation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14300" y="-42528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DP-FC Parts </a:t>
            </a: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QA/QC </a:t>
            </a:r>
            <a:r>
              <a:rPr lang="fr-FR" altLang="en-US" sz="48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process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9" y="2474652"/>
            <a:ext cx="2844591" cy="2133443"/>
          </a:xfrm>
          <a:prstGeom prst="rect">
            <a:avLst/>
          </a:prstGeom>
        </p:spPr>
      </p:pic>
      <p:pic>
        <p:nvPicPr>
          <p:cNvPr id="13" name="Picture 12" descr="A picture containing indoor, wall, floor, thing&#10;&#10;Description generated with very high confidence">
            <a:extLst>
              <a:ext uri="{FF2B5EF4-FFF2-40B4-BE49-F238E27FC236}">
                <a16:creationId xmlns:a16="http://schemas.microsoft.com/office/drawing/2014/main" xmlns="" id="{C9A58FFA-4DCB-4589-8E2F-5F24C56C2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16" y="2381230"/>
            <a:ext cx="2610768" cy="20680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03" y="2381230"/>
            <a:ext cx="2382253" cy="2071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24" y="4290450"/>
            <a:ext cx="2770672" cy="2078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24" y="4290450"/>
            <a:ext cx="2825964" cy="206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xmlns="" id="{3C506FD8-96F6-4A47-9B70-A07172FB6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728" y="964076"/>
            <a:ext cx="2504315" cy="130294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819" y="2006814"/>
            <a:ext cx="9226293" cy="3812769"/>
            <a:chOff x="160331" y="1502272"/>
            <a:chExt cx="12301724" cy="5083692"/>
          </a:xfrm>
        </p:grpSpPr>
        <p:pic>
          <p:nvPicPr>
            <p:cNvPr id="7" name="Picture 6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8B7033E2-572B-49B1-B497-A9443A10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251616" y="3817420"/>
              <a:ext cx="1889563" cy="193690"/>
            </a:xfrm>
            <a:prstGeom prst="rect">
              <a:avLst/>
            </a:prstGeom>
          </p:spPr>
        </p:pic>
        <p:pic>
          <p:nvPicPr>
            <p:cNvPr id="18" name="Picture 17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1F29245C-25F1-4E9F-9DA1-B33B1D012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09" y="3100067"/>
              <a:ext cx="6545452" cy="161731"/>
            </a:xfrm>
            <a:prstGeom prst="rect">
              <a:avLst/>
            </a:prstGeom>
          </p:spPr>
        </p:pic>
        <p:pic>
          <p:nvPicPr>
            <p:cNvPr id="5" name="Picture 4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519789B7-1A65-494D-A248-2ECA1C2A9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55" y="2796551"/>
              <a:ext cx="8608714" cy="172934"/>
            </a:xfrm>
            <a:prstGeom prst="rect">
              <a:avLst/>
            </a:prstGeom>
          </p:spPr>
        </p:pic>
        <p:pic>
          <p:nvPicPr>
            <p:cNvPr id="6" name="Picture 5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BD2CA4F9-0969-47B5-887E-41A31692E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514051" y="2481633"/>
              <a:ext cx="467102" cy="162732"/>
            </a:xfrm>
            <a:prstGeom prst="rect">
              <a:avLst/>
            </a:prstGeom>
          </p:spPr>
        </p:pic>
        <p:pic>
          <p:nvPicPr>
            <p:cNvPr id="9" name="Picture 8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6714AF70-7FCB-49E2-A6F7-5E8A33410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5987">
              <a:off x="312144" y="3657536"/>
              <a:ext cx="2842592" cy="179200"/>
            </a:xfrm>
            <a:prstGeom prst="rect">
              <a:avLst/>
            </a:prstGeom>
          </p:spPr>
        </p:pic>
        <p:pic>
          <p:nvPicPr>
            <p:cNvPr id="12" name="Picture 11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BB126049-395E-480C-BA29-2EB2F1188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5987">
              <a:off x="6857596" y="3657535"/>
              <a:ext cx="2842592" cy="179200"/>
            </a:xfrm>
            <a:prstGeom prst="rect">
              <a:avLst/>
            </a:prstGeom>
          </p:spPr>
        </p:pic>
        <p:pic>
          <p:nvPicPr>
            <p:cNvPr id="8" name="Picture 7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FD213EC8-64B1-4203-B49D-8AC1DDA98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027" y="4556370"/>
              <a:ext cx="8608714" cy="172934"/>
            </a:xfrm>
            <a:prstGeom prst="rect">
              <a:avLst/>
            </a:prstGeom>
          </p:spPr>
        </p:pic>
        <p:pic>
          <p:nvPicPr>
            <p:cNvPr id="13" name="Picture 12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269A3CA5-E4DE-40CA-B369-E94255DB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586949" y="4237578"/>
              <a:ext cx="467102" cy="170482"/>
            </a:xfrm>
            <a:prstGeom prst="rect">
              <a:avLst/>
            </a:prstGeom>
          </p:spPr>
        </p:pic>
        <p:pic>
          <p:nvPicPr>
            <p:cNvPr id="14" name="Picture 13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12941C26-7B6F-4635-A3AF-57C1E0C73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5987">
              <a:off x="7694573" y="3141508"/>
              <a:ext cx="4207739" cy="168972"/>
            </a:xfrm>
            <a:prstGeom prst="rect">
              <a:avLst/>
            </a:prstGeom>
          </p:spPr>
        </p:pic>
        <p:pic>
          <p:nvPicPr>
            <p:cNvPr id="15" name="Picture 14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2C149248-166F-433C-B7F4-0429F255B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334911" y="5544338"/>
              <a:ext cx="1889563" cy="193690"/>
            </a:xfrm>
            <a:prstGeom prst="rect">
              <a:avLst/>
            </a:prstGeom>
          </p:spPr>
        </p:pic>
        <p:pic>
          <p:nvPicPr>
            <p:cNvPr id="16" name="Picture 15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C2281AE0-680B-47C1-8454-5BBB981CA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836434" y="5490774"/>
              <a:ext cx="1889563" cy="193690"/>
            </a:xfrm>
            <a:prstGeom prst="rect">
              <a:avLst/>
            </a:prstGeom>
          </p:spPr>
        </p:pic>
        <p:pic>
          <p:nvPicPr>
            <p:cNvPr id="17" name="Picture 16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C343DD34-3139-439A-A5B1-5016784D0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85904" y="3817420"/>
              <a:ext cx="1889563" cy="193690"/>
            </a:xfrm>
            <a:prstGeom prst="rect">
              <a:avLst/>
            </a:prstGeom>
          </p:spPr>
        </p:pic>
        <p:pic>
          <p:nvPicPr>
            <p:cNvPr id="20" name="Picture 19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45A283D8-6B09-4FE1-AAF9-4AEB7C6E6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271559" y="2595152"/>
              <a:ext cx="205196" cy="197600"/>
            </a:xfrm>
            <a:prstGeom prst="rect">
              <a:avLst/>
            </a:prstGeom>
          </p:spPr>
        </p:pic>
        <p:pic>
          <p:nvPicPr>
            <p:cNvPr id="21" name="Picture 20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7D87DE16-6392-46A8-8B48-59225D30E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380096" y="4345028"/>
              <a:ext cx="205196" cy="1976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889AFD6-80A5-4B9B-8810-FE8633F3E909}"/>
                </a:ext>
              </a:extLst>
            </p:cNvPr>
            <p:cNvSpPr txBox="1"/>
            <p:nvPr/>
          </p:nvSpPr>
          <p:spPr>
            <a:xfrm>
              <a:off x="5729305" y="1595267"/>
              <a:ext cx="12918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stopper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18C4E3B-DACD-4AB4-A373-FCA3C3C27CEA}"/>
                </a:ext>
              </a:extLst>
            </p:cNvPr>
            <p:cNvSpPr txBox="1"/>
            <p:nvPr/>
          </p:nvSpPr>
          <p:spPr>
            <a:xfrm>
              <a:off x="10305180" y="5023472"/>
              <a:ext cx="14448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stopper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50EDB48A-843A-4B7E-8FCA-E93E6EDFDFAF}"/>
                </a:ext>
              </a:extLst>
            </p:cNvPr>
            <p:cNvCxnSpPr>
              <a:cxnSpLocks/>
            </p:cNvCxnSpPr>
            <p:nvPr/>
          </p:nvCxnSpPr>
          <p:spPr>
            <a:xfrm>
              <a:off x="6519720" y="1963869"/>
              <a:ext cx="676677" cy="5908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6786B60D-CF96-4B37-B1F6-B8CB197EF2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64975" y="4443828"/>
              <a:ext cx="772127" cy="6545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1D2960D6-5DE6-4549-9922-EF82179D3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13556" y="2598541"/>
              <a:ext cx="205196" cy="197600"/>
            </a:xfrm>
            <a:prstGeom prst="rect">
              <a:avLst/>
            </a:prstGeom>
          </p:spPr>
        </p:pic>
        <p:pic>
          <p:nvPicPr>
            <p:cNvPr id="26" name="Picture 25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D0DCF13C-B5A8-4469-95AC-9132D895D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93229" y="4363475"/>
              <a:ext cx="205196" cy="1976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A675506-B5B2-464E-B88A-D5E99CE59197}"/>
                </a:ext>
              </a:extLst>
            </p:cNvPr>
            <p:cNvSpPr txBox="1"/>
            <p:nvPr/>
          </p:nvSpPr>
          <p:spPr>
            <a:xfrm>
              <a:off x="160331" y="1502272"/>
              <a:ext cx="14509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stopper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2FF36A2-C06A-4437-BF95-4030718CA341}"/>
                </a:ext>
              </a:extLst>
            </p:cNvPr>
            <p:cNvSpPr txBox="1"/>
            <p:nvPr/>
          </p:nvSpPr>
          <p:spPr>
            <a:xfrm>
              <a:off x="997407" y="5205892"/>
              <a:ext cx="145911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stopper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C420E717-6EFD-490A-8144-6BC8169CC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1289" y="4510453"/>
              <a:ext cx="779203" cy="6954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2B6034C6-3BB2-4C53-ADB4-7329F9876E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154" y="1871604"/>
              <a:ext cx="98800" cy="5925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8B8DB021-2C35-4D4D-966F-248BAD298E21}"/>
                </a:ext>
              </a:extLst>
            </p:cNvPr>
            <p:cNvSpPr txBox="1"/>
            <p:nvPr/>
          </p:nvSpPr>
          <p:spPr>
            <a:xfrm>
              <a:off x="10513842" y="2633873"/>
              <a:ext cx="1948213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Al-Profiles will touch this frame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FC0987FD-60EA-49A8-89B0-F60B818E4F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38182" y="2814159"/>
              <a:ext cx="498920" cy="3433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12EE3BA-69B7-468E-A5C4-1E64C11D7570}"/>
                </a:ext>
              </a:extLst>
            </p:cNvPr>
            <p:cNvSpPr txBox="1"/>
            <p:nvPr/>
          </p:nvSpPr>
          <p:spPr>
            <a:xfrm>
              <a:off x="7580962" y="2246739"/>
              <a:ext cx="103063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452.1 mm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4B1B8FD7-DBAE-40E5-9D08-F93F4DC70E95}"/>
                </a:ext>
              </a:extLst>
            </p:cNvPr>
            <p:cNvCxnSpPr>
              <a:cxnSpLocks/>
            </p:cNvCxnSpPr>
            <p:nvPr/>
          </p:nvCxnSpPr>
          <p:spPr>
            <a:xfrm>
              <a:off x="7472957" y="2259316"/>
              <a:ext cx="0" cy="332062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CFE5B4CB-F147-4211-8119-4982FF852C42}"/>
                </a:ext>
              </a:extLst>
            </p:cNvPr>
            <p:cNvCxnSpPr>
              <a:cxnSpLocks/>
            </p:cNvCxnSpPr>
            <p:nvPr/>
          </p:nvCxnSpPr>
          <p:spPr>
            <a:xfrm>
              <a:off x="7502213" y="2520239"/>
              <a:ext cx="1143585" cy="4349"/>
            </a:xfrm>
            <a:prstGeom prst="straightConnector1">
              <a:avLst/>
            </a:prstGeom>
            <a:ln w="9525" cap="flat" cmpd="sng" algn="ctr">
              <a:solidFill>
                <a:schemeClr val="accent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41" name="ZoneTexte 1"/>
          <p:cNvSpPr txBox="1">
            <a:spLocks noChangeArrowheads="1"/>
          </p:cNvSpPr>
          <p:nvPr/>
        </p:nvSpPr>
        <p:spPr bwMode="auto">
          <a:xfrm>
            <a:off x="114300" y="42743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Assembly</a:t>
            </a: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Table w/ Profile </a:t>
            </a:r>
            <a:r>
              <a:rPr lang="fr-FR" altLang="en-US" sz="48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Alignment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9/15/17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Jaehoon Yu | DP FC Trial Installation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79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Jaehoon Yu | DP FC Trial Installation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03414" y="0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Current</a:t>
            </a: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fr-FR" altLang="en-US" sz="48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Status</a:t>
            </a: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of DP-FC Part </a:t>
            </a:r>
            <a:r>
              <a:rPr lang="fr-FR" altLang="en-US" sz="48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Prep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413194"/>
              </p:ext>
            </p:extLst>
          </p:nvPr>
        </p:nvGraphicFramePr>
        <p:xfrm>
          <a:off x="228598" y="776030"/>
          <a:ext cx="8747352" cy="5424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7892"/>
                <a:gridCol w="2358544"/>
                <a:gridCol w="2484352"/>
                <a:gridCol w="2446564"/>
              </a:tblGrid>
              <a:tr h="1283137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Part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</a:rPr>
                        <a:t> Number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Measured/ Inspected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Cleaned</a:t>
                      </a:r>
                      <a:r>
                        <a:rPr lang="en-US" sz="3200" baseline="0" dirty="0" smtClean="0"/>
                        <a:t> &amp; Varnished</a:t>
                      </a:r>
                      <a:endParaRPr lang="en-US" sz="3200" dirty="0"/>
                    </a:p>
                  </a:txBody>
                  <a:tcPr anchor="ctr"/>
                </a:tc>
              </a:tr>
              <a:tr h="998137"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6” I-beams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DP-FC-002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18</a:t>
                      </a:r>
                    </a:p>
                    <a:p>
                      <a:pPr algn="ctr"/>
                      <a:r>
                        <a:rPr lang="en-US" sz="2800" dirty="0" smtClean="0"/>
                        <a:t>(out of 18)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 </a:t>
                      </a:r>
                    </a:p>
                    <a:p>
                      <a:pPr algn="ctr"/>
                      <a:r>
                        <a:rPr lang="en-US" sz="2800" dirty="0" smtClean="0"/>
                        <a:t>(out of 18)</a:t>
                      </a:r>
                      <a:endParaRPr lang="en-US" sz="2800" dirty="0"/>
                    </a:p>
                  </a:txBody>
                  <a:tcPr anchor="ctr"/>
                </a:tc>
              </a:tr>
              <a:tr h="998137">
                <a:tc v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DP-FC-003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11 </a:t>
                      </a:r>
                    </a:p>
                    <a:p>
                      <a:pPr algn="ctr"/>
                      <a:r>
                        <a:rPr lang="en-US" sz="2800" dirty="0" smtClean="0"/>
                        <a:t>(out of 18)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 </a:t>
                      </a:r>
                    </a:p>
                    <a:p>
                      <a:pPr algn="ctr"/>
                      <a:r>
                        <a:rPr lang="en-US" sz="2800" dirty="0" smtClean="0"/>
                        <a:t>(out of 18)</a:t>
                      </a:r>
                      <a:endParaRPr lang="en-US" sz="2800" dirty="0"/>
                    </a:p>
                  </a:txBody>
                  <a:tcPr anchor="ctr"/>
                </a:tc>
              </a:tr>
              <a:tr h="114719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DP-FC-004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18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(out of 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9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(out of 18)</a:t>
                      </a:r>
                    </a:p>
                  </a:txBody>
                  <a:tcPr anchor="ctr"/>
                </a:tc>
              </a:tr>
              <a:tr h="99813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3” I-beam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DP-FC-008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46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(out of 54)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8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(out of 54)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310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214" y="955000"/>
            <a:ext cx="863357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Sept. 15: Complete FRP critical dimension measurements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Sept. 25: Complete FRP </a:t>
            </a:r>
            <a:r>
              <a:rPr lang="en-US" sz="30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deburring</a:t>
            </a:r>
            <a:r>
              <a:rPr lang="en-US" sz="3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lang="en-US" sz="30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defibering</a:t>
            </a:r>
            <a:r>
              <a:rPr lang="en-US" sz="3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, cleaning and varnishing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Oct. 4: Complete preassembly and packaging of the first 15 sub-modules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Week of Oct. 9: Ship the first 15 (5 of each kind) sub-modules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Oct. 20: Complete preassembly and packaging of the remaining 12 sub-modules, including the 3 spare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Oct. 27: Ship the remaining 12 sub-modules + precision assembly table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Jaehoon Yu | DP FC Trial Installation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14298" y="65153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Sub</a:t>
            </a: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-Module Delivery Schedule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89640"/>
            <a:ext cx="9144000" cy="647102"/>
          </a:xfrm>
        </p:spPr>
        <p:txBody>
          <a:bodyPr/>
          <a:lstStyle/>
          <a:p>
            <a:r>
              <a:rPr lang="en-US" sz="4400" dirty="0" smtClean="0"/>
              <a:t>HV Divider Board Mounting to DC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889500" y="600220"/>
            <a:ext cx="3949700" cy="587312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dirty="0" smtClean="0"/>
              <a:t>Two parallel columns of 10 boards, totaling 20 boards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The total potential from the extraction grid to cathode: 294kV to 588kV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Two 2G</a:t>
            </a:r>
            <a:r>
              <a:rPr lang="en-US" sz="2800" dirty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800" dirty="0" smtClean="0"/>
              <a:t> resisters each stage for each board, providing 0.5G</a:t>
            </a:r>
            <a:r>
              <a:rPr lang="en-US" sz="2800" dirty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800" dirty="0" smtClean="0"/>
              <a:t> effective resistance per stage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Current through the entire circuit: </a:t>
            </a:r>
            <a:r>
              <a:rPr lang="en-US" sz="2800" dirty="0" smtClean="0">
                <a:latin typeface="Symbol" charset="2"/>
                <a:ea typeface="Symbol" charset="2"/>
                <a:cs typeface="Symbol" charset="2"/>
              </a:rPr>
              <a:t>6mA</a:t>
            </a:r>
            <a:r>
              <a:rPr lang="en-US" sz="2800" dirty="0" smtClean="0"/>
              <a:t> </a:t>
            </a:r>
            <a:r>
              <a:rPr lang="mr-IN" sz="2800" dirty="0" smtClean="0"/>
              <a:t>–</a:t>
            </a:r>
            <a:r>
              <a:rPr lang="en-US" sz="2800" dirty="0" smtClean="0"/>
              <a:t> 12 </a:t>
            </a:r>
            <a:r>
              <a:rPr lang="en-US" sz="28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800" dirty="0" smtClean="0"/>
              <a:t>A (100 times the expected current from cosmic rays)</a:t>
            </a:r>
            <a:endParaRPr lang="en-US" sz="2400" dirty="0" smtClean="0"/>
          </a:p>
          <a:p>
            <a:pPr>
              <a:spcBef>
                <a:spcPts val="600"/>
              </a:spcBef>
            </a:pPr>
            <a:endParaRPr lang="en-US" sz="24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9/15/17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Jaehoon Yu | DP FC Trial Installation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Shape 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783" y="726316"/>
            <a:ext cx="4561919" cy="54331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50"/>
          <p:cNvSpPr txBox="1"/>
          <p:nvPr/>
        </p:nvSpPr>
        <p:spPr>
          <a:xfrm>
            <a:off x="2557427" y="6083226"/>
            <a:ext cx="1150973" cy="304947"/>
          </a:xfrm>
          <a:prstGeom prst="rect">
            <a:avLst/>
          </a:prstGeom>
          <a:noFill/>
          <a:ln>
            <a:noFill/>
          </a:ln>
        </p:spPr>
        <p:txBody>
          <a:bodyPr lIns="74825" tIns="37425" rIns="74825" bIns="37425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GB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GB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Gendotti</a:t>
            </a:r>
            <a:endParaRPr lang="en-GB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67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14797</TotalTime>
  <Words>1483</Words>
  <Application>Microsoft Macintosh PowerPoint</Application>
  <PresentationFormat>On-screen Show (4:3)</PresentationFormat>
  <Paragraphs>256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 Narrow</vt:lpstr>
      <vt:lpstr>Calibri</vt:lpstr>
      <vt:lpstr>DejaVu Sans</vt:lpstr>
      <vt:lpstr>Geneva</vt:lpstr>
      <vt:lpstr>Helvetica</vt:lpstr>
      <vt:lpstr>Liberation Serif</vt:lpstr>
      <vt:lpstr>Lucida Grande</vt:lpstr>
      <vt:lpstr>StarSymbol</vt:lpstr>
      <vt:lpstr>Symbol</vt:lpstr>
      <vt:lpstr>Wingdings</vt:lpstr>
      <vt:lpstr>Arial</vt:lpstr>
      <vt:lpstr>Dune Template_051215</vt:lpstr>
      <vt:lpstr>LBNF Content-Footer Theme</vt:lpstr>
      <vt:lpstr>Dual Phase Field Cage Trial Installation Proposal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 Divider Board Mounting to DC</vt:lpstr>
      <vt:lpstr>PowerPoint Presentation</vt:lpstr>
      <vt:lpstr>HVDB Schedule</vt:lpstr>
      <vt:lpstr>DP-FC Module Installation Sequence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Material Prep Matrix for Trial Installation </vt:lpstr>
      <vt:lpstr>Proposed Schedule</vt:lpstr>
      <vt:lpstr>Summary</vt:lpstr>
    </vt:vector>
  </TitlesOfParts>
  <Manager/>
  <Company>Sandbox Studio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PowerPoint Presentation</dc:title>
  <dc:subject/>
  <dc:creator>Sandbox Studio</dc:creator>
  <cp:keywords/>
  <dc:description>Modified by A. Weber</dc:description>
  <cp:lastModifiedBy>Microsoft Office User</cp:lastModifiedBy>
  <cp:revision>1268</cp:revision>
  <cp:lastPrinted>2017-05-18T17:33:01Z</cp:lastPrinted>
  <dcterms:created xsi:type="dcterms:W3CDTF">2015-04-30T14:29:22Z</dcterms:created>
  <dcterms:modified xsi:type="dcterms:W3CDTF">2017-09-15T13:59:56Z</dcterms:modified>
  <cp:category/>
</cp:coreProperties>
</file>