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391" r:id="rId2"/>
    <p:sldId id="351" r:id="rId3"/>
    <p:sldId id="355" r:id="rId4"/>
    <p:sldId id="354" r:id="rId5"/>
    <p:sldId id="301" r:id="rId6"/>
    <p:sldId id="356" r:id="rId7"/>
    <p:sldId id="365" r:id="rId8"/>
    <p:sldId id="392" r:id="rId9"/>
    <p:sldId id="394" r:id="rId10"/>
    <p:sldId id="359" r:id="rId11"/>
    <p:sldId id="360" r:id="rId12"/>
    <p:sldId id="374" r:id="rId13"/>
    <p:sldId id="368" r:id="rId14"/>
    <p:sldId id="395" r:id="rId15"/>
    <p:sldId id="396" r:id="rId16"/>
    <p:sldId id="380" r:id="rId17"/>
    <p:sldId id="366" r:id="rId18"/>
    <p:sldId id="370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000000"/>
    <a:srgbClr val="40404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444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36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  <p:sldLayoutId id="2147484126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PIP-II Project Management Group</a:t>
            </a:r>
          </a:p>
          <a:p>
            <a:r>
              <a:rPr lang="en-US" dirty="0"/>
              <a:t>20 September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PIP-II Project Manager’s Report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ES&amp;H/NEPA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92432"/>
            <a:ext cx="8672513" cy="5105626"/>
          </a:xfrm>
        </p:spPr>
        <p:txBody>
          <a:bodyPr>
            <a:normAutofit/>
          </a:bodyPr>
          <a:lstStyle/>
          <a:p>
            <a:r>
              <a:rPr lang="en-US" dirty="0"/>
              <a:t>Wetlands Jurisdictional Determination</a:t>
            </a:r>
          </a:p>
          <a:p>
            <a:pPr lvl="1"/>
            <a:r>
              <a:rPr lang="en-US" dirty="0"/>
              <a:t>In process with USACE</a:t>
            </a:r>
          </a:p>
          <a:p>
            <a:pPr lvl="1"/>
            <a:r>
              <a:rPr lang="en-US" dirty="0"/>
              <a:t>If accepted, the wetlands located in the PIP-II footprint would be designated non-jurisdictional</a:t>
            </a:r>
          </a:p>
          <a:p>
            <a:pPr lvl="1"/>
            <a:r>
              <a:rPr lang="en-US" dirty="0"/>
              <a:t>If denied, a new wetlands permit application would be submitted in FY2018 to allow USACE the 1 year review period in order to meet a PIP-II start work date of late FY2019/early FY2020.</a:t>
            </a:r>
          </a:p>
          <a:p>
            <a:r>
              <a:rPr lang="en-US" dirty="0"/>
              <a:t>Environmental Assessment </a:t>
            </a:r>
          </a:p>
          <a:p>
            <a:pPr lvl="1"/>
            <a:r>
              <a:rPr lang="en-US" dirty="0"/>
              <a:t>Purchase Requisition/Scope of Work is in the system</a:t>
            </a:r>
          </a:p>
          <a:p>
            <a:pPr lvl="1"/>
            <a:r>
              <a:rPr lang="en-US" dirty="0"/>
              <a:t>RFP released Sep 19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61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63" y="909696"/>
            <a:ext cx="8672512" cy="5243453"/>
          </a:xfrm>
        </p:spPr>
        <p:txBody>
          <a:bodyPr>
            <a:normAutofit/>
          </a:bodyPr>
          <a:lstStyle/>
          <a:p>
            <a:r>
              <a:rPr lang="en-US" dirty="0"/>
              <a:t>PIP2IT</a:t>
            </a:r>
          </a:p>
          <a:p>
            <a:pPr lvl="1"/>
            <a:r>
              <a:rPr lang="en-US" dirty="0"/>
              <a:t>2017 goal to complete MEBT and commission with beam</a:t>
            </a:r>
          </a:p>
          <a:p>
            <a:pPr lvl="2"/>
            <a:r>
              <a:rPr lang="en-US" dirty="0"/>
              <a:t>5 mA × 1 </a:t>
            </a:r>
            <a:r>
              <a:rPr lang="en-US" dirty="0" err="1"/>
              <a:t>ms</a:t>
            </a:r>
            <a:r>
              <a:rPr lang="en-US" dirty="0"/>
              <a:t> × 20 Hz to dump  </a:t>
            </a:r>
          </a:p>
          <a:p>
            <a:pPr lvl="2"/>
            <a:r>
              <a:rPr lang="en-US" dirty="0"/>
              <a:t>Measure kickers’ effects on the beam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</a:pPr>
            <a:r>
              <a:rPr lang="en-US" sz="2000" dirty="0"/>
              <a:t>Completed installation of </a:t>
            </a:r>
          </a:p>
          <a:p>
            <a:pPr lvl="1" indent="0">
              <a:buNone/>
            </a:pPr>
            <a:r>
              <a:rPr lang="en-US" sz="2000" dirty="0"/>
              <a:t>MEBT in early August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Beam to end of MEBT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Considering designating</a:t>
            </a:r>
          </a:p>
          <a:p>
            <a:pPr marL="747713" lvl="1" indent="0">
              <a:spcBef>
                <a:spcPts val="0"/>
              </a:spcBef>
              <a:buNone/>
            </a:pPr>
            <a:r>
              <a:rPr lang="en-US" sz="2000" dirty="0"/>
              <a:t>200 </a:t>
            </a:r>
            <a:r>
              <a:rPr lang="en-US" sz="2000" dirty="0">
                <a:sym typeface="Symbol" panose="05050102010706020507" pitchFamily="18" charset="2"/>
              </a:rPr>
              <a:t></a:t>
            </a:r>
            <a:r>
              <a:rPr lang="en-US" sz="2000" dirty="0"/>
              <a:t> kicker as baseline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6600"/>
                </a:solidFill>
              </a:rPr>
              <a:t>FY17 goals met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3" y="2371724"/>
            <a:ext cx="50101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Technical/SRF 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Symbol" panose="05050102010706020507" pitchFamily="18" charset="2"/>
              </a:rPr>
              <a:t>SSR1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Dressed cavities have been showing FE in full power tests (at STC)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This is delaying the SSR1 schedule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Reprocessing/retesting of cavities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S112 qualified w/ unity (low power) coupler; retesting with high power coupler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S113 failed to overcome MP barrier at 9 MV/m</a:t>
            </a:r>
          </a:p>
          <a:p>
            <a:r>
              <a:rPr lang="en-US" dirty="0"/>
              <a:t>HB650</a:t>
            </a:r>
          </a:p>
          <a:p>
            <a:pPr lvl="1"/>
            <a:r>
              <a:rPr lang="en-US" dirty="0"/>
              <a:t>Goal is to qualify and dress four cavities in FY17</a:t>
            </a:r>
          </a:p>
          <a:p>
            <a:pPr lvl="1"/>
            <a:r>
              <a:rPr lang="en-US" dirty="0"/>
              <a:t>Two cavities are qualified</a:t>
            </a:r>
          </a:p>
          <a:p>
            <a:pPr lvl="1"/>
            <a:r>
              <a:rPr lang="en-US" dirty="0"/>
              <a:t>One ready for retest; other being prepared for retest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Awaiting access to VTS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RRCAT prototype cavity fabricated; should go to processing (@RRCAT) this week</a:t>
            </a:r>
          </a:p>
          <a:p>
            <a:r>
              <a:rPr lang="en-US" dirty="0"/>
              <a:t>Couplers</a:t>
            </a:r>
          </a:p>
          <a:p>
            <a:pPr lvl="1"/>
            <a:r>
              <a:rPr lang="en-US" dirty="0"/>
              <a:t>New RFQ coupler design has been completed and reviewed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Procurement initiated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HB650 couplers contract award imminent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Best value procurement with pre-qualified vendors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62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3004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have concluded it is not possible to keep the TPC/UCR &lt;$700M, and that keeping the TPC/UCR &lt;$750M requires removal of the Recycler/Main Injector scope</a:t>
            </a:r>
          </a:p>
          <a:p>
            <a:r>
              <a:rPr lang="en-US" dirty="0"/>
              <a:t>Risks of retaining or removing Recycler &amp; Main Injector from scope:</a:t>
            </a:r>
          </a:p>
          <a:p>
            <a:pPr lvl="1"/>
            <a:r>
              <a:rPr lang="en-US" dirty="0"/>
              <a:t>On project: TPC/UCR will exceed $750M. CD-1 will have to go to undersecretary who is either acting or new on the job. Risk is that it will take a while to get approval</a:t>
            </a:r>
          </a:p>
          <a:p>
            <a:pPr lvl="1"/>
            <a:r>
              <a:rPr lang="en-US" dirty="0"/>
              <a:t>Off project: Recycler/Main Injector scope is required to meet Mission Need Statement (1.2 MW). Risk is that the money required for RR/MI will not materialize</a:t>
            </a:r>
          </a:p>
          <a:p>
            <a:r>
              <a:rPr lang="en-US" dirty="0"/>
              <a:t>Where we stand as of Friday: Point Estimate = $638M</a:t>
            </a:r>
          </a:p>
          <a:p>
            <a:pPr lvl="1"/>
            <a:r>
              <a:rPr lang="en-US" dirty="0"/>
              <a:t>Recycler/Main Injector out of scope</a:t>
            </a:r>
          </a:p>
          <a:p>
            <a:pPr lvl="1"/>
            <a:r>
              <a:rPr lang="en-US" dirty="0"/>
              <a:t>Based on technically limited schedule – funding profile unconstrained</a:t>
            </a:r>
          </a:p>
          <a:p>
            <a:pPr lvl="1"/>
            <a:r>
              <a:rPr lang="en-US" dirty="0"/>
              <a:t>$33M actual cost to date + $605M estimate to complete</a:t>
            </a:r>
          </a:p>
          <a:p>
            <a:pPr lvl="1"/>
            <a:r>
              <a:rPr lang="en-US" dirty="0"/>
              <a:t>Includes 23.1% estimate uncertainty</a:t>
            </a:r>
          </a:p>
          <a:p>
            <a:pPr lvl="1"/>
            <a:r>
              <a:rPr lang="en-US" dirty="0"/>
              <a:t>10% risk uncertainty</a:t>
            </a:r>
          </a:p>
          <a:p>
            <a:pPr lvl="1"/>
            <a:r>
              <a:rPr lang="en-US" dirty="0"/>
              <a:t>May still be some adjustments to this number (either direction)</a:t>
            </a:r>
          </a:p>
          <a:p>
            <a:r>
              <a:rPr lang="en-US" dirty="0"/>
              <a:t>Upper cost range derived from this:</a:t>
            </a:r>
          </a:p>
          <a:p>
            <a:pPr lvl="1"/>
            <a:r>
              <a:rPr lang="en-US" dirty="0"/>
              <a:t>$729M @ 15% maturity premium</a:t>
            </a:r>
          </a:p>
          <a:p>
            <a:pPr lvl="1"/>
            <a:r>
              <a:rPr lang="en-US" dirty="0"/>
              <a:t>$759M @ 20%</a:t>
            </a:r>
          </a:p>
          <a:p>
            <a:pPr lvl="1"/>
            <a:r>
              <a:rPr lang="en-US" dirty="0"/>
              <a:t>$789M @ 25%</a:t>
            </a:r>
          </a:p>
          <a:p>
            <a:r>
              <a:rPr lang="en-US" dirty="0"/>
              <a:t>It appears unlikely we can keep the UCR &lt; $750M beyond the Director’s Review</a:t>
            </a:r>
          </a:p>
          <a:p>
            <a:pPr lvl="1"/>
            <a:r>
              <a:rPr lang="en-US" dirty="0"/>
              <a:t>Any draw out in the schedule adds about $15M/year</a:t>
            </a:r>
          </a:p>
          <a:p>
            <a:pPr lvl="2"/>
            <a:r>
              <a:rPr lang="en-US" dirty="0"/>
              <a:t>For example, to align with funding profile provided by OHEP </a:t>
            </a:r>
          </a:p>
          <a:p>
            <a:pPr lvl="1"/>
            <a:r>
              <a:rPr lang="en-US" dirty="0"/>
              <a:t>Unlikely DOE will accept 15% multiplier to get from point estimate to UCR</a:t>
            </a:r>
          </a:p>
          <a:p>
            <a:pPr lvl="2"/>
            <a:r>
              <a:rPr lang="en-US" dirty="0"/>
              <a:t>Each % increase adds ~$6M to UCR</a:t>
            </a:r>
          </a:p>
          <a:p>
            <a:pPr lvl="1"/>
            <a:r>
              <a:rPr lang="en-US" dirty="0"/>
              <a:t>Once we break $750M there is no rationale for keeping Recycler/Main Injector off project</a:t>
            </a:r>
          </a:p>
          <a:p>
            <a:pPr lvl="2"/>
            <a:r>
              <a:rPr lang="en-US" dirty="0"/>
              <a:t>Adds about $30M to UCR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37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81554"/>
          </a:xfrm>
        </p:spPr>
        <p:txBody>
          <a:bodyPr>
            <a:normAutofit/>
          </a:bodyPr>
          <a:lstStyle/>
          <a:p>
            <a:r>
              <a:rPr lang="en-US" dirty="0"/>
              <a:t>Review Timeline</a:t>
            </a:r>
          </a:p>
          <a:p>
            <a:pPr lvl="1"/>
            <a:r>
              <a:rPr lang="en-US" dirty="0"/>
              <a:t>Director’s Review	October 10-12</a:t>
            </a:r>
          </a:p>
          <a:p>
            <a:pPr lvl="1"/>
            <a:r>
              <a:rPr lang="en-US" dirty="0"/>
              <a:t>DOE IPR			Dec 12-14 (backup Nov 28-30)</a:t>
            </a:r>
          </a:p>
          <a:p>
            <a:pPr lvl="1"/>
            <a:r>
              <a:rPr lang="en-US" dirty="0"/>
              <a:t>DOE/ICR			Dec 4-7 (site visit) </a:t>
            </a:r>
          </a:p>
          <a:p>
            <a:pPr lvl="1"/>
            <a:r>
              <a:rPr lang="en-US" dirty="0"/>
              <a:t>ESAAB (CD-1)		January/February 2018</a:t>
            </a:r>
          </a:p>
          <a:p>
            <a:r>
              <a:rPr lang="en-US" dirty="0"/>
              <a:t>Director’s Review Timeline:</a:t>
            </a:r>
          </a:p>
          <a:p>
            <a:pPr lvl="1"/>
            <a:r>
              <a:rPr lang="en-US" dirty="0"/>
              <a:t>RLS complete for cavities/cryomodules:	Wednesday, Sep 20</a:t>
            </a:r>
          </a:p>
          <a:p>
            <a:pPr lvl="1"/>
            <a:r>
              <a:rPr lang="en-US" dirty="0"/>
              <a:t>RLS complete for everything else			Friday, Sep 22</a:t>
            </a:r>
          </a:p>
          <a:p>
            <a:pPr lvl="1"/>
            <a:r>
              <a:rPr lang="en-US" dirty="0"/>
              <a:t>BOEs complete/aligned with RLS (P6)		Monday, Sep 25</a:t>
            </a:r>
          </a:p>
          <a:p>
            <a:pPr lvl="1"/>
            <a:r>
              <a:rPr lang="en-US" dirty="0"/>
              <a:t>Rehearsals									Sep 25-29</a:t>
            </a:r>
          </a:p>
          <a:p>
            <a:pPr lvl="1"/>
            <a:r>
              <a:rPr lang="en-US" dirty="0"/>
              <a:t>Talks posted								Oct 3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68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23375" y="10886"/>
            <a:ext cx="4449121" cy="12790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>
                <a:solidFill>
                  <a:schemeClr val="accent6"/>
                </a:solidFill>
              </a:rPr>
              <a:t>      </a:t>
            </a:r>
          </a:p>
          <a:p>
            <a:pPr algn="r"/>
            <a:r>
              <a:rPr lang="en-US" sz="1800" dirty="0">
                <a:solidFill>
                  <a:schemeClr val="accent6"/>
                </a:solidFill>
              </a:rPr>
              <a:t>Close to be checked against BOE data</a:t>
            </a:r>
          </a:p>
          <a:p>
            <a:pPr algn="r"/>
            <a:r>
              <a:rPr lang="en-US" sz="1800" dirty="0">
                <a:solidFill>
                  <a:schemeClr val="accent6"/>
                </a:solidFill>
              </a:rPr>
              <a:t>Partially resource loaded</a:t>
            </a:r>
          </a:p>
          <a:p>
            <a:pPr algn="r"/>
            <a:r>
              <a:rPr lang="en-US" sz="1800" dirty="0">
                <a:solidFill>
                  <a:schemeClr val="accent6"/>
                </a:solidFill>
              </a:rPr>
              <a:t>High level plan to be integrated in P6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4" y="1382210"/>
            <a:ext cx="6730599" cy="54797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533850" y="360717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43432" y="30727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247976" y="386299"/>
            <a:ext cx="222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000">
                <a:solidFill>
                  <a:schemeClr val="tx1">
                    <a:lumMod val="60000"/>
                    <a:lumOff val="40000"/>
                  </a:schemeClr>
                </a:solidFill>
              </a:rPr>
              <a:t>be completed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803915" y="437683"/>
            <a:ext cx="215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Advanced </a:t>
            </a:r>
            <a:r>
              <a:rPr lang="en-US" sz="2000" dirty="0" err="1">
                <a:solidFill>
                  <a:schemeClr val="accent3"/>
                </a:solidFill>
              </a:rPr>
              <a:t>integr</a:t>
            </a:r>
            <a:r>
              <a:rPr lang="en-US" sz="20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1632" y="341690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2312556" cy="427877"/>
          </a:xfrm>
        </p:spPr>
        <p:txBody>
          <a:bodyPr/>
          <a:lstStyle/>
          <a:p>
            <a:r>
              <a:rPr lang="en-US" dirty="0"/>
              <a:t>RLS Status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342800" y="407952"/>
            <a:ext cx="226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CLOSED - BOE=P6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477215" y="60094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2466" y="173691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9416" y="252558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9574" y="3258248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28628" y="154972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43432" y="288776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31508" y="652914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0376" y="2173073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23827" y="235338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25650" y="270898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23682" y="397340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6917522" y="143466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900386" y="56042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07733" y="143873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342385" y="34452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41125" y="143466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940803" y="379441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40803" y="414262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46737" y="521332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0162" y="538862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40162" y="556215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46736" y="592394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369516" y="4319234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369516" y="4500999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369516" y="4677003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375450" y="5028309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919005" y="485317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358564" y="573908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375449" y="6322035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474" y="1508271"/>
            <a:ext cx="27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CLOSED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43 BOEs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18136" y="59806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18136" y="90070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18136" y="30824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41442" y="16604"/>
            <a:ext cx="264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3"/>
                </a:solidFill>
              </a:rPr>
              <a:t>Advanced integration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Documentation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364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CDR - Done</a:t>
            </a:r>
          </a:p>
          <a:p>
            <a:r>
              <a:rPr lang="en-US" dirty="0"/>
              <a:t>Assumptions Document - Done</a:t>
            </a:r>
          </a:p>
          <a:p>
            <a:r>
              <a:rPr lang="en-US" dirty="0"/>
              <a:t>PIP-II FRS - Done</a:t>
            </a:r>
          </a:p>
          <a:p>
            <a:r>
              <a:rPr lang="en-US" dirty="0"/>
              <a:t>Alternatives Analysis Report - Done</a:t>
            </a:r>
          </a:p>
          <a:p>
            <a:r>
              <a:rPr lang="en-US" dirty="0"/>
              <a:t>Alternatives Determination letter - Done</a:t>
            </a:r>
          </a:p>
          <a:p>
            <a:r>
              <a:rPr lang="en-US" dirty="0"/>
              <a:t>Lab MOU/interface document – in process</a:t>
            </a:r>
          </a:p>
          <a:p>
            <a:r>
              <a:rPr lang="en-US" dirty="0"/>
              <a:t>Preliminary Hazard Analysis Report – Done</a:t>
            </a:r>
          </a:p>
          <a:p>
            <a:r>
              <a:rPr lang="en-US" dirty="0"/>
              <a:t>Quality Assurance Plan – in process</a:t>
            </a:r>
          </a:p>
          <a:p>
            <a:r>
              <a:rPr lang="en-US" dirty="0"/>
              <a:t>PSVAR –  Done</a:t>
            </a:r>
          </a:p>
          <a:p>
            <a:r>
              <a:rPr lang="en-US" dirty="0"/>
              <a:t>ISM – Done</a:t>
            </a:r>
            <a:endParaRPr lang="en-US" u="sng" dirty="0"/>
          </a:p>
          <a:p>
            <a:r>
              <a:rPr lang="en-US" dirty="0"/>
              <a:t>NEPA Strategy – Done</a:t>
            </a:r>
          </a:p>
          <a:p>
            <a:r>
              <a:rPr lang="en-US" dirty="0"/>
              <a:t>Risk Management Plan – Done</a:t>
            </a:r>
          </a:p>
          <a:p>
            <a:r>
              <a:rPr lang="en-US" dirty="0"/>
              <a:t>PMP – Draft (not required by DOE413.3)</a:t>
            </a:r>
          </a:p>
          <a:p>
            <a:r>
              <a:rPr lang="en-US" dirty="0"/>
              <a:t>Procurement Management Plan - Draft (not required by DOE413.3)</a:t>
            </a:r>
          </a:p>
          <a:p>
            <a:r>
              <a:rPr lang="en-US" dirty="0"/>
              <a:t>PPEP – Done? (DOE document)</a:t>
            </a:r>
          </a:p>
          <a:p>
            <a:r>
              <a:rPr lang="en-US" dirty="0"/>
              <a:t>Acquisition Strategy – Done? (DOE document)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61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499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Joint R&amp;D Project Document</a:t>
            </a:r>
          </a:p>
          <a:p>
            <a:pPr lvl="1"/>
            <a:r>
              <a:rPr lang="en-US" dirty="0"/>
              <a:t>Addendum II: Documentation of Fermilab engineering deliverables.</a:t>
            </a:r>
          </a:p>
          <a:p>
            <a:pPr lvl="2"/>
            <a:r>
              <a:rPr lang="en-US" dirty="0"/>
              <a:t>DAE responded with 12 pages of comments to my July 5 proposal.</a:t>
            </a:r>
          </a:p>
          <a:p>
            <a:pPr lvl="1"/>
            <a:r>
              <a:rPr lang="en-US" dirty="0"/>
              <a:t>Addendum I: Modification to DAE deliverable dates to reflect delays in R&amp;D program to FY2020</a:t>
            </a:r>
          </a:p>
          <a:p>
            <a:pPr lvl="2"/>
            <a:r>
              <a:rPr lang="en-US" dirty="0"/>
              <a:t>DAE to make Addendum I consistent with Addendum II</a:t>
            </a:r>
          </a:p>
          <a:p>
            <a:pPr lvl="1"/>
            <a:r>
              <a:rPr lang="en-US" dirty="0"/>
              <a:t>HTS-2 cryostats P.O. has now been issued by RRCAT</a:t>
            </a:r>
          </a:p>
          <a:p>
            <a:r>
              <a:rPr lang="en-US" dirty="0"/>
              <a:t>Visitors </a:t>
            </a:r>
          </a:p>
          <a:p>
            <a:pPr lvl="1"/>
            <a:r>
              <a:rPr lang="en-US" dirty="0"/>
              <a:t>Authorization to restart the long- and short-term visitors programs has been give to the Technical Coordinators</a:t>
            </a:r>
          </a:p>
          <a:p>
            <a:pPr lvl="1"/>
            <a:r>
              <a:rPr lang="en-US" dirty="0"/>
              <a:t>They have proposed six assignment they would like filled in the next cohort</a:t>
            </a:r>
          </a:p>
          <a:p>
            <a:pPr lvl="1"/>
            <a:r>
              <a:rPr lang="en-US" dirty="0"/>
              <a:t>We are discussing and will propose some modification</a:t>
            </a:r>
          </a:p>
          <a:p>
            <a:pPr lvl="1"/>
            <a:r>
              <a:rPr lang="en-US" dirty="0"/>
              <a:t>Shooting for arrival in early 2018</a:t>
            </a:r>
          </a:p>
          <a:p>
            <a:r>
              <a:rPr lang="en-US" dirty="0"/>
              <a:t>Exports</a:t>
            </a:r>
          </a:p>
          <a:p>
            <a:pPr lvl="1"/>
            <a:r>
              <a:rPr lang="en-US" dirty="0"/>
              <a:t>Procurement of MOSFETs for SSR1 RF sources is becoming critical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Identified potential distributor willing to sell with BARC as end user</a:t>
            </a:r>
          </a:p>
          <a:p>
            <a:pPr lvl="1"/>
            <a:r>
              <a:rPr lang="en-US" dirty="0"/>
              <a:t>Discussion with SC (Mike Salamon) on modification to DOC entities list</a:t>
            </a:r>
          </a:p>
          <a:p>
            <a:pPr lvl="2"/>
            <a:r>
              <a:rPr lang="en-US" dirty="0"/>
              <a:t>He will discuss possibility with DOC</a:t>
            </a:r>
          </a:p>
          <a:p>
            <a:r>
              <a:rPr lang="en-US" dirty="0"/>
              <a:t>SSR1 cavities</a:t>
            </a:r>
          </a:p>
          <a:p>
            <a:pPr lvl="1"/>
            <a:r>
              <a:rPr lang="en-US" dirty="0"/>
              <a:t>Leonardo </a:t>
            </a:r>
            <a:r>
              <a:rPr lang="en-US" dirty="0" err="1"/>
              <a:t>Ristori</a:t>
            </a:r>
            <a:r>
              <a:rPr lang="en-US" dirty="0"/>
              <a:t> and Paolo </a:t>
            </a:r>
            <a:r>
              <a:rPr lang="en-US" dirty="0" err="1"/>
              <a:t>Berrutti</a:t>
            </a:r>
            <a:r>
              <a:rPr lang="en-US" dirty="0"/>
              <a:t> visit rescheduled to first week in November:</a:t>
            </a:r>
          </a:p>
          <a:p>
            <a:pPr lvl="2"/>
            <a:r>
              <a:rPr lang="en-US" dirty="0"/>
              <a:t>Witnessing of SSR1 He vessel welding</a:t>
            </a:r>
          </a:p>
          <a:p>
            <a:pPr lvl="2"/>
            <a:r>
              <a:rPr lang="en-US" dirty="0"/>
              <a:t>Review of SSR2 cavity design</a:t>
            </a:r>
          </a:p>
          <a:p>
            <a:pPr lvl="2"/>
            <a:r>
              <a:rPr lang="en-US" dirty="0"/>
              <a:t>We have advised DAE that we need these cavities on the </a:t>
            </a:r>
            <a:r>
              <a:rPr lang="en-US" dirty="0" err="1"/>
              <a:t>Fermilab</a:t>
            </a:r>
            <a:r>
              <a:rPr lang="en-US" dirty="0"/>
              <a:t> site by December 31, 2017 in order to incorporate into the prototype SSR1 cryomodule</a:t>
            </a:r>
          </a:p>
          <a:p>
            <a:r>
              <a:rPr lang="en-US" dirty="0"/>
              <a:t>IIFC Meeting</a:t>
            </a:r>
          </a:p>
          <a:p>
            <a:pPr lvl="1"/>
            <a:r>
              <a:rPr lang="en-US" dirty="0"/>
              <a:t>Moving meeting to </a:t>
            </a:r>
            <a:r>
              <a:rPr lang="en-US" dirty="0" err="1"/>
              <a:t>Fermilab</a:t>
            </a:r>
            <a:r>
              <a:rPr lang="en-US" dirty="0"/>
              <a:t>, immediately after the DOE Review, expected in December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77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toward CD-1, with a newly-modified plan</a:t>
            </a:r>
          </a:p>
          <a:p>
            <a:pPr lvl="1"/>
            <a:r>
              <a:rPr lang="en-US" dirty="0"/>
              <a:t>Acceleration by ~2 months has been challenging</a:t>
            </a:r>
          </a:p>
          <a:p>
            <a:r>
              <a:rPr lang="en-US" dirty="0"/>
              <a:t>Director’s Review now Oct 10-12</a:t>
            </a:r>
          </a:p>
          <a:p>
            <a:pPr lvl="1"/>
            <a:r>
              <a:rPr lang="en-US" dirty="0"/>
              <a:t>Recycler/Main Injector off-project for this review</a:t>
            </a:r>
          </a:p>
          <a:p>
            <a:pPr lvl="1"/>
            <a:r>
              <a:rPr lang="en-US" dirty="0"/>
              <a:t>Schedule is technically limited – not matched to DOE profile </a:t>
            </a:r>
          </a:p>
          <a:p>
            <a:r>
              <a:rPr lang="en-US" dirty="0"/>
              <a:t>Believe we are heading for &gt;$750M (major system) by time of DOE review</a:t>
            </a:r>
          </a:p>
          <a:p>
            <a:r>
              <a:rPr lang="en-US" dirty="0"/>
              <a:t>India collaboration is taking a lot of attention</a:t>
            </a:r>
          </a:p>
          <a:p>
            <a:pPr lvl="1"/>
            <a:r>
              <a:rPr lang="en-US" dirty="0"/>
              <a:t>But have not had much time on this lately</a:t>
            </a:r>
          </a:p>
          <a:p>
            <a:pPr lvl="1"/>
            <a:r>
              <a:rPr lang="en-US" dirty="0"/>
              <a:t>(Although weekly teleconference is continuing)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Financials</a:t>
            </a:r>
          </a:p>
          <a:p>
            <a:r>
              <a:rPr lang="en-US" dirty="0"/>
              <a:t>ES&amp;H/NEPA</a:t>
            </a:r>
          </a:p>
          <a:p>
            <a:r>
              <a:rPr lang="en-US" dirty="0"/>
              <a:t>Technical/R&amp;D</a:t>
            </a:r>
          </a:p>
          <a:p>
            <a:r>
              <a:rPr lang="en-US" dirty="0"/>
              <a:t>India Collaboration </a:t>
            </a:r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CD-1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11738"/>
            <a:ext cx="8672513" cy="100686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CD-1 profile as receive from OHEP on July 17</a:t>
            </a:r>
          </a:p>
          <a:p>
            <a:pPr lvl="1"/>
            <a:r>
              <a:rPr lang="en-US" sz="2400" b="1" dirty="0">
                <a:ea typeface="Geneva" charset="0"/>
              </a:rPr>
              <a:t>For the Director’s Review we will use the technically limited profile coming from P6</a:t>
            </a:r>
          </a:p>
          <a:p>
            <a:pPr lvl="1"/>
            <a:r>
              <a:rPr lang="en-US" sz="2400" b="1" dirty="0">
                <a:ea typeface="Geneva" charset="0"/>
              </a:rPr>
              <a:t>We need agreement with OHEP on the profile to use for the DOE Review by the end of the Director’s Review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69221"/>
              </p:ext>
            </p:extLst>
          </p:nvPr>
        </p:nvGraphicFramePr>
        <p:xfrm>
          <a:off x="1636690" y="1073675"/>
          <a:ext cx="5791526" cy="1700352"/>
        </p:xfrm>
        <a:graphic>
          <a:graphicData uri="http://schemas.openxmlformats.org/drawingml/2006/table">
            <a:tbl>
              <a:tblPr firstRow="1" firstCol="1" bandRow="1"/>
              <a:tblGrid>
                <a:gridCol w="1399345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190964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2482537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6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Q2FY2018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49158"/>
              </p:ext>
            </p:extLst>
          </p:nvPr>
        </p:nvGraphicFramePr>
        <p:xfrm>
          <a:off x="429419" y="2935804"/>
          <a:ext cx="817526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3" imgW="6639057" imgH="1819260" progId="Excel.Sheet.12">
                  <p:embed/>
                </p:oleObj>
              </mc:Choice>
              <mc:Fallback>
                <p:oleObj name="Worksheet" r:id="rId3" imgW="6639057" imgH="1819260" progId="Excel.Shee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9" y="2935804"/>
                        <a:ext cx="817526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8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FY17 (unchanged since July PMG)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2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Goal is to achieve CD-1 in ~January 2018</a:t>
            </a:r>
          </a:p>
          <a:p>
            <a:pPr lvl="1"/>
            <a:r>
              <a:rPr lang="en-US" dirty="0"/>
              <a:t>RLS</a:t>
            </a:r>
          </a:p>
          <a:p>
            <a:pPr lvl="1"/>
            <a:r>
              <a:rPr lang="en-US" dirty="0"/>
              <a:t>ICR</a:t>
            </a:r>
          </a:p>
          <a:p>
            <a:pPr lvl="1"/>
            <a:r>
              <a:rPr lang="en-US" dirty="0"/>
              <a:t>Documentation</a:t>
            </a:r>
          </a:p>
          <a:p>
            <a:r>
              <a:rPr lang="en-US" dirty="0"/>
              <a:t>Financial Goals – on track</a:t>
            </a:r>
          </a:p>
          <a:p>
            <a:pPr lvl="1"/>
            <a:r>
              <a:rPr lang="en-US" dirty="0"/>
              <a:t>Live within the provided budget: $21.03M (includes FY16 carryover)</a:t>
            </a:r>
          </a:p>
          <a:p>
            <a:pPr lvl="1"/>
            <a:r>
              <a:rPr lang="en-US" dirty="0"/>
              <a:t>Cross the FY17/18 border with ~$2.0M unobligated (carryover)</a:t>
            </a:r>
          </a:p>
          <a:p>
            <a:r>
              <a:rPr lang="en-US" dirty="0"/>
              <a:t>ES&amp;H Goals – on track</a:t>
            </a:r>
          </a:p>
          <a:p>
            <a:pPr lvl="1"/>
            <a:r>
              <a:rPr lang="en-US" dirty="0"/>
              <a:t>Be prepared to initiate Environmental Assessment on 10/1/17</a:t>
            </a:r>
          </a:p>
          <a:p>
            <a:r>
              <a:rPr lang="en-US" dirty="0"/>
              <a:t>R&amp;D Goals – on track</a:t>
            </a:r>
          </a:p>
          <a:p>
            <a:pPr lvl="1"/>
            <a:r>
              <a:rPr lang="en-US" dirty="0"/>
              <a:t>Release CDR</a:t>
            </a:r>
          </a:p>
          <a:p>
            <a:pPr lvl="1"/>
            <a:r>
              <a:rPr lang="en-US" dirty="0"/>
              <a:t>Complete PIP2IT MEBT</a:t>
            </a:r>
          </a:p>
          <a:p>
            <a:pPr lvl="1"/>
            <a:r>
              <a:rPr lang="en-US" dirty="0"/>
              <a:t>Keep HWR and SSR1 on track for CY2018/19 delivery</a:t>
            </a:r>
          </a:p>
          <a:p>
            <a:r>
              <a:rPr lang="en-US" dirty="0"/>
              <a:t> India Collaboration Goals - delayed</a:t>
            </a:r>
          </a:p>
          <a:p>
            <a:pPr lvl="1"/>
            <a:r>
              <a:rPr lang="en-US" dirty="0"/>
              <a:t>Meet 2017 deliverable milestones</a:t>
            </a:r>
          </a:p>
          <a:p>
            <a:pPr lvl="1"/>
            <a:r>
              <a:rPr lang="en-US" dirty="0"/>
              <a:t>Establish confidence between the partners</a:t>
            </a:r>
          </a:p>
          <a:p>
            <a:r>
              <a:rPr lang="en-US" dirty="0"/>
              <a:t>Management Goals -delayed</a:t>
            </a:r>
          </a:p>
          <a:p>
            <a:pPr lvl="1"/>
            <a:r>
              <a:rPr lang="en-US" dirty="0"/>
              <a:t>Complete all CD-1 documentation and successfully navigate required reviews</a:t>
            </a:r>
          </a:p>
          <a:p>
            <a:pPr lvl="1"/>
            <a:r>
              <a:rPr lang="en-US" dirty="0"/>
              <a:t>Fill missing positions on organization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9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(inception through 7-31-17)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703703"/>
            <a:ext cx="8672513" cy="1648784"/>
          </a:xfrm>
        </p:spPr>
        <p:txBody>
          <a:bodyPr>
            <a:normAutofit/>
          </a:bodyPr>
          <a:lstStyle/>
          <a:p>
            <a:r>
              <a:rPr lang="en-US" dirty="0"/>
              <a:t>Spending since CD-0</a:t>
            </a:r>
          </a:p>
          <a:p>
            <a:pPr lvl="1"/>
            <a:r>
              <a:rPr lang="en-US" dirty="0"/>
              <a:t>OPC/Project Office, </a:t>
            </a:r>
            <a:r>
              <a:rPr lang="en-US" dirty="0" err="1"/>
              <a:t>ConvFac</a:t>
            </a:r>
            <a:r>
              <a:rPr lang="en-US" dirty="0"/>
              <a:t>, and SC Linac are only areas of activity to date</a:t>
            </a:r>
          </a:p>
          <a:p>
            <a:pPr lvl="1"/>
            <a:r>
              <a:rPr lang="en-US" dirty="0"/>
              <a:t>5.9% complete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2" y="998478"/>
            <a:ext cx="80962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 (through 8-31-17)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5" y="5538869"/>
            <a:ext cx="8401462" cy="728117"/>
          </a:xfrm>
        </p:spPr>
        <p:txBody>
          <a:bodyPr>
            <a:normAutofit/>
          </a:bodyPr>
          <a:lstStyle/>
          <a:p>
            <a:r>
              <a:rPr lang="en-US" dirty="0"/>
              <a:t>RIPs: $760K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34" y="876352"/>
            <a:ext cx="5039846" cy="43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8662"/>
            <a:ext cx="8672513" cy="5367379"/>
          </a:xfrm>
        </p:spPr>
        <p:txBody>
          <a:bodyPr>
            <a:normAutofit/>
          </a:bodyPr>
          <a:lstStyle/>
          <a:p>
            <a:r>
              <a:rPr lang="en-US" dirty="0"/>
              <a:t>Current (Sep 10) forecast is ~$3.6M underrun</a:t>
            </a:r>
          </a:p>
          <a:p>
            <a:pPr lvl="1"/>
            <a:r>
              <a:rPr lang="en-US" dirty="0"/>
              <a:t>2.6 FTE/$900K SWF</a:t>
            </a:r>
          </a:p>
          <a:p>
            <a:pPr lvl="2"/>
            <a:r>
              <a:rPr lang="en-US" dirty="0"/>
              <a:t>This estimate has held steady for last several months</a:t>
            </a:r>
          </a:p>
          <a:p>
            <a:pPr lvl="1"/>
            <a:r>
              <a:rPr lang="en-US" dirty="0"/>
              <a:t>$1.4M M&amp;S</a:t>
            </a:r>
          </a:p>
          <a:p>
            <a:pPr lvl="2"/>
            <a:r>
              <a:rPr lang="en-US" dirty="0"/>
              <a:t>Activity slowed noticeably as engineers starting working on BOEs and RLS over last two months</a:t>
            </a:r>
          </a:p>
          <a:p>
            <a:pPr lvl="2"/>
            <a:r>
              <a:rPr lang="en-US" dirty="0"/>
              <a:t>Underrun is delayed procurements, not things coming in under budget</a:t>
            </a:r>
          </a:p>
          <a:p>
            <a:pPr lvl="2"/>
            <a:r>
              <a:rPr lang="en-US" dirty="0"/>
              <a:t>So we will be spending this money in FY18</a:t>
            </a:r>
          </a:p>
          <a:p>
            <a:pPr lvl="1"/>
            <a:r>
              <a:rPr lang="en-US" dirty="0"/>
              <a:t>$1.3M OHD</a:t>
            </a:r>
          </a:p>
          <a:p>
            <a:pPr lvl="1"/>
            <a:r>
              <a:rPr lang="en-US" dirty="0"/>
              <a:t>Expect to cross the FY17-18 boundary with ~$1.0M RIPs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92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FY18 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FY18 could lie anywhere in the range $14-24M</a:t>
            </a:r>
          </a:p>
          <a:p>
            <a:r>
              <a:rPr lang="en-US" dirty="0"/>
              <a:t>We have provided DOE with a plan for $20M</a:t>
            </a:r>
          </a:p>
          <a:p>
            <a:pPr lvl="1"/>
            <a:r>
              <a:rPr lang="en-US" dirty="0"/>
              <a:t>63.0 FTE (compare 50.3 in FY17)</a:t>
            </a:r>
          </a:p>
          <a:p>
            <a:pPr lvl="1"/>
            <a:r>
              <a:rPr lang="en-US" dirty="0"/>
              <a:t>$4.3M M&amp;S (compare $4.7M in FY17)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($431K)</a:t>
            </a:r>
            <a:r>
              <a:rPr lang="en-US" dirty="0"/>
              <a:t> Management Reserve</a:t>
            </a:r>
          </a:p>
          <a:p>
            <a:pPr lvl="1"/>
            <a:r>
              <a:rPr lang="en-US" dirty="0"/>
              <a:t>Major procurement on next slide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80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FY18 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92599"/>
            <a:ext cx="8672513" cy="8749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90" y="720628"/>
            <a:ext cx="6612723" cy="55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346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14429</TotalTime>
  <Words>1547</Words>
  <Application>Microsoft Office PowerPoint</Application>
  <PresentationFormat>On-screen Show (4:3)</PresentationFormat>
  <Paragraphs>301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Fermilab_PPT_090815</vt:lpstr>
      <vt:lpstr>Worksheet</vt:lpstr>
      <vt:lpstr>PowerPoint Presentation</vt:lpstr>
      <vt:lpstr>Outline</vt:lpstr>
      <vt:lpstr>Project Goals</vt:lpstr>
      <vt:lpstr>Goals for FY17 (unchanged since July PMG)</vt:lpstr>
      <vt:lpstr>Financials (inception through 7-31-17)</vt:lpstr>
      <vt:lpstr>FY17 Financials (through 8-31-17)</vt:lpstr>
      <vt:lpstr>FY17 Financials</vt:lpstr>
      <vt:lpstr>FY18 Financials</vt:lpstr>
      <vt:lpstr>FY18 Financials</vt:lpstr>
      <vt:lpstr>ES&amp;H/NEPA</vt:lpstr>
      <vt:lpstr>Technical/R&amp;D Status</vt:lpstr>
      <vt:lpstr>Technical/SRF R&amp;D Status</vt:lpstr>
      <vt:lpstr>Project Management/CD-1 Strategy</vt:lpstr>
      <vt:lpstr>Project Management/CD-1 Strategy</vt:lpstr>
      <vt:lpstr>RLS Status </vt:lpstr>
      <vt:lpstr>Project Management/CD-1 Documentation Status</vt:lpstr>
      <vt:lpstr>India Collaboration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331</cp:revision>
  <cp:lastPrinted>2016-10-27T20:26:53Z</cp:lastPrinted>
  <dcterms:created xsi:type="dcterms:W3CDTF">2016-07-25T19:56:26Z</dcterms:created>
  <dcterms:modified xsi:type="dcterms:W3CDTF">2017-09-20T19:39:33Z</dcterms:modified>
</cp:coreProperties>
</file>