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350" r:id="rId3"/>
    <p:sldId id="344" r:id="rId4"/>
    <p:sldId id="345" r:id="rId5"/>
    <p:sldId id="353" r:id="rId6"/>
    <p:sldId id="311" r:id="rId7"/>
    <p:sldId id="348" r:id="rId8"/>
    <p:sldId id="314" r:id="rId9"/>
    <p:sldId id="343" r:id="rId10"/>
    <p:sldId id="346" r:id="rId11"/>
    <p:sldId id="320" r:id="rId12"/>
    <p:sldId id="351" r:id="rId13"/>
    <p:sldId id="354" r:id="rId14"/>
    <p:sldId id="349" r:id="rId15"/>
    <p:sldId id="352" r:id="rId16"/>
    <p:sldId id="319" r:id="rId17"/>
  </p:sldIdLst>
  <p:sldSz cx="9144000" cy="6858000" type="screen4x3"/>
  <p:notesSz cx="69469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FB8B18"/>
    <a:srgbClr val="A25E20"/>
    <a:srgbClr val="C7C7C7"/>
    <a:srgbClr val="A7A8AA"/>
    <a:srgbClr val="5050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2" autoAdjust="0"/>
    <p:restoredTop sz="94660"/>
  </p:normalViewPr>
  <p:slideViewPr>
    <p:cSldViewPr snapToGrid="0" snapToObjects="1" showGuides="1">
      <p:cViewPr varScale="1">
        <p:scale>
          <a:sx n="67" d="100"/>
          <a:sy n="67" d="100"/>
        </p:scale>
        <p:origin x="828" y="7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attuso\AppData\Local\Microsoft\Windows\Temporary%20Internet%20Files\Content.Outlook\L03JJRLR\9-14-2017%20Shutdown%20Pocket%20Dosimeter%20Repor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0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r>
              <a:rPr lang="en-US" sz="2100" b="0" i="0" u="none" strike="noStrike" baseline="0">
                <a:solidFill>
                  <a:srgbClr val="000000"/>
                </a:solidFill>
                <a:latin typeface="Tw Cen MT"/>
              </a:rPr>
              <a:t>Cumulative Effective Dose per Week of Shutdown</a:t>
            </a:r>
          </a:p>
        </c:rich>
      </c:tx>
      <c:layout>
        <c:manualLayout>
          <c:xMode val="edge"/>
          <c:yMode val="edge"/>
          <c:x val="0.23616787647637796"/>
          <c:y val="2.020122484689413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170036745406824E-2"/>
          <c:y val="9.3768503937007877E-2"/>
          <c:w val="0.89593112860892388"/>
          <c:h val="0.81587821522309711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'Plot Data'!$B$2:$B$17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'Plot Data'!$E$2:$E$17</c:f>
              <c:numCache>
                <c:formatCode>0</c:formatCode>
                <c:ptCount val="16"/>
                <c:pt idx="0" formatCode="General">
                  <c:v>0</c:v>
                </c:pt>
                <c:pt idx="1">
                  <c:v>280</c:v>
                </c:pt>
                <c:pt idx="2">
                  <c:v>487</c:v>
                </c:pt>
                <c:pt idx="3">
                  <c:v>687</c:v>
                </c:pt>
                <c:pt idx="4">
                  <c:v>1035</c:v>
                </c:pt>
                <c:pt idx="5">
                  <c:v>1261</c:v>
                </c:pt>
                <c:pt idx="6">
                  <c:v>1487</c:v>
                </c:pt>
                <c:pt idx="7">
                  <c:v>2121</c:v>
                </c:pt>
                <c:pt idx="8">
                  <c:v>2470</c:v>
                </c:pt>
                <c:pt idx="9">
                  <c:v>2891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F5-4AAA-935F-626597393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7735536"/>
        <c:axId val="287735144"/>
      </c:scatterChart>
      <c:valAx>
        <c:axId val="287735536"/>
        <c:scaling>
          <c:orientation val="minMax"/>
          <c:max val="9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/>
                  <a:t>Week of Shutdown</a:t>
                </a:r>
              </a:p>
            </c:rich>
          </c:tx>
          <c:layout>
            <c:manualLayout>
              <c:xMode val="edge"/>
              <c:yMode val="edge"/>
              <c:x val="0.44219201115485562"/>
              <c:y val="0.949896617089530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287735144"/>
        <c:crosses val="autoZero"/>
        <c:crossBetween val="midCat"/>
        <c:majorUnit val="1"/>
      </c:valAx>
      <c:valAx>
        <c:axId val="287735144"/>
        <c:scaling>
          <c:orientation val="minMax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400" b="0" i="0" u="none" strike="noStrike" baseline="0">
                    <a:solidFill>
                      <a:srgbClr val="FF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/>
                  <a:t>Cumulative Eff. Dose</a:t>
                </a:r>
              </a:p>
              <a:p>
                <a:pPr algn="ctr">
                  <a:defRPr sz="1400" b="0" i="0" u="none" strike="noStrike" baseline="0">
                    <a:solidFill>
                      <a:srgbClr val="FF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/>
                  <a:t>(person-mrem)</a:t>
                </a:r>
              </a:p>
            </c:rich>
          </c:tx>
          <c:layout>
            <c:manualLayout>
              <c:xMode val="edge"/>
              <c:yMode val="edge"/>
              <c:x val="1.319717847769029E-3"/>
              <c:y val="1.5504957713619131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287735536"/>
        <c:crosses val="autoZero"/>
        <c:crossBetween val="midCat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spPr>
    <a:ln w="19050">
      <a:solidFill>
        <a:sysClr val="windowText" lastClr="000000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w Cen MT"/>
          <a:ea typeface="Tw Cen MT"/>
          <a:cs typeface="Tw Cen M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100" b="0" i="0" u="none" strike="noStrike" baseline="0">
                <a:solidFill>
                  <a:srgbClr val="000000"/>
                </a:solidFill>
                <a:latin typeface="Tw Cen MT"/>
              </a:rPr>
              <a:t>Number of Rad. Workers in a Range of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100" b="0" i="0" u="none" strike="noStrike" baseline="0">
                <a:solidFill>
                  <a:srgbClr val="000000"/>
                </a:solidFill>
                <a:latin typeface="Tw Cen MT"/>
              </a:rPr>
              <a:t>Shutdown Cumulative Effective Doses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4716002296587928E-2"/>
          <c:y val="0.12678229804607757"/>
          <c:w val="0.89619732707436239"/>
          <c:h val="0.77445333916593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66FF"/>
                    </a:solidFill>
                    <a:latin typeface="Tw Cen MT"/>
                    <a:ea typeface="Tw Cen MT"/>
                    <a:cs typeface="Tw Cen M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'Plot Data'!$I$2:$I$11</c:f>
              <c:strCache>
                <c:ptCount val="10"/>
                <c:pt idx="0">
                  <c:v>1 - 25</c:v>
                </c:pt>
                <c:pt idx="1">
                  <c:v>26 - 50</c:v>
                </c:pt>
                <c:pt idx="2">
                  <c:v>51 - 75</c:v>
                </c:pt>
                <c:pt idx="3">
                  <c:v>76 - 100</c:v>
                </c:pt>
                <c:pt idx="4">
                  <c:v>101 - 125</c:v>
                </c:pt>
                <c:pt idx="5">
                  <c:v>126 - 150</c:v>
                </c:pt>
                <c:pt idx="6">
                  <c:v>151 - 175</c:v>
                </c:pt>
                <c:pt idx="7">
                  <c:v>176 - 200</c:v>
                </c:pt>
                <c:pt idx="8">
                  <c:v>201 - 225</c:v>
                </c:pt>
                <c:pt idx="9">
                  <c:v>226 - 250</c:v>
                </c:pt>
              </c:strCache>
            </c:strRef>
          </c:cat>
          <c:val>
            <c:numRef>
              <c:f>'Plot Data'!$J$2:$J$11</c:f>
              <c:numCache>
                <c:formatCode>0</c:formatCode>
                <c:ptCount val="10"/>
                <c:pt idx="0">
                  <c:v>95</c:v>
                </c:pt>
                <c:pt idx="1">
                  <c:v>18</c:v>
                </c:pt>
                <c:pt idx="2">
                  <c:v>9</c:v>
                </c:pt>
                <c:pt idx="3">
                  <c:v>4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F-4C2E-BC21-98EE7175B7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56012376"/>
        <c:axId val="356012768"/>
      </c:barChart>
      <c:catAx>
        <c:axId val="356012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/>
                  <a:t>Range of Shutdown Cumulative Effective Doses (mrem)</a:t>
                </a:r>
              </a:p>
            </c:rich>
          </c:tx>
          <c:layout>
            <c:manualLayout>
              <c:xMode val="edge"/>
              <c:yMode val="edge"/>
              <c:x val="0.33656660104986874"/>
              <c:y val="0.9462324292796733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25400"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 sz="135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356012768"/>
        <c:crosses val="autoZero"/>
        <c:auto val="1"/>
        <c:lblAlgn val="ctr"/>
        <c:lblOffset val="60"/>
        <c:noMultiLvlLbl val="0"/>
      </c:catAx>
      <c:valAx>
        <c:axId val="356012768"/>
        <c:scaling>
          <c:orientation val="minMax"/>
          <c:max val="12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sz="1400" b="0" i="0" u="none" strike="noStrike" baseline="0">
                    <a:solidFill>
                      <a:srgbClr val="33CCCC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Number of </a:t>
                </a:r>
                <a:br>
                  <a:rPr lang="en-US" sz="1400">
                    <a:solidFill>
                      <a:schemeClr val="accent1"/>
                    </a:solidFill>
                  </a:rPr>
                </a:br>
                <a:r>
                  <a:rPr lang="en-US" sz="1400">
                    <a:solidFill>
                      <a:schemeClr val="accent1"/>
                    </a:solidFill>
                  </a:rPr>
                  <a:t>Rad. Workers</a:t>
                </a:r>
              </a:p>
            </c:rich>
          </c:tx>
          <c:layout>
            <c:manualLayout>
              <c:xMode val="edge"/>
              <c:yMode val="edge"/>
              <c:x val="4.8549253608923884E-3"/>
              <c:y val="3.3476815398075239E-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 w="25400"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35601237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spPr>
    <a:ln w="19050" cmpd="sng">
      <a:solidFill>
        <a:schemeClr val="tx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5144DE2-BE00-4C24-83F5-6FE713E20A40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D9C4128-B5AE-449D-8508-A62BD866C3C7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71F1467-EA2A-499C-8F32-41BEBBD72545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B297719-D6A5-46FE-8025-5D2F63307D61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53B51BF8-B749-4E45-9985-B6324C84FDC2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C855A1-C05A-4FC6-8373-7711D644C4B9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9DCE12FD-5615-4678-9095-94248C9B9CF5}" type="datetime1">
              <a:rPr lang="en-US" altLang="en-US" smtClean="0"/>
              <a:t>9/18/2017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FCC33-88AD-4F5E-9761-6204A2A9FD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3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9383-1D5C-4889-BA28-6BFB8EA61515}" type="datetime1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Gattuso| AD Shutdown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7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D502371-5512-4B54-9482-848E4ADC0ED0}" type="datetime1">
              <a:rPr lang="en-US" smtClean="0"/>
              <a:t>9/18/2017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467781"/>
            <a:ext cx="8499231" cy="1390219"/>
          </a:xfrm>
        </p:spPr>
        <p:txBody>
          <a:bodyPr/>
          <a:lstStyle/>
          <a:p>
            <a:r>
              <a:rPr lang="en-US" dirty="0"/>
              <a:t>Cons Gattuso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4152257"/>
            <a:ext cx="8499232" cy="1315524"/>
          </a:xfrm>
        </p:spPr>
        <p:txBody>
          <a:bodyPr>
            <a:noAutofit/>
          </a:bodyPr>
          <a:lstStyle/>
          <a:p>
            <a:r>
              <a:rPr lang="en-US" dirty="0"/>
              <a:t>Summer Shutdown Status</a:t>
            </a:r>
          </a:p>
          <a:p>
            <a:r>
              <a:rPr lang="en-US" dirty="0"/>
              <a:t>9/18/17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9CD51-53AB-4B4A-91DB-9928009FF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3301"/>
          </a:xfrm>
        </p:spPr>
        <p:txBody>
          <a:bodyPr/>
          <a:lstStyle/>
          <a:p>
            <a:r>
              <a:rPr lang="en-US" dirty="0"/>
              <a:t>Installing the MI-62 sprayer</a:t>
            </a:r>
          </a:p>
        </p:txBody>
      </p:sp>
      <p:pic>
        <p:nvPicPr>
          <p:cNvPr id="9" name="Content Placeholder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580D2A60-9772-4CEF-B5C7-5211A83AEB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974" t="18959" r="55688" b="43892"/>
          <a:stretch/>
        </p:blipFill>
        <p:spPr>
          <a:xfrm rot="5400000">
            <a:off x="2096039" y="-181024"/>
            <a:ext cx="4809224" cy="772812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2B0C3-97A6-4DA6-8545-F9DD37E8E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FB5E-1E32-4CE4-97AA-A84AEC62291F}" type="datetime1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1356D-2610-4BA8-BA85-121C2333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Gattuso| AD Shutdown Manager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E8FFB-A312-408D-8D60-B187CAF5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53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52" y="159383"/>
            <a:ext cx="7886700" cy="411488"/>
          </a:xfrm>
        </p:spPr>
        <p:txBody>
          <a:bodyPr/>
          <a:lstStyle/>
          <a:p>
            <a:r>
              <a:rPr lang="en-US" sz="1800" dirty="0"/>
              <a:t>External Beam line (continued)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6DB9-EC65-4868-94DB-E852E9A32604}" type="datetime1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Gattuso| AD Shutdown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11</a:t>
            </a:fld>
            <a:endParaRPr lang="en-US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29419" y="660126"/>
            <a:ext cx="7613145" cy="527308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NuMI (~10-12 weeks)</a:t>
            </a:r>
          </a:p>
          <a:p>
            <a:pPr lvl="1"/>
            <a:r>
              <a:rPr lang="en-US" sz="2000" dirty="0"/>
              <a:t>Target removal for beam scan of the horns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~100% Done</a:t>
            </a:r>
          </a:p>
          <a:p>
            <a:pPr lvl="1"/>
            <a:r>
              <a:rPr lang="en-US" sz="2000" dirty="0"/>
              <a:t>Upgrades</a:t>
            </a:r>
          </a:p>
          <a:p>
            <a:pPr lvl="2"/>
            <a:r>
              <a:rPr lang="en-US" sz="1800" dirty="0"/>
              <a:t>Heat exchanger installation on Multi stack chiller (tritium mitigations)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~100% Done</a:t>
            </a:r>
            <a:endParaRPr lang="en-US" sz="1800" dirty="0"/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General maintience </a:t>
            </a:r>
          </a:p>
          <a:p>
            <a:pPr lvl="2"/>
            <a:r>
              <a:rPr lang="en-US" sz="2000" dirty="0"/>
              <a:t>Dehumidifiers</a:t>
            </a:r>
          </a:p>
          <a:p>
            <a:pPr lvl="2"/>
            <a:r>
              <a:rPr lang="en-US" sz="2000" dirty="0"/>
              <a:t>Replace Filter and water in the Absorber and Decay pipe cooling system </a:t>
            </a:r>
          </a:p>
          <a:p>
            <a:pPr lvl="2"/>
            <a:r>
              <a:rPr lang="en-US" sz="2000" dirty="0"/>
              <a:t>Drain tile cleaning</a:t>
            </a:r>
          </a:p>
          <a:p>
            <a:pPr lvl="2"/>
            <a:r>
              <a:rPr lang="en-US" sz="2000" dirty="0"/>
              <a:t>Ext.</a:t>
            </a:r>
          </a:p>
          <a:p>
            <a:pPr lvl="1"/>
            <a:r>
              <a:rPr lang="en-US" sz="2000" dirty="0"/>
              <a:t>Water system repair</a:t>
            </a:r>
          </a:p>
          <a:p>
            <a:pPr lvl="2"/>
            <a:r>
              <a:rPr lang="en-US" sz="2000" dirty="0"/>
              <a:t>Repaired cracked nipple on LCW supply manifold in Pre-Target enclosure near Q115. </a:t>
            </a:r>
          </a:p>
          <a:p>
            <a:pPr lvl="2"/>
            <a:r>
              <a:rPr lang="en-US" sz="1800" dirty="0"/>
              <a:t>Repaired cracked weld on Decay Pipe RAW system in Absorber Hall</a:t>
            </a:r>
            <a:r>
              <a:rPr lang="en-US" sz="2200" dirty="0"/>
              <a:t>.</a:t>
            </a:r>
          </a:p>
          <a:p>
            <a:pPr lvl="1"/>
            <a:endParaRPr lang="en-US" sz="2200" dirty="0"/>
          </a:p>
          <a:p>
            <a:pPr lvl="2"/>
            <a:endParaRPr lang="en-US" sz="2000" dirty="0"/>
          </a:p>
          <a:p>
            <a:pPr lvl="1"/>
            <a:endParaRPr lang="en-US" sz="9600" dirty="0"/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2D14F-C1FB-4198-AEFB-DE4ADA974B86}"/>
              </a:ext>
            </a:extLst>
          </p:cNvPr>
          <p:cNvSpPr txBox="1"/>
          <p:nvPr/>
        </p:nvSpPr>
        <p:spPr>
          <a:xfrm>
            <a:off x="3390524" y="2403945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~95% Done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86F61-6C80-49D0-9EB8-6FF45E28BB70}"/>
              </a:ext>
            </a:extLst>
          </p:cNvPr>
          <p:cNvSpPr txBox="1"/>
          <p:nvPr/>
        </p:nvSpPr>
        <p:spPr>
          <a:xfrm>
            <a:off x="3508068" y="4168577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Done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6121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736"/>
            <a:ext cx="7886700" cy="654782"/>
          </a:xfrm>
        </p:spPr>
        <p:txBody>
          <a:bodyPr/>
          <a:lstStyle/>
          <a:p>
            <a:r>
              <a:rPr lang="en-US" sz="2400" b="0" dirty="0"/>
              <a:t>Muon Campus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50" y="692517"/>
            <a:ext cx="8339871" cy="5565407"/>
          </a:xfrm>
        </p:spPr>
        <p:txBody>
          <a:bodyPr/>
          <a:lstStyle/>
          <a:p>
            <a:pPr lvl="1"/>
            <a:r>
              <a:rPr lang="en-US" sz="2000" dirty="0">
                <a:solidFill>
                  <a:srgbClr val="4E4E4E"/>
                </a:solidFill>
              </a:rPr>
              <a:t>Mu2e work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M4 line installation ( first half to absorber)</a:t>
            </a:r>
          </a:p>
          <a:p>
            <a:pPr lvl="3"/>
            <a:r>
              <a:rPr lang="en-US" sz="1800" dirty="0">
                <a:solidFill>
                  <a:srgbClr val="4E4E4E"/>
                </a:solidFill>
              </a:rPr>
              <a:t>Stand and magnet 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 complete</a:t>
            </a:r>
            <a:endParaRPr lang="en-US" sz="18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1800" dirty="0">
                <a:solidFill>
                  <a:srgbClr val="4E4E4E"/>
                </a:solidFill>
              </a:rPr>
              <a:t>Cable pulls installation (7-9 weeks) 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 complete</a:t>
            </a:r>
            <a:endParaRPr lang="en-US" sz="18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solidFill>
                  <a:srgbClr val="4E4E4E"/>
                </a:solidFill>
              </a:rPr>
              <a:t>In support of g-2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Delivery ring straight section 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 complete</a:t>
            </a:r>
            <a:endParaRPr lang="en-US" sz="18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Injection septa (1-2 weeks)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Removal and reinstallation of ring for the M4 line installation ~ 2 days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Rotate Q207 and Q210 BPMs  ~ 2-3 days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Relocation of ELAM ~2-3 days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Abort line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Extraction septa (1-2 weeks)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Magnet replacement/repair Internal water leaks 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complete</a:t>
            </a:r>
            <a:endParaRPr lang="en-US" sz="18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V742  ~ 1 week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Instrumentation Repair 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complete</a:t>
            </a:r>
            <a:endParaRPr lang="en-US" sz="18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PWC and IC’s  ~ 10-12 weeks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Beam Pipe Aperture Inspection 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 complete</a:t>
            </a:r>
            <a:endParaRPr lang="en-US" sz="18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800" dirty="0">
              <a:solidFill>
                <a:srgbClr val="4E4E4E"/>
              </a:solidFill>
            </a:endParaRPr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2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956-27D0-443E-88E9-6220E135ADDA}" type="datetime1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3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2017 Shutdown Pocket Dosimeter Reports – Week 9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9/15/2017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 Wolter | AD Operation Meeting – 2017 Shutdown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866624" y="1473847"/>
            <a:ext cx="5227878" cy="4835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421</a:t>
            </a:r>
            <a:r>
              <a:rPr lang="en-US" sz="1100" dirty="0"/>
              <a:t> person-mrem</a:t>
            </a:r>
          </a:p>
          <a:p>
            <a:r>
              <a:rPr lang="en-US" dirty="0"/>
              <a:t>55 people reported some dose, with average dose of 7.65 mrem</a:t>
            </a:r>
          </a:p>
          <a:p>
            <a:endParaRPr lang="en-US" sz="1100" dirty="0"/>
          </a:p>
        </p:txBody>
      </p:sp>
      <p:sp>
        <p:nvSpPr>
          <p:cNvPr id="12" name="TextBox 1"/>
          <p:cNvSpPr txBox="1"/>
          <p:nvPr/>
        </p:nvSpPr>
        <p:spPr>
          <a:xfrm>
            <a:off x="889328" y="1566580"/>
            <a:ext cx="778513" cy="29811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WEEK 9:</a:t>
            </a:r>
            <a:endParaRPr lang="en-US" dirty="0"/>
          </a:p>
          <a:p>
            <a:endParaRPr lang="en-US" sz="1100" dirty="0"/>
          </a:p>
        </p:txBody>
      </p:sp>
      <p:sp>
        <p:nvSpPr>
          <p:cNvPr id="13" name="TextBox 1"/>
          <p:cNvSpPr txBox="1"/>
          <p:nvPr/>
        </p:nvSpPr>
        <p:spPr>
          <a:xfrm>
            <a:off x="1866624" y="1904706"/>
            <a:ext cx="5227878" cy="4835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2,891</a:t>
            </a:r>
            <a:r>
              <a:rPr lang="en-US" sz="1100" dirty="0"/>
              <a:t> person-mrem</a:t>
            </a:r>
          </a:p>
          <a:p>
            <a:r>
              <a:rPr lang="en-US" dirty="0"/>
              <a:t>130 people reported some dose, with average dose of 22.24 mrem</a:t>
            </a:r>
            <a:endParaRPr lang="en-US" sz="1100" dirty="0"/>
          </a:p>
        </p:txBody>
      </p:sp>
      <p:sp>
        <p:nvSpPr>
          <p:cNvPr id="14" name="TextBox 1"/>
          <p:cNvSpPr txBox="1"/>
          <p:nvPr/>
        </p:nvSpPr>
        <p:spPr>
          <a:xfrm>
            <a:off x="889328" y="1919765"/>
            <a:ext cx="1032237" cy="29811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SHUTDOWN SO FAR:</a:t>
            </a:r>
            <a:endParaRPr lang="en-US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83049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55530-CCC8-4CB1-AAA3-9AF3637D6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20586-9AD8-4C8B-98C1-12027CEA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6EF0B-80FC-478F-B8F7-D22FCDD69A48}" type="datetime1">
              <a:rPr lang="en-US" altLang="en-US" smtClean="0"/>
              <a:t>9/18/2017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B8C45-F217-49C4-9905-917198892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Gattuso| AD Shutdown Manager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4CDD0-5E0B-4709-B42D-FA45B44B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14</a:t>
            </a:fld>
            <a:endParaRPr lang="en-US" alt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974303"/>
              </p:ext>
            </p:extLst>
          </p:nvPr>
        </p:nvGraphicFramePr>
        <p:xfrm>
          <a:off x="-304800" y="0"/>
          <a:ext cx="97536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8581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DF66-CA90-4F30-9493-F6E78D21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C83BB-3218-4677-91F8-3E0184A10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4923"/>
            <a:ext cx="9258300" cy="5415852"/>
          </a:xfrm>
        </p:spPr>
        <p:txBody>
          <a:bodyPr/>
          <a:lstStyle/>
          <a:p>
            <a:r>
              <a:rPr lang="en-US" dirty="0"/>
              <a:t>Switching over from Shutdown Mode to a Start-up Mode</a:t>
            </a:r>
          </a:p>
          <a:p>
            <a:pPr lvl="1"/>
            <a:r>
              <a:rPr lang="en-US" dirty="0"/>
              <a:t>Getting Major System back on-line</a:t>
            </a:r>
          </a:p>
          <a:p>
            <a:pPr lvl="2"/>
            <a:r>
              <a:rPr lang="en-US" dirty="0"/>
              <a:t>Pond Systems </a:t>
            </a:r>
          </a:p>
          <a:p>
            <a:pPr lvl="3"/>
            <a:r>
              <a:rPr lang="en-US" dirty="0"/>
              <a:t>Starting this the week Sept. 25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LCW systems</a:t>
            </a:r>
          </a:p>
          <a:p>
            <a:pPr lvl="3"/>
            <a:r>
              <a:rPr lang="en-US" dirty="0"/>
              <a:t>MI/Booster/Switchyard</a:t>
            </a:r>
          </a:p>
          <a:p>
            <a:pPr lvl="3"/>
            <a:r>
              <a:rPr lang="en-US" dirty="0"/>
              <a:t>Starting this the end of week of the Sept. 25</a:t>
            </a:r>
            <a:r>
              <a:rPr lang="en-US" baseline="30000" dirty="0"/>
              <a:t>th</a:t>
            </a:r>
            <a:r>
              <a:rPr lang="en-US" dirty="0"/>
              <a:t> or beginning of week Oct. 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Tunnel Cleaning</a:t>
            </a:r>
          </a:p>
          <a:p>
            <a:pPr lvl="2"/>
            <a:r>
              <a:rPr lang="en-US" dirty="0"/>
              <a:t>Linac/Booster Done</a:t>
            </a:r>
          </a:p>
          <a:p>
            <a:pPr lvl="2"/>
            <a:r>
              <a:rPr lang="en-US" dirty="0"/>
              <a:t>Starting this the week September 25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External Beam line enclosure/ 8 Gev line</a:t>
            </a:r>
          </a:p>
          <a:p>
            <a:pPr lvl="2"/>
            <a:r>
              <a:rPr lang="en-US" dirty="0"/>
              <a:t>Starting this the week Oct. 2</a:t>
            </a:r>
            <a:r>
              <a:rPr lang="en-US" baseline="30000" dirty="0"/>
              <a:t>nd</a:t>
            </a:r>
            <a:endParaRPr lang="en-US" dirty="0"/>
          </a:p>
          <a:p>
            <a:pPr lvl="3"/>
            <a:r>
              <a:rPr lang="en-US" dirty="0"/>
              <a:t>MI/RR, Muon Campus Enclosures</a:t>
            </a:r>
          </a:p>
          <a:p>
            <a:pPr lvl="1"/>
            <a:r>
              <a:rPr lang="en-US" dirty="0"/>
              <a:t>Tunnel Enclosure Switch back to operational cores</a:t>
            </a:r>
          </a:p>
          <a:p>
            <a:pPr lvl="1"/>
            <a:r>
              <a:rPr lang="en-US" dirty="0"/>
              <a:t>Safety System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28C07-580D-4EB7-8F2E-97C15316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12FD-5615-4678-9095-94248C9B9CF5}" type="datetime1">
              <a:rPr lang="en-US" altLang="en-US" smtClean="0"/>
              <a:t>9/18/2017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77440-0E37-468C-8F7E-B8C45D6B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8D4EF-5A7B-422E-827F-A7BC486A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704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Shutdown Duration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2131"/>
            <a:ext cx="8915400" cy="5516241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 Marx Modulator installation 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2 upgrade commissioning underway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3 tested in the Station 5 has commenced</a:t>
            </a:r>
          </a:p>
          <a:p>
            <a:r>
              <a:rPr lang="en-US" sz="2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Campus Work in general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crews will be added 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Re-structing the workflow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Gattuso| AD Shutdown Manager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2CB7-9AAE-42EF-9C79-3ACBED6BA75D}" type="datetime1">
              <a:rPr lang="en-US" altLang="en-US" smtClean="0"/>
              <a:t>9/18/2017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53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030" y="137235"/>
            <a:ext cx="7886700" cy="572449"/>
          </a:xfrm>
        </p:spPr>
        <p:txBody>
          <a:bodyPr/>
          <a:lstStyle/>
          <a:p>
            <a:r>
              <a:rPr lang="en-US" sz="2400" dirty="0"/>
              <a:t>Proton Source Shutdown Work list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-1" y="594057"/>
            <a:ext cx="5643563" cy="582614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RIL  </a:t>
            </a:r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 complete</a:t>
            </a:r>
            <a:endParaRPr lang="en-US" sz="72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maintenance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Einzel Lens maintenance </a:t>
            </a:r>
            <a:endParaRPr lang="en-US" sz="64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RFQ maintenance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maintience</a:t>
            </a:r>
          </a:p>
          <a:p>
            <a:pPr marL="0" indent="0">
              <a:buNone/>
            </a:pPr>
            <a:r>
              <a:rPr lang="en-US" sz="7200" b="1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</a:p>
          <a:p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Marx modulator project ~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 complete</a:t>
            </a:r>
            <a:endParaRPr lang="en-US" sz="72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Fabrication and Testing underway</a:t>
            </a:r>
          </a:p>
          <a:p>
            <a:pPr lvl="2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to installed 2 modulator in 2017</a:t>
            </a:r>
          </a:p>
          <a:p>
            <a:pPr lvl="3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~6-7 Weeks for the removal of old and installation of new</a:t>
            </a:r>
          </a:p>
          <a:p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tasks (performed by Linac techs) ~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complete</a:t>
            </a:r>
            <a:endParaRPr lang="en-US" sz="72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Modulator/driver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Inductrol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skid maintenance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tasks (performed by Linac techs) ~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complete</a:t>
            </a:r>
            <a:endParaRPr lang="en-US" sz="72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&amp; PFN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PFN cap bank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QPS PM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skid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exchanger maintenance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72751" y="701809"/>
            <a:ext cx="3671249" cy="48722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b="1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</a:t>
            </a:r>
          </a:p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BRF21 and BR22 installation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~6-8 weeks ~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 complete</a:t>
            </a:r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 Installation ~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complete</a:t>
            </a:r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Controls Rack installation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 component installation</a:t>
            </a:r>
          </a:p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Maintenance ~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 complete</a:t>
            </a:r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 </a:t>
            </a:r>
          </a:p>
          <a:p>
            <a:endParaRPr lang="en-US" sz="2000" dirty="0">
              <a:solidFill>
                <a:srgbClr val="00B0F0"/>
              </a:solidFill>
            </a:endParaRP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331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LRF2/LRF3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969" y="4114800"/>
            <a:ext cx="2922634" cy="219197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3577-2642-4FFB-8D6C-06AC4E77E5CD}" type="datetime1">
              <a:rPr lang="en-US" altLang="en-US" smtClean="0"/>
              <a:t>9/18/2017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C. Gattuso| AD Shutdown Manager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1" y="857682"/>
            <a:ext cx="2500313" cy="3333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195" y="925946"/>
            <a:ext cx="3515205" cy="26364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0029" y="3562350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LRF2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925946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LRF3</a:t>
            </a:r>
          </a:p>
        </p:txBody>
      </p:sp>
    </p:spTree>
    <p:extLst>
      <p:ext uri="{BB962C8B-B14F-4D97-AF65-F5344CB8AC3E}">
        <p14:creationId xmlns:p14="http://schemas.microsoft.com/office/powerpoint/2010/main" val="263882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F85B-AEEC-4461-9E85-A3CBB122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LRF2 Marx Modulator Commissioning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787FE-C740-4234-B467-F0A3D4AC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334-4D74-4035-BB11-7DC2CA99FE69}" type="datetime1">
              <a:rPr lang="en-US" altLang="en-US" smtClean="0"/>
              <a:t>9/18/2017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AC226-6DC1-415E-8D6C-BDCBE8F5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A5DF-0A1A-4877-8508-FBA03316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026" name="Picture 2" descr="f42a5b16-20e5-43a6-b2e8-e9442a2b9db4@namprd09">
            <a:extLst>
              <a:ext uri="{FF2B5EF4-FFF2-40B4-BE49-F238E27FC236}">
                <a16:creationId xmlns:a16="http://schemas.microsoft.com/office/drawing/2014/main" id="{B4CBF145-0074-4E6D-A2F3-95F8182D5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5612" y="1504219"/>
            <a:ext cx="5381365" cy="403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37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BRF22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73" y="926938"/>
            <a:ext cx="4322198" cy="324164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9/18/2017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659" y="2796988"/>
            <a:ext cx="4383741" cy="32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13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831"/>
            <a:ext cx="7886700" cy="504966"/>
          </a:xfrm>
        </p:spPr>
        <p:txBody>
          <a:bodyPr/>
          <a:lstStyle/>
          <a:p>
            <a:r>
              <a:rPr lang="en-US" sz="2400"/>
              <a:t>Main Injector/Recycler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94593" y="499515"/>
            <a:ext cx="4666593" cy="5818014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 MI RF station  4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~15%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~1.5-2 weeks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pump maintience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~90%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~1-2 Weeks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Gev line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pump replacement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~100% Done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~1-2 weeks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leak check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~100% Done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~1-2 Weeks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wire replacement (2)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 Week -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Cancelled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maintience for MI/RR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~70%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~2-3 weeks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 and service building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 the beam pipe in Q504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-95% Done</a:t>
            </a:r>
          </a:p>
          <a:p>
            <a:pPr lvl="2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leak on BPM feed through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Switching Flourinert in the MI-10 and 60 kicker systems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Done</a:t>
            </a:r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Replacing FC-77 to FC-40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6448" y="627797"/>
            <a:ext cx="5212145" cy="539842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TSP upgrade from 106-229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-~100%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10-11 weeks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Aperture improvement at the RR 402 and 520 locations 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weeks at the 402 – ~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~1.5 weeks at the 520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~75% Done</a:t>
            </a:r>
            <a:endParaRPr lang="en-US" sz="16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Recycler Abort lamberstons replacement</a:t>
            </a:r>
          </a:p>
          <a:p>
            <a:pPr lvl="2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weeks at the 402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Recycler Sextupole stand change out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~100% Done</a:t>
            </a:r>
          </a:p>
          <a:p>
            <a:pPr lvl="2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weeks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Pinger installation in the 10 region ~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 Done</a:t>
            </a:r>
          </a:p>
          <a:p>
            <a:pPr lvl="1"/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Rebuilding and putting back into operations RRRF Anode power supply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~50% Done</a:t>
            </a:r>
          </a:p>
          <a:p>
            <a:pPr lvl="1"/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52C8A-20D8-43B9-A50A-88FE11AF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4A64-7FF8-4DE5-AB22-3C3B99D30894}" type="datetime1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5CA55-7F21-4745-A82F-52ADE2E43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Gattuso| AD Shutdown Manager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35E3D-1A37-47B9-AAF6-86AC96D3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75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And Another Thing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0B41-DF0C-41AF-8CFF-C48A6D8309D3}" type="datetime1">
              <a:rPr lang="en-US" altLang="en-US" smtClean="0"/>
              <a:t>9/18/2017</a:t>
            </a:fld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 301/301 are vacuum issues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36336" y="2584713"/>
            <a:ext cx="4411134" cy="2481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05549" y="2584714"/>
            <a:ext cx="4411137" cy="24812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47437" y="2584711"/>
            <a:ext cx="4411138" cy="24812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88411-F234-4479-8021-7D28856D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8651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743"/>
            <a:ext cx="7886700" cy="411991"/>
          </a:xfrm>
        </p:spPr>
        <p:txBody>
          <a:bodyPr/>
          <a:lstStyle/>
          <a:p>
            <a:r>
              <a:rPr lang="en-US" sz="2400" dirty="0"/>
              <a:t>External Beam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612114"/>
            <a:ext cx="4293705" cy="5716505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 rough vacuum </a:t>
            </a: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Done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F3 House IP to Turbo Station upgrade (~2 weeks)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4" vacuum pipe from service buildings down stairwells to tunnel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 Roots blower stations in service buildings, one per house.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 controls over to Tevatron CIA crates, rename parameters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and cap ion pumps.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 mitigation in the Meson and Neutrino Muon areas: (~6-7 weeks)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72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Separating the Booster 95 LCW system from Switchyard (~3-4 weeks) 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Switchyard would be its own separate stand alone system.  Feed from the F-Sector old MR system</a:t>
            </a:r>
            <a:r>
              <a:rPr lang="en-US" sz="6400" dirty="0">
                <a:solidFill>
                  <a:srgbClr val="4E4E4E"/>
                </a:solidFill>
              </a:rPr>
              <a:t>.</a:t>
            </a:r>
          </a:p>
          <a:p>
            <a:r>
              <a:rPr lang="en-US" sz="6600" dirty="0">
                <a:solidFill>
                  <a:srgbClr val="4E4E4E"/>
                </a:solidFill>
              </a:rPr>
              <a:t>MI65 Sprayer repair 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~100% Done</a:t>
            </a:r>
            <a:endParaRPr lang="en-US" sz="6600" dirty="0"/>
          </a:p>
          <a:p>
            <a:pPr lvl="1"/>
            <a:r>
              <a:rPr lang="en-US" sz="6400" dirty="0">
                <a:solidFill>
                  <a:srgbClr val="4E4E4E"/>
                </a:solidFill>
              </a:rPr>
              <a:t>Drain pond down by 4-5 feet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</a:rPr>
              <a:t>Remove Sprayer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</a:rPr>
              <a:t>Repair/reinforce concrete pillars  </a:t>
            </a:r>
          </a:p>
          <a:p>
            <a:pPr lvl="1"/>
            <a:endParaRPr lang="en-US" sz="6400" dirty="0">
              <a:solidFill>
                <a:srgbClr val="4E4E4E"/>
              </a:solidFill>
            </a:endParaRPr>
          </a:p>
          <a:p>
            <a:pPr lvl="1"/>
            <a:endParaRPr lang="en-US" sz="3200" dirty="0"/>
          </a:p>
          <a:p>
            <a:pPr lvl="1"/>
            <a:endParaRPr lang="en-US" sz="2200" dirty="0"/>
          </a:p>
          <a:p>
            <a:pPr lvl="1"/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209525" y="576255"/>
            <a:ext cx="317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BNB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~5% Done</a:t>
            </a: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Relocation of the of the</a:t>
            </a:r>
          </a:p>
          <a:p>
            <a:pPr lvl="1"/>
            <a:r>
              <a:rPr lang="en-US" sz="18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bottles  (~2 weeks)</a:t>
            </a:r>
          </a:p>
          <a:p>
            <a:pPr lvl="1"/>
            <a:endParaRPr lang="en-US" sz="18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704" y="3519158"/>
            <a:ext cx="4850296" cy="2809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E0327C-8654-43D6-97AC-0410C57F2AC9}"/>
              </a:ext>
            </a:extLst>
          </p:cNvPr>
          <p:cNvSpPr txBox="1"/>
          <p:nvPr/>
        </p:nvSpPr>
        <p:spPr>
          <a:xfrm>
            <a:off x="3645221" y="2628901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~99% Done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11519-AA21-4DF9-B57A-4E6AAC6BA107}"/>
              </a:ext>
            </a:extLst>
          </p:cNvPr>
          <p:cNvSpPr txBox="1"/>
          <p:nvPr/>
        </p:nvSpPr>
        <p:spPr>
          <a:xfrm>
            <a:off x="3198288" y="3655733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~95% Done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45E4871-7CC5-4C1D-8DD6-F2E81790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3C37-696F-41FA-9BFB-6323B00F686B}" type="datetime1">
              <a:rPr lang="en-US" smtClean="0"/>
              <a:t>9/18/2017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89478B-C667-4BED-82D0-CE50C3FCF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Gattuso| AD Shutdown Manager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B66790-8D99-4FCB-9A83-85912650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52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C797-D727-4D7E-9583-D94424037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51160"/>
          </a:xfrm>
        </p:spPr>
        <p:txBody>
          <a:bodyPr/>
          <a:lstStyle/>
          <a:p>
            <a:r>
              <a:rPr lang="en-US" dirty="0"/>
              <a:t>MI-62 Sprayer repair</a:t>
            </a:r>
          </a:p>
        </p:txBody>
      </p:sp>
      <p:pic>
        <p:nvPicPr>
          <p:cNvPr id="9" name="Content Placeholder 8" descr="A body of water&#10;&#10;Description generated with high confidence">
            <a:extLst>
              <a:ext uri="{FF2B5EF4-FFF2-40B4-BE49-F238E27FC236}">
                <a16:creationId xmlns:a16="http://schemas.microsoft.com/office/drawing/2014/main" id="{F3BA1DD8-4458-4569-8AA2-0F3529C762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017" y="690707"/>
            <a:ext cx="4528983" cy="3396737"/>
          </a:xfrm>
        </p:spPr>
      </p:pic>
      <p:pic>
        <p:nvPicPr>
          <p:cNvPr id="11" name="Content Placeholder 10" descr="A body of water&#10;&#10;Description generated with very high confidence">
            <a:extLst>
              <a:ext uri="{FF2B5EF4-FFF2-40B4-BE49-F238E27FC236}">
                <a16:creationId xmlns:a16="http://schemas.microsoft.com/office/drawing/2014/main" id="{77F67DA6-E228-456A-BED3-3192D75CE3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89777" y="690707"/>
            <a:ext cx="4528983" cy="339673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F42AB-9D5C-4D89-9278-6A8B6E5C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1E0-0578-4323-B8DC-AA78F9042539}" type="datetime1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56ABC-44C0-4DC8-BB98-B1478280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Gattuso| AD Shutdown Manager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DFD84-6C23-4F25-9164-73A1B0248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2184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5738</TotalTime>
  <Words>1049</Words>
  <Application>Microsoft Office PowerPoint</Application>
  <PresentationFormat>On-screen Show (4:3)</PresentationFormat>
  <Paragraphs>216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ＭＳ Ｐゴシック</vt:lpstr>
      <vt:lpstr>Arial</vt:lpstr>
      <vt:lpstr>Calibri</vt:lpstr>
      <vt:lpstr>Geneva</vt:lpstr>
      <vt:lpstr>Helvetica</vt:lpstr>
      <vt:lpstr>Times New Roman</vt:lpstr>
      <vt:lpstr>Tw Cen MT</vt:lpstr>
      <vt:lpstr>Fermilab_PPT_090815</vt:lpstr>
      <vt:lpstr>PowerPoint Presentation</vt:lpstr>
      <vt:lpstr>Proton Source Shutdown Work list</vt:lpstr>
      <vt:lpstr>LRF2/LRF3</vt:lpstr>
      <vt:lpstr>LRF2 Marx Modulator Commissioning</vt:lpstr>
      <vt:lpstr>BRF22</vt:lpstr>
      <vt:lpstr>Main Injector/Recycler</vt:lpstr>
      <vt:lpstr>And Another Thing</vt:lpstr>
      <vt:lpstr>External Beam line</vt:lpstr>
      <vt:lpstr>MI-62 Sprayer repair</vt:lpstr>
      <vt:lpstr>Installing the MI-62 sprayer</vt:lpstr>
      <vt:lpstr>External Beam line (continued)</vt:lpstr>
      <vt:lpstr>Muon Campus Work</vt:lpstr>
      <vt:lpstr>2017 Shutdown Pocket Dosimeter Reports – Week 9</vt:lpstr>
      <vt:lpstr>PowerPoint Presentation</vt:lpstr>
      <vt:lpstr>What Next??</vt:lpstr>
      <vt:lpstr>Shutdown Duration Drivers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Consolato Gattuso x6331 08022N</dc:creator>
  <cp:lastModifiedBy>Consolato Gattuso</cp:lastModifiedBy>
  <cp:revision>110</cp:revision>
  <cp:lastPrinted>2016-04-05T12:58:00Z</cp:lastPrinted>
  <dcterms:created xsi:type="dcterms:W3CDTF">2016-03-03T19:44:14Z</dcterms:created>
  <dcterms:modified xsi:type="dcterms:W3CDTF">2017-09-18T16:17:12Z</dcterms:modified>
</cp:coreProperties>
</file>