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1"/>
  </p:sldMasterIdLst>
  <p:notesMasterIdLst>
    <p:notesMasterId r:id="rId7"/>
  </p:notesMasterIdLst>
  <p:handoutMasterIdLst>
    <p:handoutMasterId r:id="rId8"/>
  </p:handoutMasterIdLst>
  <p:sldIdLst>
    <p:sldId id="294" r:id="rId2"/>
    <p:sldId id="275" r:id="rId3"/>
    <p:sldId id="298" r:id="rId4"/>
    <p:sldId id="299" r:id="rId5"/>
    <p:sldId id="300" r:id="rId6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142">
          <p15:clr>
            <a:srgbClr val="A4A3A4"/>
          </p15:clr>
        </p15:guide>
        <p15:guide id="2" orient="horz" pos="4027">
          <p15:clr>
            <a:srgbClr val="A4A3A4"/>
          </p15:clr>
        </p15:guide>
        <p15:guide id="3" orient="horz" pos="1698">
          <p15:clr>
            <a:srgbClr val="A4A3A4"/>
          </p15:clr>
        </p15:guide>
        <p15:guide id="4" orient="horz" pos="152">
          <p15:clr>
            <a:srgbClr val="A4A3A4"/>
          </p15:clr>
        </p15:guide>
        <p15:guide id="5" orient="horz" pos="2790">
          <p15:clr>
            <a:srgbClr val="A4A3A4"/>
          </p15:clr>
        </p15:guide>
        <p15:guide id="6" orient="horz" pos="604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504E"/>
    <a:srgbClr val="4E4E4E"/>
    <a:srgbClr val="404040"/>
    <a:srgbClr val="004C97"/>
    <a:srgbClr val="63666A"/>
    <a:srgbClr val="99D6EA"/>
    <a:srgbClr val="505050"/>
    <a:srgbClr val="A7A8AA"/>
    <a:srgbClr val="003087"/>
    <a:srgbClr val="0F2D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798" autoAdjust="0"/>
    <p:restoredTop sz="94548"/>
  </p:normalViewPr>
  <p:slideViewPr>
    <p:cSldViewPr snapToGrid="0" snapToObjects="1" showGuides="1">
      <p:cViewPr varScale="1">
        <p:scale>
          <a:sx n="105" d="100"/>
          <a:sy n="105" d="100"/>
        </p:scale>
        <p:origin x="1944" y="176"/>
      </p:cViewPr>
      <p:guideLst>
        <p:guide orient="horz" pos="4142"/>
        <p:guide orient="horz" pos="4027"/>
        <p:guide orient="horz" pos="1698"/>
        <p:guide orient="horz" pos="152"/>
        <p:guide orient="horz" pos="2790"/>
        <p:guide orient="horz" pos="604"/>
        <p:guide pos="5616"/>
        <p:guide pos="136"/>
        <p:guide pos="589"/>
        <p:guide pos="4453"/>
        <p:guide pos="5163"/>
        <p:guide pos="463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8" Type="http://schemas.openxmlformats.org/officeDocument/2006/relationships/handoutMaster" Target="handoutMasters/handoutMaster1.xml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9/19/17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9/19/17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Relationship Id="rId3" Type="http://schemas.openxmlformats.org/officeDocument/2006/relationships/image" Target="../media/image3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16" b="25769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50593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7ADAB69-348E-2C41-AF41-E98D046040A4}" type="datetime1">
              <a:rPr lang="en-US" smtClean="0"/>
              <a:t>9/19/17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971550"/>
            <a:ext cx="4206240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2" y="971550"/>
            <a:ext cx="4215383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B099EE7B-C01A-E94A-AA76-2F04CF97FC05}" type="datetime1">
              <a:rPr lang="en-US" smtClean="0"/>
              <a:t>9/19/17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958849"/>
            <a:ext cx="3027894" cy="50226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2" y="958850"/>
            <a:ext cx="5347605" cy="50226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6504213"/>
            <a:ext cx="675368" cy="241300"/>
          </a:xfrm>
        </p:spPr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09EA2773-F02A-CC43-B1C5-479A1F34EDA7}" type="datetime1">
              <a:rPr lang="en-US" smtClean="0"/>
              <a:t>9/19/17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1" y="6504213"/>
            <a:ext cx="6262119" cy="250031"/>
          </a:xfrm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979A04A2-726F-2143-A443-7788AF2717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4026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971550"/>
            <a:ext cx="8686800" cy="3726717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6868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8FEA58B7-095F-6844-8E3C-8A1DDD22BF89}" type="datetime1">
              <a:rPr lang="en-US" smtClean="0"/>
              <a:t>9/19/17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5195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6504213"/>
            <a:ext cx="675368" cy="241300"/>
          </a:xfrm>
        </p:spPr>
        <p:txBody>
          <a:bodyPr/>
          <a:lstStyle/>
          <a:p>
            <a:pPr>
              <a:defRPr/>
            </a:pPr>
            <a:fld id="{3C7E1B65-1920-CF40-87B8-818D6517E0EA}" type="datetime1">
              <a:rPr lang="en-US" smtClean="0"/>
              <a:t>9/19/17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2" y="6504213"/>
            <a:ext cx="6260399" cy="242873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254000"/>
            <a:ext cx="8675688" cy="5802923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38FDACF-6E1B-814B-BDB6-B66F2ED862D6}" type="datetime1">
              <a:rPr lang="en-US" smtClean="0"/>
              <a:t>9/19/17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6504213"/>
            <a:ext cx="6272278" cy="242873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043693"/>
            <a:ext cx="3027894" cy="49942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469958" y="1043694"/>
            <a:ext cx="5420360" cy="49942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 sz="1200"/>
            </a:lvl1pPr>
          </a:lstStyle>
          <a:p>
            <a:fld id="{41DB6109-3B16-4B33-B20B-92270E63426A}" type="datetime1">
              <a:rPr lang="en-US" altLang="en-US" smtClean="0"/>
              <a:t>9/19/17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J. Holzbauer | F1.3-04 Microphonics Final Report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/>
            </a:lvl1pPr>
          </a:lstStyle>
          <a:p>
            <a:fld id="{071AFBCB-9629-4487-8658-FCC7F72DA46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40255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theme" Target="../theme/theme1.xml"/><Relationship Id="rId1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E2EF4938-6162-EE4E-9ED3-73016E21644A}" type="datetime1">
              <a:rPr lang="en-US" smtClean="0"/>
              <a:t>9/19/17</a:t>
            </a:fld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0399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3" y="4477484"/>
            <a:ext cx="1076325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215900" y="6258863"/>
            <a:ext cx="8699500" cy="197990"/>
            <a:chOff x="600217" y="6258863"/>
            <a:chExt cx="8297721" cy="188846"/>
          </a:xfrm>
        </p:grpSpPr>
        <p:cxnSp>
          <p:nvCxnSpPr>
            <p:cNvPr id="10" name="Straight Connector 9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6" descr="FermiLogo_RGB_NALBlue.png"/>
            <p:cNvPicPr>
              <a:picLocks noChangeAspect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58863"/>
              <a:ext cx="1044157" cy="188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04" r:id="rId2"/>
    <p:sldLayoutId id="2147484105" r:id="rId3"/>
    <p:sldLayoutId id="2147484120" r:id="rId4"/>
    <p:sldLayoutId id="2147484103" r:id="rId5"/>
    <p:sldLayoutId id="2147484122" r:id="rId6"/>
    <p:sldLayoutId id="2147484116" r:id="rId7"/>
    <p:sldLayoutId id="2147484123" r:id="rId8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41924" y="5045612"/>
            <a:ext cx="8499231" cy="1390219"/>
          </a:xfrm>
        </p:spPr>
        <p:txBody>
          <a:bodyPr/>
          <a:lstStyle/>
          <a:p>
            <a:r>
              <a:rPr lang="en-US" dirty="0"/>
              <a:t>J Kaluzny, J </a:t>
            </a:r>
            <a:r>
              <a:rPr lang="en-US" dirty="0" err="1"/>
              <a:t>Holzbauer</a:t>
            </a:r>
            <a:r>
              <a:rPr lang="en-US" dirty="0"/>
              <a:t>, B Hansen</a:t>
            </a:r>
          </a:p>
          <a:p>
            <a:r>
              <a:rPr lang="en-US" dirty="0"/>
              <a:t>LCLS-II </a:t>
            </a:r>
            <a:r>
              <a:rPr lang="en-US" dirty="0" err="1"/>
              <a:t>Cryomodule</a:t>
            </a:r>
            <a:r>
              <a:rPr lang="en-US" dirty="0"/>
              <a:t> Assembly QA/QC Workshop</a:t>
            </a:r>
          </a:p>
          <a:p>
            <a:r>
              <a:rPr lang="en-US" dirty="0"/>
              <a:t>19 September 2017</a:t>
            </a:r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r>
              <a:rPr lang="en-US" dirty="0"/>
              <a:t>Cooldown Circuit Flow Induced </a:t>
            </a:r>
            <a:r>
              <a:rPr lang="en-US" dirty="0" err="1"/>
              <a:t>Microphonics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95975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Temperatures on cooldown heater outlet were consistently cold</a:t>
            </a:r>
          </a:p>
          <a:p>
            <a:r>
              <a:rPr lang="en-US" dirty="0"/>
              <a:t>~1 g/s was seen with flow meters with CM valves “closed”</a:t>
            </a:r>
          </a:p>
          <a:p>
            <a:r>
              <a:rPr lang="en-US" dirty="0"/>
              <a:t>~1 g/s corresponds to the valve being ~15% or ~2mm open</a:t>
            </a:r>
          </a:p>
          <a:p>
            <a:pPr lvl="1"/>
            <a:r>
              <a:rPr lang="en-US" dirty="0"/>
              <a:t>Not just the sealing surface</a:t>
            </a:r>
          </a:p>
          <a:p>
            <a:pPr lvl="1"/>
            <a:r>
              <a:rPr lang="en-US" dirty="0"/>
              <a:t>Something preventing CD valve from closing</a:t>
            </a:r>
          </a:p>
          <a:p>
            <a:pPr lvl="2"/>
            <a:r>
              <a:rPr lang="en-US" dirty="0"/>
              <a:t>Debris in line</a:t>
            </a:r>
          </a:p>
          <a:p>
            <a:pPr lvl="2"/>
            <a:r>
              <a:rPr lang="en-US" dirty="0"/>
              <a:t>Bottom valve wiper interfering with weld</a:t>
            </a:r>
          </a:p>
          <a:p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Cooldown valve leak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FA96D49F-E75B-CA4C-9755-57CB093C34C1}" type="datetime1">
              <a:rPr lang="en-US" smtClean="0"/>
              <a:t>9/19/17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J Kaluzny | LCLS-II </a:t>
            </a:r>
            <a:r>
              <a:rPr lang="en-US" dirty="0" err="1"/>
              <a:t>Cryomodule</a:t>
            </a:r>
            <a:r>
              <a:rPr lang="en-US" dirty="0"/>
              <a:t> Assembly QA/QC Workshop</a:t>
            </a:r>
          </a:p>
          <a:p>
            <a:pPr>
              <a:defRPr/>
            </a:pP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3DD21648-D005-4C14-9139-AA1478E8AE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1300" y="2697063"/>
            <a:ext cx="1982842" cy="206721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59D99374-D544-4A16-ADB1-54194FDEE777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717" t="40122" r="800" b="4110"/>
          <a:stretch/>
        </p:blipFill>
        <p:spPr bwMode="auto">
          <a:xfrm>
            <a:off x="222250" y="4910243"/>
            <a:ext cx="8794284" cy="110020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846898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>
          <a:xfrm>
            <a:off x="228600" y="1127670"/>
            <a:ext cx="3191608" cy="4994276"/>
          </a:xfrm>
        </p:spPr>
        <p:txBody>
          <a:bodyPr/>
          <a:lstStyle/>
          <a:p>
            <a:pPr marL="342900" indent="-342900">
              <a:buFont typeface="Arial" charset="0"/>
              <a:buChar char="•"/>
            </a:pPr>
            <a:r>
              <a:rPr lang="en-US" dirty="0"/>
              <a:t>In a further attempt to study cooldown valve leakage, a manual valve upstream of the CM was closed, positively isolating 2K flow to the cryomodule.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/>
              <a:t>As the line pumped down, the </a:t>
            </a:r>
            <a:r>
              <a:rPr lang="en-US" dirty="0" err="1"/>
              <a:t>microphonics</a:t>
            </a:r>
            <a:r>
              <a:rPr lang="en-US" dirty="0"/>
              <a:t> returned to expected (~CM3) levels, and returned when the valve was reopened. 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15"/>
          </p:nvPr>
        </p:nvPicPr>
        <p:blipFill rotWithShape="1">
          <a:blip r:embed="rId2"/>
          <a:srcRect l="6539" r="6832"/>
          <a:stretch/>
        </p:blipFill>
        <p:spPr>
          <a:xfrm>
            <a:off x="3420208" y="1043693"/>
            <a:ext cx="5495192" cy="4347882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F1.3-04 2K Supply Shutoff (8/29/2017)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B481D241-7CF8-42CA-B635-26AC79583792}" type="datetime1">
              <a:rPr lang="en-US" altLang="en-US" smtClean="0"/>
              <a:t>9/19/17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J Kaluzny | LCLS-II </a:t>
            </a:r>
            <a:r>
              <a:rPr lang="en-US" dirty="0" err="1"/>
              <a:t>Cryomodule</a:t>
            </a:r>
            <a:r>
              <a:rPr lang="en-US" dirty="0"/>
              <a:t> Assembly QA/QC Workshop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071AFBCB-9629-4487-8658-FCC7F72DA46F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901930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>
          <a:xfrm>
            <a:off x="228599" y="1043693"/>
            <a:ext cx="3293077" cy="4994276"/>
          </a:xfrm>
        </p:spPr>
        <p:txBody>
          <a:bodyPr/>
          <a:lstStyle/>
          <a:p>
            <a:pPr marL="342900" indent="-342900">
              <a:buFont typeface="Arial" charset="0"/>
              <a:buChar char="•"/>
            </a:pPr>
            <a:r>
              <a:rPr lang="en-US" dirty="0"/>
              <a:t>The cooldown valve stem was swapped in an attempt to correct what was causing the leakage. (No visible cause on pulled stem and sealing surface)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/>
              <a:t>After ~12 hours of soaking, </a:t>
            </a:r>
            <a:r>
              <a:rPr lang="en-US" dirty="0" err="1"/>
              <a:t>microphonics</a:t>
            </a:r>
            <a:r>
              <a:rPr lang="en-US" dirty="0"/>
              <a:t> levels were captured briefly and </a:t>
            </a:r>
            <a:r>
              <a:rPr lang="en-US" dirty="0" err="1"/>
              <a:t>mesured</a:t>
            </a:r>
            <a:r>
              <a:rPr lang="en-US" dirty="0"/>
              <a:t> to be similar to CM3 performance. 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/>
              <a:t>No fully thermalized data was captured. 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15"/>
          </p:nvPr>
        </p:nvPicPr>
        <p:blipFill>
          <a:blip r:embed="rId2"/>
          <a:stretch>
            <a:fillRect/>
          </a:stretch>
        </p:blipFill>
        <p:spPr>
          <a:xfrm>
            <a:off x="3521676" y="1683416"/>
            <a:ext cx="5419725" cy="3714830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F1.3-04 Cooldown Valve Stem Swap (8/30/2017)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BF333EEE-AE70-4C8E-AAFB-27D53805B8E3}" type="datetime1">
              <a:rPr lang="en-US" altLang="en-US" smtClean="0"/>
              <a:t>9/19/17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J Kaluzny | LCLS-II </a:t>
            </a:r>
            <a:r>
              <a:rPr lang="en-US" dirty="0" err="1"/>
              <a:t>Cryomodule</a:t>
            </a:r>
            <a:r>
              <a:rPr lang="en-US" dirty="0"/>
              <a:t> Assembly QA/QC Workshop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071AFBCB-9629-4487-8658-FCC7F72DA46F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51972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Lowest wiper (installed by </a:t>
            </a:r>
            <a:r>
              <a:rPr lang="en-US" dirty="0" err="1"/>
              <a:t>Fermilab</a:t>
            </a:r>
            <a:r>
              <a:rPr lang="en-US" dirty="0"/>
              <a:t> that may interfere with weld) will not be installed</a:t>
            </a:r>
          </a:p>
          <a:p>
            <a:r>
              <a:rPr lang="en-US" dirty="0"/>
              <a:t>All lines on incoming upper cold mass are cleaned by pulling rags through them</a:t>
            </a:r>
          </a:p>
          <a:p>
            <a:r>
              <a:rPr lang="en-US" dirty="0"/>
              <a:t>Final stems for valves will now be installed at WS5</a:t>
            </a:r>
          </a:p>
          <a:p>
            <a:r>
              <a:rPr lang="en-US" dirty="0"/>
              <a:t>Rate of rise leak check will be done at </a:t>
            </a:r>
            <a:r>
              <a:rPr lang="en-US" dirty="0" smtClean="0"/>
              <a:t>WS5</a:t>
            </a:r>
          </a:p>
          <a:p>
            <a:pPr lvl="1"/>
            <a:r>
              <a:rPr lang="en-US" dirty="0" smtClean="0"/>
              <a:t>Pull vacuum on the line B, G, H and cavity circuit</a:t>
            </a:r>
            <a:endParaRPr lang="en-US" dirty="0"/>
          </a:p>
          <a:p>
            <a:pPr lvl="1"/>
            <a:r>
              <a:rPr lang="en-US" dirty="0" smtClean="0"/>
              <a:t>Close valves</a:t>
            </a:r>
          </a:p>
          <a:p>
            <a:pPr lvl="1"/>
            <a:r>
              <a:rPr lang="en-US" dirty="0" smtClean="0"/>
              <a:t>Backfill line A</a:t>
            </a:r>
          </a:p>
          <a:p>
            <a:pPr lvl="1"/>
            <a:r>
              <a:rPr lang="en-US" dirty="0" smtClean="0"/>
              <a:t>Monitor vacuum level in </a:t>
            </a:r>
            <a:r>
              <a:rPr lang="en-US" dirty="0"/>
              <a:t>the line B, G, H and cavity </a:t>
            </a:r>
            <a:r>
              <a:rPr lang="en-US" dirty="0" smtClean="0"/>
              <a:t>circuit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Cooldown valve leak mitigation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FA96D49F-E75B-CA4C-9755-57CB093C34C1}" type="datetime1">
              <a:rPr lang="en-US" smtClean="0"/>
              <a:t>9/19/17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J Kaluzny | LCLS-II </a:t>
            </a:r>
            <a:r>
              <a:rPr lang="en-US" dirty="0" err="1"/>
              <a:t>Cryomodule</a:t>
            </a:r>
            <a:r>
              <a:rPr lang="en-US" dirty="0"/>
              <a:t> Assembly QA/QC Workshop</a:t>
            </a:r>
          </a:p>
          <a:p>
            <a:pPr>
              <a:defRPr/>
            </a:pP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636972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_PPT_0908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3" id="{490F9BF3-2F97-EE44-B494-4A01DC77FAD2}" vid="{BB151D97-DBEF-9F4F-A2B4-45F81817DE1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Fermilab Template</Template>
  <TotalTime>1417</TotalTime>
  <Words>330</Words>
  <Application>Microsoft Macintosh PowerPoint</Application>
  <PresentationFormat>On-screen Show (4:3)</PresentationFormat>
  <Paragraphs>40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Calibri</vt:lpstr>
      <vt:lpstr>Geneva</vt:lpstr>
      <vt:lpstr>Helvetica</vt:lpstr>
      <vt:lpstr>ＭＳ Ｐゴシック</vt:lpstr>
      <vt:lpstr>Arial</vt:lpstr>
      <vt:lpstr>Fermilab_PPT_090815</vt:lpstr>
      <vt:lpstr>PowerPoint Presentation</vt:lpstr>
      <vt:lpstr>Cooldown valve leak</vt:lpstr>
      <vt:lpstr>F1.3-04 2K Supply Shutoff (8/29/2017)</vt:lpstr>
      <vt:lpstr>F1.3-04 Cooldown Valve Stem Swap (8/30/2017)</vt:lpstr>
      <vt:lpstr>Cooldown valve leak mitigation</vt:lpstr>
    </vt:vector>
  </TitlesOfParts>
  <Company/>
  <LinksUpToDate>false</LinksUpToDate>
  <SharedDoc>false</SharedDoc>
  <HyperlinksChanged>false</HyperlinksChanged>
  <AppVersion>15.0025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Joshua Kaluzny</dc:creator>
  <cp:lastModifiedBy>Joshua Kaluzny</cp:lastModifiedBy>
  <cp:revision>12</cp:revision>
  <cp:lastPrinted>2014-01-20T19:40:21Z</cp:lastPrinted>
  <dcterms:created xsi:type="dcterms:W3CDTF">2017-09-18T14:49:31Z</dcterms:created>
  <dcterms:modified xsi:type="dcterms:W3CDTF">2017-09-19T14:45:32Z</dcterms:modified>
</cp:coreProperties>
</file>