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4009" r:id="rId4"/>
  </p:sldMasterIdLst>
  <p:notesMasterIdLst>
    <p:notesMasterId r:id="rId16"/>
  </p:notesMasterIdLst>
  <p:handoutMasterIdLst>
    <p:handoutMasterId r:id="rId17"/>
  </p:handoutMasterIdLst>
  <p:sldIdLst>
    <p:sldId id="662" r:id="rId5"/>
    <p:sldId id="696" r:id="rId6"/>
    <p:sldId id="722" r:id="rId7"/>
    <p:sldId id="732" r:id="rId8"/>
    <p:sldId id="729" r:id="rId9"/>
    <p:sldId id="730" r:id="rId10"/>
    <p:sldId id="731" r:id="rId11"/>
    <p:sldId id="733" r:id="rId12"/>
    <p:sldId id="728" r:id="rId13"/>
    <p:sldId id="725" r:id="rId14"/>
    <p:sldId id="726" r:id="rId1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-11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A4001D"/>
    <a:srgbClr val="9A0000"/>
    <a:srgbClr val="FFCC99"/>
    <a:srgbClr val="9D3431"/>
    <a:srgbClr val="FFFFCC"/>
    <a:srgbClr val="FF0000"/>
    <a:srgbClr val="FF9966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04" autoAdjust="0"/>
    <p:restoredTop sz="89680" autoAdjust="0"/>
  </p:normalViewPr>
  <p:slideViewPr>
    <p:cSldViewPr snapToGrid="0">
      <p:cViewPr>
        <p:scale>
          <a:sx n="110" d="100"/>
          <a:sy n="110" d="100"/>
        </p:scale>
        <p:origin x="-1644" y="-3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-3498" y="-78"/>
      </p:cViewPr>
      <p:guideLst>
        <p:guide orient="horz" pos="2924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5953" y="0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014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5953" y="8817612"/>
            <a:ext cx="3027466" cy="464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189" tIns="45594" rIns="91189" bIns="455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E8226311-62EA-456F-8B76-9220A4C1A6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80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5953" y="0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9133" y="4410392"/>
            <a:ext cx="5586735" cy="417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defTabSz="929627">
              <a:defRPr sz="13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5953" y="8819198"/>
            <a:ext cx="3027466" cy="4629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916" tIns="46458" rIns="92916" bIns="46458" numCol="1" anchor="b" anchorCtr="0" compatLnSpc="1">
            <a:prstTxWarp prst="textNoShape">
              <a:avLst/>
            </a:prstTxWarp>
          </a:bodyPr>
          <a:lstStyle>
            <a:lvl1pPr algn="r" defTabSz="929627">
              <a:defRPr sz="1300">
                <a:latin typeface="Arial" pitchFamily="34" charset="0"/>
              </a:defRPr>
            </a:lvl1pPr>
          </a:lstStyle>
          <a:p>
            <a:pPr>
              <a:defRPr/>
            </a:pPr>
            <a:fld id="{8C1C09D7-2034-4A7F-959F-75165A7C71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317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333358E-CE59-44A9-940C-F5E33043BB0D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>
              <a:latin typeface="Arial" pitchFamily="34" charset="0"/>
              <a:ea typeface="ＭＳ Ｐゴシック" pitchFamily="-11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HOM A on 1 and 8 – same f, different</a:t>
            </a:r>
            <a:r>
              <a:rPr lang="en-US" baseline="0" dirty="0" smtClean="0"/>
              <a:t> Q</a:t>
            </a:r>
          </a:p>
          <a:p>
            <a:r>
              <a:rPr lang="en-US" baseline="0" dirty="0" smtClean="0"/>
              <a:t>HOM B on 1 and 7 – close Q, different f</a:t>
            </a:r>
          </a:p>
          <a:p>
            <a:r>
              <a:rPr lang="en-US" baseline="0" dirty="0" smtClean="0"/>
              <a:t>Cav 3 HOM A severely mistuned – good Q.</a:t>
            </a:r>
          </a:p>
          <a:p>
            <a:r>
              <a:rPr lang="en-US" baseline="0" dirty="0" smtClean="0"/>
              <a:t>Cav 5 HOM B severely mistuned – bad Q.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5590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FNAL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atm</a:t>
            </a:r>
            <a:r>
              <a:rPr lang="en-US" baseline="0" dirty="0" smtClean="0"/>
              <a:t>\</a:t>
            </a:r>
            <a:r>
              <a:rPr lang="en-US" baseline="0" dirty="0" err="1" smtClean="0"/>
              <a:t>atm</a:t>
            </a:r>
            <a:r>
              <a:rPr lang="en-US" baseline="0" dirty="0" smtClean="0"/>
              <a:t> 1296.5</a:t>
            </a:r>
          </a:p>
          <a:p>
            <a:r>
              <a:rPr lang="en-US" baseline="0" dirty="0" smtClean="0"/>
              <a:t>JLAB </a:t>
            </a:r>
            <a:r>
              <a:rPr lang="en-US" baseline="0" dirty="0" err="1" smtClean="0"/>
              <a:t>atm</a:t>
            </a:r>
            <a:r>
              <a:rPr lang="en-US" baseline="0" dirty="0" smtClean="0"/>
              <a:t>\</a:t>
            </a:r>
            <a:r>
              <a:rPr lang="en-US" baseline="0" dirty="0" err="1" smtClean="0"/>
              <a:t>vac</a:t>
            </a:r>
            <a:r>
              <a:rPr lang="en-US" baseline="0" dirty="0" smtClean="0"/>
              <a:t> </a:t>
            </a:r>
            <a:r>
              <a:rPr lang="en-US" baseline="0" dirty="0" smtClean="0"/>
              <a:t>1297.0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055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13883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C1C09D7-2034-4A7F-959F-75165A7C71A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7791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tif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gif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gif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C:\Users\bronwynb\Desktop\Branding\divider_template_backg#5330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9100" y="3876675"/>
            <a:ext cx="2524389" cy="733425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124575"/>
            <a:ext cx="1973584" cy="7178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213" y="536575"/>
            <a:ext cx="8008937" cy="2246313"/>
          </a:xfrm>
        </p:spPr>
        <p:txBody>
          <a:bodyPr anchor="b" anchorCtr="0">
            <a:noAutofit/>
          </a:bodyPr>
          <a:lstStyle>
            <a:lvl1pPr>
              <a:defRPr sz="43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57213" y="3181350"/>
            <a:ext cx="7989887" cy="2652522"/>
          </a:xfrm>
        </p:spPr>
        <p:txBody>
          <a:bodyPr>
            <a:noAutofit/>
          </a:bodyPr>
          <a:lstStyle>
            <a:lvl1pPr marL="0" indent="0" algn="l">
              <a:lnSpc>
                <a:spcPct val="110000"/>
              </a:lnSpc>
              <a:buNone/>
              <a:defRPr sz="16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 smtClean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57213" y="2755011"/>
            <a:ext cx="8008937" cy="369189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8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CA" dirty="0" smtClean="0"/>
              <a:t>Click to edit Master subtitle style</a:t>
            </a:r>
          </a:p>
        </p:txBody>
      </p:sp>
      <p:pic>
        <p:nvPicPr>
          <p:cNvPr id="12" name="Picture 2" descr="C:\Documents and Settings\mcdunn\Desktop\LBNL_Full_Logo_Final.gif"/>
          <p:cNvPicPr>
            <a:picLocks noChangeAspect="1" noChangeArrowheads="1"/>
          </p:cNvPicPr>
          <p:nvPr userDrawn="1"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3590925"/>
            <a:ext cx="907882" cy="776239"/>
          </a:xfrm>
          <a:prstGeom prst="rect">
            <a:avLst/>
          </a:prstGeom>
          <a:noFill/>
        </p:spPr>
      </p:pic>
      <p:pic>
        <p:nvPicPr>
          <p:cNvPr id="13" name="Picture 39" descr="http://inside.anl.gov/resources/standards/images/logos/ANL_H_Black.jpg"/>
          <p:cNvPicPr>
            <a:picLocks noChangeAspect="1" noChangeArrowheads="1"/>
          </p:cNvPicPr>
          <p:nvPr userDrawn="1"/>
        </p:nvPicPr>
        <p:blipFill>
          <a:blip r:embed="rId6"/>
          <a:srcRect/>
          <a:stretch>
            <a:fillRect/>
          </a:stretch>
        </p:blipFill>
        <p:spPr bwMode="auto">
          <a:xfrm>
            <a:off x="7491503" y="3680008"/>
            <a:ext cx="1223871" cy="569939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  <a:effectLst/>
        </p:spPr>
      </p:pic>
      <p:pic>
        <p:nvPicPr>
          <p:cNvPr id="1026" name="Picture 2" descr="C:\Users\tor\Downloads\FermiLogo.tiff"/>
          <p:cNvPicPr>
            <a:picLocks noChangeAspect="1" noChangeArrowheads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9601" y="4531614"/>
            <a:ext cx="1792224" cy="323468"/>
          </a:xfrm>
          <a:prstGeom prst="rect">
            <a:avLst/>
          </a:prstGeom>
          <a:noFill/>
        </p:spPr>
      </p:pic>
      <p:pic>
        <p:nvPicPr>
          <p:cNvPr id="14" name="Picture 13" descr="JLab_logo_white1.jpg"/>
          <p:cNvPicPr>
            <a:picLocks noChangeAspect="1"/>
          </p:cNvPicPr>
          <p:nvPr userDrawn="1"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77076" y="4380905"/>
            <a:ext cx="1952624" cy="610194"/>
          </a:xfrm>
          <a:prstGeom prst="rect">
            <a:avLst/>
          </a:prstGeom>
        </p:spPr>
      </p:pic>
      <p:pic>
        <p:nvPicPr>
          <p:cNvPr id="16" name="Picture 15" descr="cornell university 2.gif"/>
          <p:cNvPicPr>
            <a:picLocks noChangeAspect="1"/>
          </p:cNvPicPr>
          <p:nvPr userDrawn="1"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10050" y="4371975"/>
            <a:ext cx="775963" cy="754745"/>
          </a:xfrm>
          <a:prstGeom prst="rect">
            <a:avLst/>
          </a:prstGeom>
        </p:spPr>
      </p:pic>
      <p:pic>
        <p:nvPicPr>
          <p:cNvPr id="17" name="Picture 4" descr="C:\Users\boyce\Documents\lclsII_banner_v01_wd565.jpg"/>
          <p:cNvPicPr>
            <a:picLocks noChangeAspect="1" noChangeArrowheads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100" y="414089"/>
            <a:ext cx="5349126" cy="1107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8751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A4001D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810895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 b="0"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sp>
        <p:nvSpPr>
          <p:cNvPr id="16" name="Content Placeholder 15"/>
          <p:cNvSpPr>
            <a:spLocks noGrp="1"/>
          </p:cNvSpPr>
          <p:nvPr>
            <p:ph sz="quarter" idx="14"/>
          </p:nvPr>
        </p:nvSpPr>
        <p:spPr>
          <a:xfrm>
            <a:off x="457200" y="1243584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Content Placeholder 15"/>
          <p:cNvSpPr>
            <a:spLocks noGrp="1"/>
          </p:cNvSpPr>
          <p:nvPr>
            <p:ph sz="quarter" idx="15"/>
          </p:nvPr>
        </p:nvSpPr>
        <p:spPr>
          <a:xfrm>
            <a:off x="4648200" y="1252729"/>
            <a:ext cx="3886200" cy="5065522"/>
          </a:xfrm>
        </p:spPr>
        <p:txBody>
          <a:bodyPr/>
          <a:lstStyle>
            <a:lvl1pPr>
              <a:buClr>
                <a:srgbClr val="981E32"/>
              </a:buClr>
              <a:defRPr/>
            </a:lvl1pPr>
            <a:lvl2pPr>
              <a:buClr>
                <a:srgbClr val="981E32"/>
              </a:buClr>
              <a:defRPr/>
            </a:lvl2pPr>
            <a:lvl3pPr>
              <a:buClr>
                <a:srgbClr val="981E32"/>
              </a:buClr>
              <a:defRPr/>
            </a:lvl3pPr>
            <a:lvl4pPr>
              <a:buClr>
                <a:srgbClr val="981E32"/>
              </a:buClr>
              <a:defRPr/>
            </a:lvl4pPr>
            <a:lvl5pPr>
              <a:buClr>
                <a:srgbClr val="981E32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32379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3646488" y="1252728"/>
            <a:ext cx="2442340" cy="248107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1" name="Picture Placeholder 4"/>
          <p:cNvSpPr>
            <a:spLocks noGrp="1"/>
          </p:cNvSpPr>
          <p:nvPr>
            <p:ph type="pic" sz="quarter" idx="16"/>
          </p:nvPr>
        </p:nvSpPr>
        <p:spPr>
          <a:xfrm>
            <a:off x="3646488" y="3886200"/>
            <a:ext cx="2442340" cy="24320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13" name="Picture Placeholder 4"/>
          <p:cNvSpPr>
            <a:spLocks noGrp="1"/>
          </p:cNvSpPr>
          <p:nvPr>
            <p:ph type="pic" sz="quarter" idx="17"/>
          </p:nvPr>
        </p:nvSpPr>
        <p:spPr>
          <a:xfrm>
            <a:off x="6242954" y="1243584"/>
            <a:ext cx="2442340" cy="506552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8"/>
          </p:nvPr>
        </p:nvSpPr>
        <p:spPr>
          <a:xfrm>
            <a:off x="457200" y="1243584"/>
            <a:ext cx="3013075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4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96461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9144000" cy="1252728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hart Placeholder 2"/>
          <p:cNvSpPr>
            <a:spLocks noGrp="1"/>
          </p:cNvSpPr>
          <p:nvPr>
            <p:ph type="chart" sz="quarter" idx="15"/>
          </p:nvPr>
        </p:nvSpPr>
        <p:spPr>
          <a:xfrm>
            <a:off x="6007100" y="1243584"/>
            <a:ext cx="2667000" cy="5065522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6"/>
          </p:nvPr>
        </p:nvSpPr>
        <p:spPr>
          <a:xfrm>
            <a:off x="457200" y="1243584"/>
            <a:ext cx="5484812" cy="50655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11" name="Footer Placeholder 11"/>
          <p:cNvSpPr>
            <a:spLocks noGrp="1"/>
          </p:cNvSpPr>
          <p:nvPr>
            <p:ph type="ftr" sz="quarter" idx="1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21" y="1074380"/>
            <a:ext cx="8553429" cy="1945"/>
          </a:xfrm>
          <a:prstGeom prst="line">
            <a:avLst/>
          </a:prstGeom>
          <a:ln w="22225">
            <a:solidFill>
              <a:srgbClr val="A4001D"/>
            </a:solidFill>
            <a:headEnd type="none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54724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HOM Tuning Status, 11 August 2017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7322-67CF-4034-803F-189038E0D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175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HOM Tuning Status, 11 August 2017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C77322-67CF-4034-803F-189038E0DA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534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1822" y="129091"/>
            <a:ext cx="8103570" cy="753033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43584"/>
            <a:ext cx="8109919" cy="50292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66150" y="6318251"/>
            <a:ext cx="318932" cy="539750"/>
          </a:xfrm>
          <a:prstGeom prst="rect">
            <a:avLst/>
          </a:prstGeom>
        </p:spPr>
        <p:txBody>
          <a:bodyPr vert="horz" lIns="72000" tIns="57600" rIns="72000" bIns="45720" rtlCol="0" anchor="ctr"/>
          <a:lstStyle>
            <a:lvl1pPr algn="l">
              <a:defRPr sz="11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D36294-2849-48A8-8531-5354CF3095D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11"/>
          <p:cNvSpPr>
            <a:spLocks noGrp="1"/>
          </p:cNvSpPr>
          <p:nvPr>
            <p:ph type="ftr" sz="quarter" idx="3"/>
          </p:nvPr>
        </p:nvSpPr>
        <p:spPr>
          <a:xfrm>
            <a:off x="445472" y="6400800"/>
            <a:ext cx="4126528" cy="314326"/>
          </a:xfrm>
          <a:prstGeom prst="rect">
            <a:avLst/>
          </a:prstGeom>
        </p:spPr>
        <p:txBody>
          <a:bodyPr/>
          <a:lstStyle>
            <a:lvl1pPr algn="l">
              <a:defRPr sz="11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HOM Tuning Status, 11 August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0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7" r:id="rId7"/>
    <p:sldLayoutId id="2147484018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bg2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0" indent="0" algn="l" defTabSz="914400" rtl="0" eaLnBrk="1" latinLnBrk="0" hangingPunct="1">
        <a:lnSpc>
          <a:spcPct val="120000"/>
        </a:lnSpc>
        <a:spcBef>
          <a:spcPts val="0"/>
        </a:spcBef>
        <a:spcAft>
          <a:spcPts val="300"/>
        </a:spcAft>
        <a:buClr>
          <a:schemeClr val="tx1"/>
        </a:buClr>
        <a:buFont typeface="Arial" pitchFamily="34" charset="0"/>
        <a:buNone/>
        <a:defRPr sz="2400" b="0" kern="120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23838" algn="l" defTabSz="914400" rtl="0" eaLnBrk="1" latinLnBrk="0" hangingPunct="1">
        <a:lnSpc>
          <a:spcPct val="120000"/>
        </a:lnSpc>
        <a:spcBef>
          <a:spcPts val="0"/>
        </a:spcBef>
        <a:spcAft>
          <a:spcPts val="0"/>
        </a:spcAft>
        <a:buClr>
          <a:schemeClr val="bg2"/>
        </a:buClr>
        <a:buSzPct val="100000"/>
        <a:buFont typeface="Arial" pitchFamily="34" charset="0"/>
        <a:buChar char="•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6905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914400" indent="-223838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147763" indent="-233363" algn="l" defTabSz="914400" rtl="0" eaLnBrk="1" latinLnBrk="0" hangingPunct="1">
        <a:lnSpc>
          <a:spcPct val="120000"/>
        </a:lnSpc>
        <a:spcBef>
          <a:spcPts val="0"/>
        </a:spcBef>
        <a:buClr>
          <a:schemeClr val="bg2"/>
        </a:buClr>
        <a:buSzPct val="100000"/>
        <a:buFont typeface="Arial" pitchFamily="34" charset="0"/>
        <a:buChar char="-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44334" y="966676"/>
            <a:ext cx="8008937" cy="2246313"/>
          </a:xfrm>
        </p:spPr>
        <p:txBody>
          <a:bodyPr/>
          <a:lstStyle/>
          <a:p>
            <a:r>
              <a:rPr lang="en-US" sz="4400" dirty="0" smtClean="0"/>
              <a:t>CM02, CM03 HOM </a:t>
            </a:r>
            <a:r>
              <a:rPr lang="en-US" sz="4400" dirty="0" err="1" smtClean="0"/>
              <a:t>Q_ext</a:t>
            </a:r>
            <a:r>
              <a:rPr lang="en-US" sz="4400" dirty="0" smtClean="0"/>
              <a:t> Tuning Status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46443" y="3289441"/>
            <a:ext cx="7989887" cy="2652522"/>
          </a:xfrm>
        </p:spPr>
        <p:txBody>
          <a:bodyPr/>
          <a:lstStyle/>
          <a:p>
            <a:r>
              <a:rPr lang="en-US" sz="1800" dirty="0" smtClean="0"/>
              <a:t>Ari </a:t>
            </a:r>
            <a:r>
              <a:rPr lang="en-US" sz="1800" dirty="0" err="1" smtClean="0"/>
              <a:t>Palczewski</a:t>
            </a:r>
            <a:r>
              <a:rPr lang="en-US" sz="1800" dirty="0" smtClean="0"/>
              <a:t>, Anna </a:t>
            </a:r>
            <a:r>
              <a:rPr lang="en-US" sz="1800" dirty="0" err="1" smtClean="0"/>
              <a:t>Solopova</a:t>
            </a:r>
            <a:r>
              <a:rPr lang="en-US" sz="1800" dirty="0" smtClean="0"/>
              <a:t>, Bob Legg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73521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Plans</a:t>
            </a:r>
            <a:endParaRPr lang="en-US" sz="2800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Continuing with verification of procedures</a:t>
            </a:r>
          </a:p>
          <a:p>
            <a:pPr lvl="2"/>
            <a:r>
              <a:rPr lang="en-US" dirty="0" smtClean="0"/>
              <a:t>Formalize documented internal procedure</a:t>
            </a:r>
            <a:endParaRPr lang="en-US" dirty="0"/>
          </a:p>
          <a:p>
            <a:pPr lvl="2"/>
            <a:r>
              <a:rPr lang="en-US" dirty="0" smtClean="0"/>
              <a:t>Compare with FNAL procedures by </a:t>
            </a:r>
            <a:r>
              <a:rPr lang="en-US" dirty="0" err="1" smtClean="0"/>
              <a:t>Timergali</a:t>
            </a:r>
            <a:endParaRPr lang="en-US" dirty="0" smtClean="0"/>
          </a:p>
          <a:p>
            <a:pPr lvl="1"/>
            <a:r>
              <a:rPr lang="en-US" dirty="0" smtClean="0"/>
              <a:t>Measure CM03 HOMs to see if the notch is shifted </a:t>
            </a:r>
          </a:p>
          <a:p>
            <a:pPr lvl="1"/>
            <a:r>
              <a:rPr lang="en-US" sz="2400" dirty="0" smtClean="0"/>
              <a:t>Re-tune CM03 HOM with </a:t>
            </a:r>
            <a:r>
              <a:rPr lang="en-US" sz="2400" dirty="0" err="1" smtClean="0"/>
              <a:t>Timergali’s</a:t>
            </a:r>
            <a:r>
              <a:rPr lang="en-US" sz="2400" dirty="0" smtClean="0"/>
              <a:t> help</a:t>
            </a:r>
          </a:p>
          <a:p>
            <a:pPr lvl="1"/>
            <a:r>
              <a:rPr lang="en-US" sz="2400" dirty="0" smtClean="0"/>
              <a:t>Compile lessons learned into report</a:t>
            </a:r>
            <a:endParaRPr lang="en-US" sz="2400" dirty="0"/>
          </a:p>
          <a:p>
            <a:pPr lvl="1"/>
            <a:r>
              <a:rPr lang="en-US" sz="2400" dirty="0" smtClean="0"/>
              <a:t>Cooldown CM03 first week of October for </a:t>
            </a:r>
            <a:r>
              <a:rPr lang="en-US" sz="2400" dirty="0" smtClean="0"/>
              <a:t>re-test</a:t>
            </a:r>
          </a:p>
          <a:p>
            <a:pPr lvl="1"/>
            <a:r>
              <a:rPr lang="en-US" sz="2400" dirty="0" smtClean="0"/>
              <a:t>Re-tune CM04 and CM02 </a:t>
            </a:r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CM03 HOM tuning </a:t>
            </a:r>
            <a:r>
              <a:rPr lang="en-US" dirty="0" smtClean="0"/>
              <a:t>update, 19 </a:t>
            </a: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40929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 Evaluation Plan (began in August)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395111" y="1164562"/>
            <a:ext cx="4916311" cy="4947480"/>
          </a:xfrm>
        </p:spPr>
        <p:txBody>
          <a:bodyPr>
            <a:noAutofit/>
          </a:bodyPr>
          <a:lstStyle/>
          <a:p>
            <a:r>
              <a:rPr lang="en-US" sz="1600" dirty="0" smtClean="0"/>
              <a:t>CM02: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/>
              <a:t>1. Pull U tubes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/>
              <a:t>2. Remove WG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/>
              <a:t>3. </a:t>
            </a:r>
            <a:r>
              <a:rPr lang="en-US" sz="1400" dirty="0" smtClean="0"/>
              <a:t>Re-establish </a:t>
            </a:r>
            <a:r>
              <a:rPr lang="en-US" sz="1400" dirty="0"/>
              <a:t>insulating vacuum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/>
              <a:t>4. Measure </a:t>
            </a:r>
            <a:r>
              <a:rPr lang="en-US" sz="1400" dirty="0" smtClean="0"/>
              <a:t>HOM's, </a:t>
            </a:r>
            <a:r>
              <a:rPr lang="en-US" sz="1400" dirty="0" err="1"/>
              <a:t>Vac</a:t>
            </a:r>
            <a:r>
              <a:rPr lang="en-US" sz="1400" dirty="0"/>
              <a:t> to </a:t>
            </a:r>
            <a:r>
              <a:rPr lang="en-US" sz="1400" dirty="0" err="1"/>
              <a:t>Vac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/>
              <a:t>5. Break </a:t>
            </a:r>
            <a:r>
              <a:rPr lang="en-US" sz="1400" dirty="0" smtClean="0"/>
              <a:t>insulating </a:t>
            </a:r>
            <a:r>
              <a:rPr lang="en-US" sz="1400" dirty="0"/>
              <a:t>vacuum.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/>
              <a:t>6</a:t>
            </a:r>
            <a:r>
              <a:rPr lang="en-US" sz="1400" dirty="0"/>
              <a:t>. Measure </a:t>
            </a:r>
            <a:r>
              <a:rPr lang="en-US" sz="1400" dirty="0" smtClean="0"/>
              <a:t>HOM's, </a:t>
            </a:r>
            <a:r>
              <a:rPr lang="en-US" sz="1400" dirty="0" err="1"/>
              <a:t>Vac</a:t>
            </a:r>
            <a:r>
              <a:rPr lang="en-US" sz="1400" dirty="0"/>
              <a:t> to </a:t>
            </a:r>
            <a:r>
              <a:rPr lang="en-US" sz="1400" dirty="0" err="1" smtClean="0"/>
              <a:t>Atm</a:t>
            </a:r>
            <a:r>
              <a:rPr lang="en-US" sz="1400" dirty="0" smtClean="0"/>
              <a:t>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/>
              <a:t>7. Open </a:t>
            </a:r>
            <a:r>
              <a:rPr lang="en-US" sz="1400" dirty="0"/>
              <a:t>module and check HOM heat Stationing</a:t>
            </a:r>
            <a:r>
              <a:rPr lang="en-US" sz="1400" dirty="0" smtClean="0"/>
              <a:t>.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1400" dirty="0" smtClean="0"/>
              <a:t>8. </a:t>
            </a:r>
            <a:r>
              <a:rPr lang="en-US" sz="1400" dirty="0"/>
              <a:t>Re-verify HOM measurement </a:t>
            </a:r>
            <a:r>
              <a:rPr lang="en-US" sz="1400" dirty="0" err="1"/>
              <a:t>Vac</a:t>
            </a:r>
            <a:r>
              <a:rPr lang="en-US" sz="1400" dirty="0"/>
              <a:t> to </a:t>
            </a:r>
            <a:r>
              <a:rPr lang="en-US" sz="1400" dirty="0" err="1" smtClean="0"/>
              <a:t>Atm</a:t>
            </a:r>
            <a:endParaRPr lang="en-US" sz="1400" dirty="0" smtClean="0"/>
          </a:p>
          <a:p>
            <a:pPr marL="233362" lvl="1" indent="0">
              <a:buNone/>
            </a:pPr>
            <a:r>
              <a:rPr lang="en-US" sz="1400" dirty="0" smtClean="0"/>
              <a:t>9. Analyze data and retune as needed</a:t>
            </a:r>
            <a:endParaRPr lang="en-US" sz="1400" dirty="0"/>
          </a:p>
          <a:p>
            <a:endParaRPr lang="en-US" sz="16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3"/>
          </p:nvPr>
        </p:nvSpPr>
        <p:spPr>
          <a:xfrm>
            <a:off x="0" y="6452315"/>
            <a:ext cx="4126528" cy="314326"/>
          </a:xfrm>
        </p:spPr>
        <p:txBody>
          <a:bodyPr/>
          <a:lstStyle/>
          <a:p>
            <a:r>
              <a:rPr lang="en-US" dirty="0"/>
              <a:t>CM03 HOM tuning update, 19 September 2017</a:t>
            </a:r>
          </a:p>
        </p:txBody>
      </p:sp>
      <p:sp>
        <p:nvSpPr>
          <p:cNvPr id="8" name="Content Placeholder 3"/>
          <p:cNvSpPr txBox="1">
            <a:spLocks/>
          </p:cNvSpPr>
          <p:nvPr/>
        </p:nvSpPr>
        <p:spPr>
          <a:xfrm>
            <a:off x="4855892" y="1268689"/>
            <a:ext cx="4432041" cy="494748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Clr>
                <a:srgbClr val="981E32"/>
              </a:buClr>
              <a:buFont typeface="Arial" pitchFamily="34" charset="0"/>
              <a:buNone/>
              <a:defRPr sz="2400" b="0" kern="1200" baseline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981E32"/>
              </a:buClr>
              <a:buSzPct val="100000"/>
              <a:buFont typeface="Arial" pitchFamily="34" charset="0"/>
              <a:buChar char="•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6905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00000"/>
              <a:buFont typeface="Arial" pitchFamily="34" charset="0"/>
              <a:buChar char="-"/>
              <a:defRPr sz="2000" b="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914400" indent="-223838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0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1147763" indent="-233363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81E32"/>
              </a:buClr>
              <a:buSzPct val="100000"/>
              <a:buFont typeface="Arial" pitchFamily="34" charset="0"/>
              <a:buChar char="-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/>
            <a:r>
              <a:rPr lang="en-US" sz="1600" dirty="0" smtClean="0"/>
              <a:t>CM03: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1. Open ports.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2. Check HOM heat stationing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3. Measure HOM's </a:t>
            </a:r>
            <a:r>
              <a:rPr lang="en-US" sz="1200" dirty="0" err="1" smtClean="0"/>
              <a:t>Vac</a:t>
            </a:r>
            <a:r>
              <a:rPr lang="en-US" sz="1200" dirty="0" smtClean="0"/>
              <a:t> to </a:t>
            </a:r>
            <a:r>
              <a:rPr lang="en-US" sz="1200" dirty="0" err="1" smtClean="0"/>
              <a:t>Atm</a:t>
            </a:r>
            <a:endParaRPr lang="en-US" sz="1200" dirty="0"/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4. Tune HOMA and/or B, if needed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5. Close up VV.  Complete BB installation.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6. Move CM03 into cave.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7. Pump down insulating vacuum space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8. Measure HOM's </a:t>
            </a:r>
            <a:r>
              <a:rPr lang="en-US" sz="1200" dirty="0" err="1" smtClean="0"/>
              <a:t>Vac</a:t>
            </a:r>
            <a:r>
              <a:rPr lang="en-US" sz="1200" dirty="0" smtClean="0"/>
              <a:t> to </a:t>
            </a:r>
            <a:r>
              <a:rPr lang="en-US" sz="1200" dirty="0" err="1" smtClean="0"/>
              <a:t>Vac</a:t>
            </a:r>
            <a:endParaRPr lang="en-US" sz="1200" dirty="0"/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9. U-tube party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10. Tune couplers Cold (</a:t>
            </a:r>
            <a:r>
              <a:rPr lang="en-US" sz="1200" dirty="0" err="1" smtClean="0"/>
              <a:t>Mircea</a:t>
            </a:r>
            <a:r>
              <a:rPr lang="en-US" sz="1200" dirty="0" smtClean="0"/>
              <a:t>)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11. Check HOM spectrum cold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12. Connect WGs and HOM cables</a:t>
            </a:r>
          </a:p>
          <a:p>
            <a:pPr lvl="1" fontAlgn="auto">
              <a:buFont typeface="Wingdings" panose="05000000000000000000" pitchFamily="2" charset="2"/>
              <a:buChar char="ü"/>
            </a:pPr>
            <a:r>
              <a:rPr lang="en-US" sz="1200" dirty="0" smtClean="0"/>
              <a:t>13. Test</a:t>
            </a:r>
          </a:p>
          <a:p>
            <a:pPr marL="233362" lvl="1" indent="0" fontAlgn="auto">
              <a:buNone/>
            </a:pPr>
            <a:r>
              <a:rPr lang="en-US" sz="1400" dirty="0" smtClean="0"/>
              <a:t>14. Verify tuning procedure (</a:t>
            </a:r>
            <a:r>
              <a:rPr lang="en-US" sz="1400" dirty="0" err="1" smtClean="0"/>
              <a:t>Timergali</a:t>
            </a:r>
            <a:r>
              <a:rPr lang="en-US" sz="1400" dirty="0" smtClean="0"/>
              <a:t> at </a:t>
            </a:r>
            <a:r>
              <a:rPr lang="en-US" sz="1400" dirty="0" err="1" smtClean="0"/>
              <a:t>Jlab</a:t>
            </a:r>
            <a:r>
              <a:rPr lang="en-US" sz="1400" dirty="0" smtClean="0"/>
              <a:t>)</a:t>
            </a:r>
          </a:p>
          <a:p>
            <a:pPr marL="233362" lvl="1" indent="0" fontAlgn="auto">
              <a:buNone/>
            </a:pPr>
            <a:r>
              <a:rPr lang="en-US" sz="1400" dirty="0" smtClean="0"/>
              <a:t>15. Verify data analysis </a:t>
            </a:r>
          </a:p>
          <a:p>
            <a:pPr marL="233362" lvl="1" indent="0" fontAlgn="auto">
              <a:buNone/>
            </a:pPr>
            <a:r>
              <a:rPr lang="en-US" sz="1400" dirty="0" smtClean="0"/>
              <a:t>16. Retune HOMs</a:t>
            </a:r>
          </a:p>
          <a:p>
            <a:pPr marL="233362" lvl="1" indent="0" fontAlgn="auto">
              <a:buNone/>
            </a:pPr>
            <a:endParaRPr lang="en-US" sz="1400" dirty="0" smtClean="0"/>
          </a:p>
          <a:p>
            <a:pPr fontAlgn="auto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446455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Outline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Introduction</a:t>
            </a:r>
          </a:p>
          <a:p>
            <a:pPr lvl="2"/>
            <a:r>
              <a:rPr lang="en-US" dirty="0" smtClean="0"/>
              <a:t>CM02	</a:t>
            </a:r>
          </a:p>
          <a:p>
            <a:pPr lvl="2"/>
            <a:r>
              <a:rPr lang="en-US" dirty="0" smtClean="0"/>
              <a:t>CM03 </a:t>
            </a:r>
          </a:p>
          <a:p>
            <a:pPr lvl="1"/>
            <a:r>
              <a:rPr lang="en-US" sz="2600" dirty="0" smtClean="0"/>
              <a:t>Results from Investigations</a:t>
            </a:r>
          </a:p>
          <a:p>
            <a:pPr lvl="1"/>
            <a:r>
              <a:rPr lang="en-US" sz="2400" dirty="0" smtClean="0"/>
              <a:t>Ideas</a:t>
            </a:r>
            <a:endParaRPr lang="en-US" sz="2400" dirty="0" smtClean="0"/>
          </a:p>
          <a:p>
            <a:pPr lvl="1"/>
            <a:r>
              <a:rPr lang="en-US" sz="2400" dirty="0" smtClean="0"/>
              <a:t>Plans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CM03 HOM tuning update, 19 September 2017</a:t>
            </a:r>
          </a:p>
        </p:txBody>
      </p:sp>
    </p:spTree>
    <p:extLst>
      <p:ext uri="{BB962C8B-B14F-4D97-AF65-F5344CB8AC3E}">
        <p14:creationId xmlns:p14="http://schemas.microsoft.com/office/powerpoint/2010/main" val="2687012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03337" y="283637"/>
            <a:ext cx="8103570" cy="753033"/>
          </a:xfrm>
        </p:spPr>
        <p:txBody>
          <a:bodyPr/>
          <a:lstStyle/>
          <a:p>
            <a:r>
              <a:rPr lang="en-US" sz="2800" dirty="0" smtClean="0"/>
              <a:t>Introduction – Results of CM02 acceptance testing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From Ari </a:t>
            </a:r>
            <a:r>
              <a:rPr lang="en-US" dirty="0" err="1" smtClean="0"/>
              <a:t>Palczewski</a:t>
            </a:r>
            <a:r>
              <a:rPr lang="en-US" dirty="0" smtClean="0"/>
              <a:t>, HOM Tuning Status, 11 August 2017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48454"/>
              </p:ext>
            </p:extLst>
          </p:nvPr>
        </p:nvGraphicFramePr>
        <p:xfrm>
          <a:off x="90152" y="1359702"/>
          <a:ext cx="9053849" cy="2447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1847">
                  <a:extLst>
                    <a:ext uri="{9D8B030D-6E8A-4147-A177-3AD203B41FA5}">
                      <a16:colId xmlns="" xmlns:a16="http://schemas.microsoft.com/office/drawing/2014/main" val="3648703118"/>
                    </a:ext>
                  </a:extLst>
                </a:gridCol>
                <a:gridCol w="819891">
                  <a:extLst>
                    <a:ext uri="{9D8B030D-6E8A-4147-A177-3AD203B41FA5}">
                      <a16:colId xmlns="" xmlns:a16="http://schemas.microsoft.com/office/drawing/2014/main" val="3392307864"/>
                    </a:ext>
                  </a:extLst>
                </a:gridCol>
                <a:gridCol w="888510">
                  <a:extLst>
                    <a:ext uri="{9D8B030D-6E8A-4147-A177-3AD203B41FA5}">
                      <a16:colId xmlns="" xmlns:a16="http://schemas.microsoft.com/office/drawing/2014/main" val="2232486434"/>
                    </a:ext>
                  </a:extLst>
                </a:gridCol>
                <a:gridCol w="838752">
                  <a:extLst>
                    <a:ext uri="{9D8B030D-6E8A-4147-A177-3AD203B41FA5}">
                      <a16:colId xmlns="" xmlns:a16="http://schemas.microsoft.com/office/drawing/2014/main" val="1764153521"/>
                    </a:ext>
                  </a:extLst>
                </a:gridCol>
                <a:gridCol w="916941">
                  <a:extLst>
                    <a:ext uri="{9D8B030D-6E8A-4147-A177-3AD203B41FA5}">
                      <a16:colId xmlns="" xmlns:a16="http://schemas.microsoft.com/office/drawing/2014/main" val="4196307000"/>
                    </a:ext>
                  </a:extLst>
                </a:gridCol>
                <a:gridCol w="895618">
                  <a:extLst>
                    <a:ext uri="{9D8B030D-6E8A-4147-A177-3AD203B41FA5}">
                      <a16:colId xmlns="" xmlns:a16="http://schemas.microsoft.com/office/drawing/2014/main" val="2046939608"/>
                    </a:ext>
                  </a:extLst>
                </a:gridCol>
                <a:gridCol w="1073320">
                  <a:extLst>
                    <a:ext uri="{9D8B030D-6E8A-4147-A177-3AD203B41FA5}">
                      <a16:colId xmlns="" xmlns:a16="http://schemas.microsoft.com/office/drawing/2014/main" val="1293793767"/>
                    </a:ext>
                  </a:extLst>
                </a:gridCol>
                <a:gridCol w="753256">
                  <a:extLst>
                    <a:ext uri="{9D8B030D-6E8A-4147-A177-3AD203B41FA5}">
                      <a16:colId xmlns="" xmlns:a16="http://schemas.microsoft.com/office/drawing/2014/main" val="2310444758"/>
                    </a:ext>
                  </a:extLst>
                </a:gridCol>
                <a:gridCol w="870243">
                  <a:extLst>
                    <a:ext uri="{9D8B030D-6E8A-4147-A177-3AD203B41FA5}">
                      <a16:colId xmlns="" xmlns:a16="http://schemas.microsoft.com/office/drawing/2014/main" val="1993826910"/>
                    </a:ext>
                  </a:extLst>
                </a:gridCol>
                <a:gridCol w="1275471">
                  <a:extLst>
                    <a:ext uri="{9D8B030D-6E8A-4147-A177-3AD203B41FA5}">
                      <a16:colId xmlns="" xmlns:a16="http://schemas.microsoft.com/office/drawing/2014/main" val="347931657"/>
                    </a:ext>
                  </a:extLst>
                </a:gridCol>
              </a:tblGrid>
              <a:tr h="381523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Cavity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Serial  </a:t>
                      </a:r>
                      <a:r>
                        <a:rPr lang="en-US" sz="14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err="1">
                          <a:effectLst/>
                        </a:rPr>
                        <a:t>QxtFPC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err="1">
                          <a:effectLst/>
                        </a:rPr>
                        <a:t>Qprobe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QHOMA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QHOMB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err="1">
                          <a:effectLst/>
                        </a:rPr>
                        <a:t>Emax</a:t>
                      </a:r>
                      <a:r>
                        <a:rPr lang="en-US" sz="1400" u="none" strike="noStrike" kern="1200" dirty="0">
                          <a:effectLst/>
                        </a:rPr>
                        <a:t> </a:t>
                      </a:r>
                      <a:endParaRPr lang="en-US" sz="1400" u="none" strike="noStrike" kern="1200" dirty="0" smtClean="0">
                        <a:effectLst/>
                      </a:endParaRPr>
                    </a:p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CM </a:t>
                      </a:r>
                      <a:r>
                        <a:rPr lang="en-US" sz="1400" u="none" strike="noStrike" kern="1200" dirty="0">
                          <a:effectLst/>
                        </a:rPr>
                        <a:t>/ VTA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err="1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Emaxop</a:t>
                      </a:r>
                      <a:endParaRPr lang="en-US" sz="140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FE 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Onset</a:t>
                      </a:r>
                    </a:p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 </a:t>
                      </a:r>
                      <a:r>
                        <a:rPr lang="en-US" sz="1400" u="none" strike="noStrike" kern="1200" dirty="0">
                          <a:effectLst/>
                        </a:rPr>
                        <a:t>CM / VTA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Limit CM 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="" xmlns:a16="http://schemas.microsoft.com/office/drawing/2014/main" val="1153732806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L2_014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4.14E+07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3.46E+11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</a:rPr>
                        <a:t>1.03E+11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1.76E+12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20.5 </a:t>
                      </a:r>
                      <a:r>
                        <a:rPr lang="en-US" sz="1400" u="none" strike="noStrike" kern="1200" dirty="0">
                          <a:effectLst/>
                        </a:rPr>
                        <a:t>/ 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24.0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N/A </a:t>
                      </a:r>
                      <a:r>
                        <a:rPr lang="en-US" sz="1400" b="1" u="none" strike="noStrike" kern="1200" dirty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en-US" sz="1400" u="none" strike="noStrike" kern="1200" dirty="0">
                          <a:effectLst/>
                        </a:rPr>
                        <a:t> 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="" xmlns:a16="http://schemas.microsoft.com/office/drawing/2014/main" val="3322000123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effectLst/>
                        </a:rPr>
                        <a:t>L2_009</a:t>
                      </a:r>
                      <a:endParaRPr lang="en-US" sz="1400" u="none" strike="noStrike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3.94E+07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2.86E+11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4.81E+11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1.03E+11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15.4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17.1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15.0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N/A</a:t>
                      </a:r>
                      <a:r>
                        <a:rPr lang="en-US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u="none" strike="noStrike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u="none" strike="noStrik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="" xmlns:a16="http://schemas.microsoft.com/office/drawing/2014/main" val="873034588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L2_001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4.25E+07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3.50E+11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</a:rPr>
                        <a:t>1.34E+11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</a:rPr>
                        <a:t>2.96E+11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20.5 / 24.0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>
                          <a:effectLst/>
                        </a:rPr>
                        <a:t>N/A </a:t>
                      </a:r>
                      <a:r>
                        <a:rPr lang="en-US" sz="1400" b="1" u="none" strike="noStrike" kern="1200" dirty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en-US" sz="1400" u="none" strike="noStrike" kern="1200" dirty="0">
                          <a:effectLst/>
                        </a:rPr>
                        <a:t> 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="" xmlns:a16="http://schemas.microsoft.com/office/drawing/2014/main" val="2922398380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L2_010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4.17E+07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3.80E+11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4.67E+11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8.25E+10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8.0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24.0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4.5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400" b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="" xmlns:a16="http://schemas.microsoft.com/office/drawing/2014/main" val="2385434072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en-US" sz="1400" b="1" u="none" strike="noStrike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L2_002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3.99e+07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3.70E+11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7.16E+10</a:t>
                      </a:r>
                      <a:endParaRPr lang="en-US" sz="14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2.35E+11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19.7 / 24.0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N/A </a:t>
                      </a:r>
                      <a:r>
                        <a:rPr lang="en-US" sz="1400" b="1" u="none" strike="noStrike" kern="1200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 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extLst>
                  <a:ext uri="{0D108BD9-81ED-4DB2-BD59-A6C34878D82A}">
                    <a16:rowId xmlns="" xmlns:a16="http://schemas.microsoft.com/office/drawing/2014/main" val="1060311761"/>
                  </a:ext>
                </a:extLst>
              </a:tr>
              <a:tr h="2121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L2_005</a:t>
                      </a: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4.07E+07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3.99E+11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6.23E+11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2.06E+11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16.9 / 16.4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16.4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N/A </a:t>
                      </a:r>
                      <a:r>
                        <a:rPr lang="en-US" sz="1400" b="1" u="none" strike="noStrike" kern="1200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 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extLst>
                  <a:ext uri="{0D108BD9-81ED-4DB2-BD59-A6C34878D82A}">
                    <a16:rowId xmlns="" xmlns:a16="http://schemas.microsoft.com/office/drawing/2014/main" val="331536399"/>
                  </a:ext>
                </a:extLst>
              </a:tr>
              <a:tr h="19477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L2_004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3.91E+07</a:t>
                      </a: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3.36E+11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6.86E+11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2.34E+11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19.4 / 21.0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18.9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N/A </a:t>
                      </a:r>
                      <a:r>
                        <a:rPr lang="en-US" sz="1400" b="1" u="none" strike="noStrike" kern="1200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 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extLst>
                  <a:ext uri="{0D108BD9-81ED-4DB2-BD59-A6C34878D82A}">
                    <a16:rowId xmlns="" xmlns:a16="http://schemas.microsoft.com/office/drawing/2014/main" val="2083490343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L2_012</a:t>
                      </a: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3.96E+07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3.03E+11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2.19E+13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5.05E+11</a:t>
                      </a:r>
                      <a:endParaRPr lang="en-US" sz="14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17.9 / 23.0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17.1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effectLst/>
                        </a:rPr>
                        <a:t>N/A </a:t>
                      </a:r>
                      <a:r>
                        <a:rPr lang="en-US" sz="1400" b="1" u="none" strike="noStrike" kern="1200" dirty="0" smtClean="0">
                          <a:solidFill>
                            <a:srgbClr val="C00000"/>
                          </a:solidFill>
                          <a:effectLst/>
                        </a:rPr>
                        <a:t>/</a:t>
                      </a:r>
                      <a:r>
                        <a:rPr lang="en-US" sz="1400" u="none" strike="noStrike" kern="1200" dirty="0" smtClean="0">
                          <a:effectLst/>
                        </a:rPr>
                        <a:t> N/A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 anchor="b"/>
                </a:tc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End Group Quench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1148" marR="11148" marT="11148" marB="0"/>
                </a:tc>
                <a:extLst>
                  <a:ext uri="{0D108BD9-81ED-4DB2-BD59-A6C34878D82A}">
                    <a16:rowId xmlns="" xmlns:a16="http://schemas.microsoft.com/office/drawing/2014/main" val="1345665769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>
            <a:spLocks noGrp="1"/>
          </p:cNvSpPr>
          <p:nvPr>
            <p:ph sz="quarter" idx="14"/>
          </p:nvPr>
        </p:nvSpPr>
        <p:spPr>
          <a:xfrm>
            <a:off x="457200" y="4244742"/>
            <a:ext cx="8108950" cy="1974903"/>
          </a:xfrm>
        </p:spPr>
        <p:txBody>
          <a:bodyPr>
            <a:normAutofit fontScale="85000" lnSpcReduction="20000"/>
          </a:bodyPr>
          <a:lstStyle/>
          <a:p>
            <a:pPr lvl="1"/>
            <a:r>
              <a:rPr lang="en-US" sz="2400" dirty="0" smtClean="0"/>
              <a:t>Performance </a:t>
            </a:r>
            <a:r>
              <a:rPr lang="en-US" sz="2400" dirty="0" smtClean="0"/>
              <a:t>Requirements (LCLSII-4.5-PP-0670-R1, </a:t>
            </a:r>
            <a:r>
              <a:rPr lang="en-US" sz="2400" dirty="0" err="1" smtClean="0"/>
              <a:t>rev’d</a:t>
            </a:r>
            <a:r>
              <a:rPr lang="en-US" sz="2400" dirty="0" smtClean="0"/>
              <a:t> 10-2016)</a:t>
            </a:r>
          </a:p>
          <a:p>
            <a:pPr lvl="1"/>
            <a:endParaRPr lang="en-US" sz="2400" dirty="0"/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  <a:p>
            <a:pPr lvl="1"/>
            <a:r>
              <a:rPr lang="en-US" sz="2400" dirty="0" smtClean="0"/>
              <a:t>QHOMA – 6 below spec; QHOMB – 6 below spec</a:t>
            </a:r>
            <a:endParaRPr lang="en-US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3837"/>
          <a:stretch/>
        </p:blipFill>
        <p:spPr bwMode="auto">
          <a:xfrm>
            <a:off x="231006" y="5053444"/>
            <a:ext cx="8912994" cy="654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8599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 – </a:t>
            </a:r>
            <a:r>
              <a:rPr lang="en-US" dirty="0" smtClean="0"/>
              <a:t>Preliminary results </a:t>
            </a:r>
            <a:r>
              <a:rPr lang="en-US" dirty="0"/>
              <a:t>of </a:t>
            </a:r>
            <a:r>
              <a:rPr lang="en-US" dirty="0" smtClean="0"/>
              <a:t>CM03 </a:t>
            </a:r>
            <a:r>
              <a:rPr lang="en-US" dirty="0"/>
              <a:t>acceptance testing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From Mike Drury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457200" y="4305905"/>
            <a:ext cx="8108950" cy="1987710"/>
          </a:xfrm>
        </p:spPr>
        <p:txBody>
          <a:bodyPr/>
          <a:lstStyle/>
          <a:p>
            <a:r>
              <a:rPr lang="en-US" sz="2000" dirty="0"/>
              <a:t>*    Admin - pulsed</a:t>
            </a:r>
          </a:p>
          <a:p>
            <a:r>
              <a:rPr lang="en-US" sz="2000" dirty="0"/>
              <a:t>**  Measured at 10 MV/m</a:t>
            </a:r>
          </a:p>
          <a:p>
            <a:r>
              <a:rPr lang="en-US" sz="2000" dirty="0"/>
              <a:t>*** Needs further verification</a:t>
            </a:r>
          </a:p>
          <a:p>
            <a:r>
              <a:rPr lang="en-US" sz="2000" dirty="0"/>
              <a:t>**** Might increase with further vacuum processing</a:t>
            </a:r>
          </a:p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49948"/>
            <a:ext cx="9070884" cy="3124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2887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from </a:t>
            </a:r>
            <a:r>
              <a:rPr lang="en-US" dirty="0" smtClean="0"/>
              <a:t>Investigations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>
          <a:xfrm>
            <a:off x="419592" y="6543674"/>
            <a:ext cx="4126528" cy="314326"/>
          </a:xfrm>
        </p:spPr>
        <p:txBody>
          <a:bodyPr/>
          <a:lstStyle/>
          <a:p>
            <a:r>
              <a:rPr lang="en-US" dirty="0"/>
              <a:t>CM03 HOM tuning update, 19 September 2017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448574" y="1071056"/>
            <a:ext cx="8108950" cy="1860224"/>
          </a:xfrm>
        </p:spPr>
        <p:txBody>
          <a:bodyPr>
            <a:normAutofit/>
          </a:bodyPr>
          <a:lstStyle/>
          <a:p>
            <a:pPr lvl="1"/>
            <a:r>
              <a:rPr lang="en-US" sz="1500" dirty="0" smtClean="0"/>
              <a:t>Collected data using FNAL software</a:t>
            </a:r>
          </a:p>
          <a:p>
            <a:pPr lvl="1"/>
            <a:r>
              <a:rPr lang="en-US" sz="1500" dirty="0" smtClean="0"/>
              <a:t>Cross-checked measurements with 2 different setups</a:t>
            </a:r>
          </a:p>
          <a:p>
            <a:pPr lvl="1"/>
            <a:r>
              <a:rPr lang="en-US" sz="1500" dirty="0" smtClean="0"/>
              <a:t>FNAL (</a:t>
            </a:r>
            <a:r>
              <a:rPr lang="en-US" sz="1500" dirty="0" err="1" smtClean="0"/>
              <a:t>Timergali</a:t>
            </a:r>
            <a:r>
              <a:rPr lang="en-US" sz="1500" dirty="0" smtClean="0"/>
              <a:t>) recalculated notch frequency from our data: </a:t>
            </a:r>
          </a:p>
          <a:p>
            <a:pPr lvl="2"/>
            <a:r>
              <a:rPr lang="en-US" sz="1400" dirty="0">
                <a:solidFill>
                  <a:srgbClr val="000000"/>
                </a:solidFill>
              </a:rPr>
              <a:t>Cavity 1 HOM A tuned same as cavity 8, but results are better</a:t>
            </a:r>
          </a:p>
          <a:p>
            <a:pPr lvl="3"/>
            <a:r>
              <a:rPr lang="en-US" sz="1200" dirty="0">
                <a:solidFill>
                  <a:srgbClr val="000000"/>
                </a:solidFill>
              </a:rPr>
              <a:t>Cavity 1 frequency was lower, 1299.95MHz vs 1300.000MHz</a:t>
            </a:r>
          </a:p>
          <a:p>
            <a:pPr lvl="2"/>
            <a:r>
              <a:rPr lang="en-US" sz="1400" dirty="0">
                <a:solidFill>
                  <a:srgbClr val="000000"/>
                </a:solidFill>
              </a:rPr>
              <a:t>Cavity 1 and 7 HOM B </a:t>
            </a:r>
            <a:r>
              <a:rPr lang="en-US" sz="1400" dirty="0" err="1">
                <a:solidFill>
                  <a:srgbClr val="000000"/>
                </a:solidFill>
              </a:rPr>
              <a:t>Qext</a:t>
            </a:r>
            <a:r>
              <a:rPr lang="en-US" sz="1400" dirty="0">
                <a:solidFill>
                  <a:srgbClr val="000000"/>
                </a:solidFill>
              </a:rPr>
              <a:t> are close, but notch </a:t>
            </a:r>
            <a:r>
              <a:rPr lang="en-US" sz="1400" dirty="0" smtClean="0">
                <a:solidFill>
                  <a:srgbClr val="000000"/>
                </a:solidFill>
              </a:rPr>
              <a:t>is different by 0.4MHz.</a:t>
            </a:r>
          </a:p>
          <a:p>
            <a:pPr lvl="2"/>
            <a:r>
              <a:rPr lang="en-US" sz="1400" dirty="0" smtClean="0">
                <a:solidFill>
                  <a:srgbClr val="000000"/>
                </a:solidFill>
              </a:rPr>
              <a:t>Cavity </a:t>
            </a:r>
            <a:r>
              <a:rPr lang="en-US" sz="1400" dirty="0">
                <a:solidFill>
                  <a:srgbClr val="000000"/>
                </a:solidFill>
              </a:rPr>
              <a:t>3 HOM A severely mistuned – good Q, cavity 5 HOM B severely mistuned – bad Q. </a:t>
            </a:r>
            <a:endParaRPr lang="en-US" sz="1400" dirty="0"/>
          </a:p>
          <a:p>
            <a:endParaRPr lang="en-US" sz="1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796413"/>
              </p:ext>
            </p:extLst>
          </p:nvPr>
        </p:nvGraphicFramePr>
        <p:xfrm>
          <a:off x="810883" y="2950232"/>
          <a:ext cx="7306572" cy="3560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3796"/>
                <a:gridCol w="1043796"/>
                <a:gridCol w="1043796"/>
                <a:gridCol w="1043796"/>
                <a:gridCol w="1043796"/>
                <a:gridCol w="1112808"/>
                <a:gridCol w="974784"/>
              </a:tblGrid>
              <a:tr h="635453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Cavity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 A</a:t>
                      </a:r>
                    </a:p>
                    <a:p>
                      <a:pPr algn="ctr"/>
                      <a:r>
                        <a:rPr lang="en-US" dirty="0" smtClean="0"/>
                        <a:t> notch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HOM A </a:t>
                      </a:r>
                    </a:p>
                    <a:p>
                      <a:pPr algn="ctr"/>
                      <a:r>
                        <a:rPr lang="en-US" dirty="0" err="1" smtClean="0"/>
                        <a:t>Qext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HOM B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notch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HOM B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/>
                        <a:t>Qext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Limit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Spike</a:t>
                      </a:r>
                      <a:endParaRPr lang="en-US" dirty="0"/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</a:t>
                      </a:r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4.12E+12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3.21E+11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Admin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N/A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</a:t>
                      </a:r>
                      <a:endParaRPr lang="en-US" sz="1600" b="1" dirty="0"/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1297.2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4.80E+10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9.74E+10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End</a:t>
                      </a:r>
                      <a:r>
                        <a:rPr lang="en-US" sz="1400" baseline="0" dirty="0" smtClean="0">
                          <a:latin typeface="+mn-lt"/>
                        </a:rPr>
                        <a:t> group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None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</a:t>
                      </a:r>
                      <a:endParaRPr lang="en-US" sz="1600" b="1" dirty="0"/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1298.9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4.50E+11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1297.0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4.04E+11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Quench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latin typeface="+mn-lt"/>
                        </a:rPr>
                        <a:t>N/A</a:t>
                      </a:r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4</a:t>
                      </a:r>
                      <a:endParaRPr lang="en-US" sz="1600" b="1" dirty="0"/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1297.2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9.10E+10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8.54E+10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+mn-lt"/>
                        </a:rPr>
                        <a:t>Fwd</a:t>
                      </a:r>
                      <a:r>
                        <a:rPr lang="en-US" sz="1400" baseline="0" dirty="0" smtClean="0">
                          <a:latin typeface="+mn-lt"/>
                        </a:rPr>
                        <a:t> power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N/A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5</a:t>
                      </a:r>
                      <a:endParaRPr lang="en-US" sz="1600" b="1" dirty="0"/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1297.0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4.20E+10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1298.7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1.70E+10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CARM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N/A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6</a:t>
                      </a:r>
                      <a:endParaRPr lang="en-US" sz="1600" b="1" dirty="0"/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1296.5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4.00E+12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1297.8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1.56E+11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End group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+mn-lt"/>
                        </a:rPr>
                        <a:t>Cplr</a:t>
                      </a:r>
                      <a:r>
                        <a:rPr lang="en-US" sz="1400" dirty="0" smtClean="0">
                          <a:latin typeface="+mn-lt"/>
                        </a:rPr>
                        <a:t> side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7</a:t>
                      </a:r>
                      <a:endParaRPr lang="en-US" sz="1600" b="1" dirty="0"/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7.70E+10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1296.9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8000"/>
                          </a:solidFill>
                          <a:effectLst/>
                          <a:latin typeface="+mn-lt"/>
                        </a:rPr>
                        <a:t>3.50E+11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End group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>
                          <a:latin typeface="+mn-lt"/>
                        </a:rPr>
                        <a:t>Cplr</a:t>
                      </a:r>
                      <a:r>
                        <a:rPr lang="en-US" sz="1400" dirty="0" smtClean="0">
                          <a:latin typeface="+mn-lt"/>
                        </a:rPr>
                        <a:t> side</a:t>
                      </a:r>
                    </a:p>
                  </a:txBody>
                  <a:tcPr/>
                </a:tc>
              </a:tr>
              <a:tr h="365110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8</a:t>
                      </a:r>
                      <a:endParaRPr lang="en-US" sz="1600" b="1" dirty="0"/>
                    </a:p>
                  </a:txBody>
                  <a:tcPr>
                    <a:solidFill>
                      <a:srgbClr val="A4001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1296.6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3.70E+10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1296.9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1.80E+11</a:t>
                      </a: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+mn-lt"/>
                        </a:rPr>
                        <a:t>End group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 smtClean="0">
                          <a:latin typeface="+mn-lt"/>
                        </a:rPr>
                        <a:t>Cplr</a:t>
                      </a:r>
                      <a:r>
                        <a:rPr lang="en-US" sz="1400" dirty="0" smtClean="0">
                          <a:latin typeface="+mn-lt"/>
                        </a:rPr>
                        <a:t> side</a:t>
                      </a:r>
                      <a:endParaRPr lang="en-US" sz="1400" dirty="0"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493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CM03 HOM A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CM03 HOM tuning update, 19 September 2017</a:t>
            </a:r>
          </a:p>
        </p:txBody>
      </p:sp>
      <p:pic>
        <p:nvPicPr>
          <p:cNvPr id="9" name="Content Placeholder 8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49" y="1141384"/>
            <a:ext cx="7936302" cy="5282599"/>
          </a:xfrm>
        </p:spPr>
      </p:pic>
    </p:spTree>
    <p:extLst>
      <p:ext uri="{BB962C8B-B14F-4D97-AF65-F5344CB8AC3E}">
        <p14:creationId xmlns:p14="http://schemas.microsoft.com/office/powerpoint/2010/main" val="225586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 B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CM03 HOM tuning update, 19 September </a:t>
            </a:r>
            <a:r>
              <a:rPr lang="en-US" dirty="0" smtClean="0"/>
              <a:t>2017</a:t>
            </a:r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51" y="1138971"/>
            <a:ext cx="7953553" cy="5132148"/>
          </a:xfrm>
        </p:spPr>
      </p:pic>
    </p:spTree>
    <p:extLst>
      <p:ext uri="{BB962C8B-B14F-4D97-AF65-F5344CB8AC3E}">
        <p14:creationId xmlns:p14="http://schemas.microsoft.com/office/powerpoint/2010/main" val="161942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HOM Tuning Status, 11 August 2017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Tune </a:t>
            </a:r>
            <a:r>
              <a:rPr lang="en-US" sz="2400" dirty="0" smtClean="0"/>
              <a:t>A and B to different specs? </a:t>
            </a:r>
          </a:p>
          <a:p>
            <a:pPr lvl="2"/>
            <a:r>
              <a:rPr lang="en-US" dirty="0" smtClean="0"/>
              <a:t>Experiments to be done in VTA</a:t>
            </a:r>
          </a:p>
          <a:p>
            <a:pPr lvl="1"/>
            <a:r>
              <a:rPr lang="en-US" sz="2400" dirty="0" smtClean="0"/>
              <a:t>Tuning </a:t>
            </a:r>
            <a:r>
              <a:rPr lang="en-US" sz="2400" dirty="0"/>
              <a:t>procedure is consistent  in VTA and CMTF – results are </a:t>
            </a:r>
            <a:r>
              <a:rPr lang="en-US" sz="2400" dirty="0" smtClean="0"/>
              <a:t>not</a:t>
            </a:r>
          </a:p>
          <a:p>
            <a:pPr lvl="2"/>
            <a:r>
              <a:rPr lang="en-US" dirty="0" smtClean="0"/>
              <a:t>Cavities are in the same state – tuning should be the same</a:t>
            </a:r>
          </a:p>
          <a:p>
            <a:pPr lvl="2"/>
            <a:r>
              <a:rPr lang="en-US" dirty="0" smtClean="0"/>
              <a:t>VTA cooldown performed “vacuum to vacuum”, </a:t>
            </a:r>
            <a:r>
              <a:rPr lang="en-US" dirty="0" err="1" smtClean="0"/>
              <a:t>Qext</a:t>
            </a:r>
            <a:r>
              <a:rPr lang="en-US" dirty="0" smtClean="0"/>
              <a:t> didn’t change. </a:t>
            </a:r>
          </a:p>
          <a:p>
            <a:pPr lvl="1"/>
            <a:r>
              <a:rPr lang="en-US" sz="2400" dirty="0" smtClean="0"/>
              <a:t>VTA and CMTF notch position must be different – how? </a:t>
            </a:r>
          </a:p>
          <a:p>
            <a:pPr lvl="1"/>
            <a:r>
              <a:rPr lang="en-US" sz="2400" dirty="0" smtClean="0"/>
              <a:t>We now suspect </a:t>
            </a:r>
            <a:r>
              <a:rPr lang="en-US" sz="2400" dirty="0"/>
              <a:t>clamps, cables or other interference changing </a:t>
            </a:r>
            <a:r>
              <a:rPr lang="en-US" sz="2400" dirty="0" err="1" smtClean="0"/>
              <a:t>Qext</a:t>
            </a:r>
            <a:endParaRPr lang="en-US" sz="2400" dirty="0" smtClean="0"/>
          </a:p>
          <a:p>
            <a:pPr marL="233362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429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Schedule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lvl="1"/>
            <a:r>
              <a:rPr lang="en-US" sz="2400" dirty="0" smtClean="0"/>
              <a:t>CM03 – </a:t>
            </a:r>
            <a:r>
              <a:rPr lang="en-US" sz="2400" dirty="0" smtClean="0"/>
              <a:t>in</a:t>
            </a:r>
            <a:r>
              <a:rPr lang="en-US" sz="2400" dirty="0" smtClean="0"/>
              <a:t> </a:t>
            </a:r>
            <a:r>
              <a:rPr lang="en-US" sz="2400" dirty="0" smtClean="0"/>
              <a:t>the cave, planning to take out later this week</a:t>
            </a:r>
          </a:p>
          <a:p>
            <a:pPr lvl="2"/>
            <a:r>
              <a:rPr lang="en-US" dirty="0" smtClean="0"/>
              <a:t>Evaluate HOMs and retune as needed</a:t>
            </a:r>
          </a:p>
          <a:p>
            <a:pPr lvl="2"/>
            <a:r>
              <a:rPr lang="en-US" dirty="0" smtClean="0"/>
              <a:t>Cooldown in the first </a:t>
            </a:r>
            <a:r>
              <a:rPr lang="en-US" dirty="0" smtClean="0"/>
              <a:t>week of October</a:t>
            </a:r>
          </a:p>
          <a:p>
            <a:pPr lvl="1"/>
            <a:r>
              <a:rPr lang="en-US" sz="2400" dirty="0" smtClean="0"/>
              <a:t>CM02 – stored for now. </a:t>
            </a:r>
          </a:p>
          <a:p>
            <a:pPr lvl="2"/>
            <a:r>
              <a:rPr lang="en-US" dirty="0" smtClean="0"/>
              <a:t>Data is collected, not analyzed</a:t>
            </a:r>
          </a:p>
          <a:p>
            <a:pPr lvl="2"/>
            <a:r>
              <a:rPr lang="en-US" dirty="0" smtClean="0"/>
              <a:t>Retune HOMs after all issues have been resolved and procedures verified. </a:t>
            </a:r>
          </a:p>
          <a:p>
            <a:pPr lvl="1"/>
            <a:endParaRPr lang="en-US" sz="2400" dirty="0" smtClean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BD36294-2849-48A8-8531-5354CF3095D2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/>
              <a:t>CM03 HOM tuning </a:t>
            </a:r>
            <a:r>
              <a:rPr lang="en-US" dirty="0" smtClean="0"/>
              <a:t>update,19 </a:t>
            </a:r>
            <a:r>
              <a:rPr lang="en-US" dirty="0"/>
              <a:t>September 2017</a:t>
            </a:r>
          </a:p>
        </p:txBody>
      </p:sp>
    </p:spTree>
    <p:extLst>
      <p:ext uri="{BB962C8B-B14F-4D97-AF65-F5344CB8AC3E}">
        <p14:creationId xmlns:p14="http://schemas.microsoft.com/office/powerpoint/2010/main" val="3457379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stName_Template_FAC201502">
  <a:themeElements>
    <a:clrScheme name="SLAC_RevisedPalette_2012">
      <a:dk1>
        <a:srgbClr val="000000"/>
      </a:dk1>
      <a:lt1>
        <a:sysClr val="window" lastClr="FFFFFF"/>
      </a:lt1>
      <a:dk2>
        <a:srgbClr val="E17000"/>
      </a:dk2>
      <a:lt2>
        <a:srgbClr val="A4001D"/>
      </a:lt2>
      <a:accent1>
        <a:srgbClr val="A4001D"/>
      </a:accent1>
      <a:accent2>
        <a:srgbClr val="E17000"/>
      </a:accent2>
      <a:accent3>
        <a:srgbClr val="4D4F53"/>
      </a:accent3>
      <a:accent4>
        <a:srgbClr val="545455"/>
      </a:accent4>
      <a:accent5>
        <a:srgbClr val="0099CC"/>
      </a:accent5>
      <a:accent6>
        <a:srgbClr val="69BE28"/>
      </a:accent6>
      <a:hlink>
        <a:srgbClr val="A4001D"/>
      </a:hlink>
      <a:folHlink>
        <a:srgbClr val="A4001D"/>
      </a:folHlink>
    </a:clrScheme>
    <a:fontScheme name="TH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5875">
          <a:solidFill>
            <a:srgbClr val="0070C0"/>
          </a:solidFill>
          <a:headEnd type="triangle"/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Breakout_x0020_Session xmlns="f15a050e-1ce7-4ed2-9890-60f9658c1ede">6&amp;7 - Cryoplant/Cryomodules Systems</Breakout_x0020_Sess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48A4933D0FB4B4CA82280B30CAF47E2" ma:contentTypeVersion="14" ma:contentTypeDescription="Create a new document." ma:contentTypeScope="" ma:versionID="7b68698eab841f6565c5c3885a08d4e9">
  <xsd:schema xmlns:xsd="http://www.w3.org/2001/XMLSchema" xmlns:xs="http://www.w3.org/2001/XMLSchema" xmlns:p="http://schemas.microsoft.com/office/2006/metadata/properties" xmlns:ns2="f15a050e-1ce7-4ed2-9890-60f9658c1ede" targetNamespace="http://schemas.microsoft.com/office/2006/metadata/properties" ma:root="true" ma:fieldsID="099edc80864fba8e7bdccaf9ddf53b95" ns2:_="">
    <xsd:import namespace="f15a050e-1ce7-4ed2-9890-60f9658c1ede"/>
    <xsd:element name="properties">
      <xsd:complexType>
        <xsd:sequence>
          <xsd:element name="documentManagement">
            <xsd:complexType>
              <xsd:all>
                <xsd:element ref="ns2:Breakout_x0020_Sess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a050e-1ce7-4ed2-9890-60f9658c1ede" elementFormDefault="qualified">
    <xsd:import namespace="http://schemas.microsoft.com/office/2006/documentManagement/types"/>
    <xsd:import namespace="http://schemas.microsoft.com/office/infopath/2007/PartnerControls"/>
    <xsd:element name="Breakout_x0020_Session" ma:index="8" nillable="true" ma:displayName="Breakout Session" ma:format="Dropdown" ma:internalName="Breakout_x0020_Session">
      <xsd:simpleType>
        <xsd:restriction base="dms:Choice">
          <xsd:enumeration value="Plenary"/>
          <xsd:enumeration value="1 - Accelerator Physics"/>
          <xsd:enumeration value="2 - Injector/Linac"/>
          <xsd:enumeration value="3 - RF Power Systems"/>
          <xsd:enumeration value="4&amp;5 - Undulator/XTES System"/>
          <xsd:enumeration value="6&amp;7 - Cryoplant/Cryomodules Systems"/>
          <xsd:enumeration value="8 - Controls/Safety Systems"/>
          <xsd:enumeration value="9 - Conventional Facilities and Infrastructure"/>
          <xsd:enumeration value="10 - Env., Safety &amp; Health"/>
          <xsd:enumeration value="11 - Cost and Schedule"/>
          <xsd:enumeration value="12 - Project Management"/>
          <xsd:enumeration value="Closeout"/>
          <xsd:enumeration value="Templat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1B16AA-9221-46AE-B700-523442ABDABD}">
  <ds:schemaRefs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documentManagement/types"/>
    <ds:schemaRef ds:uri="f15a050e-1ce7-4ed2-9890-60f9658c1ede"/>
  </ds:schemaRefs>
</ds:datastoreItem>
</file>

<file path=customXml/itemProps2.xml><?xml version="1.0" encoding="utf-8"?>
<ds:datastoreItem xmlns:ds="http://schemas.openxmlformats.org/officeDocument/2006/customXml" ds:itemID="{4A412592-B3EC-460B-8247-E50BE1A66E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15a050e-1ce7-4ed2-9890-60f9658c1ed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DE3F1C6-E643-4597-BD68-C599B5629A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LastName_Template_FAC201502</Template>
  <TotalTime>3548</TotalTime>
  <Words>873</Words>
  <Application>Microsoft Office PowerPoint</Application>
  <PresentationFormat>On-screen Show (4:3)</PresentationFormat>
  <Paragraphs>276</Paragraphs>
  <Slides>11</Slides>
  <Notes>8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LastName_Template_FAC201502</vt:lpstr>
      <vt:lpstr>CM02, CM03 HOM Q_ext Tuning Status</vt:lpstr>
      <vt:lpstr>Outline</vt:lpstr>
      <vt:lpstr>Introduction – Results of CM02 acceptance testing</vt:lpstr>
      <vt:lpstr>Introduction – Preliminary results of CM03 acceptance testing</vt:lpstr>
      <vt:lpstr>Results from Investigations</vt:lpstr>
      <vt:lpstr>CM03 HOM A data</vt:lpstr>
      <vt:lpstr>HOM B data</vt:lpstr>
      <vt:lpstr>Ideas</vt:lpstr>
      <vt:lpstr>Schedule</vt:lpstr>
      <vt:lpstr>Plans</vt:lpstr>
      <vt:lpstr>HOM Evaluation Plan (began in August)</vt:lpstr>
    </vt:vector>
  </TitlesOfParts>
  <Company>SLAC National Accelerator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tor</dc:creator>
  <cp:lastModifiedBy>Anna Shabalina</cp:lastModifiedBy>
  <cp:revision>198</cp:revision>
  <cp:lastPrinted>2013-05-01T00:31:17Z</cp:lastPrinted>
  <dcterms:created xsi:type="dcterms:W3CDTF">2015-01-29T22:30:14Z</dcterms:created>
  <dcterms:modified xsi:type="dcterms:W3CDTF">2017-09-19T16:54:02Z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0x010100B48A4933D0FB4B4CA82280B30CAF47E2</vt:lpwstr>
  </property>
  <property fmtid="{D5CDD505-2E9C-101B-9397-08002B2CF9AE}" pid="3" name="DocType">
    <vt:lpwstr>Presentation</vt:lpwstr>
  </property>
  <property fmtid="{D5CDD505-2E9C-101B-9397-08002B2CF9AE}" pid="4" name="Plenary Agenda Item">
    <vt:lpwstr>7</vt:lpwstr>
  </property>
  <property fmtid="{D5CDD505-2E9C-101B-9397-08002B2CF9AE}" pid="5" name="Formatting Updated">
    <vt:lpwstr>true</vt:lpwstr>
  </property>
  <property fmtid="{D5CDD505-2E9C-101B-9397-08002B2CF9AE}" pid="6" name="Plenary Agenda">
    <vt:lpwstr>8</vt:lpwstr>
  </property>
  <property fmtid="{D5CDD505-2E9C-101B-9397-08002B2CF9AE}" pid="7" name="Order">
    <vt:r8>3300</vt:r8>
  </property>
  <property fmtid="{D5CDD505-2E9C-101B-9397-08002B2CF9AE}" pid="8" name="xd_ProgID">
    <vt:lpwstr/>
  </property>
  <property fmtid="{D5CDD505-2E9C-101B-9397-08002B2CF9AE}" pid="9" name="_CopySource">
    <vt:lpwstr>https://slacspace.slac.stanford.edu/sites/reviews/lclsii/CD1DR_Dec2013/Presentations/Proc pres Dir review 12 2013.pptx</vt:lpwstr>
  </property>
  <property fmtid="{D5CDD505-2E9C-101B-9397-08002B2CF9AE}" pid="10" name="TemplateUrl">
    <vt:lpwstr/>
  </property>
</Properties>
</file>