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09" r:id="rId4"/>
  </p:sldMasterIdLst>
  <p:notesMasterIdLst>
    <p:notesMasterId r:id="rId16"/>
  </p:notesMasterIdLst>
  <p:handoutMasterIdLst>
    <p:handoutMasterId r:id="rId17"/>
  </p:handoutMasterIdLst>
  <p:sldIdLst>
    <p:sldId id="662" r:id="rId5"/>
    <p:sldId id="696" r:id="rId6"/>
    <p:sldId id="722" r:id="rId7"/>
    <p:sldId id="732" r:id="rId8"/>
    <p:sldId id="729" r:id="rId9"/>
    <p:sldId id="730" r:id="rId10"/>
    <p:sldId id="731" r:id="rId11"/>
    <p:sldId id="733" r:id="rId12"/>
    <p:sldId id="728" r:id="rId13"/>
    <p:sldId id="725" r:id="rId14"/>
    <p:sldId id="726" r:id="rId1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A4001D"/>
    <a:srgbClr val="9A0000"/>
    <a:srgbClr val="FFCC99"/>
    <a:srgbClr val="9D3431"/>
    <a:srgbClr val="FFFFCC"/>
    <a:srgbClr val="FF0000"/>
    <a:srgbClr val="FF99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89680" autoAdjust="0"/>
  </p:normalViewPr>
  <p:slideViewPr>
    <p:cSldViewPr snapToGrid="0">
      <p:cViewPr>
        <p:scale>
          <a:sx n="110" d="100"/>
          <a:sy n="110" d="100"/>
        </p:scale>
        <p:origin x="-164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3358E-CE59-44A9-940C-F5E33043BB0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38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38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 A on 1 and 8 – same f, different</a:t>
            </a:r>
            <a:r>
              <a:rPr lang="en-US" baseline="0" dirty="0" smtClean="0"/>
              <a:t> Q</a:t>
            </a:r>
          </a:p>
          <a:p>
            <a:r>
              <a:rPr lang="en-US" baseline="0" dirty="0" smtClean="0"/>
              <a:t>HOM B on 1 and 7 – close Q, different f</a:t>
            </a:r>
          </a:p>
          <a:p>
            <a:r>
              <a:rPr lang="en-US" baseline="0" dirty="0" smtClean="0"/>
              <a:t>Cav 3 HOM A severely mistuned – good Q.</a:t>
            </a:r>
          </a:p>
          <a:p>
            <a:r>
              <a:rPr lang="en-US" baseline="0" dirty="0" smtClean="0"/>
              <a:t>Cav 5 HOM B severely mistuned – bad Q.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59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atm</a:t>
            </a:r>
            <a:r>
              <a:rPr lang="en-US" baseline="0" dirty="0" smtClean="0"/>
              <a:t>\</a:t>
            </a:r>
            <a:r>
              <a:rPr lang="en-US" baseline="0" dirty="0" err="1" smtClean="0"/>
              <a:t>atm</a:t>
            </a:r>
            <a:r>
              <a:rPr lang="en-US" baseline="0" dirty="0" smtClean="0"/>
              <a:t> 1296.5</a:t>
            </a:r>
          </a:p>
          <a:p>
            <a:r>
              <a:rPr lang="en-US" baseline="0" dirty="0" smtClean="0"/>
              <a:t>JLAB </a:t>
            </a:r>
            <a:r>
              <a:rPr lang="en-US" baseline="0" dirty="0" err="1" smtClean="0"/>
              <a:t>atm</a:t>
            </a:r>
            <a:r>
              <a:rPr lang="en-US" baseline="0" dirty="0" smtClean="0"/>
              <a:t>\</a:t>
            </a:r>
            <a:r>
              <a:rPr lang="en-US" baseline="0" dirty="0" err="1" smtClean="0"/>
              <a:t>vac</a:t>
            </a:r>
            <a:r>
              <a:rPr lang="en-US" baseline="0" dirty="0" smtClean="0"/>
              <a:t> </a:t>
            </a:r>
            <a:r>
              <a:rPr lang="en-US" baseline="0" dirty="0" smtClean="0"/>
              <a:t>1297.0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55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38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38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7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 Tuning Status, 11 August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7322-67CF-4034-803F-189038E0D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HOM Tuning Status, 11 August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7322-67CF-4034-803F-189038E0D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HOM Tuning Status, 11 August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7" r:id="rId7"/>
    <p:sldLayoutId id="2147484018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44334" y="966676"/>
            <a:ext cx="8008937" cy="2246313"/>
          </a:xfrm>
        </p:spPr>
        <p:txBody>
          <a:bodyPr/>
          <a:lstStyle/>
          <a:p>
            <a:r>
              <a:rPr lang="en-US" sz="4400" dirty="0" smtClean="0"/>
              <a:t>CM02, CM03 HOM </a:t>
            </a:r>
            <a:r>
              <a:rPr lang="en-US" sz="4400" dirty="0" err="1" smtClean="0"/>
              <a:t>Q_ext</a:t>
            </a:r>
            <a:r>
              <a:rPr lang="en-US" sz="4400" dirty="0" smtClean="0"/>
              <a:t> Tuning Status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46443" y="3289441"/>
            <a:ext cx="7989887" cy="2652522"/>
          </a:xfrm>
        </p:spPr>
        <p:txBody>
          <a:bodyPr/>
          <a:lstStyle/>
          <a:p>
            <a:r>
              <a:rPr lang="en-US" sz="1800" dirty="0" smtClean="0"/>
              <a:t>Ari </a:t>
            </a:r>
            <a:r>
              <a:rPr lang="en-US" sz="1800" dirty="0" err="1" smtClean="0"/>
              <a:t>Palczewski</a:t>
            </a:r>
            <a:r>
              <a:rPr lang="en-US" sz="1800" dirty="0" smtClean="0"/>
              <a:t>, Anna </a:t>
            </a:r>
            <a:r>
              <a:rPr lang="en-US" sz="1800" dirty="0" err="1" smtClean="0"/>
              <a:t>Solopova</a:t>
            </a:r>
            <a:r>
              <a:rPr lang="en-US" sz="1800" dirty="0" smtClean="0"/>
              <a:t>, Bob Legg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5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Plans</a:t>
            </a:r>
            <a:endParaRPr lang="en-US" sz="28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Continuing with verification of procedures</a:t>
            </a:r>
          </a:p>
          <a:p>
            <a:pPr lvl="2"/>
            <a:r>
              <a:rPr lang="en-US" dirty="0" smtClean="0"/>
              <a:t>Formalize documented internal procedure</a:t>
            </a:r>
            <a:endParaRPr lang="en-US" dirty="0"/>
          </a:p>
          <a:p>
            <a:pPr lvl="2"/>
            <a:r>
              <a:rPr lang="en-US" dirty="0" smtClean="0"/>
              <a:t>Compare with FNAL procedures by </a:t>
            </a:r>
            <a:r>
              <a:rPr lang="en-US" dirty="0" err="1" smtClean="0"/>
              <a:t>Timergali</a:t>
            </a:r>
            <a:endParaRPr lang="en-US" dirty="0" smtClean="0"/>
          </a:p>
          <a:p>
            <a:pPr lvl="1"/>
            <a:r>
              <a:rPr lang="en-US" dirty="0" smtClean="0"/>
              <a:t>Measure CM03 HOMs to see if the notch is shifted </a:t>
            </a:r>
          </a:p>
          <a:p>
            <a:pPr lvl="1"/>
            <a:r>
              <a:rPr lang="en-US" sz="2400" dirty="0" smtClean="0"/>
              <a:t>Re-tune CM03 HOM with </a:t>
            </a:r>
            <a:r>
              <a:rPr lang="en-US" sz="2400" dirty="0" err="1" smtClean="0"/>
              <a:t>Timergali’s</a:t>
            </a:r>
            <a:r>
              <a:rPr lang="en-US" sz="2400" dirty="0" smtClean="0"/>
              <a:t> help</a:t>
            </a:r>
          </a:p>
          <a:p>
            <a:pPr lvl="1"/>
            <a:r>
              <a:rPr lang="en-US" sz="2400" dirty="0" smtClean="0"/>
              <a:t>Compile lessons learned into report</a:t>
            </a:r>
            <a:endParaRPr lang="en-US" sz="2400" dirty="0"/>
          </a:p>
          <a:p>
            <a:pPr lvl="1"/>
            <a:r>
              <a:rPr lang="en-US" sz="2400" dirty="0" smtClean="0"/>
              <a:t>Cooldown CM03 first week of October for </a:t>
            </a:r>
            <a:r>
              <a:rPr lang="en-US" sz="2400" dirty="0" smtClean="0"/>
              <a:t>re-test</a:t>
            </a:r>
          </a:p>
          <a:p>
            <a:pPr lvl="1"/>
            <a:r>
              <a:rPr lang="en-US" sz="2400" dirty="0" smtClean="0"/>
              <a:t>Re-tune CM04 and CM02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CM03 HOM tuning </a:t>
            </a:r>
            <a:r>
              <a:rPr lang="en-US" dirty="0" smtClean="0"/>
              <a:t>update, 19 </a:t>
            </a: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4092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 Evaluation Plan (began in August)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95111" y="1164562"/>
            <a:ext cx="4916311" cy="4947480"/>
          </a:xfrm>
        </p:spPr>
        <p:txBody>
          <a:bodyPr>
            <a:noAutofit/>
          </a:bodyPr>
          <a:lstStyle/>
          <a:p>
            <a:r>
              <a:rPr lang="en-US" sz="1600" dirty="0" smtClean="0"/>
              <a:t>CM02: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/>
              <a:t>1. Pull U tubes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/>
              <a:t>2. Remove WG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/>
              <a:t>3. </a:t>
            </a:r>
            <a:r>
              <a:rPr lang="en-US" sz="1400" dirty="0" smtClean="0"/>
              <a:t>Re-establish </a:t>
            </a:r>
            <a:r>
              <a:rPr lang="en-US" sz="1400" dirty="0"/>
              <a:t>insulating vacuum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/>
              <a:t>4. Measure </a:t>
            </a:r>
            <a:r>
              <a:rPr lang="en-US" sz="1400" dirty="0" smtClean="0"/>
              <a:t>HOM's, </a:t>
            </a:r>
            <a:r>
              <a:rPr lang="en-US" sz="1400" dirty="0" err="1"/>
              <a:t>Vac</a:t>
            </a:r>
            <a:r>
              <a:rPr lang="en-US" sz="1400" dirty="0"/>
              <a:t> to </a:t>
            </a:r>
            <a:r>
              <a:rPr lang="en-US" sz="1400" dirty="0" err="1"/>
              <a:t>Vac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/>
              <a:t>5. Break </a:t>
            </a:r>
            <a:r>
              <a:rPr lang="en-US" sz="1400" dirty="0" smtClean="0"/>
              <a:t>insulating </a:t>
            </a:r>
            <a:r>
              <a:rPr lang="en-US" sz="1400" dirty="0"/>
              <a:t>vacuum.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/>
              <a:t>6</a:t>
            </a:r>
            <a:r>
              <a:rPr lang="en-US" sz="1400" dirty="0"/>
              <a:t>. Measure </a:t>
            </a:r>
            <a:r>
              <a:rPr lang="en-US" sz="1400" dirty="0" smtClean="0"/>
              <a:t>HOM's, </a:t>
            </a:r>
            <a:r>
              <a:rPr lang="en-US" sz="1400" dirty="0" err="1"/>
              <a:t>Vac</a:t>
            </a:r>
            <a:r>
              <a:rPr lang="en-US" sz="1400" dirty="0"/>
              <a:t> to </a:t>
            </a:r>
            <a:r>
              <a:rPr lang="en-US" sz="1400" dirty="0" err="1" smtClean="0"/>
              <a:t>Atm</a:t>
            </a:r>
            <a:r>
              <a:rPr lang="en-US" sz="1400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/>
              <a:t>7. Open </a:t>
            </a:r>
            <a:r>
              <a:rPr lang="en-US" sz="1400" dirty="0"/>
              <a:t>module and check HOM heat Stationing</a:t>
            </a:r>
            <a:r>
              <a:rPr lang="en-US" sz="1400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400" dirty="0" smtClean="0"/>
              <a:t>8. </a:t>
            </a:r>
            <a:r>
              <a:rPr lang="en-US" sz="1400" dirty="0"/>
              <a:t>Re-verify HOM measurement </a:t>
            </a:r>
            <a:r>
              <a:rPr lang="en-US" sz="1400" dirty="0" err="1"/>
              <a:t>Vac</a:t>
            </a:r>
            <a:r>
              <a:rPr lang="en-US" sz="1400" dirty="0"/>
              <a:t> to </a:t>
            </a:r>
            <a:r>
              <a:rPr lang="en-US" sz="1400" dirty="0" err="1" smtClean="0"/>
              <a:t>Atm</a:t>
            </a:r>
            <a:endParaRPr lang="en-US" sz="1400" dirty="0" smtClean="0"/>
          </a:p>
          <a:p>
            <a:pPr marL="233362" lvl="1" indent="0">
              <a:buNone/>
            </a:pPr>
            <a:r>
              <a:rPr lang="en-US" sz="1400" dirty="0" smtClean="0"/>
              <a:t>9. Analyze data and retune as needed</a:t>
            </a:r>
            <a:endParaRPr lang="en-US" sz="1400" dirty="0"/>
          </a:p>
          <a:p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0" y="6452315"/>
            <a:ext cx="4126528" cy="314326"/>
          </a:xfrm>
        </p:spPr>
        <p:txBody>
          <a:bodyPr/>
          <a:lstStyle/>
          <a:p>
            <a:r>
              <a:rPr lang="en-US" dirty="0"/>
              <a:t>CM03 HOM tuning update, 19 September 2017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855892" y="1268689"/>
            <a:ext cx="4432041" cy="49474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0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0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1600" dirty="0" smtClean="0"/>
              <a:t>CM03: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1. Open ports.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2. Check HOM heat stationing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3. Measure HOM's </a:t>
            </a:r>
            <a:r>
              <a:rPr lang="en-US" sz="1200" dirty="0" err="1" smtClean="0"/>
              <a:t>Vac</a:t>
            </a:r>
            <a:r>
              <a:rPr lang="en-US" sz="1200" dirty="0" smtClean="0"/>
              <a:t> to </a:t>
            </a:r>
            <a:r>
              <a:rPr lang="en-US" sz="1200" dirty="0" err="1" smtClean="0"/>
              <a:t>Atm</a:t>
            </a:r>
            <a:endParaRPr lang="en-US" sz="1200" dirty="0"/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4. Tune HOMA and/or B, if needed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5. Close up VV.  Complete BB installation.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6. Move CM03 into cave.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7. Pump down insulating vacuum space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8. Measure HOM's </a:t>
            </a:r>
            <a:r>
              <a:rPr lang="en-US" sz="1200" dirty="0" err="1" smtClean="0"/>
              <a:t>Vac</a:t>
            </a:r>
            <a:r>
              <a:rPr lang="en-US" sz="1200" dirty="0" smtClean="0"/>
              <a:t> to </a:t>
            </a:r>
            <a:r>
              <a:rPr lang="en-US" sz="1200" dirty="0" err="1" smtClean="0"/>
              <a:t>Vac</a:t>
            </a:r>
            <a:endParaRPr lang="en-US" sz="1200" dirty="0"/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9. U-tube party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10. Tune couplers Cold (</a:t>
            </a:r>
            <a:r>
              <a:rPr lang="en-US" sz="1200" dirty="0" err="1" smtClean="0"/>
              <a:t>Mircea</a:t>
            </a:r>
            <a:r>
              <a:rPr lang="en-US" sz="1200" dirty="0" smtClean="0"/>
              <a:t>)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11. Check HOM spectrum cold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12. Connect WGs and HOM cables</a:t>
            </a:r>
          </a:p>
          <a:p>
            <a:pPr lvl="1" fontAlgn="auto">
              <a:buFont typeface="Wingdings" panose="05000000000000000000" pitchFamily="2" charset="2"/>
              <a:buChar char="ü"/>
            </a:pPr>
            <a:r>
              <a:rPr lang="en-US" sz="1200" dirty="0" smtClean="0"/>
              <a:t>13. Test</a:t>
            </a:r>
          </a:p>
          <a:p>
            <a:pPr marL="233362" lvl="1" indent="0" fontAlgn="auto">
              <a:buNone/>
            </a:pPr>
            <a:r>
              <a:rPr lang="en-US" sz="1400" dirty="0" smtClean="0"/>
              <a:t>14. Verify tuning procedure (</a:t>
            </a:r>
            <a:r>
              <a:rPr lang="en-US" sz="1400" dirty="0" err="1" smtClean="0"/>
              <a:t>Timergali</a:t>
            </a:r>
            <a:r>
              <a:rPr lang="en-US" sz="1400" dirty="0" smtClean="0"/>
              <a:t> at </a:t>
            </a:r>
            <a:r>
              <a:rPr lang="en-US" sz="1400" dirty="0" err="1" smtClean="0"/>
              <a:t>Jlab</a:t>
            </a:r>
            <a:r>
              <a:rPr lang="en-US" sz="1400" dirty="0" smtClean="0"/>
              <a:t>)</a:t>
            </a:r>
          </a:p>
          <a:p>
            <a:pPr marL="233362" lvl="1" indent="0" fontAlgn="auto">
              <a:buNone/>
            </a:pPr>
            <a:r>
              <a:rPr lang="en-US" sz="1400" dirty="0" smtClean="0"/>
              <a:t>15. Verify data analysis </a:t>
            </a:r>
          </a:p>
          <a:p>
            <a:pPr marL="233362" lvl="1" indent="0" fontAlgn="auto">
              <a:buNone/>
            </a:pPr>
            <a:r>
              <a:rPr lang="en-US" sz="1400" dirty="0" smtClean="0"/>
              <a:t>16. Retune HOMs</a:t>
            </a:r>
          </a:p>
          <a:p>
            <a:pPr marL="233362" lvl="1" indent="0" fontAlgn="auto">
              <a:buNone/>
            </a:pPr>
            <a:endParaRPr lang="en-US" sz="1400" dirty="0" smtClean="0"/>
          </a:p>
          <a:p>
            <a:pPr fontAlgn="auto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64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Introduction</a:t>
            </a:r>
          </a:p>
          <a:p>
            <a:pPr lvl="2"/>
            <a:r>
              <a:rPr lang="en-US" dirty="0" smtClean="0"/>
              <a:t>CM02	</a:t>
            </a:r>
          </a:p>
          <a:p>
            <a:pPr lvl="2"/>
            <a:r>
              <a:rPr lang="en-US" dirty="0" smtClean="0"/>
              <a:t>CM03 </a:t>
            </a:r>
          </a:p>
          <a:p>
            <a:pPr lvl="1"/>
            <a:r>
              <a:rPr lang="en-US" sz="2600" dirty="0" smtClean="0"/>
              <a:t>Results from Investigations</a:t>
            </a:r>
          </a:p>
          <a:p>
            <a:pPr lvl="1"/>
            <a:r>
              <a:rPr lang="en-US" sz="2400" dirty="0" smtClean="0"/>
              <a:t>Ideas</a:t>
            </a:r>
            <a:endParaRPr lang="en-US" sz="2400" dirty="0" smtClean="0"/>
          </a:p>
          <a:p>
            <a:pPr lvl="1"/>
            <a:r>
              <a:rPr lang="en-US" sz="2400" dirty="0" smtClean="0"/>
              <a:t>Plans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CM03 HOM tuning update, 19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6870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03337" y="283637"/>
            <a:ext cx="8103570" cy="753033"/>
          </a:xfrm>
        </p:spPr>
        <p:txBody>
          <a:bodyPr/>
          <a:lstStyle/>
          <a:p>
            <a:r>
              <a:rPr lang="en-US" sz="2800" dirty="0" smtClean="0"/>
              <a:t>Introduction – Results of CM02 acceptance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From Ari </a:t>
            </a:r>
            <a:r>
              <a:rPr lang="en-US" dirty="0" err="1" smtClean="0"/>
              <a:t>Palczewski</a:t>
            </a:r>
            <a:r>
              <a:rPr lang="en-US" dirty="0" smtClean="0"/>
              <a:t>, HOM Tuning Status, 11 August 2017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48454"/>
              </p:ext>
            </p:extLst>
          </p:nvPr>
        </p:nvGraphicFramePr>
        <p:xfrm>
          <a:off x="90152" y="1359702"/>
          <a:ext cx="9053849" cy="2447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847">
                  <a:extLst>
                    <a:ext uri="{9D8B030D-6E8A-4147-A177-3AD203B41FA5}">
                      <a16:colId xmlns="" xmlns:a16="http://schemas.microsoft.com/office/drawing/2014/main" val="3648703118"/>
                    </a:ext>
                  </a:extLst>
                </a:gridCol>
                <a:gridCol w="819891">
                  <a:extLst>
                    <a:ext uri="{9D8B030D-6E8A-4147-A177-3AD203B41FA5}">
                      <a16:colId xmlns="" xmlns:a16="http://schemas.microsoft.com/office/drawing/2014/main" val="3392307864"/>
                    </a:ext>
                  </a:extLst>
                </a:gridCol>
                <a:gridCol w="888510">
                  <a:extLst>
                    <a:ext uri="{9D8B030D-6E8A-4147-A177-3AD203B41FA5}">
                      <a16:colId xmlns="" xmlns:a16="http://schemas.microsoft.com/office/drawing/2014/main" val="2232486434"/>
                    </a:ext>
                  </a:extLst>
                </a:gridCol>
                <a:gridCol w="838752">
                  <a:extLst>
                    <a:ext uri="{9D8B030D-6E8A-4147-A177-3AD203B41FA5}">
                      <a16:colId xmlns="" xmlns:a16="http://schemas.microsoft.com/office/drawing/2014/main" val="1764153521"/>
                    </a:ext>
                  </a:extLst>
                </a:gridCol>
                <a:gridCol w="916941">
                  <a:extLst>
                    <a:ext uri="{9D8B030D-6E8A-4147-A177-3AD203B41FA5}">
                      <a16:colId xmlns="" xmlns:a16="http://schemas.microsoft.com/office/drawing/2014/main" val="4196307000"/>
                    </a:ext>
                  </a:extLst>
                </a:gridCol>
                <a:gridCol w="895618">
                  <a:extLst>
                    <a:ext uri="{9D8B030D-6E8A-4147-A177-3AD203B41FA5}">
                      <a16:colId xmlns="" xmlns:a16="http://schemas.microsoft.com/office/drawing/2014/main" val="2046939608"/>
                    </a:ext>
                  </a:extLst>
                </a:gridCol>
                <a:gridCol w="1073320">
                  <a:extLst>
                    <a:ext uri="{9D8B030D-6E8A-4147-A177-3AD203B41FA5}">
                      <a16:colId xmlns="" xmlns:a16="http://schemas.microsoft.com/office/drawing/2014/main" val="1293793767"/>
                    </a:ext>
                  </a:extLst>
                </a:gridCol>
                <a:gridCol w="753256">
                  <a:extLst>
                    <a:ext uri="{9D8B030D-6E8A-4147-A177-3AD203B41FA5}">
                      <a16:colId xmlns="" xmlns:a16="http://schemas.microsoft.com/office/drawing/2014/main" val="2310444758"/>
                    </a:ext>
                  </a:extLst>
                </a:gridCol>
                <a:gridCol w="870243">
                  <a:extLst>
                    <a:ext uri="{9D8B030D-6E8A-4147-A177-3AD203B41FA5}">
                      <a16:colId xmlns="" xmlns:a16="http://schemas.microsoft.com/office/drawing/2014/main" val="1993826910"/>
                    </a:ext>
                  </a:extLst>
                </a:gridCol>
                <a:gridCol w="1275471">
                  <a:extLst>
                    <a:ext uri="{9D8B030D-6E8A-4147-A177-3AD203B41FA5}">
                      <a16:colId xmlns="" xmlns:a16="http://schemas.microsoft.com/office/drawing/2014/main" val="347931657"/>
                    </a:ext>
                  </a:extLst>
                </a:gridCol>
              </a:tblGrid>
              <a:tr h="38152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Cavity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Serial  </a:t>
                      </a:r>
                      <a:r>
                        <a:rPr lang="en-US" sz="1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effectLst/>
                        </a:rPr>
                        <a:t>QxtFPC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effectLst/>
                        </a:rPr>
                        <a:t>Qprobe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QHOMA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QHOMB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effectLst/>
                        </a:rPr>
                        <a:t>Emax</a:t>
                      </a:r>
                      <a:r>
                        <a:rPr lang="en-US" sz="1400" u="none" strike="noStrike" kern="1200" dirty="0">
                          <a:effectLst/>
                        </a:rPr>
                        <a:t> </a:t>
                      </a:r>
                      <a:endParaRPr lang="en-US" sz="1400" u="none" strike="noStrike" kern="1200" dirty="0" smtClean="0">
                        <a:effectLst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CM </a:t>
                      </a:r>
                      <a:r>
                        <a:rPr lang="en-US" sz="1400" u="none" strike="noStrike" kern="1200" dirty="0">
                          <a:effectLst/>
                        </a:rPr>
                        <a:t>/ VTA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Emaxop</a:t>
                      </a:r>
                      <a:endParaRPr lang="en-US" sz="1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FE </a:t>
                      </a:r>
                      <a:r>
                        <a:rPr lang="en-US" sz="1400" u="none" strike="noStrike" kern="1200" dirty="0" smtClean="0">
                          <a:effectLst/>
                        </a:rPr>
                        <a:t>Onset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400" u="none" strike="noStrike" kern="1200" dirty="0">
                          <a:effectLst/>
                        </a:rPr>
                        <a:t>CM / VTA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Limit CM 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="" xmlns:a16="http://schemas.microsoft.com/office/drawing/2014/main" val="1153732806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L2_014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4.14E+07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3.46E+11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</a:rPr>
                        <a:t>1.03E+11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1.76E+12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20.5 </a:t>
                      </a:r>
                      <a:r>
                        <a:rPr lang="en-US" sz="1400" u="none" strike="noStrike" kern="1200" dirty="0">
                          <a:effectLst/>
                        </a:rPr>
                        <a:t>/ </a:t>
                      </a:r>
                      <a:r>
                        <a:rPr lang="en-US" sz="1400" u="none" strike="noStrike" kern="1200" dirty="0" smtClean="0">
                          <a:effectLst/>
                        </a:rPr>
                        <a:t>24.0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N/A </a:t>
                      </a:r>
                      <a:r>
                        <a:rPr lang="en-US" sz="1400" b="1" u="none" strike="noStrike" kern="1200" dirty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en-US" sz="1400" u="none" strike="noStrike" kern="1200" dirty="0">
                          <a:effectLst/>
                        </a:rPr>
                        <a:t> </a:t>
                      </a:r>
                      <a:r>
                        <a:rPr lang="en-US" sz="1400" u="none" strike="noStrike" kern="1200" dirty="0" smtClean="0">
                          <a:effectLst/>
                        </a:rPr>
                        <a:t>N/A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Quench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="" xmlns:a16="http://schemas.microsoft.com/office/drawing/2014/main" val="3322000123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effectLst/>
                        </a:rPr>
                        <a:t>L2_009</a:t>
                      </a:r>
                      <a:endParaRPr lang="en-US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3.94E+07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2.86E+11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4.81E+11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1.03E+11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17.1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r>
                        <a:rPr lang="en-US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N/A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Quench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="" xmlns:a16="http://schemas.microsoft.com/office/drawing/2014/main" val="873034588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L2_001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4.25E+07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3.50E+11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</a:rPr>
                        <a:t>1.34E+11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2.96E+11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20.5 / 24.0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effectLst/>
                        </a:rPr>
                        <a:t>N/A </a:t>
                      </a:r>
                      <a:r>
                        <a:rPr lang="en-US" sz="1400" b="1" u="none" strike="noStrike" kern="1200" dirty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en-US" sz="1400" u="none" strike="noStrike" kern="1200" dirty="0">
                          <a:effectLst/>
                        </a:rPr>
                        <a:t> </a:t>
                      </a:r>
                      <a:r>
                        <a:rPr lang="en-US" sz="1400" u="none" strike="noStrike" kern="1200" dirty="0" smtClean="0">
                          <a:effectLst/>
                        </a:rPr>
                        <a:t>N/A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Quench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="" xmlns:a16="http://schemas.microsoft.com/office/drawing/2014/main" val="2922398380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L2_010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4.17E+07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3.80E+11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4.67E+11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8.25E+10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24.0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N/A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Quench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="" xmlns:a16="http://schemas.microsoft.com/office/drawing/2014/main" val="2385434072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L2_002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3.99e+07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3.70E+11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7.16E+10</a:t>
                      </a:r>
                      <a:endParaRPr lang="en-US" sz="14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2.35E+11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19.7 / 24.0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N/A </a:t>
                      </a:r>
                      <a:r>
                        <a:rPr lang="en-US" sz="1400" b="1" u="none" strike="noStrike" kern="1200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en-US" sz="1400" u="none" strike="noStrike" kern="1200" dirty="0" smtClean="0">
                          <a:effectLst/>
                        </a:rPr>
                        <a:t> N/A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Quench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extLst>
                  <a:ext uri="{0D108BD9-81ED-4DB2-BD59-A6C34878D82A}">
                    <a16:rowId xmlns="" xmlns:a16="http://schemas.microsoft.com/office/drawing/2014/main" val="1060311761"/>
                  </a:ext>
                </a:extLst>
              </a:tr>
              <a:tr h="2121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L2_005</a:t>
                      </a: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4.07E+07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6.23E+11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2.06E+11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 / 16.4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N/A </a:t>
                      </a:r>
                      <a:r>
                        <a:rPr lang="en-US" sz="1400" b="1" u="none" strike="noStrike" kern="1200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en-US" sz="1400" u="none" strike="noStrike" kern="1200" dirty="0" smtClean="0">
                          <a:effectLst/>
                        </a:rPr>
                        <a:t> N/A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Quench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extLst>
                  <a:ext uri="{0D108BD9-81ED-4DB2-BD59-A6C34878D82A}">
                    <a16:rowId xmlns="" xmlns:a16="http://schemas.microsoft.com/office/drawing/2014/main" val="331536399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L2_004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3.91E+07</a:t>
                      </a: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3.36E+11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6.86E+11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2.34E+11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19.4 / 21.0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18.9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N/A </a:t>
                      </a:r>
                      <a:r>
                        <a:rPr lang="en-US" sz="1400" b="1" u="none" strike="noStrike" kern="1200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en-US" sz="1400" u="none" strike="noStrike" kern="1200" dirty="0" smtClean="0">
                          <a:effectLst/>
                        </a:rPr>
                        <a:t> N/A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Quench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extLst>
                  <a:ext uri="{0D108BD9-81ED-4DB2-BD59-A6C34878D82A}">
                    <a16:rowId xmlns="" xmlns:a16="http://schemas.microsoft.com/office/drawing/2014/main" val="2083490343"/>
                  </a:ext>
                </a:extLst>
              </a:tr>
              <a:tr h="3815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L2_012</a:t>
                      </a: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3.96E+07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3.03E+11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2.19E+13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5.05E+11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 / 23.0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effectLst/>
                        </a:rPr>
                        <a:t>N/A </a:t>
                      </a:r>
                      <a:r>
                        <a:rPr lang="en-US" sz="1400" b="1" u="none" strike="noStrike" kern="1200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en-US" sz="1400" u="none" strike="noStrike" kern="1200" dirty="0" smtClean="0">
                          <a:effectLst/>
                        </a:rPr>
                        <a:t> N/A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 Group Quench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148" marR="11148" marT="11148" marB="0"/>
                </a:tc>
                <a:extLst>
                  <a:ext uri="{0D108BD9-81ED-4DB2-BD59-A6C34878D82A}">
                    <a16:rowId xmlns="" xmlns:a16="http://schemas.microsoft.com/office/drawing/2014/main" val="1345665769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4244742"/>
            <a:ext cx="8108950" cy="197490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400" dirty="0" smtClean="0"/>
              <a:t>Performance </a:t>
            </a:r>
            <a:r>
              <a:rPr lang="en-US" sz="2400" dirty="0" smtClean="0"/>
              <a:t>Requirements (LCLSII-4.5-PP-0670-R1, </a:t>
            </a:r>
            <a:r>
              <a:rPr lang="en-US" sz="2400" dirty="0" err="1" smtClean="0"/>
              <a:t>rev’d</a:t>
            </a:r>
            <a:r>
              <a:rPr lang="en-US" sz="2400" dirty="0" smtClean="0"/>
              <a:t> 10-2016)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QHOMA – 6 below spec; QHOMB – 6 below spec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37"/>
          <a:stretch/>
        </p:blipFill>
        <p:spPr bwMode="auto">
          <a:xfrm>
            <a:off x="231006" y="5053444"/>
            <a:ext cx="8912994" cy="654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85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</a:t>
            </a:r>
            <a:r>
              <a:rPr lang="en-US" dirty="0" smtClean="0"/>
              <a:t>Preliminary results </a:t>
            </a:r>
            <a:r>
              <a:rPr lang="en-US" dirty="0"/>
              <a:t>of </a:t>
            </a:r>
            <a:r>
              <a:rPr lang="en-US" dirty="0" smtClean="0"/>
              <a:t>CM03 </a:t>
            </a:r>
            <a:r>
              <a:rPr lang="en-US" dirty="0"/>
              <a:t>acceptance testing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From Mike Drury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57200" y="4305905"/>
            <a:ext cx="8108950" cy="1987710"/>
          </a:xfrm>
        </p:spPr>
        <p:txBody>
          <a:bodyPr/>
          <a:lstStyle/>
          <a:p>
            <a:r>
              <a:rPr lang="en-US" sz="2000" dirty="0"/>
              <a:t>*    Admin - pulsed</a:t>
            </a:r>
          </a:p>
          <a:p>
            <a:r>
              <a:rPr lang="en-US" sz="2000" dirty="0"/>
              <a:t>**  Measured at 10 MV/m</a:t>
            </a:r>
          </a:p>
          <a:p>
            <a:r>
              <a:rPr lang="en-US" sz="2000" dirty="0"/>
              <a:t>*** Needs further verification</a:t>
            </a:r>
          </a:p>
          <a:p>
            <a:r>
              <a:rPr lang="en-US" sz="2000" dirty="0"/>
              <a:t>**** Might increase with further vacuum processing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9948"/>
            <a:ext cx="9070884" cy="312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8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</a:t>
            </a:r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419592" y="6543674"/>
            <a:ext cx="4126528" cy="314326"/>
          </a:xfrm>
        </p:spPr>
        <p:txBody>
          <a:bodyPr/>
          <a:lstStyle/>
          <a:p>
            <a:r>
              <a:rPr lang="en-US" dirty="0"/>
              <a:t>CM03 HOM tuning update, 19 September 2017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8574" y="1071056"/>
            <a:ext cx="8108950" cy="1860224"/>
          </a:xfrm>
        </p:spPr>
        <p:txBody>
          <a:bodyPr>
            <a:normAutofit/>
          </a:bodyPr>
          <a:lstStyle/>
          <a:p>
            <a:pPr lvl="1"/>
            <a:r>
              <a:rPr lang="en-US" sz="1500" dirty="0" smtClean="0"/>
              <a:t>Collected data using FNAL software</a:t>
            </a:r>
          </a:p>
          <a:p>
            <a:pPr lvl="1"/>
            <a:r>
              <a:rPr lang="en-US" sz="1500" dirty="0" smtClean="0"/>
              <a:t>Cross-checked measurements with 2 different setups</a:t>
            </a:r>
          </a:p>
          <a:p>
            <a:pPr lvl="1"/>
            <a:r>
              <a:rPr lang="en-US" sz="1500" dirty="0" smtClean="0"/>
              <a:t>FNAL (</a:t>
            </a:r>
            <a:r>
              <a:rPr lang="en-US" sz="1500" dirty="0" err="1" smtClean="0"/>
              <a:t>Timergali</a:t>
            </a:r>
            <a:r>
              <a:rPr lang="en-US" sz="1500" dirty="0" smtClean="0"/>
              <a:t>) recalculated notch frequency from our data: 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</a:rPr>
              <a:t>Cavity 1 HOM A tuned same as cavity 8, but results are better</a:t>
            </a:r>
          </a:p>
          <a:p>
            <a:pPr lvl="3"/>
            <a:r>
              <a:rPr lang="en-US" sz="1200" dirty="0">
                <a:solidFill>
                  <a:srgbClr val="000000"/>
                </a:solidFill>
              </a:rPr>
              <a:t>Cavity 1 frequency was lower, 1299.95MHz vs 1300.000MHz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</a:rPr>
              <a:t>Cavity 1 and 7 HOM B </a:t>
            </a:r>
            <a:r>
              <a:rPr lang="en-US" sz="1400" dirty="0" err="1">
                <a:solidFill>
                  <a:srgbClr val="000000"/>
                </a:solidFill>
              </a:rPr>
              <a:t>Qext</a:t>
            </a:r>
            <a:r>
              <a:rPr lang="en-US" sz="1400" dirty="0">
                <a:solidFill>
                  <a:srgbClr val="000000"/>
                </a:solidFill>
              </a:rPr>
              <a:t> are close, but notch </a:t>
            </a:r>
            <a:r>
              <a:rPr lang="en-US" sz="1400" dirty="0" smtClean="0">
                <a:solidFill>
                  <a:srgbClr val="000000"/>
                </a:solidFill>
              </a:rPr>
              <a:t>is different by 0.4MHz.</a:t>
            </a:r>
          </a:p>
          <a:p>
            <a:pPr lvl="2"/>
            <a:r>
              <a:rPr lang="en-US" sz="1400" dirty="0" smtClean="0">
                <a:solidFill>
                  <a:srgbClr val="000000"/>
                </a:solidFill>
              </a:rPr>
              <a:t>Cavity </a:t>
            </a:r>
            <a:r>
              <a:rPr lang="en-US" sz="1400" dirty="0">
                <a:solidFill>
                  <a:srgbClr val="000000"/>
                </a:solidFill>
              </a:rPr>
              <a:t>3 HOM A severely mistuned – good Q, cavity 5 HOM B severely mistuned – bad Q. </a:t>
            </a:r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6413"/>
              </p:ext>
            </p:extLst>
          </p:nvPr>
        </p:nvGraphicFramePr>
        <p:xfrm>
          <a:off x="810883" y="2950232"/>
          <a:ext cx="7306572" cy="356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796"/>
                <a:gridCol w="1043796"/>
                <a:gridCol w="1043796"/>
                <a:gridCol w="1043796"/>
                <a:gridCol w="1043796"/>
                <a:gridCol w="1112808"/>
                <a:gridCol w="974784"/>
              </a:tblGrid>
              <a:tr h="6354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 A</a:t>
                      </a:r>
                    </a:p>
                    <a:p>
                      <a:pPr algn="ctr"/>
                      <a:r>
                        <a:rPr lang="en-US" dirty="0" smtClean="0"/>
                        <a:t> notch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 A </a:t>
                      </a:r>
                    </a:p>
                    <a:p>
                      <a:pPr algn="ctr"/>
                      <a:r>
                        <a:rPr lang="en-US" dirty="0" err="1" smtClean="0"/>
                        <a:t>Qext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HOM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HOM B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Qext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Spike</a:t>
                      </a:r>
                      <a:endParaRPr lang="en-US" dirty="0"/>
                    </a:p>
                  </a:txBody>
                  <a:tcPr/>
                </a:tc>
              </a:tr>
              <a:tr h="36511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</a:p>
                  </a:txBody>
                  <a:tcPr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4.12E+12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1296.5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3.21E+11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Admin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N/A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6511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1297.2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4.80E+10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9.74E+10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End</a:t>
                      </a:r>
                      <a:r>
                        <a:rPr lang="en-US" sz="1400" baseline="0" dirty="0" smtClean="0">
                          <a:latin typeface="+mn-lt"/>
                        </a:rPr>
                        <a:t> group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None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6511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1298.9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4.50E+11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1297.0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4.04E+11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Quench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N/A</a:t>
                      </a:r>
                    </a:p>
                  </a:txBody>
                  <a:tcPr/>
                </a:tc>
              </a:tr>
              <a:tr h="36511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1297.2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9.10E+10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8.54E+10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Fwd</a:t>
                      </a:r>
                      <a:r>
                        <a:rPr lang="en-US" sz="1400" baseline="0" dirty="0" smtClean="0">
                          <a:latin typeface="+mn-lt"/>
                        </a:rPr>
                        <a:t> power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N/A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6511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1297.0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4.20E+10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1298.7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1.70E+10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CARM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N/A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6511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</a:t>
                      </a:r>
                      <a:endParaRPr lang="en-US" sz="1600" b="1" dirty="0"/>
                    </a:p>
                  </a:txBody>
                  <a:tcPr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4.00E+12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1297.8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1.56E+11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End group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Cplr</a:t>
                      </a:r>
                      <a:r>
                        <a:rPr lang="en-US" sz="1400" dirty="0" smtClean="0">
                          <a:latin typeface="+mn-lt"/>
                        </a:rPr>
                        <a:t> side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6511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</a:t>
                      </a:r>
                      <a:endParaRPr lang="en-US" sz="1600" b="1" dirty="0"/>
                    </a:p>
                  </a:txBody>
                  <a:tcPr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7.70E+10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1296.9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3.50E+11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End group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+mn-lt"/>
                        </a:rPr>
                        <a:t>Cplr</a:t>
                      </a:r>
                      <a:r>
                        <a:rPr lang="en-US" sz="1400" dirty="0" smtClean="0">
                          <a:latin typeface="+mn-lt"/>
                        </a:rPr>
                        <a:t> side</a:t>
                      </a:r>
                    </a:p>
                  </a:txBody>
                  <a:tcPr/>
                </a:tc>
              </a:tr>
              <a:tr h="36511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1296.6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3.70E+10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1296.9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1.80E+11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End group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+mn-lt"/>
                        </a:rPr>
                        <a:t>Cplr</a:t>
                      </a:r>
                      <a:r>
                        <a:rPr lang="en-US" sz="1400" dirty="0" smtClean="0">
                          <a:latin typeface="+mn-lt"/>
                        </a:rPr>
                        <a:t> side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9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CM03 HOM A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CM03 HOM tuning update, 19 September 2017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9" y="1141384"/>
            <a:ext cx="7936302" cy="5282599"/>
          </a:xfrm>
        </p:spPr>
      </p:pic>
    </p:spTree>
    <p:extLst>
      <p:ext uri="{BB962C8B-B14F-4D97-AF65-F5344CB8AC3E}">
        <p14:creationId xmlns:p14="http://schemas.microsoft.com/office/powerpoint/2010/main" val="22558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 B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CM03 HOM tuning update, 19 September </a:t>
            </a:r>
            <a:r>
              <a:rPr lang="en-US" dirty="0" smtClean="0"/>
              <a:t>2017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51" y="1138971"/>
            <a:ext cx="7953553" cy="5132148"/>
          </a:xfrm>
        </p:spPr>
      </p:pic>
    </p:spTree>
    <p:extLst>
      <p:ext uri="{BB962C8B-B14F-4D97-AF65-F5344CB8AC3E}">
        <p14:creationId xmlns:p14="http://schemas.microsoft.com/office/powerpoint/2010/main" val="16194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HOM Tuning Status, 11 August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Tune </a:t>
            </a:r>
            <a:r>
              <a:rPr lang="en-US" sz="2400" dirty="0" smtClean="0"/>
              <a:t>A and B to different specs? </a:t>
            </a:r>
          </a:p>
          <a:p>
            <a:pPr lvl="2"/>
            <a:r>
              <a:rPr lang="en-US" dirty="0" smtClean="0"/>
              <a:t>Experiments to be done in VTA</a:t>
            </a:r>
          </a:p>
          <a:p>
            <a:pPr lvl="1"/>
            <a:r>
              <a:rPr lang="en-US" sz="2400" dirty="0" smtClean="0"/>
              <a:t>Tuning </a:t>
            </a:r>
            <a:r>
              <a:rPr lang="en-US" sz="2400" dirty="0"/>
              <a:t>procedure is consistent  in VTA and CMTF – results are </a:t>
            </a:r>
            <a:r>
              <a:rPr lang="en-US" sz="2400" dirty="0" smtClean="0"/>
              <a:t>not</a:t>
            </a:r>
          </a:p>
          <a:p>
            <a:pPr lvl="2"/>
            <a:r>
              <a:rPr lang="en-US" dirty="0" smtClean="0"/>
              <a:t>Cavities are in the same state – tuning should be the same</a:t>
            </a:r>
          </a:p>
          <a:p>
            <a:pPr lvl="2"/>
            <a:r>
              <a:rPr lang="en-US" dirty="0" smtClean="0"/>
              <a:t>VTA cooldown performed “vacuum to vacuum”, </a:t>
            </a:r>
            <a:r>
              <a:rPr lang="en-US" dirty="0" err="1" smtClean="0"/>
              <a:t>Qext</a:t>
            </a:r>
            <a:r>
              <a:rPr lang="en-US" dirty="0" smtClean="0"/>
              <a:t> didn’t change. </a:t>
            </a:r>
          </a:p>
          <a:p>
            <a:pPr lvl="1"/>
            <a:r>
              <a:rPr lang="en-US" sz="2400" dirty="0" smtClean="0"/>
              <a:t>VTA and CMTF notch position must be different – how? </a:t>
            </a:r>
          </a:p>
          <a:p>
            <a:pPr lvl="1"/>
            <a:r>
              <a:rPr lang="en-US" sz="2400" dirty="0" smtClean="0"/>
              <a:t>We now suspect </a:t>
            </a:r>
            <a:r>
              <a:rPr lang="en-US" sz="2400" dirty="0"/>
              <a:t>clamps, cables or other interference changing </a:t>
            </a:r>
            <a:r>
              <a:rPr lang="en-US" sz="2400" dirty="0" err="1" smtClean="0"/>
              <a:t>Qext</a:t>
            </a:r>
            <a:endParaRPr lang="en-US" sz="2400" dirty="0" smtClean="0"/>
          </a:p>
          <a:p>
            <a:pPr marL="23336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42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Schedule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CM03 – </a:t>
            </a:r>
            <a:r>
              <a:rPr lang="en-US" sz="2400" dirty="0" smtClean="0"/>
              <a:t>in</a:t>
            </a:r>
            <a:r>
              <a:rPr lang="en-US" sz="2400" dirty="0" smtClean="0"/>
              <a:t> </a:t>
            </a:r>
            <a:r>
              <a:rPr lang="en-US" sz="2400" dirty="0" smtClean="0"/>
              <a:t>the cave, planning to take out later this week</a:t>
            </a:r>
          </a:p>
          <a:p>
            <a:pPr lvl="2"/>
            <a:r>
              <a:rPr lang="en-US" dirty="0" smtClean="0"/>
              <a:t>Evaluate HOMs and retune as needed</a:t>
            </a:r>
          </a:p>
          <a:p>
            <a:pPr lvl="2"/>
            <a:r>
              <a:rPr lang="en-US" dirty="0" smtClean="0"/>
              <a:t>Cooldown in the first </a:t>
            </a:r>
            <a:r>
              <a:rPr lang="en-US" dirty="0" smtClean="0"/>
              <a:t>week of October</a:t>
            </a:r>
          </a:p>
          <a:p>
            <a:pPr lvl="1"/>
            <a:r>
              <a:rPr lang="en-US" sz="2400" dirty="0" smtClean="0"/>
              <a:t>CM02 – stored for now. </a:t>
            </a:r>
          </a:p>
          <a:p>
            <a:pPr lvl="2"/>
            <a:r>
              <a:rPr lang="en-US" dirty="0" smtClean="0"/>
              <a:t>Data is collected, not analyzed</a:t>
            </a:r>
          </a:p>
          <a:p>
            <a:pPr lvl="2"/>
            <a:r>
              <a:rPr lang="en-US" dirty="0" smtClean="0"/>
              <a:t>Retune HOMs after all issues have been resolved and procedures verified.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CM03 HOM tuning </a:t>
            </a:r>
            <a:r>
              <a:rPr lang="en-US" dirty="0" smtClean="0"/>
              <a:t>update,19 </a:t>
            </a: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4573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stName_Template_FAC201502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Breakout_x0020_Session xmlns="f15a050e-1ce7-4ed2-9890-60f9658c1ede">6&amp;7 - Cryoplant/Cryomodules Systems</Breakout_x0020_Sess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A4933D0FB4B4CA82280B30CAF47E2" ma:contentTypeVersion="14" ma:contentTypeDescription="Create a new document." ma:contentTypeScope="" ma:versionID="7b68698eab841f6565c5c3885a08d4e9">
  <xsd:schema xmlns:xsd="http://www.w3.org/2001/XMLSchema" xmlns:xs="http://www.w3.org/2001/XMLSchema" xmlns:p="http://schemas.microsoft.com/office/2006/metadata/properties" xmlns:ns2="f15a050e-1ce7-4ed2-9890-60f9658c1ede" targetNamespace="http://schemas.microsoft.com/office/2006/metadata/properties" ma:root="true" ma:fieldsID="099edc80864fba8e7bdccaf9ddf53b95" ns2:_="">
    <xsd:import namespace="f15a050e-1ce7-4ed2-9890-60f9658c1ede"/>
    <xsd:element name="properties">
      <xsd:complexType>
        <xsd:sequence>
          <xsd:element name="documentManagement">
            <xsd:complexType>
              <xsd:all>
                <xsd:element ref="ns2:Breakout_x0020_Ses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a050e-1ce7-4ed2-9890-60f9658c1ede" elementFormDefault="qualified">
    <xsd:import namespace="http://schemas.microsoft.com/office/2006/documentManagement/types"/>
    <xsd:import namespace="http://schemas.microsoft.com/office/infopath/2007/PartnerControls"/>
    <xsd:element name="Breakout_x0020_Session" ma:index="8" nillable="true" ma:displayName="Breakout Session" ma:format="Dropdown" ma:internalName="Breakout_x0020_Session">
      <xsd:simpleType>
        <xsd:restriction base="dms:Choice">
          <xsd:enumeration value="Plenary"/>
          <xsd:enumeration value="1 - Accelerator Physics"/>
          <xsd:enumeration value="2 - Injector/Linac"/>
          <xsd:enumeration value="3 - RF Power Systems"/>
          <xsd:enumeration value="4&amp;5 - Undulator/XTES System"/>
          <xsd:enumeration value="6&amp;7 - Cryoplant/Cryomodules Systems"/>
          <xsd:enumeration value="8 - Controls/Safety Systems"/>
          <xsd:enumeration value="9 - Conventional Facilities and Infrastructure"/>
          <xsd:enumeration value="10 - Env., Safety &amp; Health"/>
          <xsd:enumeration value="11 - Cost and Schedule"/>
          <xsd:enumeration value="12 - Project Management"/>
          <xsd:enumeration value="Closeout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1B16AA-9221-46AE-B700-523442ABDABD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f15a050e-1ce7-4ed2-9890-60f9658c1ede"/>
  </ds:schemaRefs>
</ds:datastoreItem>
</file>

<file path=customXml/itemProps2.xml><?xml version="1.0" encoding="utf-8"?>
<ds:datastoreItem xmlns:ds="http://schemas.openxmlformats.org/officeDocument/2006/customXml" ds:itemID="{4A412592-B3EC-460B-8247-E50BE1A66E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5a050e-1ce7-4ed2-9890-60f9658c1e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LastName_Template_FAC201502</Template>
  <TotalTime>3548</TotalTime>
  <Words>873</Words>
  <Application>Microsoft Office PowerPoint</Application>
  <PresentationFormat>On-screen Show (4:3)</PresentationFormat>
  <Paragraphs>276</Paragraphs>
  <Slides>11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LastName_Template_FAC201502</vt:lpstr>
      <vt:lpstr>CM02, CM03 HOM Q_ext Tuning Status</vt:lpstr>
      <vt:lpstr>Outline</vt:lpstr>
      <vt:lpstr>Introduction – Results of CM02 acceptance testing</vt:lpstr>
      <vt:lpstr>Introduction – Preliminary results of CM03 acceptance testing</vt:lpstr>
      <vt:lpstr>Results from Investigations</vt:lpstr>
      <vt:lpstr>CM03 HOM A data</vt:lpstr>
      <vt:lpstr>HOM B data</vt:lpstr>
      <vt:lpstr>Ideas</vt:lpstr>
      <vt:lpstr>Schedule</vt:lpstr>
      <vt:lpstr>Plans</vt:lpstr>
      <vt:lpstr>HOM Evaluation Plan (began in August)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tor</dc:creator>
  <cp:lastModifiedBy>Anna Shabalina</cp:lastModifiedBy>
  <cp:revision>198</cp:revision>
  <cp:lastPrinted>2013-05-01T00:31:17Z</cp:lastPrinted>
  <dcterms:created xsi:type="dcterms:W3CDTF">2015-01-29T22:30:14Z</dcterms:created>
  <dcterms:modified xsi:type="dcterms:W3CDTF">2017-09-19T16:54:02Z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0x010100B48A4933D0FB4B4CA82280B30CAF47E2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3300</vt:r8>
  </property>
  <property fmtid="{D5CDD505-2E9C-101B-9397-08002B2CF9AE}" pid="8" name="xd_ProgID">
    <vt:lpwstr/>
  </property>
  <property fmtid="{D5CDD505-2E9C-101B-9397-08002B2CF9AE}" pid="9" name="_CopySource">
    <vt:lpwstr>https://slacspace.slac.stanford.edu/sites/reviews/lclsii/CD1DR_Dec2013/Presentations/Proc pres Dir review 12 2013.pptx</vt:lpwstr>
  </property>
  <property fmtid="{D5CDD505-2E9C-101B-9397-08002B2CF9AE}" pid="10" name="TemplateUrl">
    <vt:lpwstr/>
  </property>
</Properties>
</file>