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32" r:id="rId5"/>
    <p:sldMasterId id="2147484042" r:id="rId6"/>
    <p:sldMasterId id="2147484052" r:id="rId7"/>
    <p:sldMasterId id="2147484062" r:id="rId8"/>
    <p:sldMasterId id="2147484070" r:id="rId9"/>
  </p:sldMasterIdLst>
  <p:notesMasterIdLst>
    <p:notesMasterId r:id="rId17"/>
  </p:notesMasterIdLst>
  <p:handoutMasterIdLst>
    <p:handoutMasterId r:id="rId18"/>
  </p:handoutMasterIdLst>
  <p:sldIdLst>
    <p:sldId id="662" r:id="rId10"/>
    <p:sldId id="1046" r:id="rId11"/>
    <p:sldId id="1050" r:id="rId12"/>
    <p:sldId id="1051" r:id="rId13"/>
    <p:sldId id="1052" r:id="rId14"/>
    <p:sldId id="1049" r:id="rId15"/>
    <p:sldId id="1045" r:id="rId1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0000FF"/>
    <a:srgbClr val="669900"/>
    <a:srgbClr val="FF0000"/>
    <a:srgbClr val="9A0000"/>
    <a:srgbClr val="FFCC99"/>
    <a:srgbClr val="9D3431"/>
    <a:srgbClr val="FFFFCC"/>
    <a:srgbClr val="FF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89680" autoAdjust="0"/>
  </p:normalViewPr>
  <p:slideViewPr>
    <p:cSldViewPr snapToGrid="0">
      <p:cViewPr varScale="1">
        <p:scale>
          <a:sx n="76" d="100"/>
          <a:sy n="76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orient="horz" pos="2932"/>
        <p:guide pos="2200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1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737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1" y="8841737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7" y="4422459"/>
            <a:ext cx="5617208" cy="418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327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3327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3253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55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tif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jpeg"/><Relationship Id="rId5" Type="http://schemas.openxmlformats.org/officeDocument/2006/relationships/image" Target="../media/image4.gif"/><Relationship Id="rId10" Type="http://schemas.openxmlformats.org/officeDocument/2006/relationships/image" Target="../media/image18.jpeg"/><Relationship Id="rId4" Type="http://schemas.openxmlformats.org/officeDocument/2006/relationships/image" Target="../media/image21.png"/><Relationship Id="rId9" Type="http://schemas.openxmlformats.org/officeDocument/2006/relationships/image" Target="../media/image8.gi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1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2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3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86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7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1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3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4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1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48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7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8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99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0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28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37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804F-ECBB-413F-8FD6-B024F80B3F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7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4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25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0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21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4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6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20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22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1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3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2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1" y="3876677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7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536577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755013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1" y="4371977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3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7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0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7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65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1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4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2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7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5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4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00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7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6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0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1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3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2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4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78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Vent of J1.3-06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57217" y="2906837"/>
            <a:ext cx="7989887" cy="2927043"/>
          </a:xfrm>
        </p:spPr>
        <p:txBody>
          <a:bodyPr/>
          <a:lstStyle/>
          <a:p>
            <a:r>
              <a:rPr lang="en-US" dirty="0" smtClean="0"/>
              <a:t>Ed </a:t>
            </a:r>
            <a:r>
              <a:rPr lang="en-US" dirty="0"/>
              <a:t>Daly </a:t>
            </a:r>
            <a:r>
              <a:rPr lang="en-US" dirty="0" smtClean="0"/>
              <a:t>/ M. Drury / J. Fischer / R. Legg / T. Reilly</a:t>
            </a:r>
          </a:p>
          <a:p>
            <a:r>
              <a:rPr lang="en-US" dirty="0" smtClean="0"/>
              <a:t>15-September-2017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J1.3-06 Status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328" y="1354596"/>
            <a:ext cx="3537697" cy="2343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230599"/>
            <a:ext cx="5380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4001D"/>
                </a:solidFill>
              </a:rPr>
              <a:t>J1.3-6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Accidentally vented during preparation for leak check of 2 phase circuit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GHRP cap slipped and impacted right angle valve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String fast bled up to just under  100 </a:t>
            </a:r>
            <a:r>
              <a:rPr lang="en-US" sz="2200" dirty="0" err="1" smtClean="0"/>
              <a:t>torr</a:t>
            </a:r>
            <a:r>
              <a:rPr lang="en-US" sz="2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771509" y="332189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J1.3-06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075" y="3818579"/>
            <a:ext cx="2777950" cy="183994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947666" y="2969537"/>
            <a:ext cx="317332" cy="416459"/>
          </a:xfrm>
          <a:prstGeom prst="wedgeEllipseCallout">
            <a:avLst>
              <a:gd name="adj1" fmla="val 501265"/>
              <a:gd name="adj2" fmla="val 3625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7" y="3697746"/>
            <a:ext cx="6106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Cavity and couplers will require reprocessing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163" y="4272683"/>
            <a:ext cx="3518912" cy="238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6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Disassembly Procedure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9011" y="1338474"/>
            <a:ext cx="9074989" cy="5683427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Disassemble from cavity 1 end of string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Cut south GHRP tee to 2 phase weld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Engage </a:t>
            </a:r>
            <a:r>
              <a:rPr lang="en-US" dirty="0">
                <a:latin typeface="Calibri"/>
                <a:ea typeface="Calibri"/>
                <a:cs typeface="Times New Roman"/>
              </a:rPr>
              <a:t>lollipop tooling to 4 upstream cavities and gate valve, Lock lollipops including the turn buckles, verify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Install cold coupler supports and anti-roll brackets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Install the 2 phase pipe support tooling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Remove the bearing block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assy’s</a:t>
            </a:r>
            <a:r>
              <a:rPr lang="en-US" dirty="0">
                <a:latin typeface="Calibri"/>
                <a:ea typeface="Calibri"/>
                <a:cs typeface="Times New Roman"/>
              </a:rPr>
              <a:t>, invar clamps, GHRP 2 phase pipe clamps, and gate valve support.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Verify all items tying the UCM and Cavity string have been removed.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Disconnect the beamline bellows between cavities 4 &amp; 5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Rotate Line H  (1/4”lines) out of the way to provide clearance, tie up. 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Slide the 4 cavities south to clear the previously disconnected beam line bellows flange edge.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Raise the UCM, watch for interferences. Guide the siphon tubes while lifting.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Once the UCM is high enough, transport the assembly to WS2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Remove the Magnetic shields (re-assemble for storage!!) and MLI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Install the anti-roll A-frames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Cut the remaining 2 phase helium vessel tees and remove the 2 phase interconnecting pipes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 panose="020F0502020204030204" pitchFamily="34" charset="0"/>
              </a:rPr>
              <a:t>Roll out from under the UCM.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 panose="020F0502020204030204" pitchFamily="34" charset="0"/>
              </a:rPr>
              <a:t>Disassemble coupler from </a:t>
            </a:r>
            <a:r>
              <a:rPr lang="en-US" dirty="0" smtClean="0">
                <a:latin typeface="Calibri" panose="020F0502020204030204" pitchFamily="34" charset="0"/>
              </a:rPr>
              <a:t>cavity</a:t>
            </a:r>
            <a:endParaRPr lang="en-US" dirty="0" smtClean="0">
              <a:latin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 panose="020F0502020204030204" pitchFamily="34" charset="0"/>
              </a:rPr>
              <a:t>Remove probe from cavity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 panose="020F0502020204030204" pitchFamily="34" charset="0"/>
              </a:rPr>
              <a:t>Reinstall PICs; cap </a:t>
            </a:r>
            <a:r>
              <a:rPr lang="en-US" dirty="0" smtClean="0">
                <a:latin typeface="Calibri" panose="020F0502020204030204" pitchFamily="34" charset="0"/>
              </a:rPr>
              <a:t>cavity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 panose="020F0502020204030204" pitchFamily="34" charset="0"/>
              </a:rPr>
              <a:t>Return cavity to </a:t>
            </a:r>
            <a:r>
              <a:rPr lang="en-US" dirty="0" smtClean="0">
                <a:latin typeface="Calibri" panose="020F0502020204030204" pitchFamily="34" charset="0"/>
              </a:rPr>
              <a:t>storage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1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5591"/>
            <a:ext cx="9144000" cy="54506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Disassembly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5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Disassembly of Cold Mass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6223" y="2670772"/>
            <a:ext cx="5963313" cy="3704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834" y="1620570"/>
            <a:ext cx="803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four cavities have been removed and will be disassembled this week for storage and re-processing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2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of Parts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07034" y="1390233"/>
            <a:ext cx="8359116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HPR only; No chemistry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Send couplers back to RI for cleaning/requalification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Bellows will go through the full inspection traveler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Requalify cavities in VTA when time allows.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Parts will be integrated into new strings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“J1.3-06” name will be retired from Travelers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9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J1.3-06 Lessons Learned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9645" y="1221324"/>
            <a:ext cx="8599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New assembly procedure and tooling for GHRP cap installation at WS3 and WS5.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771509" y="332189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J1.3-06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0727" y="2100684"/>
            <a:ext cx="4438601" cy="2380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957" y="2100684"/>
            <a:ext cx="40505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Portable lift used to both lift GHRP cap and protect the Right Angle Valve; Safer for both employees and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Looking into a plug with </a:t>
            </a:r>
            <a:r>
              <a:rPr lang="en-US" sz="2000" dirty="0" err="1" smtClean="0"/>
              <a:t>o-ring</a:t>
            </a:r>
            <a:r>
              <a:rPr lang="en-US" sz="2000" dirty="0" smtClean="0"/>
              <a:t> to replace GHRP cap for vacuum leak checks. Lighter, safer.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10946" y="4641634"/>
            <a:ext cx="1927292" cy="2085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044" y="4913884"/>
            <a:ext cx="6019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Metal bellows covers put in place to prevent accidental venting during prep for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</p:txBody>
      </p:sp>
      <p:sp>
        <p:nvSpPr>
          <p:cNvPr id="5" name="Oval Callout 4"/>
          <p:cNvSpPr/>
          <p:nvPr/>
        </p:nvSpPr>
        <p:spPr>
          <a:xfrm>
            <a:off x="6883508" y="5314385"/>
            <a:ext cx="1182167" cy="645548"/>
          </a:xfrm>
          <a:prstGeom prst="wedgeEllipseCallout">
            <a:avLst>
              <a:gd name="adj1" fmla="val -144133"/>
              <a:gd name="adj2" fmla="val -300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B58DA2248E644A682083ACDD5076C" ma:contentTypeVersion="9" ma:contentTypeDescription="Create a new document." ma:contentTypeScope="" ma:versionID="4c03114565c2acc50fe39b31408291ec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f5d975f2-272d-43b7-a43d-337ed3c571bd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86C4C7-6DA2-4CC1-BD0B-FBFB24831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107282</TotalTime>
  <Words>419</Words>
  <Application>Microsoft Office PowerPoint</Application>
  <PresentationFormat>On-screen Show (4:3)</PresentationFormat>
  <Paragraphs>55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Blank</vt:lpstr>
      <vt:lpstr>1_Blank</vt:lpstr>
      <vt:lpstr>2_Blank</vt:lpstr>
      <vt:lpstr>LastName_Title_DR201608</vt:lpstr>
      <vt:lpstr>3_Blank</vt:lpstr>
      <vt:lpstr>1_LastName_Title_DR201608</vt:lpstr>
      <vt:lpstr>Vent of J1.3-06</vt:lpstr>
      <vt:lpstr>J1.3-06 Status</vt:lpstr>
      <vt:lpstr>Disassembly Procedure</vt:lpstr>
      <vt:lpstr>Schedule for Disassembly</vt:lpstr>
      <vt:lpstr>Disassembly of Cold Mass </vt:lpstr>
      <vt:lpstr>Reprocessing of Parts</vt:lpstr>
      <vt:lpstr>J1.3-06 Lessons Learned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Robert Legg</dc:creator>
  <cp:lastModifiedBy>rlegg</cp:lastModifiedBy>
  <cp:revision>3043</cp:revision>
  <cp:lastPrinted>2015-05-06T13:30:50Z</cp:lastPrinted>
  <dcterms:created xsi:type="dcterms:W3CDTF">2009-11-23T23:38:17Z</dcterms:created>
  <dcterms:modified xsi:type="dcterms:W3CDTF">2017-09-19T13:06:51Z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0x010100D49B58DA2248E644A682083ACDD5076C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https://slacspace.slac.stanford.edu/sites/reviews/lclsii/CD1DR_Dec2013/Presentations/Proc pres Dir review 12 2013.pptx</vt:lpwstr>
  </property>
  <property fmtid="{D5CDD505-2E9C-101B-9397-08002B2CF9AE}" pid="10" name="TemplateUrl">
    <vt:lpwstr/>
  </property>
</Properties>
</file>