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21"/>
  </p:notesMasterIdLst>
  <p:handoutMasterIdLst>
    <p:handoutMasterId r:id="rId22"/>
  </p:handoutMasterIdLst>
  <p:sldIdLst>
    <p:sldId id="826" r:id="rId6"/>
    <p:sldId id="853" r:id="rId7"/>
    <p:sldId id="836" r:id="rId8"/>
    <p:sldId id="785" r:id="rId9"/>
    <p:sldId id="851" r:id="rId10"/>
    <p:sldId id="835" r:id="rId11"/>
    <p:sldId id="849" r:id="rId12"/>
    <p:sldId id="854" r:id="rId13"/>
    <p:sldId id="858" r:id="rId14"/>
    <p:sldId id="850" r:id="rId15"/>
    <p:sldId id="852" r:id="rId16"/>
    <p:sldId id="834" r:id="rId17"/>
    <p:sldId id="855" r:id="rId18"/>
    <p:sldId id="856" r:id="rId19"/>
    <p:sldId id="857" r:id="rId2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4453" autoAdjust="0"/>
  </p:normalViewPr>
  <p:slideViewPr>
    <p:cSldViewPr snapToGrid="0">
      <p:cViewPr varScale="1">
        <p:scale>
          <a:sx n="93" d="100"/>
          <a:sy n="93" d="100"/>
        </p:scale>
        <p:origin x="11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server1\personnel\blowers\Projects\LCLS\LCLS_II\FNAL_stuff\Inspections\Reports\LCLS-II_DRs_and_QCRs_and_travel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server1\personnel\blowers\Projects\LCLS\LCLS_II\FNAL_stuff\Inspections\Reports\LCLS-II_DRs_and_QCRs_and_travel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server1\personnel\blowers\Projects\LCLS\LCLS_II\Lessons_Learned\2017-09_QA-QC_Workshop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server1\personnel\blowers\Projects\LCLS\LCLS_II\FNAL_stuff\Inspections\Reports\LCLS-II_DRs_and_QCRs_and_travel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LCLS-II Material Receipts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'RFs received and inspected'!$D$1</c:f>
              <c:strCache>
                <c:ptCount val="1"/>
                <c:pt idx="0">
                  <c:v>RFs_received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'RFs received and inspected'!$C$2:$C$38</c:f>
              <c:strCache>
                <c:ptCount val="37"/>
                <c:pt idx="0">
                  <c:v>2014-6</c:v>
                </c:pt>
                <c:pt idx="1">
                  <c:v>2014-9</c:v>
                </c:pt>
                <c:pt idx="2">
                  <c:v>2014-10</c:v>
                </c:pt>
                <c:pt idx="3">
                  <c:v>2014-12</c:v>
                </c:pt>
                <c:pt idx="4">
                  <c:v>2015-1</c:v>
                </c:pt>
                <c:pt idx="5">
                  <c:v>2015-2</c:v>
                </c:pt>
                <c:pt idx="6">
                  <c:v>2015-3</c:v>
                </c:pt>
                <c:pt idx="7">
                  <c:v>2015-4</c:v>
                </c:pt>
                <c:pt idx="8">
                  <c:v>2015-5</c:v>
                </c:pt>
                <c:pt idx="9">
                  <c:v>2015-6</c:v>
                </c:pt>
                <c:pt idx="10">
                  <c:v>2015-7</c:v>
                </c:pt>
                <c:pt idx="11">
                  <c:v>2015-8</c:v>
                </c:pt>
                <c:pt idx="12">
                  <c:v>2015-9</c:v>
                </c:pt>
                <c:pt idx="13">
                  <c:v>2015-10</c:v>
                </c:pt>
                <c:pt idx="14">
                  <c:v>2015-11</c:v>
                </c:pt>
                <c:pt idx="15">
                  <c:v>2015-12</c:v>
                </c:pt>
                <c:pt idx="16">
                  <c:v>2016-1</c:v>
                </c:pt>
                <c:pt idx="17">
                  <c:v>2016-2</c:v>
                </c:pt>
                <c:pt idx="18">
                  <c:v>2016-3</c:v>
                </c:pt>
                <c:pt idx="19">
                  <c:v>2016-4</c:v>
                </c:pt>
                <c:pt idx="20">
                  <c:v>2016-5</c:v>
                </c:pt>
                <c:pt idx="21">
                  <c:v>2016-6</c:v>
                </c:pt>
                <c:pt idx="22">
                  <c:v>2016-7</c:v>
                </c:pt>
                <c:pt idx="23">
                  <c:v>2016-8</c:v>
                </c:pt>
                <c:pt idx="24">
                  <c:v>2016-9</c:v>
                </c:pt>
                <c:pt idx="25">
                  <c:v>2016-10</c:v>
                </c:pt>
                <c:pt idx="26">
                  <c:v>2016-11</c:v>
                </c:pt>
                <c:pt idx="27">
                  <c:v>2016-12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  <c:pt idx="32">
                  <c:v>2017-5</c:v>
                </c:pt>
                <c:pt idx="33">
                  <c:v>2017-6</c:v>
                </c:pt>
                <c:pt idx="34">
                  <c:v>2017-7</c:v>
                </c:pt>
                <c:pt idx="35">
                  <c:v>2017-8</c:v>
                </c:pt>
                <c:pt idx="36">
                  <c:v>2017-9</c:v>
                </c:pt>
              </c:strCache>
            </c:strRef>
          </c:cat>
          <c:val>
            <c:numRef>
              <c:f>'RFs received and inspected'!$D$2:$D$38</c:f>
              <c:numCache>
                <c:formatCode>General</c:formatCode>
                <c:ptCount val="37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17</c:v>
                </c:pt>
                <c:pt idx="4">
                  <c:v>12</c:v>
                </c:pt>
                <c:pt idx="5">
                  <c:v>6</c:v>
                </c:pt>
                <c:pt idx="6">
                  <c:v>27</c:v>
                </c:pt>
                <c:pt idx="7">
                  <c:v>12</c:v>
                </c:pt>
                <c:pt idx="8">
                  <c:v>34</c:v>
                </c:pt>
                <c:pt idx="9">
                  <c:v>34</c:v>
                </c:pt>
                <c:pt idx="10">
                  <c:v>23</c:v>
                </c:pt>
                <c:pt idx="11">
                  <c:v>41</c:v>
                </c:pt>
                <c:pt idx="12">
                  <c:v>33</c:v>
                </c:pt>
                <c:pt idx="13">
                  <c:v>56</c:v>
                </c:pt>
                <c:pt idx="14">
                  <c:v>26</c:v>
                </c:pt>
                <c:pt idx="15">
                  <c:v>38</c:v>
                </c:pt>
                <c:pt idx="16">
                  <c:v>82</c:v>
                </c:pt>
                <c:pt idx="17">
                  <c:v>113</c:v>
                </c:pt>
                <c:pt idx="18">
                  <c:v>67</c:v>
                </c:pt>
                <c:pt idx="19">
                  <c:v>71</c:v>
                </c:pt>
                <c:pt idx="20">
                  <c:v>43</c:v>
                </c:pt>
                <c:pt idx="21">
                  <c:v>196</c:v>
                </c:pt>
                <c:pt idx="22">
                  <c:v>86</c:v>
                </c:pt>
                <c:pt idx="23">
                  <c:v>86</c:v>
                </c:pt>
                <c:pt idx="24">
                  <c:v>75</c:v>
                </c:pt>
                <c:pt idx="25">
                  <c:v>103</c:v>
                </c:pt>
                <c:pt idx="26">
                  <c:v>87</c:v>
                </c:pt>
                <c:pt idx="27">
                  <c:v>80</c:v>
                </c:pt>
                <c:pt idx="28">
                  <c:v>59</c:v>
                </c:pt>
                <c:pt idx="29">
                  <c:v>71</c:v>
                </c:pt>
                <c:pt idx="30">
                  <c:v>107</c:v>
                </c:pt>
                <c:pt idx="31">
                  <c:v>58</c:v>
                </c:pt>
                <c:pt idx="32">
                  <c:v>113</c:v>
                </c:pt>
                <c:pt idx="33">
                  <c:v>130</c:v>
                </c:pt>
                <c:pt idx="34">
                  <c:v>53</c:v>
                </c:pt>
                <c:pt idx="35">
                  <c:v>58</c:v>
                </c:pt>
                <c:pt idx="36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87-4795-A691-1F31B1446F75}"/>
            </c:ext>
          </c:extLst>
        </c:ser>
        <c:ser>
          <c:idx val="1"/>
          <c:order val="1"/>
          <c:tx>
            <c:strRef>
              <c:f>'RFs received and inspected'!$E$1</c:f>
              <c:strCache>
                <c:ptCount val="1"/>
                <c:pt idx="0">
                  <c:v>RFs_inspected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'RFs received and inspected'!$C$2:$C$38</c:f>
              <c:strCache>
                <c:ptCount val="37"/>
                <c:pt idx="0">
                  <c:v>2014-6</c:v>
                </c:pt>
                <c:pt idx="1">
                  <c:v>2014-9</c:v>
                </c:pt>
                <c:pt idx="2">
                  <c:v>2014-10</c:v>
                </c:pt>
                <c:pt idx="3">
                  <c:v>2014-12</c:v>
                </c:pt>
                <c:pt idx="4">
                  <c:v>2015-1</c:v>
                </c:pt>
                <c:pt idx="5">
                  <c:v>2015-2</c:v>
                </c:pt>
                <c:pt idx="6">
                  <c:v>2015-3</c:v>
                </c:pt>
                <c:pt idx="7">
                  <c:v>2015-4</c:v>
                </c:pt>
                <c:pt idx="8">
                  <c:v>2015-5</c:v>
                </c:pt>
                <c:pt idx="9">
                  <c:v>2015-6</c:v>
                </c:pt>
                <c:pt idx="10">
                  <c:v>2015-7</c:v>
                </c:pt>
                <c:pt idx="11">
                  <c:v>2015-8</c:v>
                </c:pt>
                <c:pt idx="12">
                  <c:v>2015-9</c:v>
                </c:pt>
                <c:pt idx="13">
                  <c:v>2015-10</c:v>
                </c:pt>
                <c:pt idx="14">
                  <c:v>2015-11</c:v>
                </c:pt>
                <c:pt idx="15">
                  <c:v>2015-12</c:v>
                </c:pt>
                <c:pt idx="16">
                  <c:v>2016-1</c:v>
                </c:pt>
                <c:pt idx="17">
                  <c:v>2016-2</c:v>
                </c:pt>
                <c:pt idx="18">
                  <c:v>2016-3</c:v>
                </c:pt>
                <c:pt idx="19">
                  <c:v>2016-4</c:v>
                </c:pt>
                <c:pt idx="20">
                  <c:v>2016-5</c:v>
                </c:pt>
                <c:pt idx="21">
                  <c:v>2016-6</c:v>
                </c:pt>
                <c:pt idx="22">
                  <c:v>2016-7</c:v>
                </c:pt>
                <c:pt idx="23">
                  <c:v>2016-8</c:v>
                </c:pt>
                <c:pt idx="24">
                  <c:v>2016-9</c:v>
                </c:pt>
                <c:pt idx="25">
                  <c:v>2016-10</c:v>
                </c:pt>
                <c:pt idx="26">
                  <c:v>2016-11</c:v>
                </c:pt>
                <c:pt idx="27">
                  <c:v>2016-12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  <c:pt idx="32">
                  <c:v>2017-5</c:v>
                </c:pt>
                <c:pt idx="33">
                  <c:v>2017-6</c:v>
                </c:pt>
                <c:pt idx="34">
                  <c:v>2017-7</c:v>
                </c:pt>
                <c:pt idx="35">
                  <c:v>2017-8</c:v>
                </c:pt>
                <c:pt idx="36">
                  <c:v>2017-9</c:v>
                </c:pt>
              </c:strCache>
            </c:strRef>
          </c:cat>
          <c:val>
            <c:numRef>
              <c:f>'RFs received and inspected'!$E$2:$E$38</c:f>
              <c:numCache>
                <c:formatCode>General</c:formatCode>
                <c:ptCount val="37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10</c:v>
                </c:pt>
                <c:pt idx="7">
                  <c:v>15</c:v>
                </c:pt>
                <c:pt idx="8">
                  <c:v>12</c:v>
                </c:pt>
                <c:pt idx="9">
                  <c:v>20</c:v>
                </c:pt>
                <c:pt idx="10">
                  <c:v>28</c:v>
                </c:pt>
                <c:pt idx="11">
                  <c:v>18</c:v>
                </c:pt>
                <c:pt idx="12">
                  <c:v>23</c:v>
                </c:pt>
                <c:pt idx="13">
                  <c:v>15</c:v>
                </c:pt>
                <c:pt idx="14">
                  <c:v>9</c:v>
                </c:pt>
                <c:pt idx="15">
                  <c:v>19</c:v>
                </c:pt>
                <c:pt idx="16">
                  <c:v>31</c:v>
                </c:pt>
                <c:pt idx="17">
                  <c:v>57</c:v>
                </c:pt>
                <c:pt idx="18">
                  <c:v>20</c:v>
                </c:pt>
                <c:pt idx="19">
                  <c:v>15</c:v>
                </c:pt>
                <c:pt idx="20">
                  <c:v>12</c:v>
                </c:pt>
                <c:pt idx="21">
                  <c:v>28</c:v>
                </c:pt>
                <c:pt idx="22">
                  <c:v>13</c:v>
                </c:pt>
                <c:pt idx="23">
                  <c:v>46</c:v>
                </c:pt>
                <c:pt idx="24">
                  <c:v>19</c:v>
                </c:pt>
                <c:pt idx="25">
                  <c:v>37</c:v>
                </c:pt>
                <c:pt idx="26">
                  <c:v>28</c:v>
                </c:pt>
                <c:pt idx="27">
                  <c:v>27</c:v>
                </c:pt>
                <c:pt idx="28">
                  <c:v>23</c:v>
                </c:pt>
                <c:pt idx="29">
                  <c:v>45</c:v>
                </c:pt>
                <c:pt idx="30">
                  <c:v>45</c:v>
                </c:pt>
                <c:pt idx="31">
                  <c:v>22</c:v>
                </c:pt>
                <c:pt idx="32">
                  <c:v>42</c:v>
                </c:pt>
                <c:pt idx="33">
                  <c:v>41</c:v>
                </c:pt>
                <c:pt idx="34">
                  <c:v>36</c:v>
                </c:pt>
                <c:pt idx="35">
                  <c:v>28</c:v>
                </c:pt>
                <c:pt idx="3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87-4795-A691-1F31B1446F75}"/>
            </c:ext>
          </c:extLst>
        </c:ser>
        <c:ser>
          <c:idx val="2"/>
          <c:order val="2"/>
          <c:tx>
            <c:strRef>
              <c:f>'RFs received and inspected'!$F$1</c:f>
              <c:strCache>
                <c:ptCount val="1"/>
                <c:pt idx="0">
                  <c:v>CountOfQCRnum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'RFs received and inspected'!$C$2:$C$38</c:f>
              <c:strCache>
                <c:ptCount val="37"/>
                <c:pt idx="0">
                  <c:v>2014-6</c:v>
                </c:pt>
                <c:pt idx="1">
                  <c:v>2014-9</c:v>
                </c:pt>
                <c:pt idx="2">
                  <c:v>2014-10</c:v>
                </c:pt>
                <c:pt idx="3">
                  <c:v>2014-12</c:v>
                </c:pt>
                <c:pt idx="4">
                  <c:v>2015-1</c:v>
                </c:pt>
                <c:pt idx="5">
                  <c:v>2015-2</c:v>
                </c:pt>
                <c:pt idx="6">
                  <c:v>2015-3</c:v>
                </c:pt>
                <c:pt idx="7">
                  <c:v>2015-4</c:v>
                </c:pt>
                <c:pt idx="8">
                  <c:v>2015-5</c:v>
                </c:pt>
                <c:pt idx="9">
                  <c:v>2015-6</c:v>
                </c:pt>
                <c:pt idx="10">
                  <c:v>2015-7</c:v>
                </c:pt>
                <c:pt idx="11">
                  <c:v>2015-8</c:v>
                </c:pt>
                <c:pt idx="12">
                  <c:v>2015-9</c:v>
                </c:pt>
                <c:pt idx="13">
                  <c:v>2015-10</c:v>
                </c:pt>
                <c:pt idx="14">
                  <c:v>2015-11</c:v>
                </c:pt>
                <c:pt idx="15">
                  <c:v>2015-12</c:v>
                </c:pt>
                <c:pt idx="16">
                  <c:v>2016-1</c:v>
                </c:pt>
                <c:pt idx="17">
                  <c:v>2016-2</c:v>
                </c:pt>
                <c:pt idx="18">
                  <c:v>2016-3</c:v>
                </c:pt>
                <c:pt idx="19">
                  <c:v>2016-4</c:v>
                </c:pt>
                <c:pt idx="20">
                  <c:v>2016-5</c:v>
                </c:pt>
                <c:pt idx="21">
                  <c:v>2016-6</c:v>
                </c:pt>
                <c:pt idx="22">
                  <c:v>2016-7</c:v>
                </c:pt>
                <c:pt idx="23">
                  <c:v>2016-8</c:v>
                </c:pt>
                <c:pt idx="24">
                  <c:v>2016-9</c:v>
                </c:pt>
                <c:pt idx="25">
                  <c:v>2016-10</c:v>
                </c:pt>
                <c:pt idx="26">
                  <c:v>2016-11</c:v>
                </c:pt>
                <c:pt idx="27">
                  <c:v>2016-12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  <c:pt idx="32">
                  <c:v>2017-5</c:v>
                </c:pt>
                <c:pt idx="33">
                  <c:v>2017-6</c:v>
                </c:pt>
                <c:pt idx="34">
                  <c:v>2017-7</c:v>
                </c:pt>
                <c:pt idx="35">
                  <c:v>2017-8</c:v>
                </c:pt>
                <c:pt idx="36">
                  <c:v>2017-9</c:v>
                </c:pt>
              </c:strCache>
            </c:strRef>
          </c:cat>
          <c:val>
            <c:numRef>
              <c:f>'RFs received and inspected'!$F$2:$F$38</c:f>
              <c:numCache>
                <c:formatCode>General</c:formatCode>
                <c:ptCount val="37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11</c:v>
                </c:pt>
                <c:pt idx="10">
                  <c:v>12</c:v>
                </c:pt>
                <c:pt idx="11">
                  <c:v>15</c:v>
                </c:pt>
                <c:pt idx="12">
                  <c:v>10</c:v>
                </c:pt>
                <c:pt idx="13">
                  <c:v>13</c:v>
                </c:pt>
                <c:pt idx="14">
                  <c:v>3</c:v>
                </c:pt>
                <c:pt idx="15">
                  <c:v>14</c:v>
                </c:pt>
                <c:pt idx="16">
                  <c:v>10</c:v>
                </c:pt>
                <c:pt idx="17">
                  <c:v>10</c:v>
                </c:pt>
                <c:pt idx="18">
                  <c:v>4</c:v>
                </c:pt>
                <c:pt idx="19">
                  <c:v>10</c:v>
                </c:pt>
                <c:pt idx="20">
                  <c:v>6</c:v>
                </c:pt>
                <c:pt idx="21">
                  <c:v>18</c:v>
                </c:pt>
                <c:pt idx="22">
                  <c:v>5</c:v>
                </c:pt>
                <c:pt idx="23">
                  <c:v>22</c:v>
                </c:pt>
                <c:pt idx="24">
                  <c:v>7</c:v>
                </c:pt>
                <c:pt idx="25">
                  <c:v>14</c:v>
                </c:pt>
                <c:pt idx="26">
                  <c:v>16</c:v>
                </c:pt>
                <c:pt idx="27">
                  <c:v>17</c:v>
                </c:pt>
                <c:pt idx="28">
                  <c:v>6</c:v>
                </c:pt>
                <c:pt idx="29">
                  <c:v>8</c:v>
                </c:pt>
                <c:pt idx="30">
                  <c:v>4</c:v>
                </c:pt>
                <c:pt idx="31">
                  <c:v>11</c:v>
                </c:pt>
                <c:pt idx="32">
                  <c:v>7</c:v>
                </c:pt>
                <c:pt idx="33">
                  <c:v>5</c:v>
                </c:pt>
                <c:pt idx="34">
                  <c:v>9</c:v>
                </c:pt>
                <c:pt idx="35">
                  <c:v>5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87-4795-A691-1F31B1446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635536"/>
        <c:axId val="514632912"/>
      </c:lineChart>
      <c:catAx>
        <c:axId val="514635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32912"/>
        <c:crosses val="autoZero"/>
        <c:auto val="1"/>
        <c:lblAlgn val="ctr"/>
        <c:lblOffset val="100"/>
        <c:noMultiLvlLbl val="0"/>
      </c:catAx>
      <c:valAx>
        <c:axId val="51463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3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LCLS-II Travelers Issued</a:t>
            </a:r>
            <a:r>
              <a:rPr lang="en-US" baseline="0"/>
              <a:t> per Month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2"/>
          <c:order val="0"/>
          <c:tx>
            <c:strRef>
              <c:f>'Travelers issued by month'!$C$1</c:f>
              <c:strCache>
                <c:ptCount val="1"/>
                <c:pt idx="0">
                  <c:v>CountOfSpecificationNo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'Travelers issued by month'!$D$2:$D$58</c:f>
              <c:strCache>
                <c:ptCount val="57"/>
                <c:pt idx="0">
                  <c:v>2008-3</c:v>
                </c:pt>
                <c:pt idx="1">
                  <c:v>2008-6</c:v>
                </c:pt>
                <c:pt idx="2">
                  <c:v>2010-8</c:v>
                </c:pt>
                <c:pt idx="3">
                  <c:v>2010-9</c:v>
                </c:pt>
                <c:pt idx="4">
                  <c:v>2010-11</c:v>
                </c:pt>
                <c:pt idx="5">
                  <c:v>2010-12</c:v>
                </c:pt>
                <c:pt idx="6">
                  <c:v>2011-6</c:v>
                </c:pt>
                <c:pt idx="7">
                  <c:v>2011-8</c:v>
                </c:pt>
                <c:pt idx="8">
                  <c:v>2011-9</c:v>
                </c:pt>
                <c:pt idx="9">
                  <c:v>2011-10</c:v>
                </c:pt>
                <c:pt idx="10">
                  <c:v>2012-1</c:v>
                </c:pt>
                <c:pt idx="11">
                  <c:v>2012-3</c:v>
                </c:pt>
                <c:pt idx="12">
                  <c:v>2012-5</c:v>
                </c:pt>
                <c:pt idx="13">
                  <c:v>2012-11</c:v>
                </c:pt>
                <c:pt idx="14">
                  <c:v>2014-1</c:v>
                </c:pt>
                <c:pt idx="15">
                  <c:v>2014-2</c:v>
                </c:pt>
                <c:pt idx="16">
                  <c:v>2014-3</c:v>
                </c:pt>
                <c:pt idx="17">
                  <c:v>2014-4</c:v>
                </c:pt>
                <c:pt idx="18">
                  <c:v>2014-5</c:v>
                </c:pt>
                <c:pt idx="19">
                  <c:v>2014-6</c:v>
                </c:pt>
                <c:pt idx="20">
                  <c:v>2014-7</c:v>
                </c:pt>
                <c:pt idx="21">
                  <c:v>2014-8</c:v>
                </c:pt>
                <c:pt idx="22">
                  <c:v>2014-9</c:v>
                </c:pt>
                <c:pt idx="23">
                  <c:v>2014-10</c:v>
                </c:pt>
                <c:pt idx="24">
                  <c:v>2014-11</c:v>
                </c:pt>
                <c:pt idx="25">
                  <c:v>2014-12</c:v>
                </c:pt>
                <c:pt idx="26">
                  <c:v>2015-1</c:v>
                </c:pt>
                <c:pt idx="27">
                  <c:v>2015-2</c:v>
                </c:pt>
                <c:pt idx="28">
                  <c:v>2015-3</c:v>
                </c:pt>
                <c:pt idx="29">
                  <c:v>2015-4</c:v>
                </c:pt>
                <c:pt idx="30">
                  <c:v>2015-5</c:v>
                </c:pt>
                <c:pt idx="31">
                  <c:v>2015-6</c:v>
                </c:pt>
                <c:pt idx="32">
                  <c:v>2015-7</c:v>
                </c:pt>
                <c:pt idx="33">
                  <c:v>2015-8</c:v>
                </c:pt>
                <c:pt idx="34">
                  <c:v>2015-9</c:v>
                </c:pt>
                <c:pt idx="35">
                  <c:v>2015-10</c:v>
                </c:pt>
                <c:pt idx="36">
                  <c:v>2016-1</c:v>
                </c:pt>
                <c:pt idx="37">
                  <c:v>2016-2</c:v>
                </c:pt>
                <c:pt idx="38">
                  <c:v>2016-3</c:v>
                </c:pt>
                <c:pt idx="39">
                  <c:v>2016-4</c:v>
                </c:pt>
                <c:pt idx="40">
                  <c:v>2016-5</c:v>
                </c:pt>
                <c:pt idx="41">
                  <c:v>2016-6</c:v>
                </c:pt>
                <c:pt idx="42">
                  <c:v>2016-7</c:v>
                </c:pt>
                <c:pt idx="43">
                  <c:v>2016-8</c:v>
                </c:pt>
                <c:pt idx="44">
                  <c:v>2016-9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2017-1</c:v>
                </c:pt>
                <c:pt idx="49">
                  <c:v>2017-2</c:v>
                </c:pt>
                <c:pt idx="50">
                  <c:v>2017-3</c:v>
                </c:pt>
                <c:pt idx="51">
                  <c:v>2017-4</c:v>
                </c:pt>
                <c:pt idx="52">
                  <c:v>2017-5</c:v>
                </c:pt>
                <c:pt idx="53">
                  <c:v>2017-6</c:v>
                </c:pt>
                <c:pt idx="54">
                  <c:v>2017-7</c:v>
                </c:pt>
                <c:pt idx="55">
                  <c:v>2017-8</c:v>
                </c:pt>
                <c:pt idx="56">
                  <c:v>2017-9</c:v>
                </c:pt>
              </c:strCache>
            </c:strRef>
          </c:cat>
          <c:val>
            <c:numRef>
              <c:f>'Travelers issued by month'!$C$2:$C$58</c:f>
              <c:numCache>
                <c:formatCode>General</c:formatCode>
                <c:ptCount val="5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  <c:pt idx="12">
                  <c:v>24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55</c:v>
                </c:pt>
                <c:pt idx="17">
                  <c:v>1</c:v>
                </c:pt>
                <c:pt idx="18">
                  <c:v>31</c:v>
                </c:pt>
                <c:pt idx="19">
                  <c:v>7</c:v>
                </c:pt>
                <c:pt idx="20">
                  <c:v>35</c:v>
                </c:pt>
                <c:pt idx="21">
                  <c:v>22</c:v>
                </c:pt>
                <c:pt idx="22">
                  <c:v>36</c:v>
                </c:pt>
                <c:pt idx="23">
                  <c:v>21</c:v>
                </c:pt>
                <c:pt idx="24">
                  <c:v>7</c:v>
                </c:pt>
                <c:pt idx="25">
                  <c:v>10</c:v>
                </c:pt>
                <c:pt idx="26">
                  <c:v>3</c:v>
                </c:pt>
                <c:pt idx="27">
                  <c:v>3</c:v>
                </c:pt>
                <c:pt idx="28">
                  <c:v>12</c:v>
                </c:pt>
                <c:pt idx="29">
                  <c:v>27</c:v>
                </c:pt>
                <c:pt idx="30">
                  <c:v>21</c:v>
                </c:pt>
                <c:pt idx="31">
                  <c:v>55</c:v>
                </c:pt>
                <c:pt idx="32">
                  <c:v>71</c:v>
                </c:pt>
                <c:pt idx="33">
                  <c:v>36</c:v>
                </c:pt>
                <c:pt idx="34">
                  <c:v>43</c:v>
                </c:pt>
                <c:pt idx="35">
                  <c:v>152</c:v>
                </c:pt>
                <c:pt idx="36">
                  <c:v>8</c:v>
                </c:pt>
                <c:pt idx="37">
                  <c:v>7</c:v>
                </c:pt>
                <c:pt idx="38">
                  <c:v>5</c:v>
                </c:pt>
                <c:pt idx="39">
                  <c:v>2</c:v>
                </c:pt>
                <c:pt idx="40">
                  <c:v>11</c:v>
                </c:pt>
                <c:pt idx="41">
                  <c:v>6</c:v>
                </c:pt>
                <c:pt idx="42">
                  <c:v>104</c:v>
                </c:pt>
                <c:pt idx="43">
                  <c:v>62</c:v>
                </c:pt>
                <c:pt idx="44">
                  <c:v>120</c:v>
                </c:pt>
                <c:pt idx="45">
                  <c:v>65</c:v>
                </c:pt>
                <c:pt idx="46">
                  <c:v>90</c:v>
                </c:pt>
                <c:pt idx="47">
                  <c:v>128</c:v>
                </c:pt>
                <c:pt idx="48">
                  <c:v>86</c:v>
                </c:pt>
                <c:pt idx="49">
                  <c:v>83</c:v>
                </c:pt>
                <c:pt idx="50">
                  <c:v>170</c:v>
                </c:pt>
                <c:pt idx="51">
                  <c:v>123</c:v>
                </c:pt>
                <c:pt idx="52">
                  <c:v>99</c:v>
                </c:pt>
                <c:pt idx="53">
                  <c:v>134</c:v>
                </c:pt>
                <c:pt idx="54">
                  <c:v>111</c:v>
                </c:pt>
                <c:pt idx="55">
                  <c:v>90</c:v>
                </c:pt>
                <c:pt idx="56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E2-4F33-9CFB-082D3345861D}"/>
            </c:ext>
          </c:extLst>
        </c:ser>
        <c:ser>
          <c:idx val="0"/>
          <c:order val="1"/>
          <c:tx>
            <c:strRef>
              <c:f>'Travelers issued by month'!$D$1</c:f>
              <c:strCache>
                <c:ptCount val="1"/>
                <c:pt idx="0">
                  <c:v>Period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'Travelers issued by month'!$D$2:$D$58</c:f>
              <c:strCache>
                <c:ptCount val="57"/>
                <c:pt idx="0">
                  <c:v>2008-3</c:v>
                </c:pt>
                <c:pt idx="1">
                  <c:v>2008-6</c:v>
                </c:pt>
                <c:pt idx="2">
                  <c:v>2010-8</c:v>
                </c:pt>
                <c:pt idx="3">
                  <c:v>2010-9</c:v>
                </c:pt>
                <c:pt idx="4">
                  <c:v>2010-11</c:v>
                </c:pt>
                <c:pt idx="5">
                  <c:v>2010-12</c:v>
                </c:pt>
                <c:pt idx="6">
                  <c:v>2011-6</c:v>
                </c:pt>
                <c:pt idx="7">
                  <c:v>2011-8</c:v>
                </c:pt>
                <c:pt idx="8">
                  <c:v>2011-9</c:v>
                </c:pt>
                <c:pt idx="9">
                  <c:v>2011-10</c:v>
                </c:pt>
                <c:pt idx="10">
                  <c:v>2012-1</c:v>
                </c:pt>
                <c:pt idx="11">
                  <c:v>2012-3</c:v>
                </c:pt>
                <c:pt idx="12">
                  <c:v>2012-5</c:v>
                </c:pt>
                <c:pt idx="13">
                  <c:v>2012-11</c:v>
                </c:pt>
                <c:pt idx="14">
                  <c:v>2014-1</c:v>
                </c:pt>
                <c:pt idx="15">
                  <c:v>2014-2</c:v>
                </c:pt>
                <c:pt idx="16">
                  <c:v>2014-3</c:v>
                </c:pt>
                <c:pt idx="17">
                  <c:v>2014-4</c:v>
                </c:pt>
                <c:pt idx="18">
                  <c:v>2014-5</c:v>
                </c:pt>
                <c:pt idx="19">
                  <c:v>2014-6</c:v>
                </c:pt>
                <c:pt idx="20">
                  <c:v>2014-7</c:v>
                </c:pt>
                <c:pt idx="21">
                  <c:v>2014-8</c:v>
                </c:pt>
                <c:pt idx="22">
                  <c:v>2014-9</c:v>
                </c:pt>
                <c:pt idx="23">
                  <c:v>2014-10</c:v>
                </c:pt>
                <c:pt idx="24">
                  <c:v>2014-11</c:v>
                </c:pt>
                <c:pt idx="25">
                  <c:v>2014-12</c:v>
                </c:pt>
                <c:pt idx="26">
                  <c:v>2015-1</c:v>
                </c:pt>
                <c:pt idx="27">
                  <c:v>2015-2</c:v>
                </c:pt>
                <c:pt idx="28">
                  <c:v>2015-3</c:v>
                </c:pt>
                <c:pt idx="29">
                  <c:v>2015-4</c:v>
                </c:pt>
                <c:pt idx="30">
                  <c:v>2015-5</c:v>
                </c:pt>
                <c:pt idx="31">
                  <c:v>2015-6</c:v>
                </c:pt>
                <c:pt idx="32">
                  <c:v>2015-7</c:v>
                </c:pt>
                <c:pt idx="33">
                  <c:v>2015-8</c:v>
                </c:pt>
                <c:pt idx="34">
                  <c:v>2015-9</c:v>
                </c:pt>
                <c:pt idx="35">
                  <c:v>2015-10</c:v>
                </c:pt>
                <c:pt idx="36">
                  <c:v>2016-1</c:v>
                </c:pt>
                <c:pt idx="37">
                  <c:v>2016-2</c:v>
                </c:pt>
                <c:pt idx="38">
                  <c:v>2016-3</c:v>
                </c:pt>
                <c:pt idx="39">
                  <c:v>2016-4</c:v>
                </c:pt>
                <c:pt idx="40">
                  <c:v>2016-5</c:v>
                </c:pt>
                <c:pt idx="41">
                  <c:v>2016-6</c:v>
                </c:pt>
                <c:pt idx="42">
                  <c:v>2016-7</c:v>
                </c:pt>
                <c:pt idx="43">
                  <c:v>2016-8</c:v>
                </c:pt>
                <c:pt idx="44">
                  <c:v>2016-9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2017-1</c:v>
                </c:pt>
                <c:pt idx="49">
                  <c:v>2017-2</c:v>
                </c:pt>
                <c:pt idx="50">
                  <c:v>2017-3</c:v>
                </c:pt>
                <c:pt idx="51">
                  <c:v>2017-4</c:v>
                </c:pt>
                <c:pt idx="52">
                  <c:v>2017-5</c:v>
                </c:pt>
                <c:pt idx="53">
                  <c:v>2017-6</c:v>
                </c:pt>
                <c:pt idx="54">
                  <c:v>2017-7</c:v>
                </c:pt>
                <c:pt idx="55">
                  <c:v>2017-8</c:v>
                </c:pt>
                <c:pt idx="56">
                  <c:v>2017-9</c:v>
                </c:pt>
              </c:strCache>
            </c:strRef>
          </c:cat>
          <c:val>
            <c:numRef>
              <c:f>'Travelers issued by month'!$D$2:$D$58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2-4F33-9CFB-082D33458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037128"/>
        <c:axId val="607037456"/>
      </c:lineChart>
      <c:catAx>
        <c:axId val="607037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037456"/>
        <c:crosses val="autoZero"/>
        <c:auto val="1"/>
        <c:lblAlgn val="ctr"/>
        <c:lblOffset val="100"/>
        <c:tickMarkSkip val="5"/>
        <c:noMultiLvlLbl val="0"/>
      </c:catAx>
      <c:valAx>
        <c:axId val="60703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03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LCLS-II CM DRs by 5M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'DRs count by CM w 5M'!$B$1</c:f>
              <c:strCache>
                <c:ptCount val="1"/>
                <c:pt idx="0">
                  <c:v>&lt;&gt;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'DRs count by CM w 5M'!$A$2:$A$7</c:f>
              <c:strCache>
                <c:ptCount val="6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</c:strCache>
            </c:strRef>
          </c:cat>
          <c:val>
            <c:numRef>
              <c:f>'DRs count by CM w 5M'!$B$2:$B$7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C-40C5-A2ED-0BDE3ECEF884}"/>
            </c:ext>
          </c:extLst>
        </c:ser>
        <c:ser>
          <c:idx val="1"/>
          <c:order val="1"/>
          <c:tx>
            <c:strRef>
              <c:f>'DRs count by CM w 5M'!$C$1</c:f>
              <c:strCache>
                <c:ptCount val="1"/>
                <c:pt idx="0">
                  <c:v>Machine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'DRs count by CM w 5M'!$A$2:$A$7</c:f>
              <c:strCache>
                <c:ptCount val="6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</c:strCache>
            </c:strRef>
          </c:cat>
          <c:val>
            <c:numRef>
              <c:f>'DRs count by CM w 5M'!$C$2:$C$7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C-40C5-A2ED-0BDE3ECEF884}"/>
            </c:ext>
          </c:extLst>
        </c:ser>
        <c:ser>
          <c:idx val="2"/>
          <c:order val="2"/>
          <c:tx>
            <c:strRef>
              <c:f>'DRs count by CM w 5M'!$D$1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'DRs count by CM w 5M'!$A$2:$A$7</c:f>
              <c:strCache>
                <c:ptCount val="6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</c:strCache>
            </c:strRef>
          </c:cat>
          <c:val>
            <c:numRef>
              <c:f>'DRs count by CM w 5M'!$D$2:$D$7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7C-40C5-A2ED-0BDE3ECEF884}"/>
            </c:ext>
          </c:extLst>
        </c:ser>
        <c:ser>
          <c:idx val="3"/>
          <c:order val="3"/>
          <c:tx>
            <c:strRef>
              <c:f>'DRs count by CM w 5M'!$E$1</c:f>
              <c:strCache>
                <c:ptCount val="1"/>
                <c:pt idx="0">
                  <c:v>Measurement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'DRs count by CM w 5M'!$A$2:$A$7</c:f>
              <c:strCache>
                <c:ptCount val="6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</c:strCache>
            </c:strRef>
          </c:cat>
          <c:val>
            <c:numRef>
              <c:f>'DRs count by CM w 5M'!$E$2:$E$7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C-40C5-A2ED-0BDE3ECEF884}"/>
            </c:ext>
          </c:extLst>
        </c:ser>
        <c:ser>
          <c:idx val="4"/>
          <c:order val="4"/>
          <c:tx>
            <c:strRef>
              <c:f>'DRs count by CM w 5M'!$F$1</c:f>
              <c:strCache>
                <c:ptCount val="1"/>
                <c:pt idx="0">
                  <c:v>Method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'DRs count by CM w 5M'!$A$2:$A$7</c:f>
              <c:strCache>
                <c:ptCount val="6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</c:strCache>
            </c:strRef>
          </c:cat>
          <c:val>
            <c:numRef>
              <c:f>'DRs count by CM w 5M'!$F$2:$F$7</c:f>
              <c:numCache>
                <c:formatCode>General</c:formatCode>
                <c:ptCount val="6"/>
                <c:pt idx="0">
                  <c:v>22</c:v>
                </c:pt>
                <c:pt idx="1">
                  <c:v>20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C-40C5-A2ED-0BDE3ECEF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7962632"/>
        <c:axId val="577890448"/>
      </c:barChart>
      <c:catAx>
        <c:axId val="577962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Cryomodule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890448"/>
        <c:crosses val="autoZero"/>
        <c:auto val="1"/>
        <c:lblAlgn val="ctr"/>
        <c:lblOffset val="100"/>
        <c:noMultiLvlLbl val="0"/>
      </c:catAx>
      <c:valAx>
        <c:axId val="57789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96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DRs issued</a:t>
            </a:r>
            <a:r>
              <a:rPr lang="en-US" baseline="0"/>
              <a:t> per month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'DRs issued by month'!$C$1</c:f>
              <c:strCache>
                <c:ptCount val="1"/>
                <c:pt idx="0">
                  <c:v>CountOfDRNo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'DRs issued by month'!$D$2:$D$32</c:f>
              <c:strCache>
                <c:ptCount val="30"/>
                <c:pt idx="0">
                  <c:v>2014-11</c:v>
                </c:pt>
                <c:pt idx="1">
                  <c:v>2015-4</c:v>
                </c:pt>
                <c:pt idx="2">
                  <c:v>2015-5</c:v>
                </c:pt>
                <c:pt idx="3">
                  <c:v>2015-6</c:v>
                </c:pt>
                <c:pt idx="4">
                  <c:v>2015-7</c:v>
                </c:pt>
                <c:pt idx="5">
                  <c:v>2015-8</c:v>
                </c:pt>
                <c:pt idx="6">
                  <c:v>2015-9</c:v>
                </c:pt>
                <c:pt idx="7">
                  <c:v>2015-10</c:v>
                </c:pt>
                <c:pt idx="8">
                  <c:v>2015-11</c:v>
                </c:pt>
                <c:pt idx="9">
                  <c:v>2016-1</c:v>
                </c:pt>
                <c:pt idx="10">
                  <c:v>2016-2</c:v>
                </c:pt>
                <c:pt idx="11">
                  <c:v>2016-3</c:v>
                </c:pt>
                <c:pt idx="12">
                  <c:v>2016-4</c:v>
                </c:pt>
                <c:pt idx="13">
                  <c:v>2016-5</c:v>
                </c:pt>
                <c:pt idx="14">
                  <c:v>2016-6</c:v>
                </c:pt>
                <c:pt idx="15">
                  <c:v>2016-7</c:v>
                </c:pt>
                <c:pt idx="16">
                  <c:v>2016-8</c:v>
                </c:pt>
                <c:pt idx="17">
                  <c:v>2016-9</c:v>
                </c:pt>
                <c:pt idx="18">
                  <c:v>2016-10</c:v>
                </c:pt>
                <c:pt idx="19">
                  <c:v>2016-11</c:v>
                </c:pt>
                <c:pt idx="20">
                  <c:v>2016-12</c:v>
                </c:pt>
                <c:pt idx="21">
                  <c:v>2017-1</c:v>
                </c:pt>
                <c:pt idx="22">
                  <c:v>2017-2</c:v>
                </c:pt>
                <c:pt idx="23">
                  <c:v>2017-3</c:v>
                </c:pt>
                <c:pt idx="24">
                  <c:v>2017-4</c:v>
                </c:pt>
                <c:pt idx="25">
                  <c:v>2017-5</c:v>
                </c:pt>
                <c:pt idx="26">
                  <c:v>2017-6</c:v>
                </c:pt>
                <c:pt idx="27">
                  <c:v>2017-7</c:v>
                </c:pt>
                <c:pt idx="28">
                  <c:v>2017-8</c:v>
                </c:pt>
                <c:pt idx="29">
                  <c:v>2017-9</c:v>
                </c:pt>
              </c:strCache>
            </c:strRef>
          </c:cat>
          <c:val>
            <c:numRef>
              <c:f>'DRs issued by month'!$C$2:$C$32</c:f>
              <c:numCache>
                <c:formatCode>General</c:formatCode>
                <c:ptCount val="3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9</c:v>
                </c:pt>
                <c:pt idx="7">
                  <c:v>8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5</c:v>
                </c:pt>
                <c:pt idx="14">
                  <c:v>8</c:v>
                </c:pt>
                <c:pt idx="15">
                  <c:v>7</c:v>
                </c:pt>
                <c:pt idx="16">
                  <c:v>7</c:v>
                </c:pt>
                <c:pt idx="17">
                  <c:v>24</c:v>
                </c:pt>
                <c:pt idx="18">
                  <c:v>7</c:v>
                </c:pt>
                <c:pt idx="19">
                  <c:v>16</c:v>
                </c:pt>
                <c:pt idx="20">
                  <c:v>22</c:v>
                </c:pt>
                <c:pt idx="21">
                  <c:v>15</c:v>
                </c:pt>
                <c:pt idx="22">
                  <c:v>12</c:v>
                </c:pt>
                <c:pt idx="23">
                  <c:v>22</c:v>
                </c:pt>
                <c:pt idx="24">
                  <c:v>13</c:v>
                </c:pt>
                <c:pt idx="25">
                  <c:v>7</c:v>
                </c:pt>
                <c:pt idx="26">
                  <c:v>21</c:v>
                </c:pt>
                <c:pt idx="27">
                  <c:v>12</c:v>
                </c:pt>
                <c:pt idx="28">
                  <c:v>22</c:v>
                </c:pt>
                <c:pt idx="2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1A-46DD-9CB6-E55A752FE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843288"/>
        <c:axId val="793240200"/>
      </c:lineChart>
      <c:catAx>
        <c:axId val="501843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40200"/>
        <c:crosses val="autoZero"/>
        <c:auto val="1"/>
        <c:lblAlgn val="ctr"/>
        <c:lblOffset val="100"/>
        <c:noMultiLvlLbl val="0"/>
      </c:catAx>
      <c:valAx>
        <c:axId val="79324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84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Prototype Cryomodule FDR, 21 - 22 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ffsite.fnal.gov/Tools/Reports/Include/TravelerStatus.asp?SeriesList=557&amp;SpecificationList=1521&amp;ViewType=1&amp;SortList=1" TargetMode="External"/><Relationship Id="rId2" Type="http://schemas.openxmlformats.org/officeDocument/2006/relationships/hyperlink" Target="https://vector-offsite.fnal.gov/Tools/Reports/Include/TravelerStatus.asp?SeriesList=560&amp;SpecificationList=1646,1605,1705,1618&amp;ViewType=1&amp;SortList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ctor-offsite.fnal.gov/Tools/Reports/Include/TravelerStatus.asp?SeriesList=557&amp;SpecificationList=1595,1596,1597,1598&amp;ViewType=1&amp;SortList=1" TargetMode="External"/><Relationship Id="rId4" Type="http://schemas.openxmlformats.org/officeDocument/2006/relationships/hyperlink" Target="https://vector-offsite.fnal.gov/Tools/Reports/Include/TravelerStatus.asp?SeriesList=557&amp;SpecificationList=1571,1594&amp;ViewType=1&amp;SortList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ector-offsite.fnal.gov/Tools/DiscrepancyReport/DisplayDiscrepancyReportReadOnly.asp?qsDRNo=1128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ector-offsite.fnal.gov/Tools/TravelerWriter/TravelerWriterPreviewDocument.asp?qsSpecificationID=1657&amp;qsRevisionID=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tdserver1.fnal.gov/blowers/Projects/LCLS/LCLS_II/FNAL_stuff/Inspections/Reports/LCLS-II_DRs_and_QCRs_and_travelers.xlsx" TargetMode="External"/><Relationship Id="rId2" Type="http://schemas.openxmlformats.org/officeDocument/2006/relationships/hyperlink" Target="https://vector-offsite.fnal.gov/Tools/Reports/Custom/Projects/LCLS-II/LCLS-II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FNAL QA/QC Summary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LCLS-II QA/QC Workshop</a:t>
            </a:r>
          </a:p>
          <a:p>
            <a:endParaRPr lang="en-US" dirty="0"/>
          </a:p>
          <a:p>
            <a:r>
              <a:rPr lang="en-US" dirty="0"/>
              <a:t>Jamie Blowers</a:t>
            </a:r>
          </a:p>
          <a:p>
            <a:r>
              <a:rPr lang="en-US" dirty="0"/>
              <a:t>19-Sep-2017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4480"/>
            <a:ext cx="4814455" cy="4593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127" y="1223643"/>
            <a:ext cx="5142139" cy="51771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Count of DRs per Traveler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700" y="1208385"/>
            <a:ext cx="757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generated: 349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7849" y="5990194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(all others)</a:t>
            </a:r>
          </a:p>
        </p:txBody>
      </p:sp>
    </p:spTree>
    <p:extLst>
      <p:ext uri="{BB962C8B-B14F-4D97-AF65-F5344CB8AC3E}">
        <p14:creationId xmlns:p14="http://schemas.microsoft.com/office/powerpoint/2010/main" val="78613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DRs Issued by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49FE9C-C5D3-433E-AE24-4D0EEE8F872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21055999"/>
              </p:ext>
            </p:extLst>
          </p:nvPr>
        </p:nvGraphicFramePr>
        <p:xfrm>
          <a:off x="457200" y="1243013"/>
          <a:ext cx="8108950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74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Traveler/Work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Magnets: </a:t>
            </a:r>
            <a:r>
              <a:rPr lang="en-US" dirty="0">
                <a:hlinkClick r:id="rId2"/>
              </a:rPr>
              <a:t>https://vector-offsite.fnal.gov/Tools/Reports/Include/TravelerStatus.asp?SeriesList=560&amp;SpecificationList=1646,1605,1705,1618&amp;ViewType=1&amp;SortList=1</a:t>
            </a:r>
            <a:endParaRPr lang="en-US" dirty="0"/>
          </a:p>
          <a:p>
            <a:r>
              <a:rPr lang="en-US" dirty="0"/>
              <a:t>String Assembly: </a:t>
            </a:r>
            <a:r>
              <a:rPr lang="en-US" dirty="0">
                <a:hlinkClick r:id="rId3"/>
              </a:rPr>
              <a:t>https://vector-offsite.fnal.gov/Tools/Reports/Include/TravelerStatus.asp?SeriesList=557&amp;SpecificationList=1521&amp;ViewType=1&amp;SortList=1</a:t>
            </a:r>
            <a:endParaRPr lang="en-US" dirty="0"/>
          </a:p>
          <a:p>
            <a:r>
              <a:rPr lang="en-US" dirty="0" err="1"/>
              <a:t>Coldmass</a:t>
            </a:r>
            <a:r>
              <a:rPr lang="en-US" dirty="0"/>
              <a:t> Assembly: </a:t>
            </a:r>
            <a:r>
              <a:rPr lang="en-US" dirty="0">
                <a:hlinkClick r:id="rId4"/>
              </a:rPr>
              <a:t>https://vector-offsite.fnal.gov/Tools/Reports/Include/TravelerStatus.asp?SeriesList=557&amp;SpecificationList=1571,1594&amp;ViewType=1&amp;SortList=1</a:t>
            </a:r>
            <a:endParaRPr lang="en-US" dirty="0"/>
          </a:p>
          <a:p>
            <a:r>
              <a:rPr lang="en-US" dirty="0"/>
              <a:t>Cryomodule Assembly: </a:t>
            </a:r>
            <a:r>
              <a:rPr lang="en-US" dirty="0">
                <a:hlinkClick r:id="rId5"/>
              </a:rPr>
              <a:t>https://vector-offsite.fnal.gov/Tools/Reports/Include/TravelerStatus.asp?SeriesList=557&amp;SpecificationList=1595,1596,1597,1598&amp;ViewType=1&amp;SortList=1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Example of 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3235" y="1108606"/>
            <a:ext cx="5652131" cy="5292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6413" y="1941816"/>
            <a:ext cx="2318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</a:t>
            </a:r>
            <a:r>
              <a:rPr lang="en-US" dirty="0">
                <a:hlinkClick r:id="rId3"/>
              </a:rPr>
              <a:t>11282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Connection welded on incorrectly by supplier, discovered after </a:t>
            </a:r>
            <a:r>
              <a:rPr lang="en-US" dirty="0" err="1"/>
              <a:t>coldmass</a:t>
            </a:r>
            <a:r>
              <a:rPr lang="en-US" dirty="0"/>
              <a:t> was connected to string.</a:t>
            </a:r>
          </a:p>
        </p:txBody>
      </p:sp>
    </p:spTree>
    <p:extLst>
      <p:ext uri="{BB962C8B-B14F-4D97-AF65-F5344CB8AC3E}">
        <p14:creationId xmlns:p14="http://schemas.microsoft.com/office/powerpoint/2010/main" val="300515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Feedback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Incoming Inspection Traveler </a:t>
            </a:r>
            <a:r>
              <a:rPr lang="en-US" dirty="0">
                <a:hlinkClick r:id="rId2"/>
              </a:rPr>
              <a:t>464315</a:t>
            </a:r>
            <a:r>
              <a:rPr lang="en-US" dirty="0"/>
              <a:t> was modified to include verifying this connection: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59" y="2223050"/>
            <a:ext cx="8137133" cy="39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 data are available in many formats</a:t>
            </a:r>
          </a:p>
          <a:p>
            <a:pPr marL="800100" lvl="1" indent="-342900"/>
            <a:r>
              <a:rPr lang="en-US" dirty="0"/>
              <a:t>Vector </a:t>
            </a:r>
            <a:r>
              <a:rPr lang="en-US" dirty="0">
                <a:hlinkClick r:id="rId2"/>
              </a:rPr>
              <a:t>reports</a:t>
            </a:r>
            <a:endParaRPr lang="en-US" dirty="0"/>
          </a:p>
          <a:p>
            <a:pPr marL="800100" lvl="1" indent="-342900"/>
            <a:r>
              <a:rPr lang="en-US" dirty="0"/>
              <a:t>Spreadsheet “dumps” from Vector</a:t>
            </a:r>
          </a:p>
          <a:p>
            <a:pPr marL="800100" lvl="1" indent="-342900"/>
            <a:r>
              <a:rPr lang="en-US" dirty="0"/>
              <a:t>Queries linked to spreadsheets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hlinkClick r:id="rId3"/>
              </a:rPr>
              <a:t>spreadsheet</a:t>
            </a:r>
            <a:r>
              <a:rPr lang="en-US" dirty="0"/>
              <a:t> with a growing number of queries</a:t>
            </a:r>
          </a:p>
        </p:txBody>
      </p:sp>
    </p:spTree>
    <p:extLst>
      <p:ext uri="{BB962C8B-B14F-4D97-AF65-F5344CB8AC3E}">
        <p14:creationId xmlns:p14="http://schemas.microsoft.com/office/powerpoint/2010/main" val="35860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Incoming Inspection summary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Traveler summary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Discrepancy Report summary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Traveler/work status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Recent example of feedback loop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of the above detail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8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Inspection – By the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2174 “Routings” 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817 Inspections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299 Quality Control Reports (QCRs) generated</a:t>
            </a:r>
          </a:p>
          <a:p>
            <a:pPr marL="800100" lvl="1" indent="-342900"/>
            <a:r>
              <a:rPr lang="en-US" dirty="0"/>
              <a:t>May indicate something out of tolerance</a:t>
            </a:r>
          </a:p>
          <a:p>
            <a:pPr marL="800100" lvl="1" indent="-342900"/>
            <a:r>
              <a:rPr lang="en-US" dirty="0"/>
              <a:t>Often used to convey data (e.g. CMM) to SOTR for review and disposition</a:t>
            </a:r>
          </a:p>
          <a:p>
            <a:pPr marL="800100" lvl="1" indent="-342900"/>
            <a:endParaRPr lang="en-US" dirty="0"/>
          </a:p>
          <a:p>
            <a:pPr marL="800100" lvl="1" indent="-342900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55988"/>
              </p:ext>
            </p:extLst>
          </p:nvPr>
        </p:nvGraphicFramePr>
        <p:xfrm>
          <a:off x="2630078" y="4298623"/>
          <a:ext cx="3252247" cy="1602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6413">
                  <a:extLst>
                    <a:ext uri="{9D8B030D-6E8A-4147-A177-3AD203B41FA5}">
                      <a16:colId xmlns:a16="http://schemas.microsoft.com/office/drawing/2014/main" val="2367025947"/>
                    </a:ext>
                  </a:extLst>
                </a:gridCol>
                <a:gridCol w="1135834">
                  <a:extLst>
                    <a:ext uri="{9D8B030D-6E8A-4147-A177-3AD203B41FA5}">
                      <a16:colId xmlns:a16="http://schemas.microsoft.com/office/drawing/2014/main" val="1804138718"/>
                    </a:ext>
                  </a:extLst>
                </a:gridCol>
              </a:tblGrid>
              <a:tr h="32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QCR Disposition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Count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3166452"/>
                  </a:ext>
                </a:extLst>
              </a:tr>
              <a:tr h="32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Use as 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4380096"/>
                  </a:ext>
                </a:extLst>
              </a:tr>
              <a:tr h="32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Return to Vendor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1550529"/>
                  </a:ext>
                </a:extLst>
              </a:tr>
              <a:tr h="32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Scrap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2933394"/>
                  </a:ext>
                </a:extLst>
              </a:tr>
              <a:tr h="320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 (combo)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075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8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Incoming Inspection – Receipts, Inspections, QCRs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DD62221-6014-4BEF-95ED-CF8927195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365319"/>
              </p:ext>
            </p:extLst>
          </p:nvPr>
        </p:nvGraphicFramePr>
        <p:xfrm>
          <a:off x="659877" y="1216058"/>
          <a:ext cx="7673418" cy="5184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25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– By the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2300 travelers issued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54365"/>
              </p:ext>
            </p:extLst>
          </p:nvPr>
        </p:nvGraphicFramePr>
        <p:xfrm>
          <a:off x="522110" y="1590268"/>
          <a:ext cx="8099779" cy="4810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669">
                  <a:extLst>
                    <a:ext uri="{9D8B030D-6E8A-4147-A177-3AD203B41FA5}">
                      <a16:colId xmlns:a16="http://schemas.microsoft.com/office/drawing/2014/main" val="4266177006"/>
                    </a:ext>
                  </a:extLst>
                </a:gridCol>
                <a:gridCol w="1123078">
                  <a:extLst>
                    <a:ext uri="{9D8B030D-6E8A-4147-A177-3AD203B41FA5}">
                      <a16:colId xmlns:a16="http://schemas.microsoft.com/office/drawing/2014/main" val="2729407971"/>
                    </a:ext>
                  </a:extLst>
                </a:gridCol>
                <a:gridCol w="4832642">
                  <a:extLst>
                    <a:ext uri="{9D8B030D-6E8A-4147-A177-3AD203B41FA5}">
                      <a16:colId xmlns:a16="http://schemas.microsoft.com/office/drawing/2014/main" val="915265806"/>
                    </a:ext>
                  </a:extLst>
                </a:gridCol>
                <a:gridCol w="1100390">
                  <a:extLst>
                    <a:ext uri="{9D8B030D-6E8A-4147-A177-3AD203B41FA5}">
                      <a16:colId xmlns:a16="http://schemas.microsoft.com/office/drawing/2014/main" val="2178165582"/>
                    </a:ext>
                  </a:extLst>
                </a:gridCol>
              </a:tblGrid>
              <a:tr h="13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err="1">
                          <a:effectLst/>
                        </a:rPr>
                        <a:t>SpecificationNo</a:t>
                      </a:r>
                      <a:endParaRPr lang="en-US" sz="1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err="1">
                          <a:effectLst/>
                        </a:rPr>
                        <a:t>MaxOfRevisionID</a:t>
                      </a:r>
                      <a:endParaRPr lang="en-US" sz="1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>
                          <a:effectLst/>
                        </a:rPr>
                        <a:t>Title</a:t>
                      </a:r>
                      <a:endParaRPr lang="en-US" sz="1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sng" strike="noStrike" dirty="0" err="1">
                          <a:effectLst/>
                        </a:rPr>
                        <a:t>CountOfSerialNo</a:t>
                      </a:r>
                      <a:endParaRPr lang="en-US" sz="1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432710449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464170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1.3 GHz Nine Cell Dressed and Undressed Cavity 2K VTS Testing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216433846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RF Cable Batch – Incoming Quality Control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829950636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Preparation and Installation of a Cavity in the Vertical Test Stand (VTS)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633177949"/>
                  </a:ext>
                </a:extLst>
              </a:tr>
              <a:tr h="271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464026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Incoming Acceptance and Receiving for Cold End Couplers on the CPC Stand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729856755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464305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1.3 GHz Dressed Cavity Incoming Inspection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824570822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1.3 GHz Dressed Cavity RF Incoming Inspection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183807229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1.3 GHz Dressed Cavity Incoming Inspection Leak Check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438503547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333873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 Cell Cavity - RF Measurement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556687174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Beam Position Monitor (BPM) Inspection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117436611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464319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LCLS-II 1.3 GHz Magnetic Shielding Incoming Inspection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1969686621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464176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Cold End Coupler Assembly Traveler - WS0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350078276"/>
                  </a:ext>
                </a:extLst>
              </a:tr>
              <a:tr h="27120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464349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1.3 GHz Copper Plated Beamline Components - Leak Check and Visual Inspection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1196958967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464325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 3.9 GHz HOM Antenna Feedthrough Inspection Traveler (RFCH)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4253672233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464189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Vertical Test  (VTS) Preparation of 1.3GHz Dressed Cavities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758953868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464314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1.3 GHz Dressed Cavity Incoming Inspection CMM Traveler (RFCG)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627897656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464029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Vertical Test Preparation of Elliptical Superconducting Radio Frequency Cavities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917453187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Cryo-Module - RF Measurement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4093740785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333978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SRF Cavity Optical Inspection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609438067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333989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SCRF Undressed Cavity Post-Electropolish Processing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1113277232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333988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SCRF Undressed Cavity Electropolish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4095250132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333995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Centrifugal Barrel Polishing of Nb SRF Cavities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449356371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333987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SCRF Undressed Cavity Electropolish Preparation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091386693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333878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Multi-Cell Cavity - Leak Check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846084737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464324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 3.9 GHz Field Probe Feedthrough Inspection Traveler (RFCH)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937373064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333897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Multi-Cell Coordinate Measuring Machine (CMM) Measurement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4081578850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333876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Multi-Cell Cavity Visual Inspection Traveler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2206900958"/>
                  </a:ext>
                </a:extLst>
              </a:tr>
              <a:tr h="13929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464263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LCLS-II Splittable Quadrupole Magnet Measurements at MTF (SPQA)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9" marR="8519" marT="8519" marB="0" anchor="b"/>
                </a:tc>
                <a:extLst>
                  <a:ext uri="{0D108BD9-81ED-4DB2-BD59-A6C34878D82A}">
                    <a16:rowId xmlns:a16="http://schemas.microsoft.com/office/drawing/2014/main" val="3754459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4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278" y="31119"/>
            <a:ext cx="8103570" cy="753033"/>
          </a:xfrm>
        </p:spPr>
        <p:txBody>
          <a:bodyPr/>
          <a:lstStyle/>
          <a:p>
            <a:r>
              <a:rPr lang="en-US" dirty="0"/>
              <a:t>Count of Travelers Issued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Total issued: 2300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3" y="1744161"/>
            <a:ext cx="4318307" cy="4564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03" y="1243584"/>
            <a:ext cx="5342141" cy="5378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9598" y="6341905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(all others)</a:t>
            </a:r>
          </a:p>
        </p:txBody>
      </p:sp>
    </p:spTree>
    <p:extLst>
      <p:ext uri="{BB962C8B-B14F-4D97-AF65-F5344CB8AC3E}">
        <p14:creationId xmlns:p14="http://schemas.microsoft.com/office/powerpoint/2010/main" val="329940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Issued by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3C8F6D-C035-459B-B358-3924ADE64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999775"/>
              </p:ext>
            </p:extLst>
          </p:nvPr>
        </p:nvGraphicFramePr>
        <p:xfrm>
          <a:off x="722378" y="1285252"/>
          <a:ext cx="707707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54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 Reports – By the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349 Discrepancy Reports issued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14218"/>
              </p:ext>
            </p:extLst>
          </p:nvPr>
        </p:nvGraphicFramePr>
        <p:xfrm>
          <a:off x="1124438" y="1936394"/>
          <a:ext cx="3073138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760">
                  <a:extLst>
                    <a:ext uri="{9D8B030D-6E8A-4147-A177-3AD203B41FA5}">
                      <a16:colId xmlns:a16="http://schemas.microsoft.com/office/drawing/2014/main" val="3614716129"/>
                    </a:ext>
                  </a:extLst>
                </a:gridCol>
                <a:gridCol w="1443378">
                  <a:extLst>
                    <a:ext uri="{9D8B030D-6E8A-4147-A177-3AD203B41FA5}">
                      <a16:colId xmlns:a16="http://schemas.microsoft.com/office/drawing/2014/main" val="2089586185"/>
                    </a:ext>
                  </a:extLst>
                </a:gridCol>
              </a:tblGrid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5M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# of DRs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8434603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Method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004877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Measurement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2693401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Material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5207573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(To be dispositioned)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439595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Machine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4293253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Manpower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152544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5472" y="4773130"/>
            <a:ext cx="791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review of the “Material” DRs shows there were none which were the result of a “failed” incoming inspection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57210"/>
              </p:ext>
            </p:extLst>
          </p:nvPr>
        </p:nvGraphicFramePr>
        <p:xfrm>
          <a:off x="4992884" y="1936394"/>
          <a:ext cx="3483296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125">
                  <a:extLst>
                    <a:ext uri="{9D8B030D-6E8A-4147-A177-3AD203B41FA5}">
                      <a16:colId xmlns:a16="http://schemas.microsoft.com/office/drawing/2014/main" val="2450474823"/>
                    </a:ext>
                  </a:extLst>
                </a:gridCol>
                <a:gridCol w="1841171">
                  <a:extLst>
                    <a:ext uri="{9D8B030D-6E8A-4147-A177-3AD203B41FA5}">
                      <a16:colId xmlns:a16="http://schemas.microsoft.com/office/drawing/2014/main" val="13581947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>
                          <a:effectLst/>
                        </a:rPr>
                        <a:t>Cryomodule</a:t>
                      </a:r>
                      <a:endParaRPr lang="en-US" sz="18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sng" strike="noStrike" dirty="0" err="1">
                          <a:effectLst/>
                        </a:rPr>
                        <a:t>CountOfDRNo</a:t>
                      </a:r>
                      <a:endParaRPr lang="en-US" sz="18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62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RFCG001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5955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RFCG002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828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RFCG003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288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RFCG004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6489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RFCG005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512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RFCG006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446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6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Counts by Cryomodule and 5M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19-Sep-2017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C7191F7-DEFF-4971-8DC6-517EA5696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947354"/>
              </p:ext>
            </p:extLst>
          </p:nvPr>
        </p:nvGraphicFramePr>
        <p:xfrm>
          <a:off x="722830" y="1381655"/>
          <a:ext cx="7537592" cy="492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0498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f5d975f2-272d-43b7-a43d-337ed3c571b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108774</TotalTime>
  <Words>798</Words>
  <Application>Microsoft Office PowerPoint</Application>
  <PresentationFormat>On-screen Show (4:3)</PresentationFormat>
  <Paragraphs>241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Blank</vt:lpstr>
      <vt:lpstr>Design_Milestone_Review</vt:lpstr>
      <vt:lpstr>FNAL QA/QC Summary</vt:lpstr>
      <vt:lpstr>Outline</vt:lpstr>
      <vt:lpstr>Incoming Inspection – By the Numbers</vt:lpstr>
      <vt:lpstr>Incoming Inspection – Receipts, Inspections, QCRs</vt:lpstr>
      <vt:lpstr>Travelers – By the Numbers</vt:lpstr>
      <vt:lpstr>Count of Travelers Issued</vt:lpstr>
      <vt:lpstr>Travelers Issued by Month</vt:lpstr>
      <vt:lpstr>Discrepancy Reports – By the Numbers</vt:lpstr>
      <vt:lpstr>DR Counts by Cryomodule and 5M</vt:lpstr>
      <vt:lpstr>Count of DRs per Traveler</vt:lpstr>
      <vt:lpstr>DRs Issued by Month</vt:lpstr>
      <vt:lpstr>Traveler/Work Status</vt:lpstr>
      <vt:lpstr>Recent Example of Feedback Loop</vt:lpstr>
      <vt:lpstr>Feedback Loop</vt:lpstr>
      <vt:lpstr>Detail Data</vt:lpstr>
    </vt:vector>
  </TitlesOfParts>
  <Company>SLAC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Peterson</dc:creator>
  <cp:lastModifiedBy>James N Blowers</cp:lastModifiedBy>
  <cp:revision>2632</cp:revision>
  <cp:lastPrinted>2013-05-01T00:31:17Z</cp:lastPrinted>
  <dcterms:created xsi:type="dcterms:W3CDTF">2009-11-23T23:38:17Z</dcterms:created>
  <dcterms:modified xsi:type="dcterms:W3CDTF">2017-09-19T17:49:12Z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