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9" r:id="rId4"/>
    <p:sldMasterId id="2147484044" r:id="rId5"/>
  </p:sldMasterIdLst>
  <p:notesMasterIdLst>
    <p:notesMasterId r:id="rId42"/>
  </p:notesMasterIdLst>
  <p:handoutMasterIdLst>
    <p:handoutMasterId r:id="rId43"/>
  </p:handoutMasterIdLst>
  <p:sldIdLst>
    <p:sldId id="826" r:id="rId6"/>
    <p:sldId id="854" r:id="rId7"/>
    <p:sldId id="889" r:id="rId8"/>
    <p:sldId id="856" r:id="rId9"/>
    <p:sldId id="857" r:id="rId10"/>
    <p:sldId id="858" r:id="rId11"/>
    <p:sldId id="859" r:id="rId12"/>
    <p:sldId id="860" r:id="rId13"/>
    <p:sldId id="861" r:id="rId14"/>
    <p:sldId id="862" r:id="rId15"/>
    <p:sldId id="863" r:id="rId16"/>
    <p:sldId id="890" r:id="rId17"/>
    <p:sldId id="865" r:id="rId18"/>
    <p:sldId id="866" r:id="rId19"/>
    <p:sldId id="867" r:id="rId20"/>
    <p:sldId id="868" r:id="rId21"/>
    <p:sldId id="869" r:id="rId22"/>
    <p:sldId id="870" r:id="rId23"/>
    <p:sldId id="871" r:id="rId24"/>
    <p:sldId id="872" r:id="rId25"/>
    <p:sldId id="873" r:id="rId26"/>
    <p:sldId id="874" r:id="rId27"/>
    <p:sldId id="875" r:id="rId28"/>
    <p:sldId id="876" r:id="rId29"/>
    <p:sldId id="877" r:id="rId30"/>
    <p:sldId id="878" r:id="rId31"/>
    <p:sldId id="879" r:id="rId32"/>
    <p:sldId id="880" r:id="rId33"/>
    <p:sldId id="881" r:id="rId34"/>
    <p:sldId id="882" r:id="rId35"/>
    <p:sldId id="883" r:id="rId36"/>
    <p:sldId id="884" r:id="rId37"/>
    <p:sldId id="885" r:id="rId38"/>
    <p:sldId id="886" r:id="rId39"/>
    <p:sldId id="887" r:id="rId40"/>
    <p:sldId id="888" r:id="rId41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A4001D"/>
    <a:srgbClr val="9A0000"/>
    <a:srgbClr val="FFCC99"/>
    <a:srgbClr val="9D3431"/>
    <a:srgbClr val="0000FF"/>
    <a:srgbClr val="FFFFCC"/>
    <a:srgbClr val="FF0000"/>
    <a:srgbClr val="FF99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32" autoAdjust="0"/>
    <p:restoredTop sz="94453" autoAdjust="0"/>
  </p:normalViewPr>
  <p:slideViewPr>
    <p:cSldViewPr snapToGrid="0">
      <p:cViewPr varScale="1">
        <p:scale>
          <a:sx n="131" d="100"/>
          <a:sy n="131" d="100"/>
        </p:scale>
        <p:origin x="-12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3498" y="-78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bookwalt\Documents\Work2017\WORKSHOP_19SEP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okwalt\Documents\Work2017\WORKSHOP_19SEP201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okwalt\Documents\Work2017\WORKSHOP_19SEP201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ookwalt\Documents\Work2017\WORKSHOP_19SEP2017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Sheet3!$B$1</c:f>
              <c:strCache>
                <c:ptCount val="1"/>
                <c:pt idx="0">
                  <c:v>P2</c:v>
                </c:pt>
              </c:strCache>
            </c:strRef>
          </c:tx>
          <c:marker>
            <c:symbol val="none"/>
          </c:marker>
          <c:cat>
            <c:numRef>
              <c:f>Sheet3!$A$2:$A$18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Sheet3!$B$2:$B$18</c:f>
              <c:numCache>
                <c:formatCode>General</c:formatCode>
                <c:ptCount val="17"/>
                <c:pt idx="1">
                  <c:v>2</c:v>
                </c:pt>
                <c:pt idx="2">
                  <c:v>6</c:v>
                </c:pt>
                <c:pt idx="3">
                  <c:v>26</c:v>
                </c:pt>
                <c:pt idx="4">
                  <c:v>19</c:v>
                </c:pt>
                <c:pt idx="5">
                  <c:v>4</c:v>
                </c:pt>
                <c:pt idx="6">
                  <c:v>132</c:v>
                </c:pt>
                <c:pt idx="7">
                  <c:v>66</c:v>
                </c:pt>
                <c:pt idx="8">
                  <c:v>197</c:v>
                </c:pt>
                <c:pt idx="9">
                  <c:v>2073</c:v>
                </c:pt>
                <c:pt idx="10">
                  <c:v>5421</c:v>
                </c:pt>
                <c:pt idx="11">
                  <c:v>1600</c:v>
                </c:pt>
                <c:pt idx="12">
                  <c:v>885</c:v>
                </c:pt>
                <c:pt idx="13">
                  <c:v>369</c:v>
                </c:pt>
                <c:pt idx="14">
                  <c:v>773</c:v>
                </c:pt>
                <c:pt idx="15">
                  <c:v>5803</c:v>
                </c:pt>
                <c:pt idx="16">
                  <c:v>2632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0CC-4955-B8F7-A9556E6C8171}"/>
            </c:ext>
          </c:extLst>
        </c:ser>
        <c:ser>
          <c:idx val="2"/>
          <c:order val="1"/>
          <c:tx>
            <c:strRef>
              <c:f>Sheet3!$C$1</c:f>
              <c:strCache>
                <c:ptCount val="1"/>
                <c:pt idx="0">
                  <c:v>P1</c:v>
                </c:pt>
              </c:strCache>
            </c:strRef>
          </c:tx>
          <c:marker>
            <c:symbol val="none"/>
          </c:marker>
          <c:cat>
            <c:numRef>
              <c:f>Sheet3!$A$2:$A$18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Sheet3!$C$2:$C$18</c:f>
              <c:numCache>
                <c:formatCode>General</c:formatCode>
                <c:ptCount val="17"/>
                <c:pt idx="0">
                  <c:v>536</c:v>
                </c:pt>
                <c:pt idx="1">
                  <c:v>571</c:v>
                </c:pt>
                <c:pt idx="2">
                  <c:v>2221</c:v>
                </c:pt>
                <c:pt idx="3">
                  <c:v>2447</c:v>
                </c:pt>
                <c:pt idx="4">
                  <c:v>740</c:v>
                </c:pt>
                <c:pt idx="5">
                  <c:v>872</c:v>
                </c:pt>
                <c:pt idx="6">
                  <c:v>1279</c:v>
                </c:pt>
                <c:pt idx="7">
                  <c:v>887</c:v>
                </c:pt>
                <c:pt idx="8">
                  <c:v>751</c:v>
                </c:pt>
                <c:pt idx="9">
                  <c:v>213</c:v>
                </c:pt>
                <c:pt idx="10">
                  <c:v>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0CC-4955-B8F7-A9556E6C81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504256"/>
        <c:axId val="95513600"/>
      </c:lineChart>
      <c:catAx>
        <c:axId val="95504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5513600"/>
        <c:crosses val="autoZero"/>
        <c:auto val="1"/>
        <c:lblAlgn val="ctr"/>
        <c:lblOffset val="100"/>
        <c:noMultiLvlLbl val="0"/>
      </c:catAx>
      <c:valAx>
        <c:axId val="95513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55042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JLAB</a:t>
            </a:r>
            <a:r>
              <a:rPr lang="en-US" baseline="0" dirty="0"/>
              <a:t> Cryomodule Production supported by Pansophy</a:t>
            </a:r>
            <a:endParaRPr lang="en-US" dirty="0"/>
          </a:p>
        </c:rich>
      </c:tx>
      <c:layout>
        <c:manualLayout>
          <c:xMode val="edge"/>
          <c:yMode val="edge"/>
          <c:x val="6.6905824149489007E-2"/>
          <c:y val="3.581066029782062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Sheet1!$B$1:$Q$1</c:f>
              <c:strCache>
                <c:ptCount val="16"/>
                <c:pt idx="0">
                  <c:v>FY02</c:v>
                </c:pt>
                <c:pt idx="1">
                  <c:v>FY03</c:v>
                </c:pt>
                <c:pt idx="2">
                  <c:v>FY04</c:v>
                </c:pt>
                <c:pt idx="3">
                  <c:v>FY05</c:v>
                </c:pt>
                <c:pt idx="4">
                  <c:v>FY06</c:v>
                </c:pt>
                <c:pt idx="5">
                  <c:v>FY07</c:v>
                </c:pt>
                <c:pt idx="6">
                  <c:v>FY08</c:v>
                </c:pt>
                <c:pt idx="7">
                  <c:v>FY09</c:v>
                </c:pt>
                <c:pt idx="8">
                  <c:v>FY10</c:v>
                </c:pt>
                <c:pt idx="9">
                  <c:v>FY11</c:v>
                </c:pt>
                <c:pt idx="10">
                  <c:v>FY12</c:v>
                </c:pt>
                <c:pt idx="11">
                  <c:v>FY13</c:v>
                </c:pt>
                <c:pt idx="12">
                  <c:v>FY14</c:v>
                </c:pt>
                <c:pt idx="13">
                  <c:v>FY15</c:v>
                </c:pt>
                <c:pt idx="14">
                  <c:v>FY16</c:v>
                </c:pt>
                <c:pt idx="15">
                  <c:v>FY17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1">
                  <c:v>2</c:v>
                </c:pt>
                <c:pt idx="2">
                  <c:v>10</c:v>
                </c:pt>
                <c:pt idx="3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42E-49A0-A7D3-10D45B6EA94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R100 + C100 12GeV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Sheet1!$B$1:$Q$1</c:f>
              <c:strCache>
                <c:ptCount val="16"/>
                <c:pt idx="0">
                  <c:v>FY02</c:v>
                </c:pt>
                <c:pt idx="1">
                  <c:v>FY03</c:v>
                </c:pt>
                <c:pt idx="2">
                  <c:v>FY04</c:v>
                </c:pt>
                <c:pt idx="3">
                  <c:v>FY05</c:v>
                </c:pt>
                <c:pt idx="4">
                  <c:v>FY06</c:v>
                </c:pt>
                <c:pt idx="5">
                  <c:v>FY07</c:v>
                </c:pt>
                <c:pt idx="6">
                  <c:v>FY08</c:v>
                </c:pt>
                <c:pt idx="7">
                  <c:v>FY09</c:v>
                </c:pt>
                <c:pt idx="8">
                  <c:v>FY10</c:v>
                </c:pt>
                <c:pt idx="9">
                  <c:v>FY11</c:v>
                </c:pt>
                <c:pt idx="10">
                  <c:v>FY12</c:v>
                </c:pt>
                <c:pt idx="11">
                  <c:v>FY13</c:v>
                </c:pt>
                <c:pt idx="12">
                  <c:v>FY14</c:v>
                </c:pt>
                <c:pt idx="13">
                  <c:v>FY15</c:v>
                </c:pt>
                <c:pt idx="14">
                  <c:v>FY16</c:v>
                </c:pt>
                <c:pt idx="15">
                  <c:v>FY17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  <c:pt idx="9">
                  <c:v>4</c:v>
                </c:pt>
                <c:pt idx="10">
                  <c:v>4</c:v>
                </c:pt>
                <c:pt idx="11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42E-49A0-A7D3-10D45B6EA94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C50 Refurbishment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Sheet1!$B$1:$Q$1</c:f>
              <c:strCache>
                <c:ptCount val="16"/>
                <c:pt idx="0">
                  <c:v>FY02</c:v>
                </c:pt>
                <c:pt idx="1">
                  <c:v>FY03</c:v>
                </c:pt>
                <c:pt idx="2">
                  <c:v>FY04</c:v>
                </c:pt>
                <c:pt idx="3">
                  <c:v>FY05</c:v>
                </c:pt>
                <c:pt idx="4">
                  <c:v>FY06</c:v>
                </c:pt>
                <c:pt idx="5">
                  <c:v>FY07</c:v>
                </c:pt>
                <c:pt idx="6">
                  <c:v>FY08</c:v>
                </c:pt>
                <c:pt idx="7">
                  <c:v>FY09</c:v>
                </c:pt>
                <c:pt idx="8">
                  <c:v>FY10</c:v>
                </c:pt>
                <c:pt idx="9">
                  <c:v>FY11</c:v>
                </c:pt>
                <c:pt idx="10">
                  <c:v>FY12</c:v>
                </c:pt>
                <c:pt idx="11">
                  <c:v>FY13</c:v>
                </c:pt>
                <c:pt idx="12">
                  <c:v>FY14</c:v>
                </c:pt>
                <c:pt idx="13">
                  <c:v>FY15</c:v>
                </c:pt>
                <c:pt idx="14">
                  <c:v>FY16</c:v>
                </c:pt>
                <c:pt idx="15">
                  <c:v>FY17</c:v>
                </c:pt>
              </c:strCache>
            </c:strRef>
          </c:cat>
          <c:val>
            <c:numRef>
              <c:f>Sheet1!$B$4:$Q$4</c:f>
              <c:numCache>
                <c:formatCode>General</c:formatCode>
                <c:ptCount val="16"/>
                <c:pt idx="5">
                  <c:v>3</c:v>
                </c:pt>
                <c:pt idx="6">
                  <c:v>4</c:v>
                </c:pt>
                <c:pt idx="7">
                  <c:v>3</c:v>
                </c:pt>
                <c:pt idx="8">
                  <c:v>1</c:v>
                </c:pt>
                <c:pt idx="11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42E-49A0-A7D3-10D45B6EA94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SL21,FEL03,Renascence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Sheet1!$B$1:$Q$1</c:f>
              <c:strCache>
                <c:ptCount val="16"/>
                <c:pt idx="0">
                  <c:v>FY02</c:v>
                </c:pt>
                <c:pt idx="1">
                  <c:v>FY03</c:v>
                </c:pt>
                <c:pt idx="2">
                  <c:v>FY04</c:v>
                </c:pt>
                <c:pt idx="3">
                  <c:v>FY05</c:v>
                </c:pt>
                <c:pt idx="4">
                  <c:v>FY06</c:v>
                </c:pt>
                <c:pt idx="5">
                  <c:v>FY07</c:v>
                </c:pt>
                <c:pt idx="6">
                  <c:v>FY08</c:v>
                </c:pt>
                <c:pt idx="7">
                  <c:v>FY09</c:v>
                </c:pt>
                <c:pt idx="8">
                  <c:v>FY10</c:v>
                </c:pt>
                <c:pt idx="9">
                  <c:v>FY11</c:v>
                </c:pt>
                <c:pt idx="10">
                  <c:v>FY12</c:v>
                </c:pt>
                <c:pt idx="11">
                  <c:v>FY13</c:v>
                </c:pt>
                <c:pt idx="12">
                  <c:v>FY14</c:v>
                </c:pt>
                <c:pt idx="13">
                  <c:v>FY15</c:v>
                </c:pt>
                <c:pt idx="14">
                  <c:v>FY16</c:v>
                </c:pt>
                <c:pt idx="15">
                  <c:v>FY17</c:v>
                </c:pt>
              </c:strCache>
            </c:strRef>
          </c:cat>
          <c:val>
            <c:numRef>
              <c:f>Sheet1!$B$5:$Q$5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42E-49A0-A7D3-10D45B6EA94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LCLS-II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Sheet1!$B$1:$Q$1</c:f>
              <c:strCache>
                <c:ptCount val="16"/>
                <c:pt idx="0">
                  <c:v>FY02</c:v>
                </c:pt>
                <c:pt idx="1">
                  <c:v>FY03</c:v>
                </c:pt>
                <c:pt idx="2">
                  <c:v>FY04</c:v>
                </c:pt>
                <c:pt idx="3">
                  <c:v>FY05</c:v>
                </c:pt>
                <c:pt idx="4">
                  <c:v>FY06</c:v>
                </c:pt>
                <c:pt idx="5">
                  <c:v>FY07</c:v>
                </c:pt>
                <c:pt idx="6">
                  <c:v>FY08</c:v>
                </c:pt>
                <c:pt idx="7">
                  <c:v>FY09</c:v>
                </c:pt>
                <c:pt idx="8">
                  <c:v>FY10</c:v>
                </c:pt>
                <c:pt idx="9">
                  <c:v>FY11</c:v>
                </c:pt>
                <c:pt idx="10">
                  <c:v>FY12</c:v>
                </c:pt>
                <c:pt idx="11">
                  <c:v>FY13</c:v>
                </c:pt>
                <c:pt idx="12">
                  <c:v>FY14</c:v>
                </c:pt>
                <c:pt idx="13">
                  <c:v>FY15</c:v>
                </c:pt>
                <c:pt idx="14">
                  <c:v>FY16</c:v>
                </c:pt>
                <c:pt idx="15">
                  <c:v>FY17</c:v>
                </c:pt>
              </c:strCache>
            </c:strRef>
          </c:cat>
          <c:val>
            <c:numRef>
              <c:f>Sheet1!$B$6:$Q$6</c:f>
              <c:numCache>
                <c:formatCode>General</c:formatCode>
                <c:ptCount val="16"/>
                <c:pt idx="14">
                  <c:v>1</c:v>
                </c:pt>
                <c:pt idx="15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42E-49A0-A7D3-10D45B6EA9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7744640"/>
        <c:axId val="108428672"/>
      </c:barChart>
      <c:catAx>
        <c:axId val="10774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428672"/>
        <c:crosses val="autoZero"/>
        <c:auto val="1"/>
        <c:lblAlgn val="ctr"/>
        <c:lblOffset val="100"/>
        <c:noMultiLvlLbl val="0"/>
      </c:catAx>
      <c:valAx>
        <c:axId val="108428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744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484525371828506"/>
          <c:y val="5.6133712452610077E-2"/>
          <c:w val="0.1903402048702246"/>
          <c:h val="0.355903324584426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NCRs by Year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Sheet4!$B$1</c:f>
              <c:strCache>
                <c:ptCount val="1"/>
                <c:pt idx="0">
                  <c:v>NCRs P1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Sheet4!$A$2:$A$18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Sheet4!$B$2:$B$18</c:f>
              <c:numCache>
                <c:formatCode>General</c:formatCode>
                <c:ptCount val="17"/>
                <c:pt idx="0">
                  <c:v>2</c:v>
                </c:pt>
                <c:pt idx="1">
                  <c:v>124</c:v>
                </c:pt>
                <c:pt idx="2">
                  <c:v>693</c:v>
                </c:pt>
                <c:pt idx="3">
                  <c:v>403</c:v>
                </c:pt>
                <c:pt idx="4">
                  <c:v>163</c:v>
                </c:pt>
                <c:pt idx="5">
                  <c:v>222</c:v>
                </c:pt>
                <c:pt idx="6">
                  <c:v>396</c:v>
                </c:pt>
                <c:pt idx="7">
                  <c:v>102</c:v>
                </c:pt>
                <c:pt idx="8">
                  <c:v>96</c:v>
                </c:pt>
                <c:pt idx="9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EEB-4D31-B16E-58B42130455E}"/>
            </c:ext>
          </c:extLst>
        </c:ser>
        <c:ser>
          <c:idx val="2"/>
          <c:order val="1"/>
          <c:tx>
            <c:strRef>
              <c:f>Sheet4!$C$1</c:f>
              <c:strCache>
                <c:ptCount val="1"/>
                <c:pt idx="0">
                  <c:v>NCRs P2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Sheet4!$A$2:$A$18</c:f>
              <c:numCache>
                <c:formatCode>General</c:formatCode>
                <c:ptCount val="17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</c:numCache>
            </c:numRef>
          </c:cat>
          <c:val>
            <c:numRef>
              <c:f>Sheet4!$C$2:$C$18</c:f>
              <c:numCache>
                <c:formatCode>General</c:formatCode>
                <c:ptCount val="17"/>
                <c:pt idx="2">
                  <c:v>1</c:v>
                </c:pt>
                <c:pt idx="3">
                  <c:v>23</c:v>
                </c:pt>
                <c:pt idx="4">
                  <c:v>1</c:v>
                </c:pt>
                <c:pt idx="8">
                  <c:v>14</c:v>
                </c:pt>
                <c:pt idx="9">
                  <c:v>316</c:v>
                </c:pt>
                <c:pt idx="10">
                  <c:v>879</c:v>
                </c:pt>
                <c:pt idx="11">
                  <c:v>152</c:v>
                </c:pt>
                <c:pt idx="12">
                  <c:v>154</c:v>
                </c:pt>
                <c:pt idx="13">
                  <c:v>36</c:v>
                </c:pt>
                <c:pt idx="14">
                  <c:v>206</c:v>
                </c:pt>
                <c:pt idx="15">
                  <c:v>870</c:v>
                </c:pt>
                <c:pt idx="16">
                  <c:v>498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EEB-4D31-B16E-58B4213045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731264"/>
        <c:axId val="112732800"/>
      </c:lineChart>
      <c:catAx>
        <c:axId val="11273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732800"/>
        <c:crosses val="autoZero"/>
        <c:auto val="1"/>
        <c:lblAlgn val="ctr"/>
        <c:lblOffset val="100"/>
        <c:noMultiLvlLbl val="0"/>
      </c:catAx>
      <c:valAx>
        <c:axId val="11273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73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470469301385175"/>
          <c:y val="3.0491791131971691E-2"/>
          <c:w val="0.1200641412048374"/>
          <c:h val="0.155175961311025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D3s By Year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Sheet5!$B$1</c:f>
              <c:strCache>
                <c:ptCount val="1"/>
                <c:pt idx="0">
                  <c:v>D3s P1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Sheet5!$A$2:$A$11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Sheet5!$B$2:$B$11</c:f>
              <c:numCache>
                <c:formatCode>General</c:formatCode>
                <c:ptCount val="10"/>
                <c:pt idx="0">
                  <c:v>28</c:v>
                </c:pt>
                <c:pt idx="1">
                  <c:v>68</c:v>
                </c:pt>
                <c:pt idx="2">
                  <c:v>55</c:v>
                </c:pt>
                <c:pt idx="3">
                  <c:v>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610-4E7B-A8C9-BFCA57107ED4}"/>
            </c:ext>
          </c:extLst>
        </c:ser>
        <c:ser>
          <c:idx val="2"/>
          <c:order val="1"/>
          <c:tx>
            <c:strRef>
              <c:f>Sheet5!$C$1</c:f>
              <c:strCache>
                <c:ptCount val="1"/>
                <c:pt idx="0">
                  <c:v>D3s P2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Sheet5!$A$2:$A$11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Sheet5!$C$2:$C$11</c:f>
              <c:numCache>
                <c:formatCode>General</c:formatCode>
                <c:ptCount val="10"/>
                <c:pt idx="1">
                  <c:v>2</c:v>
                </c:pt>
                <c:pt idx="2">
                  <c:v>132</c:v>
                </c:pt>
                <c:pt idx="3">
                  <c:v>332</c:v>
                </c:pt>
                <c:pt idx="4">
                  <c:v>54</c:v>
                </c:pt>
                <c:pt idx="5">
                  <c:v>39</c:v>
                </c:pt>
                <c:pt idx="6">
                  <c:v>6</c:v>
                </c:pt>
                <c:pt idx="7">
                  <c:v>16</c:v>
                </c:pt>
                <c:pt idx="8">
                  <c:v>60</c:v>
                </c:pt>
                <c:pt idx="9">
                  <c:v>101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610-4E7B-A8C9-BFCA57107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137664"/>
        <c:axId val="194074112"/>
      </c:lineChart>
      <c:catAx>
        <c:axId val="17113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074112"/>
        <c:crosses val="autoZero"/>
        <c:auto val="1"/>
        <c:lblAlgn val="ctr"/>
        <c:lblOffset val="100"/>
        <c:noMultiLvlLbl val="0"/>
      </c:catAx>
      <c:valAx>
        <c:axId val="19407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137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491076115485568"/>
          <c:y val="6.5392971711869349E-2"/>
          <c:w val="0.20073381452318459"/>
          <c:h val="0.203125546806649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[Copy of L2PRD-OpenNCRsWithDispositions-18Sep2017.xlsx]Pivot-2!PivotTable1</c:name>
    <c:fmtId val="-1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  <c:dLbl>
          <c:idx val="0"/>
          <c:delete val="1"/>
        </c:dLbl>
      </c:pivotFmt>
      <c:pivotFmt>
        <c:idx val="17"/>
        <c:dLbl>
          <c:idx val="0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"/>
        <c:dLbl>
          <c:idx val="0"/>
          <c:delete val="1"/>
        </c:dLbl>
      </c:pivotFmt>
      <c:pivotFmt>
        <c:idx val="21"/>
        <c:dLbl>
          <c:idx val="0"/>
          <c:delete val="1"/>
        </c:dLbl>
      </c:pivotFmt>
      <c:pivotFmt>
        <c:idx val="22"/>
        <c:spPr>
          <a:solidFill>
            <a:schemeClr val="tx1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>
                  <a:solidFill>
                    <a:srgbClr val="FFFF00"/>
                  </a:solidFill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"/>
        <c:marker>
          <c:symbol val="none"/>
        </c:marker>
        <c:dLbl>
          <c:idx val="0"/>
          <c:delete val="1"/>
        </c:dLbl>
      </c:pivotFmt>
      <c:pivotFmt>
        <c:idx val="24"/>
        <c:dLbl>
          <c:idx val="0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"/>
        <c:dLbl>
          <c:idx val="0"/>
          <c:delete val="1"/>
        </c:dLbl>
      </c:pivotFmt>
      <c:pivotFmt>
        <c:idx val="27"/>
        <c:dLbl>
          <c:idx val="0"/>
          <c:delete val="1"/>
        </c:dLbl>
      </c:pivotFmt>
      <c:pivotFmt>
        <c:idx val="28"/>
        <c:marker>
          <c:symbol val="none"/>
        </c:marker>
      </c:pivotFmt>
      <c:pivotFmt>
        <c:idx val="29"/>
        <c:spPr>
          <a:solidFill>
            <a:schemeClr val="tx1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>
                  <a:solidFill>
                    <a:srgbClr val="FFFF00"/>
                  </a:solidFill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0"/>
        <c:marker>
          <c:symbol val="none"/>
        </c:marker>
        <c:dLbl>
          <c:idx val="0"/>
          <c:delete val="1"/>
        </c:dLbl>
      </c:pivotFmt>
      <c:pivotFmt>
        <c:idx val="31"/>
        <c:dLbl>
          <c:idx val="0"/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3"/>
        <c:dLbl>
          <c:idx val="0"/>
          <c:delete val="1"/>
        </c:dLbl>
      </c:pivotFmt>
      <c:pivotFmt>
        <c:idx val="34"/>
        <c:dLbl>
          <c:idx val="0"/>
          <c:delete val="1"/>
        </c:dLbl>
      </c:pivotFmt>
      <c:pivotFmt>
        <c:idx val="35"/>
        <c:marker>
          <c:symbol val="none"/>
        </c:marker>
      </c:pivotFmt>
      <c:pivotFmt>
        <c:idx val="36"/>
        <c:spPr>
          <a:solidFill>
            <a:schemeClr val="tx1"/>
          </a:solidFill>
        </c:spPr>
        <c:marker>
          <c:symbol val="none"/>
        </c:marker>
        <c:dLbl>
          <c:idx val="0"/>
          <c:spPr/>
          <c:txPr>
            <a:bodyPr/>
            <a:lstStyle/>
            <a:p>
              <a:pPr>
                <a:defRPr>
                  <a:solidFill>
                    <a:srgbClr val="FFFF00"/>
                  </a:solidFill>
                </a:defRPr>
              </a:pPr>
              <a:endParaRPr lang="en-U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'Pivot-2'!$B$3:$B$4</c:f>
              <c:strCache>
                <c:ptCount val="1"/>
                <c:pt idx="0">
                  <c:v>Hold/Modify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'Pivot-2'!$A$5:$A$22</c:f>
              <c:strCache>
                <c:ptCount val="17"/>
                <c:pt idx="0">
                  <c:v>L2PRD-CST-INSP-BLBP</c:v>
                </c:pt>
                <c:pt idx="1">
                  <c:v>L2PRD-CAV-VTRF</c:v>
                </c:pt>
                <c:pt idx="2">
                  <c:v>L2PRD-CM-INSP-FPCW</c:v>
                </c:pt>
                <c:pt idx="3">
                  <c:v>L2PRD-CAV-INSP-FPFT</c:v>
                </c:pt>
                <c:pt idx="4">
                  <c:v>L2PRD-CST-INSP-BLXU</c:v>
                </c:pt>
                <c:pt idx="5">
                  <c:v>L2PRD-CAV-INSP-CAV</c:v>
                </c:pt>
                <c:pt idx="6">
                  <c:v>L2PRD-CST-INSP-BLBU</c:v>
                </c:pt>
                <c:pt idx="7">
                  <c:v>L2PRD-CST-INSP-BLBS</c:v>
                </c:pt>
                <c:pt idx="8">
                  <c:v>L2PRD-CST-INSP-BLXD</c:v>
                </c:pt>
                <c:pt idx="9">
                  <c:v>L2PRD-CAV-RECV-CAV</c:v>
                </c:pt>
                <c:pt idx="10">
                  <c:v>L2PRD-CAV-RECV-FPC</c:v>
                </c:pt>
                <c:pt idx="11">
                  <c:v>L2PRD-CM-INSP-VV</c:v>
                </c:pt>
                <c:pt idx="12">
                  <c:v>L2PRD-CM-INSP-UCM</c:v>
                </c:pt>
                <c:pt idx="13">
                  <c:v>L2PRD-CST-INSP-BPMFT</c:v>
                </c:pt>
                <c:pt idx="14">
                  <c:v>L2PRD-CAV-INSP-FPC</c:v>
                </c:pt>
                <c:pt idx="15">
                  <c:v>L2PRD-CM-ASSY-FNAL</c:v>
                </c:pt>
                <c:pt idx="16">
                  <c:v>L2PRD-CAV-INSP-HMFT</c:v>
                </c:pt>
              </c:strCache>
            </c:strRef>
          </c:cat>
          <c:val>
            <c:numRef>
              <c:f>'Pivot-2'!$B$5:$B$22</c:f>
              <c:numCache>
                <c:formatCode>General</c:formatCode>
                <c:ptCount val="17"/>
                <c:pt idx="0">
                  <c:v>62</c:v>
                </c:pt>
                <c:pt idx="1">
                  <c:v>9</c:v>
                </c:pt>
                <c:pt idx="3">
                  <c:v>1</c:v>
                </c:pt>
                <c:pt idx="4">
                  <c:v>10</c:v>
                </c:pt>
                <c:pt idx="6">
                  <c:v>9</c:v>
                </c:pt>
                <c:pt idx="7">
                  <c:v>3</c:v>
                </c:pt>
                <c:pt idx="8">
                  <c:v>3</c:v>
                </c:pt>
                <c:pt idx="11">
                  <c:v>1</c:v>
                </c:pt>
                <c:pt idx="12">
                  <c:v>3</c:v>
                </c:pt>
                <c:pt idx="15">
                  <c:v>1</c:v>
                </c:pt>
              </c:numCache>
            </c:numRef>
          </c:val>
        </c:ser>
        <c:ser>
          <c:idx val="1"/>
          <c:order val="1"/>
          <c:tx>
            <c:strRef>
              <c:f>'Pivot-2'!$C$3:$C$4</c:f>
              <c:strCache>
                <c:ptCount val="1"/>
                <c:pt idx="0">
                  <c:v>Hold/Re-measure</c:v>
                </c:pt>
              </c:strCache>
            </c:strRef>
          </c:tx>
          <c:invertIfNegative val="0"/>
          <c:dLbls>
            <c:dLbl>
              <c:idx val="4"/>
              <c:delete val="1"/>
            </c:dLbl>
            <c:dLbl>
              <c:idx val="7"/>
              <c:delete val="1"/>
            </c:dLbl>
            <c:txPr>
              <a:bodyPr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'Pivot-2'!$A$5:$A$22</c:f>
              <c:strCache>
                <c:ptCount val="17"/>
                <c:pt idx="0">
                  <c:v>L2PRD-CST-INSP-BLBP</c:v>
                </c:pt>
                <c:pt idx="1">
                  <c:v>L2PRD-CAV-VTRF</c:v>
                </c:pt>
                <c:pt idx="2">
                  <c:v>L2PRD-CM-INSP-FPCW</c:v>
                </c:pt>
                <c:pt idx="3">
                  <c:v>L2PRD-CAV-INSP-FPFT</c:v>
                </c:pt>
                <c:pt idx="4">
                  <c:v>L2PRD-CST-INSP-BLXU</c:v>
                </c:pt>
                <c:pt idx="5">
                  <c:v>L2PRD-CAV-INSP-CAV</c:v>
                </c:pt>
                <c:pt idx="6">
                  <c:v>L2PRD-CST-INSP-BLBU</c:v>
                </c:pt>
                <c:pt idx="7">
                  <c:v>L2PRD-CST-INSP-BLBS</c:v>
                </c:pt>
                <c:pt idx="8">
                  <c:v>L2PRD-CST-INSP-BLXD</c:v>
                </c:pt>
                <c:pt idx="9">
                  <c:v>L2PRD-CAV-RECV-CAV</c:v>
                </c:pt>
                <c:pt idx="10">
                  <c:v>L2PRD-CAV-RECV-FPC</c:v>
                </c:pt>
                <c:pt idx="11">
                  <c:v>L2PRD-CM-INSP-VV</c:v>
                </c:pt>
                <c:pt idx="12">
                  <c:v>L2PRD-CM-INSP-UCM</c:v>
                </c:pt>
                <c:pt idx="13">
                  <c:v>L2PRD-CST-INSP-BPMFT</c:v>
                </c:pt>
                <c:pt idx="14">
                  <c:v>L2PRD-CAV-INSP-FPC</c:v>
                </c:pt>
                <c:pt idx="15">
                  <c:v>L2PRD-CM-ASSY-FNAL</c:v>
                </c:pt>
                <c:pt idx="16">
                  <c:v>L2PRD-CAV-INSP-HMFT</c:v>
                </c:pt>
              </c:strCache>
            </c:strRef>
          </c:cat>
          <c:val>
            <c:numRef>
              <c:f>'Pivot-2'!$C$5:$C$22</c:f>
              <c:numCache>
                <c:formatCode>General</c:formatCode>
                <c:ptCount val="17"/>
                <c:pt idx="0">
                  <c:v>2</c:v>
                </c:pt>
                <c:pt idx="1">
                  <c:v>7</c:v>
                </c:pt>
                <c:pt idx="4">
                  <c:v>1</c:v>
                </c:pt>
                <c:pt idx="7">
                  <c:v>1</c:v>
                </c:pt>
                <c:pt idx="14">
                  <c:v>1</c:v>
                </c:pt>
              </c:numCache>
            </c:numRef>
          </c:val>
        </c:ser>
        <c:ser>
          <c:idx val="2"/>
          <c:order val="2"/>
          <c:tx>
            <c:strRef>
              <c:f>'Pivot-2'!$D$3:$D$4</c:f>
              <c:strCache>
                <c:ptCount val="1"/>
                <c:pt idx="0">
                  <c:v>Proceed to next WorkCenter</c:v>
                </c:pt>
              </c:strCache>
            </c:strRef>
          </c:tx>
          <c:invertIfNegative val="0"/>
          <c:cat>
            <c:strRef>
              <c:f>'Pivot-2'!$A$5:$A$22</c:f>
              <c:strCache>
                <c:ptCount val="17"/>
                <c:pt idx="0">
                  <c:v>L2PRD-CST-INSP-BLBP</c:v>
                </c:pt>
                <c:pt idx="1">
                  <c:v>L2PRD-CAV-VTRF</c:v>
                </c:pt>
                <c:pt idx="2">
                  <c:v>L2PRD-CM-INSP-FPCW</c:v>
                </c:pt>
                <c:pt idx="3">
                  <c:v>L2PRD-CAV-INSP-FPFT</c:v>
                </c:pt>
                <c:pt idx="4">
                  <c:v>L2PRD-CST-INSP-BLXU</c:v>
                </c:pt>
                <c:pt idx="5">
                  <c:v>L2PRD-CAV-INSP-CAV</c:v>
                </c:pt>
                <c:pt idx="6">
                  <c:v>L2PRD-CST-INSP-BLBU</c:v>
                </c:pt>
                <c:pt idx="7">
                  <c:v>L2PRD-CST-INSP-BLBS</c:v>
                </c:pt>
                <c:pt idx="8">
                  <c:v>L2PRD-CST-INSP-BLXD</c:v>
                </c:pt>
                <c:pt idx="9">
                  <c:v>L2PRD-CAV-RECV-CAV</c:v>
                </c:pt>
                <c:pt idx="10">
                  <c:v>L2PRD-CAV-RECV-FPC</c:v>
                </c:pt>
                <c:pt idx="11">
                  <c:v>L2PRD-CM-INSP-VV</c:v>
                </c:pt>
                <c:pt idx="12">
                  <c:v>L2PRD-CM-INSP-UCM</c:v>
                </c:pt>
                <c:pt idx="13">
                  <c:v>L2PRD-CST-INSP-BPMFT</c:v>
                </c:pt>
                <c:pt idx="14">
                  <c:v>L2PRD-CAV-INSP-FPC</c:v>
                </c:pt>
                <c:pt idx="15">
                  <c:v>L2PRD-CM-ASSY-FNAL</c:v>
                </c:pt>
                <c:pt idx="16">
                  <c:v>L2PRD-CAV-INSP-HMFT</c:v>
                </c:pt>
              </c:strCache>
            </c:strRef>
          </c:cat>
          <c:val>
            <c:numRef>
              <c:f>'Pivot-2'!$D$5:$D$22</c:f>
              <c:numCache>
                <c:formatCode>General</c:formatCode>
                <c:ptCount val="17"/>
                <c:pt idx="2">
                  <c:v>22</c:v>
                </c:pt>
                <c:pt idx="5">
                  <c:v>10</c:v>
                </c:pt>
                <c:pt idx="11">
                  <c:v>1</c:v>
                </c:pt>
                <c:pt idx="14">
                  <c:v>1</c:v>
                </c:pt>
              </c:numCache>
            </c:numRef>
          </c:val>
        </c:ser>
        <c:ser>
          <c:idx val="3"/>
          <c:order val="3"/>
          <c:tx>
            <c:strRef>
              <c:f>'Pivot-2'!$E$3:$E$4</c:f>
              <c:strCache>
                <c:ptCount val="1"/>
                <c:pt idx="0">
                  <c:v>No Disposition 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'Pivot-2'!$A$5:$A$22</c:f>
              <c:strCache>
                <c:ptCount val="17"/>
                <c:pt idx="0">
                  <c:v>L2PRD-CST-INSP-BLBP</c:v>
                </c:pt>
                <c:pt idx="1">
                  <c:v>L2PRD-CAV-VTRF</c:v>
                </c:pt>
                <c:pt idx="2">
                  <c:v>L2PRD-CM-INSP-FPCW</c:v>
                </c:pt>
                <c:pt idx="3">
                  <c:v>L2PRD-CAV-INSP-FPFT</c:v>
                </c:pt>
                <c:pt idx="4">
                  <c:v>L2PRD-CST-INSP-BLXU</c:v>
                </c:pt>
                <c:pt idx="5">
                  <c:v>L2PRD-CAV-INSP-CAV</c:v>
                </c:pt>
                <c:pt idx="6">
                  <c:v>L2PRD-CST-INSP-BLBU</c:v>
                </c:pt>
                <c:pt idx="7">
                  <c:v>L2PRD-CST-INSP-BLBS</c:v>
                </c:pt>
                <c:pt idx="8">
                  <c:v>L2PRD-CST-INSP-BLXD</c:v>
                </c:pt>
                <c:pt idx="9">
                  <c:v>L2PRD-CAV-RECV-CAV</c:v>
                </c:pt>
                <c:pt idx="10">
                  <c:v>L2PRD-CAV-RECV-FPC</c:v>
                </c:pt>
                <c:pt idx="11">
                  <c:v>L2PRD-CM-INSP-VV</c:v>
                </c:pt>
                <c:pt idx="12">
                  <c:v>L2PRD-CM-INSP-UCM</c:v>
                </c:pt>
                <c:pt idx="13">
                  <c:v>L2PRD-CST-INSP-BPMFT</c:v>
                </c:pt>
                <c:pt idx="14">
                  <c:v>L2PRD-CAV-INSP-FPC</c:v>
                </c:pt>
                <c:pt idx="15">
                  <c:v>L2PRD-CM-ASSY-FNAL</c:v>
                </c:pt>
                <c:pt idx="16">
                  <c:v>L2PRD-CAV-INSP-HMFT</c:v>
                </c:pt>
              </c:strCache>
            </c:strRef>
          </c:cat>
          <c:val>
            <c:numRef>
              <c:f>'Pivot-2'!$E$5:$E$22</c:f>
              <c:numCache>
                <c:formatCode>General</c:formatCode>
                <c:ptCount val="17"/>
                <c:pt idx="0">
                  <c:v>4</c:v>
                </c:pt>
                <c:pt idx="1">
                  <c:v>25</c:v>
                </c:pt>
                <c:pt idx="3">
                  <c:v>15</c:v>
                </c:pt>
                <c:pt idx="4">
                  <c:v>3</c:v>
                </c:pt>
                <c:pt idx="5">
                  <c:v>4</c:v>
                </c:pt>
                <c:pt idx="7">
                  <c:v>2</c:v>
                </c:pt>
                <c:pt idx="8">
                  <c:v>2</c:v>
                </c:pt>
                <c:pt idx="9">
                  <c:v>5</c:v>
                </c:pt>
                <c:pt idx="10">
                  <c:v>5</c:v>
                </c:pt>
                <c:pt idx="11">
                  <c:v>3</c:v>
                </c:pt>
                <c:pt idx="12">
                  <c:v>2</c:v>
                </c:pt>
                <c:pt idx="13">
                  <c:v>2</c:v>
                </c:pt>
                <c:pt idx="1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5773952"/>
        <c:axId val="235776256"/>
      </c:barChart>
      <c:catAx>
        <c:axId val="235773952"/>
        <c:scaling>
          <c:orientation val="minMax"/>
        </c:scaling>
        <c:delete val="0"/>
        <c:axPos val="b"/>
        <c:majorTickMark val="out"/>
        <c:minorTickMark val="none"/>
        <c:tickLblPos val="nextTo"/>
        <c:crossAx val="235776256"/>
        <c:crosses val="autoZero"/>
        <c:auto val="1"/>
        <c:lblAlgn val="ctr"/>
        <c:lblOffset val="100"/>
        <c:noMultiLvlLbl val="0"/>
      </c:catAx>
      <c:valAx>
        <c:axId val="235776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57739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C7EB62-3427-464D-9DEA-BF1B7100CBD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6C388B-0D3B-4327-B05B-1052A7C5CF50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Travelers</a:t>
          </a:r>
        </a:p>
        <a:p>
          <a:r>
            <a:rPr lang="en-US" dirty="0" smtClean="0">
              <a:solidFill>
                <a:schemeClr val="tx1"/>
              </a:solidFill>
            </a:rPr>
            <a:t>(Data In)</a:t>
          </a:r>
          <a:endParaRPr lang="en-US" dirty="0">
            <a:solidFill>
              <a:schemeClr val="tx1"/>
            </a:solidFill>
          </a:endParaRPr>
        </a:p>
      </dgm:t>
    </dgm:pt>
    <dgm:pt modelId="{1E6E3836-4675-454A-A077-F11D5F61A06C}" type="parTrans" cxnId="{BE1623BE-0EFE-42C2-B9FB-2967677E4AE4}">
      <dgm:prSet/>
      <dgm:spPr/>
      <dgm:t>
        <a:bodyPr/>
        <a:lstStyle/>
        <a:p>
          <a:endParaRPr lang="en-US"/>
        </a:p>
      </dgm:t>
    </dgm:pt>
    <dgm:pt modelId="{05ACA3B2-E277-46E2-BCF8-0235FBB9C4C7}" type="sibTrans" cxnId="{BE1623BE-0EFE-42C2-B9FB-2967677E4AE4}">
      <dgm:prSet/>
      <dgm:spPr/>
      <dgm:t>
        <a:bodyPr/>
        <a:lstStyle/>
        <a:p>
          <a:endParaRPr lang="en-US"/>
        </a:p>
      </dgm:t>
    </dgm:pt>
    <dgm:pt modelId="{30EC0AF6-24A6-44AF-9978-E700302D46C2}">
      <dgm:prSet phldrT="[Text]"/>
      <dgm:spPr>
        <a:ln>
          <a:solidFill>
            <a:srgbClr val="92D050"/>
          </a:solidFill>
        </a:ln>
      </dgm:spPr>
      <dgm:t>
        <a:bodyPr/>
        <a:lstStyle/>
        <a:p>
          <a:r>
            <a:rPr lang="en-US" dirty="0" smtClean="0"/>
            <a:t>Inspection, Processing and Assembly Data for Cavities &amp; Cryomodules  and associated parts</a:t>
          </a:r>
          <a:endParaRPr lang="en-US" dirty="0"/>
        </a:p>
      </dgm:t>
    </dgm:pt>
    <dgm:pt modelId="{96FBE2F5-6926-41F9-ADD4-90452E0EBCDC}" type="parTrans" cxnId="{BAEC4653-5760-484B-86FC-09907C3E04B7}">
      <dgm:prSet/>
      <dgm:spPr/>
      <dgm:t>
        <a:bodyPr/>
        <a:lstStyle/>
        <a:p>
          <a:endParaRPr lang="en-US"/>
        </a:p>
      </dgm:t>
    </dgm:pt>
    <dgm:pt modelId="{127A09CD-5481-468B-9CC3-039DF3CE6C9E}" type="sibTrans" cxnId="{BAEC4653-5760-484B-86FC-09907C3E04B7}">
      <dgm:prSet/>
      <dgm:spPr/>
      <dgm:t>
        <a:bodyPr/>
        <a:lstStyle/>
        <a:p>
          <a:endParaRPr lang="en-US"/>
        </a:p>
      </dgm:t>
    </dgm:pt>
    <dgm:pt modelId="{E2C6D45E-6178-49DF-B487-02ECAAAE8EE9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dirty="0" smtClean="0"/>
            <a:t>Use and Management</a:t>
          </a:r>
        </a:p>
      </dgm:t>
    </dgm:pt>
    <dgm:pt modelId="{C4D86041-87A1-4D65-8423-80A1EF2BE4EA}" type="parTrans" cxnId="{159E5805-2ED5-4703-9E5D-FDC54CB2956F}">
      <dgm:prSet/>
      <dgm:spPr/>
      <dgm:t>
        <a:bodyPr/>
        <a:lstStyle/>
        <a:p>
          <a:endParaRPr lang="en-US"/>
        </a:p>
      </dgm:t>
    </dgm:pt>
    <dgm:pt modelId="{2768F9BB-80CD-4358-BD94-240A2AD445F4}" type="sibTrans" cxnId="{159E5805-2ED5-4703-9E5D-FDC54CB2956F}">
      <dgm:prSet/>
      <dgm:spPr/>
      <dgm:t>
        <a:bodyPr/>
        <a:lstStyle/>
        <a:p>
          <a:endParaRPr lang="en-US"/>
        </a:p>
      </dgm:t>
    </dgm:pt>
    <dgm:pt modelId="{A84A534A-54E6-4CDB-8A40-2AD89FBAD555}">
      <dgm:prSet phldrT="[Text]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Supports Quality Management (NCRs &amp; D3 Reports)</a:t>
          </a:r>
          <a:endParaRPr lang="en-US" dirty="0"/>
        </a:p>
      </dgm:t>
    </dgm:pt>
    <dgm:pt modelId="{5FD94792-AF9A-4A24-B188-6E0066ED3654}" type="parTrans" cxnId="{5F30378A-ACC9-420B-8A27-ACD2626AF8FA}">
      <dgm:prSet/>
      <dgm:spPr/>
      <dgm:t>
        <a:bodyPr/>
        <a:lstStyle/>
        <a:p>
          <a:endParaRPr lang="en-US"/>
        </a:p>
      </dgm:t>
    </dgm:pt>
    <dgm:pt modelId="{6EE514B9-EC86-4BBE-8F78-D964B2058D76}" type="sibTrans" cxnId="{5F30378A-ACC9-420B-8A27-ACD2626AF8FA}">
      <dgm:prSet/>
      <dgm:spPr/>
      <dgm:t>
        <a:bodyPr/>
        <a:lstStyle/>
        <a:p>
          <a:endParaRPr lang="en-US"/>
        </a:p>
      </dgm:t>
    </dgm:pt>
    <dgm:pt modelId="{79A98DCF-64A2-47ED-AA14-2DC22BFA63DD}">
      <dgm:prSet phldrT="[Text]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Data Mining Queries – example Cavity Performance </a:t>
          </a:r>
          <a:endParaRPr lang="en-US" dirty="0"/>
        </a:p>
      </dgm:t>
    </dgm:pt>
    <dgm:pt modelId="{E418EE12-249A-4634-978F-C76ABAD3C64E}" type="parTrans" cxnId="{B3D2C13D-EB6D-4FDD-89EE-FC80508BF690}">
      <dgm:prSet/>
      <dgm:spPr/>
      <dgm:t>
        <a:bodyPr/>
        <a:lstStyle/>
        <a:p>
          <a:endParaRPr lang="en-US"/>
        </a:p>
      </dgm:t>
    </dgm:pt>
    <dgm:pt modelId="{2AF512CE-9139-469A-9608-4A793960213F}" type="sibTrans" cxnId="{B3D2C13D-EB6D-4FDD-89EE-FC80508BF690}">
      <dgm:prSet/>
      <dgm:spPr/>
      <dgm:t>
        <a:bodyPr/>
        <a:lstStyle/>
        <a:p>
          <a:endParaRPr lang="en-US"/>
        </a:p>
      </dgm:t>
    </dgm:pt>
    <dgm:pt modelId="{805A0A19-D089-4237-BF8E-B6BA011B0CB2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dirty="0" smtClean="0"/>
            <a:t>Reports </a:t>
          </a:r>
        </a:p>
        <a:p>
          <a:r>
            <a:rPr lang="en-US" dirty="0" smtClean="0"/>
            <a:t>(Data Out)</a:t>
          </a:r>
          <a:endParaRPr lang="en-US" dirty="0"/>
        </a:p>
      </dgm:t>
    </dgm:pt>
    <dgm:pt modelId="{2CE126C1-6F62-4E04-A80E-92665E5891B6}" type="parTrans" cxnId="{1A522483-BD01-4226-A8FE-A4028CE4FE27}">
      <dgm:prSet/>
      <dgm:spPr/>
      <dgm:t>
        <a:bodyPr/>
        <a:lstStyle/>
        <a:p>
          <a:endParaRPr lang="en-US"/>
        </a:p>
      </dgm:t>
    </dgm:pt>
    <dgm:pt modelId="{1C0E86F6-8129-409A-95C3-A5C8D919BFD3}" type="sibTrans" cxnId="{1A522483-BD01-4226-A8FE-A4028CE4FE27}">
      <dgm:prSet/>
      <dgm:spPr/>
      <dgm:t>
        <a:bodyPr/>
        <a:lstStyle/>
        <a:p>
          <a:endParaRPr lang="en-US"/>
        </a:p>
      </dgm:t>
    </dgm:pt>
    <dgm:pt modelId="{6ACABC39-EC44-4EA0-A585-9101BC672559}">
      <dgm:prSet phldrT="[Text]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en-US" dirty="0" smtClean="0"/>
            <a:t>Real-Time Status reports -  Dashboards </a:t>
          </a:r>
          <a:endParaRPr lang="en-US" dirty="0"/>
        </a:p>
      </dgm:t>
    </dgm:pt>
    <dgm:pt modelId="{5F68A22D-861B-4216-80A3-CCD651F9DA28}" type="parTrans" cxnId="{A67167A3-4D65-4AE2-84A4-AFC24A880786}">
      <dgm:prSet/>
      <dgm:spPr/>
      <dgm:t>
        <a:bodyPr/>
        <a:lstStyle/>
        <a:p>
          <a:endParaRPr lang="en-US"/>
        </a:p>
      </dgm:t>
    </dgm:pt>
    <dgm:pt modelId="{572D5B13-4DDA-4370-9C9D-2F1E6F62AFFC}" type="sibTrans" cxnId="{A67167A3-4D65-4AE2-84A4-AFC24A880786}">
      <dgm:prSet/>
      <dgm:spPr/>
      <dgm:t>
        <a:bodyPr/>
        <a:lstStyle/>
        <a:p>
          <a:endParaRPr lang="en-US"/>
        </a:p>
      </dgm:t>
    </dgm:pt>
    <dgm:pt modelId="{80A1DFE7-E537-4715-B015-2B83B96A6A9B}">
      <dgm:prSet phldrT="[Text]"/>
      <dgm:spPr>
        <a:ln>
          <a:solidFill>
            <a:srgbClr val="92D050"/>
          </a:solidFill>
        </a:ln>
      </dgm:spPr>
      <dgm:t>
        <a:bodyPr/>
        <a:lstStyle/>
        <a:p>
          <a:r>
            <a:rPr lang="en-US" dirty="0" err="1" smtClean="0"/>
            <a:t>Docushare</a:t>
          </a:r>
          <a:r>
            <a:rPr lang="en-US" dirty="0" smtClean="0"/>
            <a:t> links to Procedures &amp; Documents </a:t>
          </a:r>
          <a:endParaRPr lang="en-US" dirty="0"/>
        </a:p>
      </dgm:t>
    </dgm:pt>
    <dgm:pt modelId="{7DB2EFEF-4F43-4F4F-8887-B0BC4C1EBC5E}" type="parTrans" cxnId="{8C1E4994-1980-40A5-929D-20991938B846}">
      <dgm:prSet/>
      <dgm:spPr/>
      <dgm:t>
        <a:bodyPr/>
        <a:lstStyle/>
        <a:p>
          <a:endParaRPr lang="en-US"/>
        </a:p>
      </dgm:t>
    </dgm:pt>
    <dgm:pt modelId="{DFFF1CCF-2299-4928-A1F6-F9FBA5D67102}" type="sibTrans" cxnId="{8C1E4994-1980-40A5-929D-20991938B846}">
      <dgm:prSet/>
      <dgm:spPr/>
      <dgm:t>
        <a:bodyPr/>
        <a:lstStyle/>
        <a:p>
          <a:endParaRPr lang="en-US"/>
        </a:p>
      </dgm:t>
    </dgm:pt>
    <dgm:pt modelId="{D86E5F28-57AD-49CD-917D-6717439257D9}">
      <dgm:prSet phldrT="[Text]"/>
      <dgm:spPr/>
      <dgm:t>
        <a:bodyPr/>
        <a:lstStyle/>
        <a:p>
          <a:r>
            <a:rPr lang="en-US" dirty="0" smtClean="0"/>
            <a:t>Production &amp; Project Manager Status reports </a:t>
          </a:r>
          <a:endParaRPr lang="en-US" dirty="0"/>
        </a:p>
      </dgm:t>
    </dgm:pt>
    <dgm:pt modelId="{254DD80C-3F10-49F5-A277-BC0FBCFAC19A}" type="parTrans" cxnId="{ED289592-641E-4D1C-8324-068FC698260A}">
      <dgm:prSet/>
      <dgm:spPr/>
      <dgm:t>
        <a:bodyPr/>
        <a:lstStyle/>
        <a:p>
          <a:endParaRPr lang="en-US"/>
        </a:p>
      </dgm:t>
    </dgm:pt>
    <dgm:pt modelId="{D8665386-1DC6-4932-9D3D-8D4A2B385B5D}" type="sibTrans" cxnId="{ED289592-641E-4D1C-8324-068FC698260A}">
      <dgm:prSet/>
      <dgm:spPr/>
      <dgm:t>
        <a:bodyPr/>
        <a:lstStyle/>
        <a:p>
          <a:endParaRPr lang="en-US"/>
        </a:p>
      </dgm:t>
    </dgm:pt>
    <dgm:pt modelId="{AB94E993-BB16-46AE-8D08-10E776F06C7E}">
      <dgm:prSet phldrT="[Text]"/>
      <dgm:spPr/>
      <dgm:t>
        <a:bodyPr/>
        <a:lstStyle/>
        <a:p>
          <a:r>
            <a:rPr lang="en-US" dirty="0" smtClean="0"/>
            <a:t>Quality &amp; Traveler Status , level of completion,</a:t>
          </a:r>
          <a:endParaRPr lang="en-US" dirty="0"/>
        </a:p>
      </dgm:t>
    </dgm:pt>
    <dgm:pt modelId="{F202E831-127C-4CFF-84D7-10E59A4B1A31}" type="parTrans" cxnId="{54178502-B683-4493-9960-458799985E89}">
      <dgm:prSet/>
      <dgm:spPr/>
      <dgm:t>
        <a:bodyPr/>
        <a:lstStyle/>
        <a:p>
          <a:endParaRPr lang="en-US"/>
        </a:p>
      </dgm:t>
    </dgm:pt>
    <dgm:pt modelId="{8623270A-ED05-4C97-B1DE-F4DD892F0452}" type="sibTrans" cxnId="{54178502-B683-4493-9960-458799985E89}">
      <dgm:prSet/>
      <dgm:spPr/>
      <dgm:t>
        <a:bodyPr/>
        <a:lstStyle/>
        <a:p>
          <a:endParaRPr lang="en-US"/>
        </a:p>
      </dgm:t>
    </dgm:pt>
    <dgm:pt modelId="{7570CA38-ECF7-4596-A345-3F6501386F2F}">
      <dgm:prSet phldrT="[Text]"/>
      <dgm:spPr/>
      <dgm:t>
        <a:bodyPr/>
        <a:lstStyle/>
        <a:p>
          <a:r>
            <a:rPr lang="en-US" dirty="0" smtClean="0"/>
            <a:t>Reports, tables &amp; graphs, export to PDF/Excel</a:t>
          </a:r>
          <a:endParaRPr lang="en-US" dirty="0"/>
        </a:p>
      </dgm:t>
    </dgm:pt>
    <dgm:pt modelId="{4919F0EF-7986-49C2-A1B7-4FE6C28FE878}" type="parTrans" cxnId="{8C147468-4616-43CD-8C1C-6F0DDC1ECB81}">
      <dgm:prSet/>
      <dgm:spPr/>
      <dgm:t>
        <a:bodyPr/>
        <a:lstStyle/>
        <a:p>
          <a:endParaRPr lang="en-US"/>
        </a:p>
      </dgm:t>
    </dgm:pt>
    <dgm:pt modelId="{6F19A153-CAD7-4F1D-BEB2-B5E21A0D6887}" type="sibTrans" cxnId="{8C147468-4616-43CD-8C1C-6F0DDC1ECB81}">
      <dgm:prSet/>
      <dgm:spPr/>
      <dgm:t>
        <a:bodyPr/>
        <a:lstStyle/>
        <a:p>
          <a:endParaRPr lang="en-US"/>
        </a:p>
      </dgm:t>
    </dgm:pt>
    <dgm:pt modelId="{0638866F-D2AB-4693-85C5-4C1C6E5450D3}" type="pres">
      <dgm:prSet presAssocID="{17C7EB62-3427-464D-9DEA-BF1B7100CB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DE1531-7B9D-40E3-BAD6-86568E2F222E}" type="pres">
      <dgm:prSet presAssocID="{A46C388B-0D3B-4327-B05B-1052A7C5CF50}" presName="composite" presStyleCnt="0"/>
      <dgm:spPr/>
    </dgm:pt>
    <dgm:pt modelId="{27ECC314-828D-47BC-92D7-767F830A07E3}" type="pres">
      <dgm:prSet presAssocID="{A46C388B-0D3B-4327-B05B-1052A7C5CF5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2F08E2-6562-4BA8-BD63-FE4595F3B93A}" type="pres">
      <dgm:prSet presAssocID="{A46C388B-0D3B-4327-B05B-1052A7C5CF50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940671-1F61-404A-A343-0A6DBF5AF960}" type="pres">
      <dgm:prSet presAssocID="{05ACA3B2-E277-46E2-BCF8-0235FBB9C4C7}" presName="sp" presStyleCnt="0"/>
      <dgm:spPr/>
    </dgm:pt>
    <dgm:pt modelId="{D3B8D94C-A329-4989-BB8A-4664B00DC2D9}" type="pres">
      <dgm:prSet presAssocID="{E2C6D45E-6178-49DF-B487-02ECAAAE8EE9}" presName="composite" presStyleCnt="0"/>
      <dgm:spPr/>
    </dgm:pt>
    <dgm:pt modelId="{26330058-75D0-4D70-BA65-9DB4624BAC18}" type="pres">
      <dgm:prSet presAssocID="{E2C6D45E-6178-49DF-B487-02ECAAAE8EE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FDEE78-729F-4936-A5EA-3BE398D71620}" type="pres">
      <dgm:prSet presAssocID="{E2C6D45E-6178-49DF-B487-02ECAAAE8EE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10A2D5-C61C-47F8-902A-3E8401F7EE9F}" type="pres">
      <dgm:prSet presAssocID="{2768F9BB-80CD-4358-BD94-240A2AD445F4}" presName="sp" presStyleCnt="0"/>
      <dgm:spPr/>
    </dgm:pt>
    <dgm:pt modelId="{1579B388-4F56-4C05-9E0F-05E542075559}" type="pres">
      <dgm:prSet presAssocID="{805A0A19-D089-4237-BF8E-B6BA011B0CB2}" presName="composite" presStyleCnt="0"/>
      <dgm:spPr/>
    </dgm:pt>
    <dgm:pt modelId="{BD66DAE3-268E-45DA-8BED-AE178247000F}" type="pres">
      <dgm:prSet presAssocID="{805A0A19-D089-4237-BF8E-B6BA011B0CB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A4BFD-E094-4CC3-96A1-FE7AE833A3DD}" type="pres">
      <dgm:prSet presAssocID="{805A0A19-D089-4237-BF8E-B6BA011B0CB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0EC5CC-8838-44EE-8B61-4DD40096F300}" type="presOf" srcId="{6ACABC39-EC44-4EA0-A585-9101BC672559}" destId="{BDFDEE78-729F-4936-A5EA-3BE398D71620}" srcOrd="0" destOrd="1" presId="urn:microsoft.com/office/officeart/2005/8/layout/chevron2"/>
    <dgm:cxn modelId="{BAEC4653-5760-484B-86FC-09907C3E04B7}" srcId="{A46C388B-0D3B-4327-B05B-1052A7C5CF50}" destId="{30EC0AF6-24A6-44AF-9978-E700302D46C2}" srcOrd="0" destOrd="0" parTransId="{96FBE2F5-6926-41F9-ADD4-90452E0EBCDC}" sibTransId="{127A09CD-5481-468B-9CC3-039DF3CE6C9E}"/>
    <dgm:cxn modelId="{75EB7263-3C0F-4FB4-8807-514D1F7FEBDF}" type="presOf" srcId="{AB94E993-BB16-46AE-8D08-10E776F06C7E}" destId="{C94A4BFD-E094-4CC3-96A1-FE7AE833A3DD}" srcOrd="0" destOrd="1" presId="urn:microsoft.com/office/officeart/2005/8/layout/chevron2"/>
    <dgm:cxn modelId="{ED289592-641E-4D1C-8324-068FC698260A}" srcId="{805A0A19-D089-4237-BF8E-B6BA011B0CB2}" destId="{D86E5F28-57AD-49CD-917D-6717439257D9}" srcOrd="0" destOrd="0" parTransId="{254DD80C-3F10-49F5-A277-BC0FBCFAC19A}" sibTransId="{D8665386-1DC6-4932-9D3D-8D4A2B385B5D}"/>
    <dgm:cxn modelId="{3F164759-791E-41BE-AF32-6B890C9C4D55}" type="presOf" srcId="{D86E5F28-57AD-49CD-917D-6717439257D9}" destId="{C94A4BFD-E094-4CC3-96A1-FE7AE833A3DD}" srcOrd="0" destOrd="0" presId="urn:microsoft.com/office/officeart/2005/8/layout/chevron2"/>
    <dgm:cxn modelId="{39996912-6402-4849-B8A9-33604FB75644}" type="presOf" srcId="{805A0A19-D089-4237-BF8E-B6BA011B0CB2}" destId="{BD66DAE3-268E-45DA-8BED-AE178247000F}" srcOrd="0" destOrd="0" presId="urn:microsoft.com/office/officeart/2005/8/layout/chevron2"/>
    <dgm:cxn modelId="{1A522483-BD01-4226-A8FE-A4028CE4FE27}" srcId="{17C7EB62-3427-464D-9DEA-BF1B7100CBD0}" destId="{805A0A19-D089-4237-BF8E-B6BA011B0CB2}" srcOrd="2" destOrd="0" parTransId="{2CE126C1-6F62-4E04-A80E-92665E5891B6}" sibTransId="{1C0E86F6-8129-409A-95C3-A5C8D919BFD3}"/>
    <dgm:cxn modelId="{30E71193-1587-4402-A7EF-A855B7C70EA5}" type="presOf" srcId="{79A98DCF-64A2-47ED-AA14-2DC22BFA63DD}" destId="{BDFDEE78-729F-4936-A5EA-3BE398D71620}" srcOrd="0" destOrd="2" presId="urn:microsoft.com/office/officeart/2005/8/layout/chevron2"/>
    <dgm:cxn modelId="{67450FF4-DD01-4F85-80F9-76D3FA8202B4}" type="presOf" srcId="{A84A534A-54E6-4CDB-8A40-2AD89FBAD555}" destId="{BDFDEE78-729F-4936-A5EA-3BE398D71620}" srcOrd="0" destOrd="0" presId="urn:microsoft.com/office/officeart/2005/8/layout/chevron2"/>
    <dgm:cxn modelId="{98BC458D-59B4-42E1-A1D9-9EB43DA670BE}" type="presOf" srcId="{30EC0AF6-24A6-44AF-9978-E700302D46C2}" destId="{942F08E2-6562-4BA8-BD63-FE4595F3B93A}" srcOrd="0" destOrd="0" presId="urn:microsoft.com/office/officeart/2005/8/layout/chevron2"/>
    <dgm:cxn modelId="{54178502-B683-4493-9960-458799985E89}" srcId="{D86E5F28-57AD-49CD-917D-6717439257D9}" destId="{AB94E993-BB16-46AE-8D08-10E776F06C7E}" srcOrd="0" destOrd="0" parTransId="{F202E831-127C-4CFF-84D7-10E59A4B1A31}" sibTransId="{8623270A-ED05-4C97-B1DE-F4DD892F0452}"/>
    <dgm:cxn modelId="{5F30378A-ACC9-420B-8A27-ACD2626AF8FA}" srcId="{E2C6D45E-6178-49DF-B487-02ECAAAE8EE9}" destId="{A84A534A-54E6-4CDB-8A40-2AD89FBAD555}" srcOrd="0" destOrd="0" parTransId="{5FD94792-AF9A-4A24-B188-6E0066ED3654}" sibTransId="{6EE514B9-EC86-4BBE-8F78-D964B2058D76}"/>
    <dgm:cxn modelId="{BE1623BE-0EFE-42C2-B9FB-2967677E4AE4}" srcId="{17C7EB62-3427-464D-9DEA-BF1B7100CBD0}" destId="{A46C388B-0D3B-4327-B05B-1052A7C5CF50}" srcOrd="0" destOrd="0" parTransId="{1E6E3836-4675-454A-A077-F11D5F61A06C}" sibTransId="{05ACA3B2-E277-46E2-BCF8-0235FBB9C4C7}"/>
    <dgm:cxn modelId="{80EDB5F4-0002-490D-A9C0-119E4BAB8096}" type="presOf" srcId="{E2C6D45E-6178-49DF-B487-02ECAAAE8EE9}" destId="{26330058-75D0-4D70-BA65-9DB4624BAC18}" srcOrd="0" destOrd="0" presId="urn:microsoft.com/office/officeart/2005/8/layout/chevron2"/>
    <dgm:cxn modelId="{34B91C0E-51B7-426E-8B03-8732A61F2DE9}" type="presOf" srcId="{80A1DFE7-E537-4715-B015-2B83B96A6A9B}" destId="{942F08E2-6562-4BA8-BD63-FE4595F3B93A}" srcOrd="0" destOrd="1" presId="urn:microsoft.com/office/officeart/2005/8/layout/chevron2"/>
    <dgm:cxn modelId="{A67167A3-4D65-4AE2-84A4-AFC24A880786}" srcId="{E2C6D45E-6178-49DF-B487-02ECAAAE8EE9}" destId="{6ACABC39-EC44-4EA0-A585-9101BC672559}" srcOrd="1" destOrd="0" parTransId="{5F68A22D-861B-4216-80A3-CCD651F9DA28}" sibTransId="{572D5B13-4DDA-4370-9C9D-2F1E6F62AFFC}"/>
    <dgm:cxn modelId="{B3D2C13D-EB6D-4FDD-89EE-FC80508BF690}" srcId="{E2C6D45E-6178-49DF-B487-02ECAAAE8EE9}" destId="{79A98DCF-64A2-47ED-AA14-2DC22BFA63DD}" srcOrd="2" destOrd="0" parTransId="{E418EE12-249A-4634-978F-C76ABAD3C64E}" sibTransId="{2AF512CE-9139-469A-9608-4A793960213F}"/>
    <dgm:cxn modelId="{45361598-5DFE-4865-9F8C-FB2D94E0F13B}" type="presOf" srcId="{17C7EB62-3427-464D-9DEA-BF1B7100CBD0}" destId="{0638866F-D2AB-4693-85C5-4C1C6E5450D3}" srcOrd="0" destOrd="0" presId="urn:microsoft.com/office/officeart/2005/8/layout/chevron2"/>
    <dgm:cxn modelId="{6063F274-ED0A-4D30-98C8-6BF111169FEE}" type="presOf" srcId="{A46C388B-0D3B-4327-B05B-1052A7C5CF50}" destId="{27ECC314-828D-47BC-92D7-767F830A07E3}" srcOrd="0" destOrd="0" presId="urn:microsoft.com/office/officeart/2005/8/layout/chevron2"/>
    <dgm:cxn modelId="{8C1E4994-1980-40A5-929D-20991938B846}" srcId="{A46C388B-0D3B-4327-B05B-1052A7C5CF50}" destId="{80A1DFE7-E537-4715-B015-2B83B96A6A9B}" srcOrd="1" destOrd="0" parTransId="{7DB2EFEF-4F43-4F4F-8887-B0BC4C1EBC5E}" sibTransId="{DFFF1CCF-2299-4928-A1F6-F9FBA5D67102}"/>
    <dgm:cxn modelId="{159E5805-2ED5-4703-9E5D-FDC54CB2956F}" srcId="{17C7EB62-3427-464D-9DEA-BF1B7100CBD0}" destId="{E2C6D45E-6178-49DF-B487-02ECAAAE8EE9}" srcOrd="1" destOrd="0" parTransId="{C4D86041-87A1-4D65-8423-80A1EF2BE4EA}" sibTransId="{2768F9BB-80CD-4358-BD94-240A2AD445F4}"/>
    <dgm:cxn modelId="{8C147468-4616-43CD-8C1C-6F0DDC1ECB81}" srcId="{D86E5F28-57AD-49CD-917D-6717439257D9}" destId="{7570CA38-ECF7-4596-A345-3F6501386F2F}" srcOrd="1" destOrd="0" parTransId="{4919F0EF-7986-49C2-A1B7-4FE6C28FE878}" sibTransId="{6F19A153-CAD7-4F1D-BEB2-B5E21A0D6887}"/>
    <dgm:cxn modelId="{8A64056A-B721-4B4A-A674-8EAFE2FA90D0}" type="presOf" srcId="{7570CA38-ECF7-4596-A345-3F6501386F2F}" destId="{C94A4BFD-E094-4CC3-96A1-FE7AE833A3DD}" srcOrd="0" destOrd="2" presId="urn:microsoft.com/office/officeart/2005/8/layout/chevron2"/>
    <dgm:cxn modelId="{87455221-71BA-4005-B69F-996F525F71B1}" type="presParOf" srcId="{0638866F-D2AB-4693-85C5-4C1C6E5450D3}" destId="{F4DE1531-7B9D-40E3-BAD6-86568E2F222E}" srcOrd="0" destOrd="0" presId="urn:microsoft.com/office/officeart/2005/8/layout/chevron2"/>
    <dgm:cxn modelId="{4E892A3E-6093-4F18-97C3-696D95C414A9}" type="presParOf" srcId="{F4DE1531-7B9D-40E3-BAD6-86568E2F222E}" destId="{27ECC314-828D-47BC-92D7-767F830A07E3}" srcOrd="0" destOrd="0" presId="urn:microsoft.com/office/officeart/2005/8/layout/chevron2"/>
    <dgm:cxn modelId="{360D5549-98AA-4FBF-8A78-BB6EC198E4D2}" type="presParOf" srcId="{F4DE1531-7B9D-40E3-BAD6-86568E2F222E}" destId="{942F08E2-6562-4BA8-BD63-FE4595F3B93A}" srcOrd="1" destOrd="0" presId="urn:microsoft.com/office/officeart/2005/8/layout/chevron2"/>
    <dgm:cxn modelId="{055A9E3A-887C-4A1C-88AE-F8FE82909BA4}" type="presParOf" srcId="{0638866F-D2AB-4693-85C5-4C1C6E5450D3}" destId="{4B940671-1F61-404A-A343-0A6DBF5AF960}" srcOrd="1" destOrd="0" presId="urn:microsoft.com/office/officeart/2005/8/layout/chevron2"/>
    <dgm:cxn modelId="{818A7E2B-8C00-41BF-8AC7-886972318405}" type="presParOf" srcId="{0638866F-D2AB-4693-85C5-4C1C6E5450D3}" destId="{D3B8D94C-A329-4989-BB8A-4664B00DC2D9}" srcOrd="2" destOrd="0" presId="urn:microsoft.com/office/officeart/2005/8/layout/chevron2"/>
    <dgm:cxn modelId="{4056907F-0C14-4B74-BDF3-C1B21580FEB4}" type="presParOf" srcId="{D3B8D94C-A329-4989-BB8A-4664B00DC2D9}" destId="{26330058-75D0-4D70-BA65-9DB4624BAC18}" srcOrd="0" destOrd="0" presId="urn:microsoft.com/office/officeart/2005/8/layout/chevron2"/>
    <dgm:cxn modelId="{DA155B95-59DC-43C0-8F14-F5CDD67D5FCE}" type="presParOf" srcId="{D3B8D94C-A329-4989-BB8A-4664B00DC2D9}" destId="{BDFDEE78-729F-4936-A5EA-3BE398D71620}" srcOrd="1" destOrd="0" presId="urn:microsoft.com/office/officeart/2005/8/layout/chevron2"/>
    <dgm:cxn modelId="{7AA9C047-9BA6-4F25-873A-6AE740D0AE9C}" type="presParOf" srcId="{0638866F-D2AB-4693-85C5-4C1C6E5450D3}" destId="{3810A2D5-C61C-47F8-902A-3E8401F7EE9F}" srcOrd="3" destOrd="0" presId="urn:microsoft.com/office/officeart/2005/8/layout/chevron2"/>
    <dgm:cxn modelId="{7DC835A8-24C1-43DA-9FF5-33DA1D967DBD}" type="presParOf" srcId="{0638866F-D2AB-4693-85C5-4C1C6E5450D3}" destId="{1579B388-4F56-4C05-9E0F-05E542075559}" srcOrd="4" destOrd="0" presId="urn:microsoft.com/office/officeart/2005/8/layout/chevron2"/>
    <dgm:cxn modelId="{ADA50D47-6808-4797-9206-53BFB228D550}" type="presParOf" srcId="{1579B388-4F56-4C05-9E0F-05E542075559}" destId="{BD66DAE3-268E-45DA-8BED-AE178247000F}" srcOrd="0" destOrd="0" presId="urn:microsoft.com/office/officeart/2005/8/layout/chevron2"/>
    <dgm:cxn modelId="{D436B1F4-5174-4BC3-9E15-326B878B8637}" type="presParOf" srcId="{1579B388-4F56-4C05-9E0F-05E542075559}" destId="{C94A4BFD-E094-4CC3-96A1-FE7AE833A3D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CC314-828D-47BC-92D7-767F830A07E3}">
      <dsp:nvSpPr>
        <dsp:cNvPr id="0" name=""/>
        <dsp:cNvSpPr/>
      </dsp:nvSpPr>
      <dsp:spPr>
        <a:xfrm rot="5400000">
          <a:off x="-267160" y="269185"/>
          <a:ext cx="1781071" cy="1246750"/>
        </a:xfrm>
        <a:prstGeom prst="chevr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Travelers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</a:rPr>
            <a:t>(Data In)</a:t>
          </a:r>
          <a:endParaRPr lang="en-US" sz="1600" kern="1200" dirty="0">
            <a:solidFill>
              <a:schemeClr val="tx1"/>
            </a:solidFill>
          </a:endParaRPr>
        </a:p>
      </dsp:txBody>
      <dsp:txXfrm rot="-5400000">
        <a:off x="1" y="625399"/>
        <a:ext cx="1246750" cy="534321"/>
      </dsp:txXfrm>
    </dsp:sp>
    <dsp:sp modelId="{942F08E2-6562-4BA8-BD63-FE4595F3B93A}">
      <dsp:nvSpPr>
        <dsp:cNvPr id="0" name=""/>
        <dsp:cNvSpPr/>
      </dsp:nvSpPr>
      <dsp:spPr>
        <a:xfrm rot="5400000">
          <a:off x="3983228" y="-2734453"/>
          <a:ext cx="1157696" cy="66306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Inspection, Processing and Assembly Data for Cavities &amp; Cryomodules  and associated parts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Docushare</a:t>
          </a:r>
          <a:r>
            <a:rPr lang="en-US" sz="2000" kern="1200" dirty="0" smtClean="0"/>
            <a:t> links to Procedures &amp; Documents </a:t>
          </a:r>
          <a:endParaRPr lang="en-US" sz="2000" kern="1200" dirty="0"/>
        </a:p>
      </dsp:txBody>
      <dsp:txXfrm rot="-5400000">
        <a:off x="1246750" y="58539"/>
        <a:ext cx="6574139" cy="1044668"/>
      </dsp:txXfrm>
    </dsp:sp>
    <dsp:sp modelId="{26330058-75D0-4D70-BA65-9DB4624BAC18}">
      <dsp:nvSpPr>
        <dsp:cNvPr id="0" name=""/>
        <dsp:cNvSpPr/>
      </dsp:nvSpPr>
      <dsp:spPr>
        <a:xfrm rot="5400000">
          <a:off x="-267160" y="1858009"/>
          <a:ext cx="1781071" cy="1246750"/>
        </a:xfrm>
        <a:prstGeom prst="chevron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Use and Management</a:t>
          </a:r>
        </a:p>
      </dsp:txBody>
      <dsp:txXfrm rot="-5400000">
        <a:off x="1" y="2214223"/>
        <a:ext cx="1246750" cy="534321"/>
      </dsp:txXfrm>
    </dsp:sp>
    <dsp:sp modelId="{BDFDEE78-729F-4936-A5EA-3BE398D71620}">
      <dsp:nvSpPr>
        <dsp:cNvPr id="0" name=""/>
        <dsp:cNvSpPr/>
      </dsp:nvSpPr>
      <dsp:spPr>
        <a:xfrm rot="5400000">
          <a:off x="3983228" y="-1145629"/>
          <a:ext cx="1157696" cy="66306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Supports Quality Management (NCRs &amp; D3 Reports)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Real-Time Status reports -  Dashboards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Data Mining Queries – example Cavity Performance </a:t>
          </a:r>
          <a:endParaRPr lang="en-US" sz="2000" kern="1200" dirty="0"/>
        </a:p>
      </dsp:txBody>
      <dsp:txXfrm rot="-5400000">
        <a:off x="1246750" y="1647363"/>
        <a:ext cx="6574139" cy="1044668"/>
      </dsp:txXfrm>
    </dsp:sp>
    <dsp:sp modelId="{BD66DAE3-268E-45DA-8BED-AE178247000F}">
      <dsp:nvSpPr>
        <dsp:cNvPr id="0" name=""/>
        <dsp:cNvSpPr/>
      </dsp:nvSpPr>
      <dsp:spPr>
        <a:xfrm rot="5400000">
          <a:off x="-267160" y="3446832"/>
          <a:ext cx="1781071" cy="1246750"/>
        </a:xfrm>
        <a:prstGeom prst="chevr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Reports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(Data Out)</a:t>
          </a:r>
          <a:endParaRPr lang="en-US" sz="1600" kern="1200" dirty="0"/>
        </a:p>
      </dsp:txBody>
      <dsp:txXfrm rot="-5400000">
        <a:off x="1" y="3803046"/>
        <a:ext cx="1246750" cy="534321"/>
      </dsp:txXfrm>
    </dsp:sp>
    <dsp:sp modelId="{C94A4BFD-E094-4CC3-96A1-FE7AE833A3DD}">
      <dsp:nvSpPr>
        <dsp:cNvPr id="0" name=""/>
        <dsp:cNvSpPr/>
      </dsp:nvSpPr>
      <dsp:spPr>
        <a:xfrm rot="5400000">
          <a:off x="3983228" y="443193"/>
          <a:ext cx="1157696" cy="663065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Production &amp; Project Manager Status reports 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Quality &amp; Traveler Status , level of completion,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Reports, tables &amp; graphs, export to PDF/Excel</a:t>
          </a:r>
          <a:endParaRPr lang="en-US" sz="2000" kern="1200" dirty="0"/>
        </a:p>
      </dsp:txBody>
      <dsp:txXfrm rot="-5400000">
        <a:off x="1246750" y="3236185"/>
        <a:ext cx="6574139" cy="1044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0.38961</cdr:x>
      <cdr:y>0.00194</cdr:y>
    </cdr:from>
    <cdr:to>
      <cdr:x>0.58199</cdr:x>
      <cdr:y>0.1411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91768" y="5382"/>
          <a:ext cx="1576021" cy="386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Travelers by Year</a:t>
          </a:r>
          <a:endParaRPr lang="en-US" sz="16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05448" cy="46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15" tIns="45307" rIns="90615" bIns="4530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182" y="1"/>
            <a:ext cx="3005448" cy="46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15" tIns="45307" rIns="90615" bIns="4530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69363"/>
            <a:ext cx="3005448" cy="46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15" tIns="45307" rIns="90615" bIns="4530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182" y="8769363"/>
            <a:ext cx="3005448" cy="46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15" tIns="45307" rIns="90615" bIns="4530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226311-62EA-456F-8B76-9220A4C1A6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078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05448" cy="46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1" tIns="46165" rIns="92331" bIns="46165" numCol="1" anchor="t" anchorCtr="0" compatLnSpc="1">
            <a:prstTxWarp prst="textNoShape">
              <a:avLst/>
            </a:prstTxWarp>
          </a:bodyPr>
          <a:lstStyle>
            <a:lvl1pPr defTabSz="923770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182" y="0"/>
            <a:ext cx="3005448" cy="46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1" tIns="46165" rIns="92331" bIns="46165" numCol="1" anchor="t" anchorCtr="0" compatLnSpc="1">
            <a:prstTxWarp prst="textNoShape">
              <a:avLst/>
            </a:prstTxWarp>
          </a:bodyPr>
          <a:lstStyle>
            <a:lvl1pPr algn="r" defTabSz="923770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4049" y="4386259"/>
            <a:ext cx="5546104" cy="41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1" tIns="46165" rIns="92331" bIns="461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0940"/>
            <a:ext cx="3005448" cy="46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1" tIns="46165" rIns="92331" bIns="46165" numCol="1" anchor="b" anchorCtr="0" compatLnSpc="1">
            <a:prstTxWarp prst="textNoShape">
              <a:avLst/>
            </a:prstTxWarp>
          </a:bodyPr>
          <a:lstStyle>
            <a:lvl1pPr defTabSz="923770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182" y="8770940"/>
            <a:ext cx="3005448" cy="46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31" tIns="46165" rIns="92331" bIns="46165" numCol="1" anchor="b" anchorCtr="0" compatLnSpc="1">
            <a:prstTxWarp prst="textNoShape">
              <a:avLst/>
            </a:prstTxWarp>
          </a:bodyPr>
          <a:lstStyle>
            <a:lvl1pPr algn="r" defTabSz="923770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C1C09D7-2034-4A7F-959F-75165A7C71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175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69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69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69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jpe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876675"/>
            <a:ext cx="2524389" cy="733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457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181350"/>
            <a:ext cx="7989887" cy="265252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3691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90925"/>
            <a:ext cx="907882" cy="776239"/>
          </a:xfrm>
          <a:prstGeom prst="rect">
            <a:avLst/>
          </a:prstGeom>
          <a:noFill/>
        </p:spPr>
      </p:pic>
      <p:pic>
        <p:nvPicPr>
          <p:cNvPr id="13" name="Picture 39" descr="http://inside.anl.gov/resources/standards/images/logos/ANL_H_Black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491503" y="3680008"/>
            <a:ext cx="1223871" cy="569939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C:\Users\tor\Downloads\FermiLogo.tiff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5189601" y="4531614"/>
            <a:ext cx="1792224" cy="323468"/>
          </a:xfrm>
          <a:prstGeom prst="rect">
            <a:avLst/>
          </a:prstGeom>
          <a:noFill/>
        </p:spPr>
      </p:pic>
      <p:pic>
        <p:nvPicPr>
          <p:cNvPr id="14" name="Picture 13" descr="JLab_logo_white1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077076" y="4380905"/>
            <a:ext cx="1952624" cy="610194"/>
          </a:xfrm>
          <a:prstGeom prst="rect">
            <a:avLst/>
          </a:prstGeom>
        </p:spPr>
      </p:pic>
      <p:pic>
        <p:nvPicPr>
          <p:cNvPr id="16" name="Picture 15" descr="cornell university 2.gif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210050" y="4371975"/>
            <a:ext cx="775963" cy="754745"/>
          </a:xfrm>
          <a:prstGeom prst="rect">
            <a:avLst/>
          </a:prstGeom>
        </p:spPr>
      </p:pic>
      <p:pic>
        <p:nvPicPr>
          <p:cNvPr id="17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89"/>
            <a:ext cx="5349126" cy="11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629276" y="6196062"/>
            <a:ext cx="584812" cy="500014"/>
          </a:xfrm>
          <a:prstGeom prst="rect">
            <a:avLst/>
          </a:prstGeom>
          <a:noFill/>
        </p:spPr>
      </p:pic>
      <p:pic>
        <p:nvPicPr>
          <p:cNvPr id="2050" name="Picture 2" descr="C:\Users\boyce\Documents\fermilab_wd100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22893"/>
            <a:ext cx="9525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oyce\Documents\jlab_wd100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847" y="6230571"/>
            <a:ext cx="9525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LCLS-II JLAB Cryomodule QA/QC Status -19Sep2017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46088" y="1670050"/>
            <a:ext cx="8108950" cy="4648200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LCLS-II JLAB Cryomodule QA/QC Status -19Sep2017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LCLS-II JLAB Cryomodule QA/QC Status -19Sep2017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723840"/>
            <a:ext cx="2442340" cy="222421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4094034"/>
            <a:ext cx="2442340" cy="222421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723840"/>
            <a:ext cx="2442340" cy="459441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46088" y="1670050"/>
            <a:ext cx="3013075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LCLS-II JLAB Cryomodule QA/QC Status -19Sep2017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670050"/>
            <a:ext cx="2667000" cy="46482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46088" y="1670050"/>
            <a:ext cx="5484812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001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LCLS-II JLAB Cryomodule QA/QC Status -19Sep2017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LCLS-II JLAB Cryomodule QA/QC Status -19Sep2017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LCLS-II JLAB Cryomodule QA/QC Status -19Sep2017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LCLS-II JLAB Cryomodule QA/QC Status -19Sep2017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LCLS-II JLAB Cryomodule QA/QC Status -19Sep2017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1" y="1074380"/>
            <a:ext cx="8553429" cy="1945"/>
          </a:xfrm>
          <a:prstGeom prst="line">
            <a:avLst/>
          </a:prstGeom>
          <a:ln w="22225">
            <a:solidFill>
              <a:srgbClr val="A4001D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91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7050" y="3646170"/>
            <a:ext cx="5480050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2" name="Picture 2" descr="C:\Documents and Settings\mcdunn\Desktop\LBNL_Full_Logo_Final.gif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629276" y="6196062"/>
            <a:ext cx="584812" cy="500014"/>
          </a:xfrm>
          <a:prstGeom prst="rect">
            <a:avLst/>
          </a:prstGeom>
          <a:noFill/>
        </p:spPr>
      </p:pic>
      <p:pic>
        <p:nvPicPr>
          <p:cNvPr id="2050" name="Picture 2" descr="C:\Users\boyce\Documents\fermilab_wd100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22893"/>
            <a:ext cx="9525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oyce\Documents\jlab_wd100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847" y="6230571"/>
            <a:ext cx="952500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oyce\Documents\lclsII_banner_v01_wd565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9" y="79409"/>
            <a:ext cx="6137377" cy="127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77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4948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LCLS-II JLAB Cryomodule QA/QC Status -19Sep2017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50" r:id="rId8"/>
    <p:sldLayoutId id="2147484051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473" y="1667866"/>
            <a:ext cx="8109919" cy="46503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472" y="6543674"/>
            <a:ext cx="4126528" cy="3143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LCLS-II JLAB Cryomodule QA/QC Status -19Sep2017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800" b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000" b="0" kern="1200" baseline="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1pPr>
      <a:lvl2pPr marL="180000" indent="-180000" algn="l" defTabSz="914400" rtl="0" eaLnBrk="1" latinLnBrk="0" hangingPunct="1">
        <a:lnSpc>
          <a:spcPct val="120000"/>
        </a:lnSpc>
        <a:spcBef>
          <a:spcPts val="800"/>
        </a:spcBef>
        <a:spcAft>
          <a:spcPts val="0"/>
        </a:spcAft>
        <a:buClr>
          <a:schemeClr val="tx1"/>
        </a:buClr>
        <a:buSzPct val="100000"/>
        <a:buFont typeface="Arial" pitchFamily="34" charset="0"/>
        <a:buChar char="•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2pPr>
      <a:lvl3pPr marL="504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-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3pPr>
      <a:lvl4pPr marL="828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•"/>
        <a:defRPr sz="1800" kern="1200">
          <a:solidFill>
            <a:schemeClr val="bg2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tx1"/>
        </a:buClr>
        <a:buSzPct val="100000"/>
        <a:buFont typeface="Arial" pitchFamily="34" charset="0"/>
        <a:buChar char="-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42699" y="863147"/>
            <a:ext cx="8008937" cy="2246313"/>
          </a:xfrm>
        </p:spPr>
        <p:txBody>
          <a:bodyPr/>
          <a:lstStyle/>
          <a:p>
            <a:r>
              <a:rPr lang="en-US" dirty="0" smtClean="0"/>
              <a:t>JLAB QA/QC for Cryomodule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LCLS-II QA/QC Workshop</a:t>
            </a:r>
          </a:p>
          <a:p>
            <a:endParaRPr lang="en-US" dirty="0"/>
          </a:p>
          <a:p>
            <a:r>
              <a:rPr lang="en-US" dirty="0" smtClean="0"/>
              <a:t>Anne McEwen / Valerie Bookwalter </a:t>
            </a:r>
          </a:p>
          <a:p>
            <a:r>
              <a:rPr lang="en-US" dirty="0" smtClean="0"/>
              <a:t>19-Sep-2017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8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Travelers Open/Close by Month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98328" y="1746537"/>
            <a:ext cx="7289287" cy="446727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JLAB Cryomodule QA/QC Status -19Sep2017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32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Travelers by </a:t>
            </a:r>
            <a:r>
              <a:rPr lang="en-US" dirty="0" err="1" smtClean="0"/>
              <a:t>Workcenters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06611" y="1355373"/>
            <a:ext cx="7292361" cy="487964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JLAB Cryomodule QA/QC Status -19Sep2017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7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57213" y="957489"/>
            <a:ext cx="8008937" cy="224631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Quality Results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800" b="0" i="1" dirty="0">
                <a:solidFill>
                  <a:srgbClr val="0070C0"/>
                </a:solidFill>
              </a:rPr>
              <a:t>Pareto on Parts &amp; </a:t>
            </a:r>
            <a:r>
              <a:rPr lang="en-US" sz="2800" b="0" i="1" dirty="0" smtClean="0">
                <a:solidFill>
                  <a:srgbClr val="0070C0"/>
                </a:solidFill>
              </a:rPr>
              <a:t>Assemblies NCR </a:t>
            </a:r>
            <a:r>
              <a:rPr lang="en-US" sz="2800" b="0" i="1" dirty="0">
                <a:solidFill>
                  <a:srgbClr val="0070C0"/>
                </a:solidFill>
              </a:rPr>
              <a:t>&amp; Traveler Status for </a:t>
            </a:r>
            <a:r>
              <a:rPr lang="en-US" sz="2800" b="0" i="1" dirty="0" smtClean="0">
                <a:solidFill>
                  <a:srgbClr val="0070C0"/>
                </a:solidFill>
              </a:rPr>
              <a:t>LCLS-II Cryomodule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LCLS-II QA/QC Workshop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Anne McEwen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19-Sep-2017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41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 NCRs – Reported to SLAC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8155" y="5632704"/>
            <a:ext cx="7001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Condensed for Presentation purposes from the list sent August 31  to SLAC &amp; FERMI </a:t>
            </a:r>
          </a:p>
          <a:p>
            <a:r>
              <a:rPr lang="en-US" sz="1400" dirty="0" smtClean="0"/>
              <a:t>NCR 1085 for CM-6 Venting NCR to be added to next report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28650" y="1562929"/>
          <a:ext cx="7886701" cy="3965505"/>
        </p:xfrm>
        <a:graphic>
          <a:graphicData uri="http://schemas.openxmlformats.org/drawingml/2006/table">
            <a:tbl>
              <a:tblPr/>
              <a:tblGrid>
                <a:gridCol w="389518"/>
                <a:gridCol w="584277"/>
                <a:gridCol w="588420"/>
                <a:gridCol w="306642"/>
                <a:gridCol w="435100"/>
                <a:gridCol w="1288724"/>
                <a:gridCol w="459963"/>
                <a:gridCol w="472394"/>
                <a:gridCol w="426812"/>
                <a:gridCol w="430956"/>
                <a:gridCol w="1268005"/>
                <a:gridCol w="397805"/>
                <a:gridCol w="419560"/>
                <a:gridCol w="418525"/>
              </a:tblGrid>
              <a:tr h="238715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LCLS-II 1.3 GHz Cryomodule Significant Non-Conformance Dashboard</a:t>
                      </a:r>
                    </a:p>
                  </a:txBody>
                  <a:tcPr marL="3108" marR="3108" marT="31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93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</a:p>
                  </a:txBody>
                  <a:tcPr marL="3108" marR="3108" marT="31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 track, moving to closure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08" marR="3108" marT="31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08" marR="3108" marT="31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08" marR="3108" marT="31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08" marR="3108" marT="31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08" marR="3108" marT="31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08" marR="3108" marT="31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08" marR="3108" marT="31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08" marR="3108" marT="31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08" marR="3108" marT="31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08" marR="3108" marT="31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3108" marR="3108" marT="31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Issues identified, solution being worked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08" marR="3108" marT="31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08" marR="3108" marT="31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08" marR="3108" marT="31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08" marR="3108" marT="31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08" marR="3108" marT="31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08" marR="3108" marT="31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08" marR="3108" marT="31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08" marR="3108" marT="31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08" marR="3108" marT="31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3108" marR="3108" marT="31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Problematic, Project Management attention required - Insufficient Data</a:t>
                      </a: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08" marR="3108" marT="31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08" marR="3108" marT="31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08" marR="3108" marT="31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08" marR="3108" marT="31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08" marR="3108" marT="31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08" marR="3108" marT="31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08" marR="3108" marT="31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08" marR="3108" marT="3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516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Laboratory:  Jefferson Lab                       </a:t>
                      </a:r>
                    </a:p>
                  </a:txBody>
                  <a:tcPr marL="3108" marR="3108" marT="31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08" marR="3108" marT="31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08" marR="3108" marT="31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08" marR="3108" marT="31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08" marR="3108" marT="31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08" marR="3108" marT="31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Condensed from report of August2017</a:t>
                      </a:r>
                    </a:p>
                  </a:txBody>
                  <a:tcPr marL="3108" marR="3108" marT="31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27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NCR#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Color Code Status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Component/</a:t>
                      </a:r>
                      <a:b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System Name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Serial #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 of Supplier/</a:t>
                      </a:r>
                      <a:b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Vendor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Problem or Discrepancy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Responsible Technical Lead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Date of Detection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Location of NCR Detection (Vendor, Lab Shops, etc.)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Expected Date of Closure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Comments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Close Date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 of Closer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Prototype or Production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73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566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589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Dressed Cavity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0202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0280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Zanon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 max below spec of 19 MV/m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Palczewski/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Daly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10/27/2016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11/22/2016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JLab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Vertical Test Area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TBD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Mgmt Attention Required. 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Production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93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603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Dressed Cavity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0208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Zanon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 Qo 2e10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Palczewski/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Daly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7/10/17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TBD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Production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823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Dressed Cavity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0024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 onset at 6.5MV/m, lower than spec which is &gt;17.5MV/m.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Palczewski/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Daly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4/17/17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TBD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scratch was found on the iris.  Cavity is being returned to vendor. 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Production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893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916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Dressed Cavity (NX-B)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0063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0083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Q0(16MV) below the spec of 2.5e10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Palczewski/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Daly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5/18/2017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5/31/2017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TBD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Mgmt Attention Required.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Production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930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950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Dressed Cavity (NX-A)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0104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0109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Q0(16MV) below the spec of 2.5e10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Palczewski/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Daly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6/16/17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TBD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Production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1002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Dressed Cavity (NX-B950)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0099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Emax below spec of 19 MV/m (18.8)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Palczewski/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Daly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8/10/17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TBD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Production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3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841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 Final Assembly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CM02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VAT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Leaky gate valve found during final assembly of CM2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K. Wilson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4/28/17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 Station 5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TBD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Technical discussions have begun with Fermilab and VAT.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Production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9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331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pCM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J1.3-01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JLab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Cavities 1, 5, 6 &amp; 7 HOM A &lt; 5E11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Cavities 5, 7 &amp; 8 HOM B &lt; 5E11.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Cavity 6 FE Onset @ 12MV/m.</a:t>
                      </a:r>
                      <a:b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Cavity 2, 6, 7 &amp; 8 couplers could not be adjusted to proper setting 4.0E7.</a:t>
                      </a:r>
                    </a:p>
                  </a:txBody>
                  <a:tcPr marL="3108" marR="3108" marT="310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Drury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8/25/17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CMTF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TBD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Mgmt Attention Required.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08" marR="3108" marT="3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08" marR="3108" marT="31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Prototype</a:t>
                      </a:r>
                    </a:p>
                  </a:txBody>
                  <a:tcPr marL="3108" marR="3108" marT="31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JLAB Cryomodule QA/QC Status -19Sep2017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NCR Status by month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811548" y="982138"/>
            <a:ext cx="4112996" cy="2445672"/>
          </a:xfrm>
          <a:prstGeom prst="rect">
            <a:avLst/>
          </a:prstGeom>
        </p:spPr>
      </p:pic>
      <p:pic>
        <p:nvPicPr>
          <p:cNvPr id="6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76" y="2736654"/>
            <a:ext cx="5823482" cy="3477291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536192" y="1011398"/>
            <a:ext cx="3004694" cy="1214323"/>
          </a:xfrm>
          <a:prstGeom prst="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pCM</a:t>
            </a:r>
            <a:r>
              <a:rPr lang="en-US" dirty="0" smtClean="0"/>
              <a:t> (CM-1) NCRs are almost all closed 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>
            <a:off x="6283756" y="3899002"/>
            <a:ext cx="2640787" cy="1786737"/>
          </a:xfrm>
          <a:prstGeom prst="lef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Production NCRs </a:t>
            </a:r>
          </a:p>
          <a:p>
            <a:pPr algn="ctr"/>
            <a:r>
              <a:rPr lang="en-US" sz="1600" dirty="0" smtClean="0"/>
              <a:t>% NCRs  closed continues to increase</a:t>
            </a:r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JLAB Cryomodule QA/QC Status -19Sep2017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3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35429" y="1613716"/>
            <a:ext cx="8229600" cy="4165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L2PROTOTYPE </a:t>
            </a:r>
            <a:r>
              <a:rPr lang="en-US" dirty="0"/>
              <a:t>Open/Closed by Work center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373967" y="4953022"/>
            <a:ext cx="359833" cy="3997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43861" y="4686270"/>
            <a:ext cx="1752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L2PRO-CM-ACTS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2262955"/>
            <a:ext cx="451880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(8) Open NCRs for </a:t>
            </a:r>
            <a:r>
              <a:rPr lang="en-US" b="1" dirty="0" err="1" smtClean="0"/>
              <a:t>pCM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Cavities 1, 5, 6 &amp; 7 HOM A lower than 5E11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Cavities 5, 7 &amp; 8 HOM B lower than 5E11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Cavity 8 coupler not 4.0E7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Cavity 7 coupler not 4.0E7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Cavity 6 coupler not 4.0E7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Cavity 2 coupler not 4.0E7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Cavity 6 </a:t>
            </a:r>
            <a:r>
              <a:rPr lang="en-US" dirty="0" err="1" smtClean="0"/>
              <a:t>FEOnset</a:t>
            </a:r>
            <a:r>
              <a:rPr lang="en-US" dirty="0" smtClean="0"/>
              <a:t> 12MV/m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JLAB Cryomodule QA/QC Status -19Sep2017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01542" y="5877120"/>
            <a:ext cx="1790875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Reported monthly </a:t>
            </a:r>
          </a:p>
          <a:p>
            <a:r>
              <a:rPr lang="en-US" sz="1200" dirty="0" smtClean="0"/>
              <a:t>SRF-QB Management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841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4096" y="1417638"/>
            <a:ext cx="8927504" cy="4536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2497"/>
            <a:ext cx="8839200" cy="756805"/>
          </a:xfrm>
        </p:spPr>
        <p:txBody>
          <a:bodyPr>
            <a:noAutofit/>
          </a:bodyPr>
          <a:lstStyle/>
          <a:p>
            <a:r>
              <a:rPr lang="en-US" sz="2800" dirty="0" smtClean="0"/>
              <a:t>L2PRODUCTION </a:t>
            </a:r>
            <a:r>
              <a:rPr lang="en-US" sz="2800" dirty="0"/>
              <a:t>Open/Closed by Work center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34328" y="2185597"/>
            <a:ext cx="345819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80 NCRs Closed in Last Month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9 CAV-INSP-CAV closed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14 FPC closed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6 </a:t>
            </a:r>
            <a:r>
              <a:rPr lang="en-US" sz="1600" dirty="0" err="1" smtClean="0"/>
              <a:t>FeedThrus</a:t>
            </a:r>
            <a:r>
              <a:rPr lang="en-US" sz="1600" dirty="0" smtClean="0"/>
              <a:t> closed (FPFT &amp; BPMFT)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1 RFIN closed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11 VTRF closed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11 CM closed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15 BLBP closed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3 BLBU closed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10 BLXD closed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JLAB Cryomodule QA/QC Status -19Sep2017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68456" y="5710206"/>
            <a:ext cx="1790875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Reported monthly </a:t>
            </a:r>
          </a:p>
          <a:p>
            <a:r>
              <a:rPr lang="en-US" sz="1200" dirty="0" smtClean="0"/>
              <a:t>SRF-QB Management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364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“Prototype”  Cryomodule – CM-1 :   NCR View</a:t>
            </a:r>
            <a:endParaRPr lang="en-US" dirty="0"/>
          </a:p>
        </p:txBody>
      </p:sp>
      <p:pic>
        <p:nvPicPr>
          <p:cNvPr id="1026" name="Picture 2" descr="C:\Users\mcewen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018" y="1267435"/>
            <a:ext cx="6144768" cy="443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JLAB Cryomodule QA/QC Status -19Sep2017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9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22598" y="1465609"/>
            <a:ext cx="8542345" cy="42911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8" y="527840"/>
            <a:ext cx="8229600" cy="365040"/>
          </a:xfrm>
        </p:spPr>
        <p:txBody>
          <a:bodyPr>
            <a:noAutofit/>
          </a:bodyPr>
          <a:lstStyle/>
          <a:p>
            <a:r>
              <a:rPr lang="en-US" dirty="0" smtClean="0"/>
              <a:t>Production Cryomodule  NCR  Project View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JLAB Cryomodule QA/QC Status -19Sep2017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89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“Production” NCRs – Blue are “on Hold”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4726747"/>
              </p:ext>
            </p:extLst>
          </p:nvPr>
        </p:nvGraphicFramePr>
        <p:xfrm>
          <a:off x="419829" y="1741017"/>
          <a:ext cx="8259714" cy="4710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225" y="1932999"/>
            <a:ext cx="3767137" cy="1938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58367" y="1291047"/>
            <a:ext cx="7609776" cy="369332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Parts “on Hold” (Blue)  are typically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often waiting until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needed for re-work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JLAB Cryomodule QA/QC Status -19Sep2017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2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&amp; Introduction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8650" y="1204686"/>
            <a:ext cx="7886700" cy="526256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Introduction</a:t>
            </a:r>
            <a:r>
              <a:rPr lang="en-US" dirty="0"/>
              <a:t> 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800100" lvl="1" indent="-342900"/>
            <a:r>
              <a:rPr lang="en-US" dirty="0" smtClean="0"/>
              <a:t>JLAB </a:t>
            </a:r>
            <a:r>
              <a:rPr lang="en-US" dirty="0"/>
              <a:t>has an overall Quality Management System </a:t>
            </a:r>
            <a:r>
              <a:rPr lang="en-US" dirty="0" smtClean="0"/>
              <a:t>managed by EHS&amp;Q</a:t>
            </a:r>
            <a:endParaRPr lang="en-US" dirty="0"/>
          </a:p>
          <a:p>
            <a:pPr marL="800100" lvl="1" indent="-342900"/>
            <a:r>
              <a:rPr lang="en-US" dirty="0"/>
              <a:t>SRF </a:t>
            </a:r>
            <a:r>
              <a:rPr lang="en-US" dirty="0" smtClean="0"/>
              <a:t>Quality overall is reviewed monthly with SRF Management </a:t>
            </a:r>
            <a:endParaRPr lang="en-US" dirty="0"/>
          </a:p>
          <a:p>
            <a:pPr lvl="3"/>
            <a:r>
              <a:rPr lang="en-US" dirty="0"/>
              <a:t>Status reports &amp; summaries are available to SRF Staff 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/>
              <a:t>QA  Tools :  How are we working to the “Plan” </a:t>
            </a:r>
            <a:endParaRPr lang="en-US" b="1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/>
              <a:t>LCLS-II </a:t>
            </a:r>
            <a:r>
              <a:rPr lang="en-US" dirty="0"/>
              <a:t>uses the same  Quality Tools &amp; Quality Management System </a:t>
            </a:r>
          </a:p>
          <a:p>
            <a:pPr lvl="1"/>
            <a:r>
              <a:rPr lang="en-US" dirty="0"/>
              <a:t>Travelers in Pansophy are used to collect &amp; organize our Data </a:t>
            </a:r>
          </a:p>
          <a:p>
            <a:pPr lvl="1"/>
            <a:r>
              <a:rPr lang="en-US" dirty="0"/>
              <a:t>NCRs &amp; D3s are recorded &amp; tracked in Pansophy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QC Results /Pareto on Parts &amp; Assembly 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endParaRPr lang="en-US" b="1" dirty="0" smtClean="0"/>
          </a:p>
          <a:p>
            <a:pPr lvl="1"/>
            <a:r>
              <a:rPr lang="en-US" dirty="0" smtClean="0"/>
              <a:t>Pareto of types of quality issues that we are finding </a:t>
            </a:r>
          </a:p>
          <a:p>
            <a:pPr lvl="1"/>
            <a:r>
              <a:rPr lang="en-US" dirty="0" smtClean="0"/>
              <a:t>“significant”  NCRs are reported Monthly as required by SLAC </a:t>
            </a:r>
          </a:p>
          <a:p>
            <a:pPr lvl="1"/>
            <a:r>
              <a:rPr lang="en-US" dirty="0" smtClean="0"/>
              <a:t>We measure and track many measures including</a:t>
            </a:r>
          </a:p>
          <a:p>
            <a:pPr lvl="2"/>
            <a:r>
              <a:rPr lang="en-US" dirty="0" smtClean="0"/>
              <a:t>Travelers – open/closed  </a:t>
            </a:r>
          </a:p>
          <a:p>
            <a:pPr lvl="2"/>
            <a:r>
              <a:rPr lang="en-US" dirty="0" smtClean="0"/>
              <a:t>NCRs &amp; D3s , number open and number closed 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b="1" dirty="0" smtClean="0"/>
              <a:t>Through </a:t>
            </a:r>
            <a:r>
              <a:rPr lang="en-US" b="1" dirty="0"/>
              <a:t>Data Mining Many reports are available to assist the Managers , Engineers &amp; technicians to manage the large quantity of data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JLAB Cryomodule QA/QC Status -19Sep2017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18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L2PRODUCTION Open NCR 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28600" y="1524000"/>
            <a:ext cx="8686800" cy="44866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794" y="1845811"/>
            <a:ext cx="5391219" cy="369332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Many NCRs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 m-1 year are “on Hold” until needed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JLAB Cryomodule QA/QC Status -19Sep2017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06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3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86" y="1729058"/>
            <a:ext cx="8229600" cy="396583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NCRs Initiated to First Response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JLAB Cryomodule QA/QC Status -19Sep2017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01542" y="5811805"/>
            <a:ext cx="1790875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Reported monthly </a:t>
            </a:r>
          </a:p>
          <a:p>
            <a:r>
              <a:rPr lang="en-US" sz="1200" dirty="0" smtClean="0"/>
              <a:t>SRF-QB Management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5267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NCRs </a:t>
            </a:r>
            <a:r>
              <a:rPr lang="en-US" dirty="0"/>
              <a:t>Time to Closure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743" y="5943600"/>
            <a:ext cx="8056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        35	                      15                    26                      16                          7                            2  </a:t>
            </a:r>
          </a:p>
          <a:p>
            <a:pPr algn="ctr"/>
            <a:r>
              <a:rPr lang="en-US" sz="1400" dirty="0" smtClean="0"/>
              <a:t>Last week</a:t>
            </a:r>
            <a:endParaRPr lang="en-US" sz="1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57200" y="1579748"/>
            <a:ext cx="8229600" cy="423406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811530" y="1313947"/>
            <a:ext cx="7886700" cy="274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144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̶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pCM</a:t>
            </a:r>
            <a:r>
              <a:rPr lang="en-US" dirty="0" smtClean="0"/>
              <a:t> NCRs are almost all closed, Production chart below (CM-2 on)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JLAB Cryomodule QA/QC Status -19Sep2017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84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JLAB Traveler Status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924800" cy="1752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endParaRPr lang="en-US" sz="3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6186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pCM</a:t>
            </a:r>
            <a:r>
              <a:rPr lang="en-US" dirty="0" smtClean="0"/>
              <a:t> Travelers - by Month &amp;work Center </a:t>
            </a:r>
            <a:endParaRPr lang="en-US" sz="2700" dirty="0"/>
          </a:p>
        </p:txBody>
      </p:sp>
      <p:pic>
        <p:nvPicPr>
          <p:cNvPr id="9" name="Content Placeholder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7" y="2492654"/>
            <a:ext cx="5844699" cy="38715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4096804" y="948920"/>
            <a:ext cx="4570957" cy="27233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Left Arrow 10"/>
          <p:cNvSpPr/>
          <p:nvPr/>
        </p:nvSpPr>
        <p:spPr>
          <a:xfrm>
            <a:off x="5084064" y="3899002"/>
            <a:ext cx="3840479" cy="2157984"/>
          </a:xfrm>
          <a:prstGeom prst="lef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pCM</a:t>
            </a:r>
            <a:r>
              <a:rPr lang="en-US" dirty="0" smtClean="0"/>
              <a:t> Travelers closed except  </a:t>
            </a:r>
          </a:p>
          <a:p>
            <a:pPr algn="ctr"/>
            <a:r>
              <a:rPr lang="en-US" dirty="0" smtClean="0"/>
              <a:t>ACTS = Acceptance Test (CMTF)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JLAB Cryomodule QA/QC Status -19Sep2017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82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Production Travelers by month&amp; work center</a:t>
            </a:r>
            <a:endParaRPr lang="en-US" sz="32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12" y="3310118"/>
            <a:ext cx="4323284" cy="28744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ight Arrow 8"/>
          <p:cNvSpPr/>
          <p:nvPr/>
        </p:nvSpPr>
        <p:spPr>
          <a:xfrm>
            <a:off x="563271" y="914400"/>
            <a:ext cx="3004694" cy="2143354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Travelers being closed as work is completed</a:t>
            </a:r>
            <a:endParaRPr lang="en-US" dirty="0"/>
          </a:p>
        </p:txBody>
      </p:sp>
      <p:pic>
        <p:nvPicPr>
          <p:cNvPr id="8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963" y="928914"/>
            <a:ext cx="5187647" cy="30796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JLAB Cryomodule QA/QC Status -19Sep2017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96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Summary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37C86E0-7348-4498-9C1A-F1BC6CE9B74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3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Samples of LCLS II Status Boards &amp; Drilldowns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920519"/>
            <a:ext cx="6905625" cy="543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JLAB Cryomodule QA/QC Status -19Sep2017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21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8650" y="1589314"/>
            <a:ext cx="7886700" cy="458764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400" dirty="0" smtClean="0"/>
              <a:t>Quality Tools are supporting the Project </a:t>
            </a:r>
          </a:p>
          <a:p>
            <a:pPr lvl="1">
              <a:buFontTx/>
              <a:buChar char="-"/>
            </a:pPr>
            <a:r>
              <a:rPr lang="en-US" sz="2400" dirty="0" smtClean="0"/>
              <a:t>Continuously  improving the Reporting functions  </a:t>
            </a:r>
          </a:p>
          <a:p>
            <a:pPr lvl="1">
              <a:buFontTx/>
              <a:buChar char="-"/>
            </a:pPr>
            <a:endParaRPr lang="en-US" sz="2400" dirty="0"/>
          </a:p>
          <a:p>
            <a:pPr marL="571500" lvl="1" indent="0">
              <a:buNone/>
            </a:pPr>
            <a:endParaRPr lang="en-US" sz="2400" dirty="0" smtClean="0"/>
          </a:p>
          <a:p>
            <a:pPr>
              <a:buFontTx/>
              <a:buChar char="-"/>
            </a:pPr>
            <a:r>
              <a:rPr lang="en-US" sz="2400" dirty="0" smtClean="0"/>
              <a:t>QC Results </a:t>
            </a:r>
          </a:p>
          <a:p>
            <a:pPr lvl="1">
              <a:buFontTx/>
              <a:buChar char="-"/>
            </a:pPr>
            <a:r>
              <a:rPr lang="en-US" sz="2400" dirty="0" smtClean="0"/>
              <a:t>NCRs are being address and closed </a:t>
            </a:r>
            <a:endParaRPr lang="en-US" sz="2400" dirty="0"/>
          </a:p>
          <a:p>
            <a:pPr lvl="1">
              <a:buFontTx/>
              <a:buChar char="-"/>
            </a:pPr>
            <a:r>
              <a:rPr lang="en-US" sz="2400" dirty="0" smtClean="0"/>
              <a:t>Significant NCRs are reported monthly to both SLAC &amp; Fermi Lab </a:t>
            </a:r>
            <a:endParaRPr lang="en-US" sz="2400" dirty="0"/>
          </a:p>
          <a:p>
            <a:pPr>
              <a:buFontTx/>
              <a:buChar char="-"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JLAB Cryomodule QA/QC Status -19Sep2017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6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BACK Up Slides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975600" y="6356350"/>
            <a:ext cx="711200" cy="365125"/>
          </a:xfrm>
          <a:prstGeom prst="rect">
            <a:avLst/>
          </a:prstGeom>
        </p:spPr>
        <p:txBody>
          <a:bodyPr/>
          <a:lstStyle/>
          <a:p>
            <a:fld id="{137C86E0-7348-4498-9C1A-F1BC6CE9B74B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LCLS-II QA/QC </a:t>
            </a:r>
            <a:r>
              <a:rPr lang="en-US" dirty="0" smtClean="0">
                <a:solidFill>
                  <a:schemeClr val="tx1"/>
                </a:solidFill>
              </a:rPr>
              <a:t>Workshop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19-Sep-2017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38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57213" y="957489"/>
            <a:ext cx="8008937" cy="224631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Quality Tools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800" b="0" i="1" dirty="0">
                <a:solidFill>
                  <a:srgbClr val="0070C0"/>
                </a:solidFill>
              </a:rPr>
              <a:t>How are we working to the “Plan” for LCLS-II Cryomodule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LCLS-II QA/QC Workshop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Valerie Bookwalter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19-Sep-2017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06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L2PRD Traveler Names &amp; Titles * 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28650" y="1565836"/>
          <a:ext cx="7886699" cy="3959691"/>
        </p:xfrm>
        <a:graphic>
          <a:graphicData uri="http://schemas.openxmlformats.org/drawingml/2006/table">
            <a:tbl>
              <a:tblPr/>
              <a:tblGrid>
                <a:gridCol w="1044540"/>
                <a:gridCol w="852901"/>
                <a:gridCol w="2914604"/>
                <a:gridCol w="3074654"/>
              </a:tblGrid>
              <a:tr h="13270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Traveler Name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Author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Traveler Title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Traveler Abstract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</a:tr>
              <a:tr h="1327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L2PRD-CST-INSP-BLBP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Katherine Wilson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LCLS-II Cavity String Weldment Bellows PrCM Inspection Traveler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Traveler defines inspection process for cavity string PrCM bellows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7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L2PRD-CST-INSP-BLBS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Katherine Wilson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LCLS-II Cavity String Weldment Bellows Short Inspection Traveler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Traveler defines inspection process for cavity string short bellows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7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L2PRD-CST-INSP-BLBU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Katherine Wilson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LCLS-II Cavity String Weldment Upstream Bellows Inspection Traveler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Traveler defines inspection process for cavity string upstream bellows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L2PRD-CST-INSP-BLXD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Katherine Wilson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LCLS-II Cavity String Weldment Extension-DS Inspection Traveler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Traveler defines inspection process for cavity string bellows/spool pieces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L2PRD-CST-INSP-BLXU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Katherine Wilson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LCLS-II Cavity String Weldment Extension-US Inspection Traveler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Traveler defines inspection process for cavity string bellows/spool pieces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8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L2PRD-CST-INSP-BPMFT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HyeKyoung Park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BPM Feedthrough Incoming Inspection Traveler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Incoming inspection traveler for LCLS-II production BPM feedthrough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7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L2PRD-CAV-INSP-CAV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Katherine Wilson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L2PRD LCLS-II Cavity Receiving Inspection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Incoming Inspection of Dressed LCLS-II Production Cavities.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7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L2PRD-CAV-RECV-CAV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L2PRD Dressed Cavity Inventory Traveler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Inventory receipt traveler for the L2PRD Dressed Cavity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L2PRD-CAV-VTRF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Kirk Davis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LCLSII (Production Cryomodule) Vertical cavity Testing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Cryogenic RF testing of 1300MHz 9-cell cavities for LCLSII Production Cryomodules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77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L2PRD-CM-ASSY-FNAL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John Fischer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LCLS2 Production Cryomodule Final Assembly Traveler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This traveler details the assembly and in-process quality control inspections of the LCLS2 Final Assembly.  All work will be completed in the Cryomodule Assembly areas. The scope of work begins with a completed Vacuum Vessel Assembly on the cantilevered tooling and ending with a Cryomodule ready to enter the CMTF.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L2PRD-CAV-INSP-FPFT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HyeKyoung Park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LCLS-II Field Probe Feedthru Receiving Inspection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LCLS-II Field Probe feedthru receiving inspection traveler, visual inspection, dimensional checks, cold shock/cycle test, and leak test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1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L2PRD-CAV-INSP-HMFT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HyeKyoung Park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LCLS-II HOM Feedthru Receiving Inspection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LCLS-II HOM feed thru receiving inspection traveler, visual inspection, dimensional checks, cold shock/cycle test, and leak test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7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L2PRD-CAV-INSP-FPC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HyeKyoung Park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Inspection FPC- Fundamental Power Coupler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Covers FPCs incoming inspection and acceptance tests at JLAB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7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L2PRD-CAV-RECV-FPC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M. Stirbet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L2PRD FPC receiving (Fundamental Power Coupler 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Covers LCLSII FPC receiving traveler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7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L2PRD-CM-INSP-FPCW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M. Stirbet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LCLS-II warm FPC incoming Inspection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Covers FPCs incoming inspection and acceptance tests at JLAB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2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L2PRD-CM-INSP-UCM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Gary Cheng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LCLS-II Upper Cold Mass Incoming Inspection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This traveler is to be used for the incoming inspection for the LCLS-II production cryomodule Upper Cold Mass (UCM).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6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L2PRD-CM-INSP-VV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Gary Cheng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Receiving Inspection of LCLS-II Production Cryomodule Vacuum Vessel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This traveler is for inspection of LCLS-II Production Cryomodule Vacuum Vessel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72769" y="5806483"/>
            <a:ext cx="5891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* Limited to Travelers with open NCRs as of 18Sep2017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JLAB Cryomodule QA/QC Status -19Sep2017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92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Significant NCRs – Reported to SLAC (August 2017)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155677"/>
              </p:ext>
            </p:extLst>
          </p:nvPr>
        </p:nvGraphicFramePr>
        <p:xfrm>
          <a:off x="1496530" y="1386113"/>
          <a:ext cx="5709814" cy="4883569"/>
        </p:xfrm>
        <a:graphic>
          <a:graphicData uri="http://schemas.openxmlformats.org/drawingml/2006/table">
            <a:tbl>
              <a:tblPr/>
              <a:tblGrid>
                <a:gridCol w="1521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736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34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51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195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0906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4126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3517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1345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6822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93122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292147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08125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23431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</a:tblGrid>
              <a:tr h="171506"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LCLS-II 1.3 GHz Cryomodule Significant Non-Conformance Dashboard</a:t>
                      </a:r>
                    </a:p>
                  </a:txBody>
                  <a:tcPr marL="2459" marR="2459" marT="2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44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</a:t>
                      </a:r>
                    </a:p>
                  </a:txBody>
                  <a:tcPr marL="2459" marR="2459" marT="2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On track, moving to closure</a:t>
                      </a:r>
                    </a:p>
                  </a:txBody>
                  <a:tcPr marL="2459" marR="2459" marT="2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59" marR="2459" marT="2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59" marR="2459" marT="2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59" marR="2459" marT="2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59" marR="2459" marT="2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59" marR="2459" marT="2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59" marR="2459" marT="2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59" marR="2459" marT="2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59" marR="2459" marT="2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59" marR="2459" marT="2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59" marR="2459" marT="2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59" marR="2459" marT="2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06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2459" marR="2459" marT="2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Issues identified, solution being worked</a:t>
                      </a:r>
                    </a:p>
                  </a:txBody>
                  <a:tcPr marL="2459" marR="2459" marT="2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59" marR="2459" marT="2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59" marR="2459" marT="2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59" marR="2459" marT="2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59" marR="2459" marT="2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59" marR="2459" marT="2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59" marR="2459" marT="2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59" marR="2459" marT="2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59" marR="2459" marT="2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59" marR="2459" marT="2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59" marR="2459" marT="2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44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2459" marR="2459" marT="2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Problematic, Project Management attention required - Insufficent Data</a:t>
                      </a:r>
                    </a:p>
                  </a:txBody>
                  <a:tcPr marL="2459" marR="2459" marT="2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59" marR="2459" marT="2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59" marR="2459" marT="2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59" marR="2459" marT="2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59" marR="2459" marT="2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59" marR="2459" marT="2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59" marR="2459" marT="2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59" marR="2459" marT="2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59" marR="2459" marT="24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9149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Laboratory:  Jefferson Lab                       </a:t>
                      </a:r>
                    </a:p>
                  </a:txBody>
                  <a:tcPr marL="2459" marR="2459" marT="2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59" marR="2459" marT="2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59" marR="2459" marT="2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59" marR="2459" marT="2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59" marR="2459" marT="2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59" marR="2459" marT="2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 Month of:  August 2017</a:t>
                      </a:r>
                    </a:p>
                  </a:txBody>
                  <a:tcPr marL="2459" marR="2459" marT="24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12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NCR#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Color Code Status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Component/</a:t>
                      </a:r>
                      <a:b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System Name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Serial #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 of Supplier/</a:t>
                      </a:r>
                      <a:b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Vendor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Problem or Discrepancy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Responsible Technical Lead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Date of Detection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Location of NCR Detection (Vendor, Lab Shops, etc.)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Expected Date of Closure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Comments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Close Date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 of Closer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Prototype or Production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12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566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Dressed Cavity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0202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Zanon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At 2K Emax is 14.9 MV/m, lower than spec which is 19 MV/m. No Q0 measurement available at 16 MV/m either.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Palczewski/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Daly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10/27/16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JLab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Vertical Test Area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TBD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Mgmt Attention Required. 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Production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83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589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Dressed Cavity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0201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Zanon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Final 2K run, Emax 16.6MV/m, lower than spec (19MV/m).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Palczewski/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Daly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11/22/16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83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603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Dressed Cavity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0208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Zanon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Low Qo 2e10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Palczewski/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Daly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7/10/17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44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823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Dressed Cavity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0024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 onset at 6.5MV/m, lower than spec which is &gt;17.5MV/m.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Palczewski/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Daly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4/17/17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scratch was found on the iris.  Cavity is being returned to vendor. 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44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841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 Final Assembly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CM02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VAT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Leaky gate valve found during final assembly of CM2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K. Wilson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4/28/17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Work Station 5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Technical discussions have begun with Fermilab and VAT.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44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893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Dressed Cavity (NX-B)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0063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Q0(16MV) was 2.1e10, below the specification of 2.5e10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Palczewski/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Daly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5/18/17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JLab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Vertical Test Area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Mgmt Attention Required.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272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916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Dressed Cavity (NX-B)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0083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Initial Q0(16) measured 1.87e+10, below the specification of 2.5e10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Palczewski/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Daly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5/31/17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344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930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Dressed Cavity (NX-A)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0104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Q0(16)Measured 2.20e+10, below spec 2.5e10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Palczewski/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Daly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6/16/17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697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950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Dressed Cavity (NX-A)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0109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Q0 at 16MV/m was 2.38e10, lower than spec which is 2.5e10.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Palczewski/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Daly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6/28/17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344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1002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Dressed Cavity (NX-B950)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0099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Cavity did not make it to 19 MV/m. It only made it to 18.8 +/- 1 MV/m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Palczewski/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Daly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8/10/17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7163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331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pCM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J1.3-01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JLab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Cavities 1, 5, 6 &amp; 7 HOM A lower than 5E11. 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Cavities 5, 7 &amp; 8 HOM B lower than 5E11.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Cavity 6 FE Onset @ 12MV/m.</a:t>
                      </a:r>
                      <a:b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Cavity 2, 6, 7 &amp; 8 couplers could not be adjusted to proper setting 4.0E7.</a:t>
                      </a:r>
                    </a:p>
                  </a:txBody>
                  <a:tcPr marL="2459" marR="2459" marT="245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Drury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8/25/17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CMTF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459" marR="2459" marT="2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459" marR="2459" marT="245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Prototype</a:t>
                      </a:r>
                    </a:p>
                  </a:txBody>
                  <a:tcPr marL="2459" marR="2459" marT="245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JLAB Cryomodule QA/QC Status -19Sep2017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01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NCRs - Pareto of issues for Production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005887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3101645" y="2662734"/>
            <a:ext cx="5288889" cy="1704441"/>
          </a:xfrm>
          <a:prstGeom prst="rect">
            <a:avLst/>
          </a:prstGeom>
          <a:solidFill>
            <a:srgbClr val="CCECFF"/>
          </a:solidFill>
        </p:spPr>
        <p:txBody>
          <a:bodyPr>
            <a:normAutofit/>
          </a:bodyPr>
          <a:lstStyle/>
          <a:p>
            <a:r>
              <a:rPr lang="en-US" sz="1000" b="1" dirty="0" smtClean="0"/>
              <a:t>Bellows &amp; Spools </a:t>
            </a:r>
            <a:r>
              <a:rPr lang="en-US" sz="1000" dirty="0" smtClean="0"/>
              <a:t>- includes Scratches, Pits, Dings, Roughness (</a:t>
            </a:r>
            <a:r>
              <a:rPr lang="en-US" sz="1000" dirty="0" err="1" smtClean="0"/>
              <a:t>Profilometer</a:t>
            </a:r>
            <a:r>
              <a:rPr lang="en-US" sz="1000" dirty="0" smtClean="0"/>
              <a:t> ) , Plating, Stains , Oxidization , Residues (Not checked dimensionally) </a:t>
            </a:r>
          </a:p>
          <a:p>
            <a:r>
              <a:rPr lang="en-US" sz="1000" b="1" dirty="0" smtClean="0"/>
              <a:t>Probes (Field HOM, BPM) </a:t>
            </a:r>
            <a:r>
              <a:rPr lang="en-US" sz="1000" dirty="0" smtClean="0"/>
              <a:t>:  Scratches </a:t>
            </a:r>
            <a:r>
              <a:rPr lang="en-US" sz="1000" smtClean="0"/>
              <a:t>, Dimensional</a:t>
            </a:r>
            <a:endParaRPr lang="en-US" sz="1000" dirty="0" smtClean="0"/>
          </a:p>
          <a:p>
            <a:r>
              <a:rPr lang="en-US" sz="1000" b="1" dirty="0" smtClean="0"/>
              <a:t>Cavities &amp; Helium Vessels : </a:t>
            </a:r>
            <a:r>
              <a:rPr lang="en-US" sz="1000" dirty="0" smtClean="0"/>
              <a:t>some Dimensional issues, mainly VTRF Performance (VTA Test) occasional RF </a:t>
            </a:r>
            <a:r>
              <a:rPr lang="en-US" sz="1000" dirty="0"/>
              <a:t>Failure </a:t>
            </a:r>
            <a:r>
              <a:rPr lang="en-US" sz="1000" dirty="0" smtClean="0"/>
              <a:t>(test not started), Cavity Shock Sensors (shipping)</a:t>
            </a:r>
          </a:p>
          <a:p>
            <a:r>
              <a:rPr lang="en-US" sz="1000" b="1" dirty="0" smtClean="0"/>
              <a:t>Vacuum Vessels : </a:t>
            </a:r>
            <a:r>
              <a:rPr lang="en-US" sz="1000" dirty="0" smtClean="0"/>
              <a:t>Scratches and paint on flanges</a:t>
            </a:r>
          </a:p>
          <a:p>
            <a:r>
              <a:rPr lang="en-US" sz="1000" b="1" dirty="0" smtClean="0"/>
              <a:t>Mag Shield – </a:t>
            </a:r>
            <a:r>
              <a:rPr lang="en-US" sz="1000" dirty="0" smtClean="0"/>
              <a:t>Dents, scratches, incomplete welds</a:t>
            </a:r>
          </a:p>
          <a:p>
            <a:endParaRPr lang="en-US" sz="1000" dirty="0" smtClean="0"/>
          </a:p>
          <a:p>
            <a:endParaRPr lang="en-US" sz="1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3"/>
            <a:endParaRPr lang="en-US" dirty="0"/>
          </a:p>
          <a:p>
            <a:pPr lvl="3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JLAB Cryomodule QA/QC Status -19Sep2017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4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tx1"/>
                </a:solidFill>
              </a:rPr>
              <a:t>Back Up Slides 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LCLS II Quality Reports &amp; Documents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695450" y="3907428"/>
            <a:ext cx="5480050" cy="218770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LCLS-II QA/QC </a:t>
            </a:r>
            <a:r>
              <a:rPr lang="en-US" dirty="0" smtClean="0">
                <a:solidFill>
                  <a:schemeClr val="tx1"/>
                </a:solidFill>
              </a:rPr>
              <a:t>Workshop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19-Sep-2017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43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LCLS II Status Boards and Drilldowns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920519"/>
            <a:ext cx="6905625" cy="543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JLAB Cryomodule QA/QC Status -19Sep2017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32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6675"/>
            <a:ext cx="8534400" cy="693722"/>
          </a:xfrm>
        </p:spPr>
        <p:txBody>
          <a:bodyPr/>
          <a:lstStyle/>
          <a:p>
            <a:r>
              <a:rPr lang="en-US" dirty="0" smtClean="0"/>
              <a:t>LCLS II Traveler Reports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477" y="914400"/>
            <a:ext cx="6791046" cy="526256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  <a:extLst/>
        </p:spPr>
      </p:pic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JLAB Cryomodule QA/QC Status -19Sep2017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79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LCLS II NCR Reports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477" y="914400"/>
            <a:ext cx="6791046" cy="526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JLAB Cryomodule QA/QC Status -19Sep2017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24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QA Tools in SRF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8650" y="1349829"/>
            <a:ext cx="7886700" cy="482713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Where we keep our data </a:t>
            </a:r>
          </a:p>
          <a:p>
            <a:r>
              <a:rPr lang="en-US" sz="2400" dirty="0" smtClean="0"/>
              <a:t>Pansophy (RECV, INSP, ASSY, TEST)</a:t>
            </a:r>
            <a:endParaRPr lang="en-US" sz="2400" dirty="0"/>
          </a:p>
          <a:p>
            <a:r>
              <a:rPr lang="en-US" sz="2400" dirty="0"/>
              <a:t>Docushare</a:t>
            </a:r>
          </a:p>
          <a:p>
            <a:r>
              <a:rPr lang="en-US" sz="2400" dirty="0"/>
              <a:t>LCLS-II folder on the M Drive (vendor data)</a:t>
            </a:r>
          </a:p>
          <a:p>
            <a:r>
              <a:rPr lang="en-US" sz="2400" dirty="0"/>
              <a:t>One Drive </a:t>
            </a:r>
            <a:r>
              <a:rPr lang="en-US" sz="2400" dirty="0" smtClean="0"/>
              <a:t> (Shared Vendor documentation for cavities)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JLAB Cryomodule QA/QC Status -19Sep2017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11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686" y="556868"/>
            <a:ext cx="8229600" cy="365040"/>
          </a:xfrm>
        </p:spPr>
        <p:txBody>
          <a:bodyPr>
            <a:noAutofit/>
          </a:bodyPr>
          <a:lstStyle/>
          <a:p>
            <a:r>
              <a:rPr lang="en-US" dirty="0" smtClean="0"/>
              <a:t>How we use Pansophy </a:t>
            </a:r>
            <a:endParaRPr lang="en-US" dirty="0">
              <a:latin typeface="Minion Pro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98763586"/>
              </p:ext>
            </p:extLst>
          </p:nvPr>
        </p:nvGraphicFramePr>
        <p:xfrm>
          <a:off x="555397" y="1386113"/>
          <a:ext cx="7877404" cy="4962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JLAB Cryomodule QA/QC Status -19Sep2017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75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Pansophy in use since 2002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9915670"/>
              </p:ext>
            </p:extLst>
          </p:nvPr>
        </p:nvGraphicFramePr>
        <p:xfrm>
          <a:off x="342170" y="3577771"/>
          <a:ext cx="8192230" cy="2777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53894801"/>
              </p:ext>
            </p:extLst>
          </p:nvPr>
        </p:nvGraphicFramePr>
        <p:xfrm>
          <a:off x="628651" y="1436913"/>
          <a:ext cx="7310664" cy="1773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JLAB Cryomodule QA/QC Status -19Sep2017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76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NCRs &amp; D3s by Year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96487473"/>
              </p:ext>
            </p:extLst>
          </p:nvPr>
        </p:nvGraphicFramePr>
        <p:xfrm>
          <a:off x="592364" y="1284515"/>
          <a:ext cx="7886700" cy="2344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4919816"/>
              </p:ext>
            </p:extLst>
          </p:nvPr>
        </p:nvGraphicFramePr>
        <p:xfrm>
          <a:off x="534307" y="3526585"/>
          <a:ext cx="761067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JLAB Cryomodule QA/QC Status -19Sep2017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81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00827" y="1204352"/>
            <a:ext cx="8542345" cy="42911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6240"/>
            <a:ext cx="8229600" cy="365040"/>
          </a:xfrm>
        </p:spPr>
        <p:txBody>
          <a:bodyPr>
            <a:noAutofit/>
          </a:bodyPr>
          <a:lstStyle/>
          <a:p>
            <a:r>
              <a:rPr lang="en-US" dirty="0" smtClean="0"/>
              <a:t>NCR  Project 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5145314"/>
            <a:ext cx="9144000" cy="10033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Visual  Status of NCRs (open/close, numbers)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Listing of NCRs by Traveler ID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Helps Prioritize Traveler/Components with the most issues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750203" y="3217422"/>
            <a:ext cx="5339558" cy="7125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6924390" y="2596126"/>
            <a:ext cx="1948543" cy="11647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Drill-down links to Traveler status Query</a:t>
            </a:r>
          </a:p>
          <a:p>
            <a:pPr algn="ctr"/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JLAB Cryomodule QA/QC Status -19Sep2017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16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31525" y="1109469"/>
            <a:ext cx="8549189" cy="45951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9954"/>
            <a:ext cx="8229600" cy="365040"/>
          </a:xfrm>
        </p:spPr>
        <p:txBody>
          <a:bodyPr>
            <a:noAutofit/>
          </a:bodyPr>
          <a:lstStyle/>
          <a:p>
            <a:r>
              <a:rPr lang="en-US" dirty="0" smtClean="0"/>
              <a:t>NCR Management (QA/Team Level)</a:t>
            </a:r>
            <a:endParaRPr lang="en-US" dirty="0">
              <a:latin typeface="Minion Pro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4822377"/>
            <a:ext cx="9144000" cy="14159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inion Pro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NCRs: Non-Conformance Report</a:t>
            </a:r>
          </a:p>
          <a:p>
            <a:pPr lvl="1"/>
            <a:r>
              <a:rPr lang="en-US" dirty="0" smtClean="0"/>
              <a:t>Listing of NCRs, open/close status, related travelers</a:t>
            </a:r>
          </a:p>
          <a:p>
            <a:pPr lvl="2"/>
            <a:r>
              <a:rPr lang="en-US" dirty="0" smtClean="0"/>
              <a:t>Typically found with inspections, but any traveler can apply a NCR</a:t>
            </a:r>
          </a:p>
          <a:p>
            <a:pPr lvl="1"/>
            <a:r>
              <a:rPr lang="en-US" dirty="0" smtClean="0"/>
              <a:t>Linked to specific NCR &amp; Traveler for “Drill Down” </a:t>
            </a:r>
          </a:p>
          <a:p>
            <a:r>
              <a:rPr lang="en-US" b="1" dirty="0" smtClean="0"/>
              <a:t>Sort</a:t>
            </a:r>
            <a:r>
              <a:rPr lang="en-US" dirty="0" smtClean="0"/>
              <a:t> on Disposition, travelers, etc. to Management the NCRs</a:t>
            </a:r>
          </a:p>
        </p:txBody>
      </p:sp>
      <p:cxnSp>
        <p:nvCxnSpPr>
          <p:cNvPr id="10" name="Straight Arrow Connector 9"/>
          <p:cNvCxnSpPr>
            <a:stCxn id="11" idx="1"/>
          </p:cNvCxnSpPr>
          <p:nvPr/>
        </p:nvCxnSpPr>
        <p:spPr>
          <a:xfrm flipH="1">
            <a:off x="729574" y="1485900"/>
            <a:ext cx="6302597" cy="20342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>
            <a:off x="5496128" y="1485900"/>
            <a:ext cx="1536043" cy="17266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7032171" y="903514"/>
            <a:ext cx="1948543" cy="11647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Drill-down links to </a:t>
            </a:r>
            <a:r>
              <a:rPr lang="en-US" dirty="0" smtClean="0">
                <a:solidFill>
                  <a:schemeClr val="tx1"/>
                </a:solidFill>
              </a:rPr>
              <a:t>individual Travelers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LCLS-II JLAB Cryomodule QA/QC Status -19Sep2017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22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rgbClr val="0070C0"/>
          </a:solidFill>
          <a:headEnd type="triangle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sign_Milestone_Review">
  <a:themeElements>
    <a:clrScheme name="Custom 4">
      <a:dk1>
        <a:srgbClr val="A4001D"/>
      </a:dk1>
      <a:lt1>
        <a:sysClr val="window" lastClr="FFFFFF"/>
      </a:lt1>
      <a:dk2>
        <a:srgbClr val="E17000"/>
      </a:dk2>
      <a:lt2>
        <a:srgbClr val="000000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lenary_x0020_Agenda_x0020_Session xmlns="f5d975f2-272d-43b7-a43d-337ed3c571b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A9D493809D8440A73C4154716CC209" ma:contentTypeVersion="9" ma:contentTypeDescription="Create a new document." ma:contentTypeScope="" ma:versionID="92dda910f6fb6ef5d48c49804839c4a4">
  <xsd:schema xmlns:xsd="http://www.w3.org/2001/XMLSchema" xmlns:xs="http://www.w3.org/2001/XMLSchema" xmlns:p="http://schemas.microsoft.com/office/2006/metadata/properties" xmlns:ns2="f5d975f2-272d-43b7-a43d-337ed3c571bd" targetNamespace="http://schemas.microsoft.com/office/2006/metadata/properties" ma:root="true" ma:fieldsID="fa1147da16d0696f045b3bacf36184c8" ns2:_="">
    <xsd:import namespace="f5d975f2-272d-43b7-a43d-337ed3c571bd"/>
    <xsd:element name="properties">
      <xsd:complexType>
        <xsd:sequence>
          <xsd:element name="documentManagement">
            <xsd:complexType>
              <xsd:all>
                <xsd:element ref="ns2:Plenary_x0020_Agenda_x0020_Ses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975f2-272d-43b7-a43d-337ed3c571bd" elementFormDefault="qualified">
    <xsd:import namespace="http://schemas.microsoft.com/office/2006/documentManagement/types"/>
    <xsd:import namespace="http://schemas.microsoft.com/office/infopath/2007/PartnerControls"/>
    <xsd:element name="Plenary_x0020_Agenda_x0020_Session" ma:index="8" nillable="true" ma:displayName="Agenda Session" ma:description="Select the plenary agend session where this will be presented" ma:list="{A0E5F691-0B11-4711-B7A9-825E9DB75858}" ma:internalName="Plenary_x0020_Agenda_x0020_Session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E3F1C6-E643-4597-BD68-C599B5629A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1B16AA-9221-46AE-B700-523442ABDABD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metadata/properties"/>
    <ds:schemaRef ds:uri="f5d975f2-272d-43b7-a43d-337ed3c571bd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2D086A5-3ACF-47E9-B8C3-25D8A5B218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d975f2-272d-43b7-a43d-337ed3c571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108812</TotalTime>
  <Words>2208</Words>
  <Application>Microsoft Office PowerPoint</Application>
  <PresentationFormat>On-screen Show (4:3)</PresentationFormat>
  <Paragraphs>566</Paragraphs>
  <Slides>36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Blank</vt:lpstr>
      <vt:lpstr>Design_Milestone_Review</vt:lpstr>
      <vt:lpstr>JLAB QA/QC for Cryomodule </vt:lpstr>
      <vt:lpstr>Outline &amp; Introduction </vt:lpstr>
      <vt:lpstr>Quality Tools  How are we working to the “Plan” for LCLS-II Cryomodule </vt:lpstr>
      <vt:lpstr>QA Tools in SRF</vt:lpstr>
      <vt:lpstr>How we use Pansophy </vt:lpstr>
      <vt:lpstr>Pansophy in use since 2002</vt:lpstr>
      <vt:lpstr>NCRs &amp; D3s by Year</vt:lpstr>
      <vt:lpstr>NCR  Project View</vt:lpstr>
      <vt:lpstr>NCR Management (QA/Team Level)</vt:lpstr>
      <vt:lpstr>Travelers Open/Close by Month</vt:lpstr>
      <vt:lpstr>Travelers by Workcenters</vt:lpstr>
      <vt:lpstr>Quality Results  Pareto on Parts &amp; Assemblies NCR &amp; Traveler Status for LCLS-II Cryomodule</vt:lpstr>
      <vt:lpstr>Significant NCRs – Reported to SLAC</vt:lpstr>
      <vt:lpstr>NCR Status by month</vt:lpstr>
      <vt:lpstr>L2PROTOTYPE Open/Closed by Work center</vt:lpstr>
      <vt:lpstr>L2PRODUCTION Open/Closed by Work center</vt:lpstr>
      <vt:lpstr>“Prototype”  Cryomodule – CM-1 :   NCR View</vt:lpstr>
      <vt:lpstr>Production Cryomodule  NCR  Project View</vt:lpstr>
      <vt:lpstr>Open “Production” NCRs – Blue are “on Hold”</vt:lpstr>
      <vt:lpstr>L2PRODUCTION Open NCR Age</vt:lpstr>
      <vt:lpstr>NCRs Initiated to First Response</vt:lpstr>
      <vt:lpstr>Production NCRs Time to Closure</vt:lpstr>
      <vt:lpstr>JLAB Traveler Status</vt:lpstr>
      <vt:lpstr>pCM Travelers - by Month &amp;work Center </vt:lpstr>
      <vt:lpstr>Production Travelers by month&amp; work center</vt:lpstr>
      <vt:lpstr>Summary</vt:lpstr>
      <vt:lpstr>Samples of LCLS II Status Boards &amp; Drilldowns</vt:lpstr>
      <vt:lpstr>Summary </vt:lpstr>
      <vt:lpstr>BACK Up Slides</vt:lpstr>
      <vt:lpstr>L2PRD Traveler Names &amp; Titles * </vt:lpstr>
      <vt:lpstr>Significant NCRs – Reported to SLAC (August 2017)</vt:lpstr>
      <vt:lpstr>NCRs - Pareto of issues for Production</vt:lpstr>
      <vt:lpstr>Back Up Slides  LCLS II Quality Reports &amp; Documents</vt:lpstr>
      <vt:lpstr>LCLS II Status Boards and Drilldowns</vt:lpstr>
      <vt:lpstr>LCLS II Traveler Reports</vt:lpstr>
      <vt:lpstr>LCLS II NCR Reports</vt:lpstr>
    </vt:vector>
  </TitlesOfParts>
  <Company>SLAC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LCLS-II ‘your title’</dc:title>
  <dc:creator>Peterson</dc:creator>
  <cp:lastModifiedBy>E. Anne McEwen</cp:lastModifiedBy>
  <cp:revision>2643</cp:revision>
  <cp:lastPrinted>2013-05-01T00:31:17Z</cp:lastPrinted>
  <dcterms:created xsi:type="dcterms:W3CDTF">2009-11-23T23:38:17Z</dcterms:created>
  <dcterms:modified xsi:type="dcterms:W3CDTF">2017-09-19T15:09:48Z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0x010100AEA9D493809D8440A73C4154716CC209</vt:lpwstr>
  </property>
  <property fmtid="{D5CDD505-2E9C-101B-9397-08002B2CF9AE}" pid="3" name="DocType">
    <vt:lpwstr>Presentation</vt:lpwstr>
  </property>
  <property fmtid="{D5CDD505-2E9C-101B-9397-08002B2CF9AE}" pid="4" name="Plenary Agenda Item">
    <vt:lpwstr>7</vt:lpwstr>
  </property>
  <property fmtid="{D5CDD505-2E9C-101B-9397-08002B2CF9AE}" pid="5" name="Formatting Updated">
    <vt:lpwstr>true</vt:lpwstr>
  </property>
  <property fmtid="{D5CDD505-2E9C-101B-9397-08002B2CF9AE}" pid="6" name="Plenary Agenda">
    <vt:lpwstr>8</vt:lpwstr>
  </property>
  <property fmtid="{D5CDD505-2E9C-101B-9397-08002B2CF9AE}" pid="7" name="Order">
    <vt:r8>3300</vt:r8>
  </property>
  <property fmtid="{D5CDD505-2E9C-101B-9397-08002B2CF9AE}" pid="8" name="xd_ProgID">
    <vt:lpwstr/>
  </property>
  <property fmtid="{D5CDD505-2E9C-101B-9397-08002B2CF9AE}" pid="9" name="_CopySource">
    <vt:lpwstr>https://slacspace.slac.stanford.edu/sites/reviews/lclsii/LCLS-II_DR_Aug2014/Presentations/Peterson-LCLS-II-CryomoduleDesign-20Aug2014.pptx</vt:lpwstr>
  </property>
  <property fmtid="{D5CDD505-2E9C-101B-9397-08002B2CF9AE}" pid="10" name="TemplateUrl">
    <vt:lpwstr/>
  </property>
  <property fmtid="{D5CDD505-2E9C-101B-9397-08002B2CF9AE}" pid="11" name="_SourceUrl">
    <vt:lpwstr/>
  </property>
  <property fmtid="{D5CDD505-2E9C-101B-9397-08002B2CF9AE}" pid="12" name="_SharedFileIndex">
    <vt:lpwstr/>
  </property>
</Properties>
</file>