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32" r:id="rId5"/>
    <p:sldMasterId id="2147484042" r:id="rId6"/>
    <p:sldMasterId id="2147484052" r:id="rId7"/>
    <p:sldMasterId id="2147484062" r:id="rId8"/>
    <p:sldMasterId id="2147484070" r:id="rId9"/>
  </p:sldMasterIdLst>
  <p:notesMasterIdLst>
    <p:notesMasterId r:id="rId17"/>
  </p:notesMasterIdLst>
  <p:handoutMasterIdLst>
    <p:handoutMasterId r:id="rId18"/>
  </p:handoutMasterIdLst>
  <p:sldIdLst>
    <p:sldId id="662" r:id="rId10"/>
    <p:sldId id="1040" r:id="rId11"/>
    <p:sldId id="1041" r:id="rId12"/>
    <p:sldId id="1042" r:id="rId13"/>
    <p:sldId id="1043" r:id="rId14"/>
    <p:sldId id="1044" r:id="rId15"/>
    <p:sldId id="1045" r:id="rId1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0000FF"/>
    <a:srgbClr val="669900"/>
    <a:srgbClr val="FF0000"/>
    <a:srgbClr val="9A0000"/>
    <a:srgbClr val="FFCC99"/>
    <a:srgbClr val="9D3431"/>
    <a:srgbClr val="FFFFCC"/>
    <a:srgbClr val="FF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89680" autoAdjust="0"/>
  </p:normalViewPr>
  <p:slideViewPr>
    <p:cSldViewPr snapToGrid="0">
      <p:cViewPr varScale="1">
        <p:scale>
          <a:sx n="76" d="100"/>
          <a:sy n="76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orient="horz" pos="2932"/>
        <p:guide pos="2200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1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7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1" y="8841737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7" y="4422459"/>
            <a:ext cx="5617208" cy="41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327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3327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253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55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tif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jpeg"/><Relationship Id="rId5" Type="http://schemas.openxmlformats.org/officeDocument/2006/relationships/image" Target="../media/image4.gif"/><Relationship Id="rId10" Type="http://schemas.openxmlformats.org/officeDocument/2006/relationships/image" Target="../media/image18.jpeg"/><Relationship Id="rId4" Type="http://schemas.openxmlformats.org/officeDocument/2006/relationships/image" Target="../media/image21.png"/><Relationship Id="rId9" Type="http://schemas.openxmlformats.org/officeDocument/2006/relationships/image" Target="../media/image8.gi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2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3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86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7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1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3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4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1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48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7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8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9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0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28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37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804F-ECBB-413F-8FD6-B024F80B3F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7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4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25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0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21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4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6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20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22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1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3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2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1" y="3876677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7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536577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755013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1" y="4371977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3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7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0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7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65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1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4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2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7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5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4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00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7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6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1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3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2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4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78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3.xlsx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44445" y="536583"/>
            <a:ext cx="8618898" cy="2246313"/>
          </a:xfrm>
        </p:spPr>
        <p:txBody>
          <a:bodyPr/>
          <a:lstStyle/>
          <a:p>
            <a:r>
              <a:rPr lang="en-US" sz="3600" b="0" dirty="0" err="1"/>
              <a:t>JLab</a:t>
            </a:r>
            <a:r>
              <a:rPr lang="en-US" sz="3600" b="0" dirty="0"/>
              <a:t> CM </a:t>
            </a:r>
            <a:r>
              <a:rPr lang="en-US" sz="3600" b="0" dirty="0" smtClean="0"/>
              <a:t>Re-Work Plans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7217" y="2906837"/>
            <a:ext cx="7989887" cy="2927043"/>
          </a:xfrm>
        </p:spPr>
        <p:txBody>
          <a:bodyPr/>
          <a:lstStyle/>
          <a:p>
            <a:r>
              <a:rPr lang="en-US" dirty="0" smtClean="0"/>
              <a:t>19-September-2017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283" y="129091"/>
            <a:ext cx="8769962" cy="753033"/>
          </a:xfrm>
        </p:spPr>
        <p:txBody>
          <a:bodyPr/>
          <a:lstStyle/>
          <a:p>
            <a:r>
              <a:rPr lang="en-US" sz="3200" dirty="0" smtClean="0"/>
              <a:t>J1.3-01 through 06 Required Retrofits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16799"/>
              </p:ext>
            </p:extLst>
          </p:nvPr>
        </p:nvGraphicFramePr>
        <p:xfrm>
          <a:off x="651381" y="1392927"/>
          <a:ext cx="7770497" cy="397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0017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-06*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Replace JT &amp;</a:t>
                      </a:r>
                      <a:r>
                        <a:rPr lang="en-US" baseline="0" dirty="0" smtClean="0"/>
                        <a:t> CD with </a:t>
                      </a:r>
                      <a:r>
                        <a:rPr lang="en-US" dirty="0" err="1" smtClean="0"/>
                        <a:t>Gasguard</a:t>
                      </a:r>
                      <a:r>
                        <a:rPr lang="en-US" dirty="0" smtClean="0"/>
                        <a:t> valves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Gate Valve Flex joint on Cavity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HOMs</a:t>
                      </a:r>
                      <a:r>
                        <a:rPr lang="en-US" baseline="0" dirty="0" smtClean="0"/>
                        <a:t> re-tuned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Valve Stems w/ wipers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Baffle in 2</a:t>
                      </a:r>
                      <a:r>
                        <a:rPr lang="en-US" baseline="0" dirty="0" smtClean="0"/>
                        <a:t> phase line (?)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Reverse JT &amp; CD valve plumbing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Replace HOM 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Re-tune cavity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Dis-Assemble J1.3-06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216" y="5679509"/>
            <a:ext cx="7941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  J1.3-06 will require complete disassembly and reprocessing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˚ J1.3-07  final assembly will coincide with Gas Guard valve delivery in November and has no known rework planned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Microphonic mitigations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Reverse JT &amp; CD valve </a:t>
            </a:r>
            <a:r>
              <a:rPr lang="en-US" dirty="0" smtClean="0"/>
              <a:t>plumbing (</a:t>
            </a:r>
            <a:r>
              <a:rPr lang="en-US" dirty="0" err="1" smtClean="0"/>
              <a:t>pCM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Baffle in 2 phase </a:t>
            </a:r>
            <a:r>
              <a:rPr lang="en-US" dirty="0" smtClean="0"/>
              <a:t>line (</a:t>
            </a:r>
            <a:r>
              <a:rPr lang="en-US" dirty="0" err="1" smtClean="0"/>
              <a:t>pCM</a:t>
            </a:r>
            <a:r>
              <a:rPr lang="en-US" dirty="0" smtClean="0"/>
              <a:t>)  Proposal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Gate Valve Flex joint on Cavity </a:t>
            </a:r>
            <a:r>
              <a:rPr lang="en-US" dirty="0" smtClean="0"/>
              <a:t>1 (all)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Valve Stems w/ </a:t>
            </a:r>
            <a:r>
              <a:rPr lang="en-US" dirty="0" smtClean="0"/>
              <a:t>wipers (all)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Replace </a:t>
            </a:r>
            <a:r>
              <a:rPr lang="en-US" dirty="0"/>
              <a:t>JT &amp; CD with </a:t>
            </a:r>
            <a:r>
              <a:rPr lang="en-US" dirty="0" err="1"/>
              <a:t>Gasguard</a:t>
            </a:r>
            <a:r>
              <a:rPr lang="en-US" dirty="0"/>
              <a:t> valves </a:t>
            </a:r>
            <a:r>
              <a:rPr lang="en-US" dirty="0" smtClean="0"/>
              <a:t>(all)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301" y="4140369"/>
            <a:ext cx="4580330" cy="22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742" y="4140369"/>
            <a:ext cx="2893584" cy="22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7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/ time estimates in P6 for Plumbing &amp; </a:t>
            </a:r>
            <a:r>
              <a:rPr lang="en-US" dirty="0" err="1" smtClean="0"/>
              <a:t>GasGuards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4411"/>
              </p:ext>
            </p:extLst>
          </p:nvPr>
        </p:nvGraphicFramePr>
        <p:xfrm>
          <a:off x="101710" y="3408866"/>
          <a:ext cx="4486275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4" imgW="4486227" imgH="3190939" progId="Excel.Sheet.12">
                  <p:embed/>
                </p:oleObj>
              </mc:Choice>
              <mc:Fallback>
                <p:oleObj name="Worksheet" r:id="rId4" imgW="4486227" imgH="31909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710" y="3408866"/>
                        <a:ext cx="4486275" cy="319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45680"/>
              </p:ext>
            </p:extLst>
          </p:nvPr>
        </p:nvGraphicFramePr>
        <p:xfrm>
          <a:off x="4718979" y="3403020"/>
          <a:ext cx="4225846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Worksheet" r:id="rId7" imgW="4486227" imgH="2695472" progId="Excel.Sheet.12">
                  <p:embed/>
                </p:oleObj>
              </mc:Choice>
              <mc:Fallback>
                <p:oleObj name="Worksheet" r:id="rId7" imgW="4486227" imgH="26954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8979" y="3403020"/>
                        <a:ext cx="4225846" cy="269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6456" y="1579173"/>
            <a:ext cx="8413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 err="1" smtClean="0"/>
              <a:t>pCM</a:t>
            </a:r>
            <a:r>
              <a:rPr lang="en-US" dirty="0" smtClean="0"/>
              <a:t>, about 127 hours and $4k in consumables total for retrofit.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J1.3-02 through 05, about 141 hours and $4k in consumables each.  Total is 564 hours and $16K in consumables.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valve stems with wipers provided by FNAL.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Would be done at end of current production run.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7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879417"/>
              </p:ext>
            </p:extLst>
          </p:nvPr>
        </p:nvGraphicFramePr>
        <p:xfrm>
          <a:off x="803001" y="2815628"/>
          <a:ext cx="7553625" cy="259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4" imgW="4486227" imgH="1543166" progId="Excel.Sheet.12">
                  <p:embed/>
                </p:oleObj>
              </mc:Choice>
              <mc:Fallback>
                <p:oleObj name="Worksheet" r:id="rId4" imgW="4486227" imgH="15431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001" y="2815628"/>
                        <a:ext cx="7553625" cy="259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8860" y="147198"/>
            <a:ext cx="8447734" cy="753033"/>
          </a:xfrm>
        </p:spPr>
        <p:txBody>
          <a:bodyPr/>
          <a:lstStyle/>
          <a:p>
            <a:r>
              <a:rPr lang="en-US" dirty="0" smtClean="0"/>
              <a:t>Cost / time estimates in P6 for Flex Support for Gate valve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695" y="1495682"/>
            <a:ext cx="8924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is about 80 hours per cryomodule for the work with parts supplied from FNAL.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time is about 400 hours to retrofit 5 cryomodules.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would be done at end of current production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1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90" y="2168780"/>
            <a:ext cx="8130013" cy="44493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49382" y="1266693"/>
            <a:ext cx="8108950" cy="902087"/>
          </a:xfrm>
        </p:spPr>
        <p:txBody>
          <a:bodyPr>
            <a:normAutofit fontScale="4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Proposed dis-assembly time is about 330 hours;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Reprocessing cavities and couplers is separate, non-trivial expense</a:t>
            </a:r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53085" y="138144"/>
            <a:ext cx="9071572" cy="753033"/>
          </a:xfrm>
        </p:spPr>
        <p:txBody>
          <a:bodyPr/>
          <a:lstStyle/>
          <a:p>
            <a:r>
              <a:rPr lang="en-US" dirty="0" smtClean="0"/>
              <a:t>Cost / time estimates in P6 for Disassembly of J1.3-06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8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8147" y="1397493"/>
            <a:ext cx="8108950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Several major retrofits in progress, but waiting on parts</a:t>
            </a:r>
          </a:p>
          <a:p>
            <a:pPr marL="800100" lvl="1" indent="-342900"/>
            <a:r>
              <a:rPr lang="en-US" dirty="0" smtClean="0"/>
              <a:t>Gas guarded valves</a:t>
            </a:r>
          </a:p>
          <a:p>
            <a:pPr marL="800100" lvl="1" indent="-342900"/>
            <a:r>
              <a:rPr lang="en-US" dirty="0" smtClean="0"/>
              <a:t>Flex support of cavity 1 gate valves</a:t>
            </a:r>
          </a:p>
          <a:p>
            <a:pPr marL="800100" lvl="1" indent="-342900"/>
            <a:r>
              <a:rPr lang="en-US" dirty="0"/>
              <a:t>Work to be done at end of current run or when dictated by </a:t>
            </a:r>
            <a:r>
              <a:rPr lang="en-US" dirty="0" smtClean="0"/>
              <a:t>Project</a:t>
            </a:r>
          </a:p>
          <a:p>
            <a:pPr marL="800100" lvl="1" indent="-342900"/>
            <a:r>
              <a:rPr lang="en-US" u="sng" dirty="0" smtClean="0"/>
              <a:t>Space on floor is an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need to disassemble CM06 to get the cavities and couplers back into the system for use on later strings (</a:t>
            </a:r>
            <a:r>
              <a:rPr lang="en-US" smtClean="0"/>
              <a:t>proposal attached)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521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B58DA2248E644A682083ACDD5076C" ma:contentTypeVersion="9" ma:contentTypeDescription="Create a new document." ma:contentTypeScope="" ma:versionID="4c03114565c2acc50fe39b31408291ec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5d975f2-272d-43b7-a43d-337ed3c571bd"/>
  </ds:schemaRefs>
</ds:datastoreItem>
</file>

<file path=customXml/itemProps3.xml><?xml version="1.0" encoding="utf-8"?>
<ds:datastoreItem xmlns:ds="http://schemas.openxmlformats.org/officeDocument/2006/customXml" ds:itemID="{2E86C4C7-6DA2-4CC1-BD0B-FBFB24831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107829</TotalTime>
  <Words>382</Words>
  <Application>Microsoft Office PowerPoint</Application>
  <PresentationFormat>On-screen Show (4:3)</PresentationFormat>
  <Paragraphs>78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Blank</vt:lpstr>
      <vt:lpstr>1_Blank</vt:lpstr>
      <vt:lpstr>2_Blank</vt:lpstr>
      <vt:lpstr>LastName_Title_DR201608</vt:lpstr>
      <vt:lpstr>3_Blank</vt:lpstr>
      <vt:lpstr>1_LastName_Title_DR201608</vt:lpstr>
      <vt:lpstr>Worksheet</vt:lpstr>
      <vt:lpstr>JLab CM Re-Work Plans</vt:lpstr>
      <vt:lpstr>J1.3-01 through 06 Required Retrofits</vt:lpstr>
      <vt:lpstr>Microphonic mitigations</vt:lpstr>
      <vt:lpstr>Cost / time estimates in P6 for Plumbing &amp; GasGuards</vt:lpstr>
      <vt:lpstr>Cost / time estimates in P6 for Flex Support for Gate valve</vt:lpstr>
      <vt:lpstr>Cost / time estimates in P6 for Disassembly of J1.3-06</vt:lpstr>
      <vt:lpstr>Summary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Robert Legg</dc:creator>
  <cp:lastModifiedBy>rlegg</cp:lastModifiedBy>
  <cp:revision>3064</cp:revision>
  <cp:lastPrinted>2015-05-06T13:30:50Z</cp:lastPrinted>
  <dcterms:created xsi:type="dcterms:W3CDTF">2009-11-23T23:38:17Z</dcterms:created>
  <dcterms:modified xsi:type="dcterms:W3CDTF">2017-09-19T12:47:11Z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0x010100D49B58DA2248E644A682083ACDD5076C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</Properties>
</file>