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9" r:id="rId4"/>
    <p:sldId id="27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0000FF"/>
    <a:srgbClr val="F37C23"/>
    <a:srgbClr val="3C5A77"/>
    <a:srgbClr val="BC5F2B"/>
    <a:srgbClr val="32547A"/>
    <a:srgbClr val="B8561A"/>
    <a:srgbClr val="B65A1F"/>
    <a:srgbClr val="5680AB"/>
    <a:srgbClr val="7A7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1464" y="6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9/17/2017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775444-44FD-4FDA-87C2-876C92F2B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1115ED-3FE5-420B-8EDD-77ED99FC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DC42B-B06C-4891-9EDA-E4CB0B3C2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6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Alberto Marchionni, Stefan Soldner-Rembold | APA WBS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  <p:sldLayoutId id="2147483687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654655"/>
          </a:xfrm>
        </p:spPr>
        <p:txBody>
          <a:bodyPr/>
          <a:lstStyle/>
          <a:p>
            <a:r>
              <a:rPr lang="en-US" dirty="0"/>
              <a:t>First iteration for an APA WBS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Alberto Marchionni, </a:t>
            </a:r>
            <a:r>
              <a:rPr lang="en-US" dirty="0"/>
              <a:t>Stefan </a:t>
            </a:r>
            <a:r>
              <a:rPr lang="en-US" dirty="0" err="1"/>
              <a:t>Söldner</a:t>
            </a:r>
            <a:r>
              <a:rPr lang="en-US" dirty="0"/>
              <a:t>-Rembold</a:t>
            </a:r>
            <a:endParaRPr lang="en-GB" dirty="0"/>
          </a:p>
          <a:p>
            <a:r>
              <a:rPr lang="en-GB" dirty="0"/>
              <a:t>APA Consortium meeting</a:t>
            </a:r>
          </a:p>
          <a:p>
            <a:r>
              <a:rPr lang="en-GB" dirty="0"/>
              <a:t>September 18, 2017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225B56-69F5-4EC2-B6BA-A7047782B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5" y="880533"/>
            <a:ext cx="8165042" cy="53001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C442A73-CF34-4851-812A-03AB52FF5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26" y="436552"/>
            <a:ext cx="8165042" cy="319217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61462-7288-4226-963C-E499C73B4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C18BF-6CEA-4448-B1EC-4BB1C31D2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C43C2-4DC0-4421-9B6F-C8A9DA556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74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089C80-25F7-41D7-A862-6300F9B56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5" y="423332"/>
            <a:ext cx="8201243" cy="5638801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158E-7F03-4419-B112-419432C1C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3DF1D-793C-4FB0-A11D-8284F114F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7D2DFE-1388-4A87-9808-2CA49D43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43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FF2006-ABD3-430B-AA20-F5E32ACC4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6" y="1303866"/>
            <a:ext cx="8165041" cy="414866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58114-EAD1-40EC-86A6-583E3DF3D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6E71B9-0E06-440A-9515-3845B34D4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65652-68AE-45CA-BE56-447048D5A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10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76AF051-5617-4CCB-AC7F-BAF1FD6E1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Plan forward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96F9F-6C53-4259-BF18-0B75B139A9D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45A2D5-0A16-4195-B6D2-E1B0ED9BF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C9353A-4514-4475-86EA-7FBA85EFF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E06309-5E93-4C6A-9484-6EF13183F52F}"/>
              </a:ext>
            </a:extLst>
          </p:cNvPr>
          <p:cNvSpPr/>
          <p:nvPr/>
        </p:nvSpPr>
        <p:spPr>
          <a:xfrm>
            <a:off x="457200" y="1586745"/>
            <a:ext cx="82296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WBS structure will be provided today to the DUNE Project Office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team will take these inputs and work to assemble a “standardized” global WBS covering all detector systems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is to pass this back to the consortia leadership by the end of this week for further review and discussion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the initial pass of global WBS scope is complete, we need to begin the process of attaching “aspirational” institutional responsibilities to the individual WBS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pass needs to be complete by October 12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Technical Board meeting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4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D0D0CB-0A89-4414-A430-A0836A3B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 WBS structure?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BD322-EF93-4D17-87EE-C34C16FBF6B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210BB-3A31-416E-8270-5623EF43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F5A9-7915-44EC-872E-ED156449C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A0C85A-F266-48CA-A47C-DF1F269617B2}"/>
              </a:ext>
            </a:extLst>
          </p:cNvPr>
          <p:cNvSpPr txBox="1"/>
          <p:nvPr/>
        </p:nvSpPr>
        <p:spPr>
          <a:xfrm>
            <a:off x="454026" y="1579488"/>
            <a:ext cx="84529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E951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WBS (work breakdown structure)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hierarchical decomposition of the total scope of work to be carried out by the project team to accomplish the project objectives and create the required deliverables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logical means to organize our work to deliver our subsystem. This also means understanding the interfaces with other subsystems.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WBS forms the basis for developing our schedule and our cost estimate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Primarily built on our list of deliverables, includes all activities and materials necessary to produce the final deliverables (150 APAs!)</a:t>
            </a:r>
          </a:p>
        </p:txBody>
      </p:sp>
    </p:spTree>
    <p:extLst>
      <p:ext uri="{BB962C8B-B14F-4D97-AF65-F5344CB8AC3E}">
        <p14:creationId xmlns:p14="http://schemas.microsoft.com/office/powerpoint/2010/main" val="165254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6DDD09-405F-4A7F-A8DF-292A28490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structure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8CD2C-86F0-4DF9-955A-B5A2FC8816B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9/18/2017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8FDEC-4388-4B25-932C-8CF14733E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Alberto Marchionni, Stefan Soldner-Rembold | APA WBS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A00D6-4ED0-4337-9857-3A2938D4A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0047E62-42D7-4599-9A9E-7862B1BD0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63149"/>
              </p:ext>
            </p:extLst>
          </p:nvPr>
        </p:nvGraphicFramePr>
        <p:xfrm>
          <a:off x="1083736" y="1504370"/>
          <a:ext cx="7078133" cy="4473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8133">
                  <a:extLst>
                    <a:ext uri="{9D8B030D-6E8A-4147-A177-3AD203B41FA5}">
                      <a16:colId xmlns:a16="http://schemas.microsoft.com/office/drawing/2014/main" val="1061655850"/>
                    </a:ext>
                  </a:extLst>
                </a:gridCol>
              </a:tblGrid>
              <a:tr h="639015">
                <a:tc>
                  <a:txBody>
                    <a:bodyPr/>
                    <a:lstStyle/>
                    <a:p>
                      <a:r>
                        <a:rPr lang="en-US" dirty="0"/>
                        <a:t>1. Single-phase APA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625895"/>
                  </a:ext>
                </a:extLst>
              </a:tr>
              <a:tr h="639015">
                <a:tc>
                  <a:txBody>
                    <a:bodyPr/>
                    <a:lstStyle/>
                    <a:p>
                      <a:r>
                        <a:rPr lang="en-US" dirty="0"/>
                        <a:t>1.1 TPC Simulation and Software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92320"/>
                  </a:ext>
                </a:extLst>
              </a:tr>
              <a:tr h="639015">
                <a:tc>
                  <a:txBody>
                    <a:bodyPr/>
                    <a:lstStyle/>
                    <a:p>
                      <a:r>
                        <a:rPr lang="en-US" dirty="0"/>
                        <a:t>1.2 APA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968174"/>
                  </a:ext>
                </a:extLst>
              </a:tr>
              <a:tr h="639015">
                <a:tc>
                  <a:txBody>
                    <a:bodyPr/>
                    <a:lstStyle/>
                    <a:p>
                      <a:r>
                        <a:rPr lang="en-US" dirty="0"/>
                        <a:t>1.3 APA Engineering and Tooling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402248"/>
                  </a:ext>
                </a:extLst>
              </a:tr>
              <a:tr h="639015">
                <a:tc>
                  <a:txBody>
                    <a:bodyPr/>
                    <a:lstStyle/>
                    <a:p>
                      <a:r>
                        <a:rPr lang="en-US" dirty="0"/>
                        <a:t>1.4 APA Production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51568"/>
                  </a:ext>
                </a:extLst>
              </a:tr>
              <a:tr h="639015">
                <a:tc>
                  <a:txBody>
                    <a:bodyPr/>
                    <a:lstStyle/>
                    <a:p>
                      <a:r>
                        <a:rPr lang="en-US" dirty="0"/>
                        <a:t>1.5 APA Integration and Installation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760381"/>
                  </a:ext>
                </a:extLst>
              </a:tr>
              <a:tr h="639015">
                <a:tc>
                  <a:txBody>
                    <a:bodyPr/>
                    <a:lstStyle/>
                    <a:p>
                      <a:r>
                        <a:rPr lang="en-US" dirty="0"/>
                        <a:t>1.6 TPC Calibration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470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45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A0B561-1082-4437-AC1C-BA63929F4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6" y="1253066"/>
            <a:ext cx="8181974" cy="4030134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17813-296B-421B-A482-089287800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3C0600-E3A2-4BE4-89B5-CB62A0933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42DA2-2C07-48E5-AAC5-A6FDE576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24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1FE7E3-85DD-4D2E-8B5E-82C6AAF36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5" y="1303867"/>
            <a:ext cx="8114241" cy="45212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7262A9-E7D0-4AE2-8AE4-203038CB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98C34B-FF2D-4410-B44E-7D3F1B3B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254470-C15B-49AD-B19D-B30EB349F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53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CBD6B4-26C8-4417-9176-342EC3BE5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7" y="658127"/>
            <a:ext cx="8198906" cy="550560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20528AC-2A62-4D5C-8306-FEAD3F583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27" y="252921"/>
            <a:ext cx="8198906" cy="320541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35EA2-A633-4463-84EC-572430048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3F64A-C986-4A57-9FF9-4011FD7E2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B3D4F-48FD-4538-A32C-801EA64B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2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1F01E2-9BAB-4DFD-BC3D-CE5F4E33D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7" y="474134"/>
            <a:ext cx="8198906" cy="558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ED2BD9-1B75-4B82-BCBD-ABD33418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5A3793-4468-457D-89D9-59DE6F64D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81118-1B72-4755-B481-83FF184A7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1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AE2DB5-4030-4495-8D0E-93A4868D3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5" y="846667"/>
            <a:ext cx="8198907" cy="535093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AB7008-BF9D-46E5-B1CD-42BA0B6675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26" y="406961"/>
            <a:ext cx="8198906" cy="32054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F5418-249C-4A3F-9E04-7BA79BED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7B959-7848-4142-A379-584F9A19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AA682-ECE1-4D61-BCF1-F053CFA1C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7C1049-DB7B-4A22-B3C9-3BBB294F3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7" y="474133"/>
            <a:ext cx="8249706" cy="5638799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64EC0D-CC15-4080-8E6E-8030E5E04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4DBF2-2309-4AA9-AE9D-8996FB614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Alberto Marchionni, Stefan Soldner-Rembold | APA WBS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8410E-F137-4C37-8124-2E5D815C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E44E-8346-452E-B4F6-897CC329EC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63743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3039</TotalTime>
  <Words>362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Geneva</vt:lpstr>
      <vt:lpstr>Helvetica</vt:lpstr>
      <vt:lpstr>Lucida Grande</vt:lpstr>
      <vt:lpstr>Times New Roman</vt:lpstr>
      <vt:lpstr>Wingdings</vt:lpstr>
      <vt:lpstr>Dune Template_051215</vt:lpstr>
      <vt:lpstr>LBNF Content-Footer Theme</vt:lpstr>
      <vt:lpstr>First iteration for an APA WBS</vt:lpstr>
      <vt:lpstr>Why a WBS structure?</vt:lpstr>
      <vt:lpstr>High level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Plan forward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PowerPoint Presentation</dc:title>
  <dc:subject/>
  <dc:creator>Sandbox Studio</dc:creator>
  <cp:keywords/>
  <dc:description>Modified by A. Weber</dc:description>
  <cp:lastModifiedBy>malberto</cp:lastModifiedBy>
  <cp:revision>117</cp:revision>
  <dcterms:created xsi:type="dcterms:W3CDTF">2015-04-30T14:29:22Z</dcterms:created>
  <dcterms:modified xsi:type="dcterms:W3CDTF">2017-09-18T04:58:18Z</dcterms:modified>
  <cp:category/>
</cp:coreProperties>
</file>