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68" r:id="rId2"/>
    <p:sldMasterId id="2147483910" r:id="rId3"/>
    <p:sldMasterId id="2147483925" r:id="rId4"/>
    <p:sldMasterId id="2147483937" r:id="rId5"/>
    <p:sldMasterId id="2147483940" r:id="rId6"/>
  </p:sldMasterIdLst>
  <p:notesMasterIdLst>
    <p:notesMasterId r:id="rId21"/>
  </p:notesMasterIdLst>
  <p:sldIdLst>
    <p:sldId id="1036" r:id="rId7"/>
    <p:sldId id="1007" r:id="rId8"/>
    <p:sldId id="966" r:id="rId9"/>
    <p:sldId id="1008" r:id="rId10"/>
    <p:sldId id="1031" r:id="rId11"/>
    <p:sldId id="1030" r:id="rId12"/>
    <p:sldId id="1029" r:id="rId13"/>
    <p:sldId id="1033" r:id="rId14"/>
    <p:sldId id="1034" r:id="rId15"/>
    <p:sldId id="1035" r:id="rId16"/>
    <p:sldId id="993" r:id="rId17"/>
    <p:sldId id="980" r:id="rId18"/>
    <p:sldId id="1012" r:id="rId19"/>
    <p:sldId id="1013" r:id="rId20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430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3" autoAdjust="0"/>
    <p:restoredTop sz="94624" autoAdjust="0"/>
  </p:normalViewPr>
  <p:slideViewPr>
    <p:cSldViewPr>
      <p:cViewPr varScale="1">
        <p:scale>
          <a:sx n="84" d="100"/>
          <a:sy n="84" d="100"/>
        </p:scale>
        <p:origin x="140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58"/>
    </p:cViewPr>
  </p:sorterViewPr>
  <p:notesViewPr>
    <p:cSldViewPr>
      <p:cViewPr varScale="1">
        <p:scale>
          <a:sx n="58" d="100"/>
          <a:sy n="58" d="100"/>
        </p:scale>
        <p:origin x="-2052" y="-90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36DA45E-D0DF-4844-A677-50A97EDA7D6B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8CF13CB-7F00-4EDC-80F0-4A19D6B271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74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6D5B8-9374-4A32-9294-F7F6EF035B37}" type="slidenum">
              <a:rPr lang="en-US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3042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53B08-DED5-4A8D-8526-CCE212BE1999}" type="datetime1">
              <a:rPr lang="fr-FR" altLang="fr-FR"/>
              <a:pPr>
                <a:defRPr/>
              </a:pPr>
              <a:t>21/09/2017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03CE1-A580-4F9B-B93B-58CE515FB18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84428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BE4F2-672E-4993-A486-4FEE5E320AD5}" type="datetime1">
              <a:rPr lang="fr-FR" altLang="fr-FR"/>
              <a:pPr>
                <a:defRPr/>
              </a:pPr>
              <a:t>21/09/2017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C0157-057A-4796-9F88-42C659BB022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94128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E9902-5A35-4F3D-8054-9DC515B70ABF}" type="datetime1">
              <a:rPr lang="fr-FR" altLang="fr-FR"/>
              <a:pPr>
                <a:defRPr/>
              </a:pPr>
              <a:t>21/09/2017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219E7-5EFF-413F-B1EC-F151194DAD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88980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AB105-28A9-4F9F-B428-4B86FC9584EA}" type="datetime1">
              <a:rPr lang="fr-FR" altLang="fr-FR"/>
              <a:pPr>
                <a:defRPr/>
              </a:pPr>
              <a:t>21/09/2017</a:t>
            </a:fld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A56BB-2C8F-4CBB-8229-EC8256C82F9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78491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7AFC3-497B-4D8A-82F7-118FB0A7D435}" type="datetime1">
              <a:rPr lang="fr-FR"/>
              <a:pPr>
                <a:defRPr/>
              </a:pPr>
              <a:t>21/09/2017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63576-D99D-4F5A-9303-254015D0EE0C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42414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8037086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606624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>
                <a:latin typeface="Helvetica"/>
                <a:cs typeface="Helvetica"/>
              </a:rPr>
              <a:t>22/3/2017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606624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Mark Thomson | protoDUNE-DP Meeting (CERN)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606624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84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94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79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590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8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0F418-F51B-42C8-A4D6-6F73EBB734F3}" type="datetime1">
              <a:rPr lang="fr-FR" altLang="fr-FR"/>
              <a:pPr>
                <a:defRPr/>
              </a:pPr>
              <a:t>21/09/2017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23434-AB14-48DA-9AC8-0913C8AD144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74066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004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35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061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43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91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77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38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308D5-D149-406E-8B0A-E1716624999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04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A7DAE-1545-4F2E-939F-A26F04AA7F62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3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BC5F2B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BC5F2B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5607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870BF-DF36-4771-A7B6-122BCFEBACE7}" type="datetime1">
              <a:rPr lang="fr-FR" altLang="fr-FR"/>
              <a:pPr>
                <a:defRPr/>
              </a:pPr>
              <a:t>21/09/2017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90A5C-22B1-4762-AF27-55E604E619A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548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612F9-C2C8-4215-8A69-C8A5B2FB1ECD}" type="datetime1">
              <a:rPr lang="fr-FR" altLang="fr-FR"/>
              <a:pPr>
                <a:defRPr/>
              </a:pPr>
              <a:t>21/09/2017</a:t>
            </a:fld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3517E-9F8C-4C33-865B-6EA093FEED7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13821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58F7E-504A-4926-B021-4763CB438002}" type="datetime1">
              <a:rPr lang="fr-FR" altLang="fr-FR"/>
              <a:pPr>
                <a:defRPr/>
              </a:pPr>
              <a:t>21/09/2017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64C0F-AAD4-4BED-900F-7564221B9EB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31912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27D74-51BB-4AF2-A426-620323CD447A}" type="datetime1">
              <a:rPr lang="fr-FR" altLang="fr-FR"/>
              <a:pPr>
                <a:defRPr/>
              </a:pPr>
              <a:t>21/09/2017</a:t>
            </a:fld>
            <a:endParaRPr lang="fr-FR" alt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48E7A-47B3-4F87-A320-B186DF23A08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3635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D218C-16A7-4A61-8807-CAB7A3A0D7D8}" type="datetime1">
              <a:rPr lang="fr-FR" altLang="fr-FR"/>
              <a:pPr>
                <a:defRPr/>
              </a:pPr>
              <a:t>21/09/2017</a:t>
            </a:fld>
            <a:endParaRPr lang="fr-FR" alt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381FC-88F9-4B3A-975C-369C7F06909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3928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/>
          <p:cNvSpPr txBox="1">
            <a:spLocks noGrp="1"/>
          </p:cNvSpPr>
          <p:nvPr userDrawn="1"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0998D5C1-46A9-47AE-901E-04C49029E071}" type="slidenum">
              <a:rPr lang="fr-FR" altLang="fr-FR" sz="1200" smtClean="0">
                <a:solidFill>
                  <a:srgbClr val="898989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80469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8EB30-2CD1-4C91-B545-4F2553594FC2}" type="datetime1">
              <a:rPr lang="fr-FR" altLang="fr-FR"/>
              <a:pPr>
                <a:defRPr/>
              </a:pPr>
              <a:t>21/09/2017</a:t>
            </a:fld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94C6B-EF0B-4586-AA47-B40D8BEBF2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3923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50" y="6629400"/>
            <a:ext cx="36766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sz="800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90000"/>
              </a:lnSpc>
              <a:defRPr sz="8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698B176-BFAE-4E36-B99A-3A965CB58910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36B50E-3DFA-4FC7-9C02-77088F1C7635}" type="datetime1">
              <a:rPr lang="fr-FR" altLang="fr-FR">
                <a:latin typeface="Verdana" pitchFamily="34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21/09/2017</a:t>
            </a:fld>
            <a:endParaRPr lang="fr-FR" altLang="fr-FR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26C9DC-C0A4-4F31-B23F-CB62344617D7}" type="slidenum">
              <a:rPr lang="fr-FR" altLang="fr-FR">
                <a:latin typeface="Verdana" pitchFamily="34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fr-FR">
              <a:latin typeface="Verdana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357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606624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r>
              <a:rPr lang="en-GB">
                <a:latin typeface="Helvetica"/>
                <a:cs typeface="Helvetica"/>
              </a:rPr>
              <a:t>22/3/2017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606624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 defTabSz="457200">
              <a:defRPr/>
            </a:pPr>
            <a:r>
              <a:rPr lang="en-GB"/>
              <a:t>Mark Thomson | protoDUNE-DP Meeting (CERN)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606624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 defTabSz="457200">
              <a:defRPr/>
            </a:pPr>
            <a:fld id="{0C39C72E-2A13-EB4D-AD45-6D4E6ACAED8D}" type="slidenum">
              <a:rPr lang="en-US"/>
              <a:pPr defTabSz="457200">
                <a:defRPr/>
              </a:pPr>
              <a:t>‹N°›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50032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0282" y="6514034"/>
            <a:ext cx="772868" cy="326075"/>
          </a:xfrm>
          <a:prstGeom prst="rect">
            <a:avLst/>
          </a:prstGeom>
        </p:spPr>
      </p:pic>
      <p:pic>
        <p:nvPicPr>
          <p:cNvPr id="9" name="Picture 8" descr="Colour logo RGB_DM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629" y="6592354"/>
            <a:ext cx="1082998" cy="22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2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8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63848-EA34-4DBD-8AD7-C86FC4130DE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21/09/2017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90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BC5F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BC5F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DUNElogoFINAL5.6.15_type-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43" y="212150"/>
            <a:ext cx="3598105" cy="214097"/>
          </a:xfrm>
          <a:prstGeom prst="rect">
            <a:avLst/>
          </a:prstGeom>
        </p:spPr>
      </p:pic>
      <p:pic>
        <p:nvPicPr>
          <p:cNvPr id="5" name="Picture 4" descr="DUNElogoFINAL5.6.15_noType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33" y="5974039"/>
            <a:ext cx="1370067" cy="55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0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jpe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218488" cy="1143000"/>
          </a:xfrm>
        </p:spPr>
        <p:txBody>
          <a:bodyPr/>
          <a:lstStyle/>
          <a:p>
            <a:r>
              <a:rPr lang="en-US" dirty="0" smtClean="0"/>
              <a:t>Charge readout components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496" y="2060848"/>
            <a:ext cx="8221663" cy="1721069"/>
          </a:xfrm>
        </p:spPr>
        <p:txBody>
          <a:bodyPr/>
          <a:lstStyle/>
          <a:p>
            <a:r>
              <a:rPr lang="en-US" dirty="0"/>
              <a:t>Dario Autiero (IPNL Lyon) </a:t>
            </a:r>
          </a:p>
          <a:p>
            <a:r>
              <a:rPr lang="en-US" dirty="0" smtClean="0"/>
              <a:t>September 21</a:t>
            </a:r>
            <a:r>
              <a:rPr lang="en-US" dirty="0" smtClean="0"/>
              <a:t>, </a:t>
            </a:r>
            <a:r>
              <a:rPr lang="en-US" dirty="0"/>
              <a:t>2017</a:t>
            </a:r>
          </a:p>
        </p:txBody>
      </p:sp>
      <p:sp>
        <p:nvSpPr>
          <p:cNvPr id="4" name="AutoShape 2" descr="https://mmm.cern.ch/owa/attachment.ashx?id=RgAAAAA9BqUaArYwRKxA%2bMvNYu3gBwCTgR0NacwbRZ5jcPhXbfxOAAAACnTGAAC5tCE5yaZqRK4JI5vhMWQ1AADsLQzwAAAJ&amp;attcnt=1&amp;attid0=BAAAAAAA&amp;attcid0=EFF81891-0B92-44BF-9F9C-256B75BD6233%40guest-network.net"/>
          <p:cNvSpPr>
            <a:spLocks noChangeAspect="1" noChangeArrowheads="1"/>
          </p:cNvSpPr>
          <p:nvPr/>
        </p:nvSpPr>
        <p:spPr bwMode="auto">
          <a:xfrm>
            <a:off x="63500" y="-136525"/>
            <a:ext cx="7820025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C5F2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39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4624"/>
            <a:ext cx="551778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9F568-776D-4FA3-B0C2-59EA0856A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35603" y="260648"/>
            <a:ext cx="20169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Top cap picture with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uTCA</a:t>
            </a:r>
            <a:r>
              <a:rPr lang="en-US" dirty="0" smtClean="0">
                <a:solidFill>
                  <a:srgbClr val="FFFF00"/>
                </a:solidFill>
              </a:rPr>
              <a:t> crates cabled to signal chimneys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" y="14075"/>
            <a:ext cx="3851101" cy="255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21" y="2564904"/>
            <a:ext cx="4240782" cy="195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autiero\Desktop\Run 2 december\Runs\captures\largui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16706"/>
            <a:ext cx="5024904" cy="376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496" y="4581128"/>
            <a:ext cx="39958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Run control with 20 AMCs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Automatic data processing on online storage/processing farm for purity and gain analysis + data transfer on EOS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Stable system,  noise conditions  1.5-1.7 ADC counts RMS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lèche droite 2"/>
          <p:cNvSpPr/>
          <p:nvPr/>
        </p:nvSpPr>
        <p:spPr>
          <a:xfrm>
            <a:off x="3131840" y="4581128"/>
            <a:ext cx="1080120" cy="2759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553200" y="6221626"/>
            <a:ext cx="2133600" cy="365125"/>
          </a:xfrm>
        </p:spPr>
        <p:txBody>
          <a:bodyPr/>
          <a:lstStyle/>
          <a:p>
            <a:fld id="{01C9F568-776D-4FA3-B0C2-59EA0856A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016224" cy="169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07504" y="1844824"/>
            <a:ext cx="84249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Analog cryogenic FE: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prstClr val="black"/>
                </a:solidFill>
              </a:rPr>
              <a:t>Full production 700 chips of cryogenic ASIC amplifiers procured at the beginning of 2016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prstClr val="black"/>
                </a:solidFill>
              </a:rPr>
              <a:t>64 channels FE cards with 4 cryogenic ASIC amplifiers designed and tested in the spring 2016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prstClr val="black"/>
                </a:solidFill>
              </a:rPr>
              <a:t>First batch of 20 cards (1280 channels) produced for the 3x1x1 operation, operational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prstClr val="black"/>
                </a:solidFill>
              </a:rPr>
              <a:t>Production of remaining 100 cards for 6x6x6 on 2017 budget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41513" y="-604841"/>
            <a:ext cx="1581470" cy="286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533" y="260648"/>
            <a:ext cx="2702923" cy="165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39700" y="3549784"/>
            <a:ext cx="5224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solidFill>
                  <a:prstClr val="black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uTCA</a:t>
            </a:r>
            <a:r>
              <a:rPr lang="en-US" altLang="en-US" sz="1600" b="1" dirty="0">
                <a:solidFill>
                  <a:prstClr val="black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 64 channels AMC digitization cards (2.5 MHz, 12 bits output, 10 </a:t>
            </a:r>
            <a:r>
              <a:rPr lang="en-US" altLang="en-US" sz="1600" b="1" dirty="0" err="1">
                <a:solidFill>
                  <a:prstClr val="black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GbE</a:t>
            </a:r>
            <a:r>
              <a:rPr lang="en-US" altLang="en-US" sz="1600" b="1" dirty="0">
                <a:solidFill>
                  <a:prstClr val="black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 connectivity)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-36511" y="4053840"/>
            <a:ext cx="4824535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600" b="1" dirty="0">
                <a:solidFill>
                  <a:prstClr val="black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20 cards produced by September 2016 to equip the 3x1x1, operational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1600" b="1" dirty="0">
                <a:solidFill>
                  <a:prstClr val="black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Production of remaining 100 cards for the 6x6x6 launched in May with the 2017 budget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prstClr val="black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(main card components  ADCs, FPGAs, IDT memories, already purchased in 2015 for the entire 6x6x6 production)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altLang="en-US" sz="1600" b="1" dirty="0">
              <a:solidFill>
                <a:srgbClr val="0070C0"/>
              </a:solidFill>
              <a:latin typeface="Calibri"/>
              <a:ea typeface="Verdana" panose="020B0604030504040204" pitchFamily="34" charset="0"/>
              <a:cs typeface="Verdana" panose="020B0604030504040204" pitchFamily="34" charset="0"/>
              <a:sym typeface="Wingdings" pitchFamily="2" charset="2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70C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</a:t>
            </a:r>
            <a:r>
              <a:rPr lang="en-US" altLang="en-US" sz="1800" b="1" dirty="0">
                <a:solidFill>
                  <a:srgbClr val="0070C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White Rabbit timing/trigger distribution system</a:t>
            </a:r>
            <a:r>
              <a:rPr lang="en-US" altLang="en-US" sz="1600" dirty="0">
                <a:solidFill>
                  <a:srgbClr val="0070C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: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1600" b="1" dirty="0">
                <a:solidFill>
                  <a:prstClr val="black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Components produced in 2016 for the entire 6x6x6, </a:t>
            </a:r>
            <a:r>
              <a:rPr lang="en-US" altLang="en-US" sz="1600" b="1">
                <a:solidFill>
                  <a:prstClr val="black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system operational </a:t>
            </a:r>
            <a:r>
              <a:rPr lang="en-US" altLang="en-US" sz="1600" b="1" dirty="0">
                <a:solidFill>
                  <a:prstClr val="black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on the 3x1x1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7504" y="3252460"/>
            <a:ext cx="189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Digitization cards: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25144"/>
            <a:ext cx="3520012" cy="190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98" y="3012962"/>
            <a:ext cx="2604913" cy="202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849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539750" y="6300788"/>
            <a:ext cx="2479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B050"/>
                </a:solidFill>
                <a:latin typeface="Arial" charset="0"/>
                <a:cs typeface="Arial" charset="0"/>
              </a:rPr>
              <a:t>C.R. stands for Counting Room</a:t>
            </a:r>
          </a:p>
        </p:txBody>
      </p:sp>
      <p:grpSp>
        <p:nvGrpSpPr>
          <p:cNvPr id="19459" name="Groupe 8"/>
          <p:cNvGrpSpPr>
            <a:grpSpLocks/>
          </p:cNvGrpSpPr>
          <p:nvPr/>
        </p:nvGrpSpPr>
        <p:grpSpPr bwMode="auto">
          <a:xfrm>
            <a:off x="34925" y="725488"/>
            <a:ext cx="9018588" cy="5080000"/>
            <a:chOff x="18479" y="726040"/>
            <a:chExt cx="9018017" cy="5079223"/>
          </a:xfrm>
        </p:grpSpPr>
        <p:pic>
          <p:nvPicPr>
            <p:cNvPr id="19462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9" y="726040"/>
              <a:ext cx="9018017" cy="5079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821826" y="3500566"/>
              <a:ext cx="649247" cy="144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9460" name="ZoneTexte 1"/>
          <p:cNvSpPr txBox="1">
            <a:spLocks noChangeArrowheads="1"/>
          </p:cNvSpPr>
          <p:nvPr/>
        </p:nvSpPr>
        <p:spPr bwMode="auto">
          <a:xfrm>
            <a:off x="107950" y="44450"/>
            <a:ext cx="88566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>
                <a:solidFill>
                  <a:prstClr val="black"/>
                </a:solidFill>
                <a:latin typeface="Verdana" pitchFamily="34" charset="0"/>
              </a:rPr>
              <a:t>Online processing and storage facility: internal bandwidth 20 GB/s, 1 PB storage, 384 cores: key element for online analysis (removal of cosmics, purity, gain, events filtering)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364" y="4581128"/>
            <a:ext cx="129514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31840" y="5517232"/>
            <a:ext cx="4537508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Smaller test scale system of online storage/processing already installed and operative for 3x1x1 since last fall</a:t>
            </a:r>
          </a:p>
          <a:p>
            <a:pPr>
              <a:spcBef>
                <a:spcPct val="0"/>
              </a:spcBef>
            </a:pPr>
            <a:r>
              <a:rPr lang="en-US" altLang="en-US" sz="1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 Useful to perform tests to finalize the architecture of final online storage/processing facility. </a:t>
            </a:r>
          </a:p>
        </p:txBody>
      </p:sp>
      <p:sp>
        <p:nvSpPr>
          <p:cNvPr id="3" name="Flèche droite 2"/>
          <p:cNvSpPr/>
          <p:nvPr/>
        </p:nvSpPr>
        <p:spPr>
          <a:xfrm>
            <a:off x="7236296" y="5949280"/>
            <a:ext cx="792088" cy="279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96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527CA1A-B532-42F8-967F-5E3838265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82"/>
            <a:ext cx="9144000" cy="678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64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F67B82A-C697-477A-BCC8-315D571D6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" y="0"/>
            <a:ext cx="9132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19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6D5B8-9374-4A32-9294-F7F6EF035B3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/>
              </a:rPr>
              <a:pPr marL="0" marR="0" lvl="0" indent="0" algn="r" defTabSz="914400" rtl="0" eaLnBrk="1" fontAlgn="auto" latinLnBrk="0" hangingPunct="1">
                <a:lnSpc>
                  <a:spcPct val="1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36512" y="4365104"/>
            <a:ext cx="89234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Advantages of double-phase design: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Anode with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</a:rPr>
              <a:t>2 collection (X, Y) views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(no induction views), no ambiguities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Strips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</a:rPr>
              <a:t>pitch 3.125 mm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, 3 m length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</a:rPr>
              <a:t>Tunable gain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in gas phase (20-100), high S/N ratio 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m.i.p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. &gt; 100,  &lt;100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KeV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 threshold, min. purity requirement 3ms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 operative margins vs purity, noise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Long drift projective geometry: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</a:rPr>
              <a:t>reduced number of readout channels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</a:rPr>
              <a:t>No materials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in the active volume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</a:rPr>
              <a:t>Accessible and replaceable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cryogenic FE electronics, high bandwidth low cost external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uTCA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 digital electronics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7987"/>
            <a:ext cx="6624736" cy="437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3"/>
          <p:cNvSpPr txBox="1">
            <a:spLocks noChangeArrowheads="1"/>
          </p:cNvSpPr>
          <p:nvPr/>
        </p:nvSpPr>
        <p:spPr bwMode="auto">
          <a:xfrm>
            <a:off x="63525" y="268193"/>
            <a:ext cx="2492251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r-F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Dual-phase 10 </a:t>
            </a:r>
            <a:r>
              <a:rPr kumimoji="0" lang="fr-F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kton</a:t>
            </a:r>
            <a:r>
              <a:rPr kumimoji="0" lang="fr-F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 FD module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fr-F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fr-F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80 CRP units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60 field shaping rings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240 signal FT chimneys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240 suspension chimneys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180 PMTs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153600 </a:t>
            </a:r>
            <a:r>
              <a:rPr kumimoji="0" lang="fr-FR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readout</a:t>
            </a:r>
            <a:r>
              <a:rPr kumimoji="0" lang="fr-F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 </a:t>
            </a:r>
            <a:r>
              <a:rPr kumimoji="0" lang="fr-FR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channels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</a:endParaRPr>
          </a:p>
        </p:txBody>
      </p:sp>
      <p:sp>
        <p:nvSpPr>
          <p:cNvPr id="3" name="Flèche droite 2"/>
          <p:cNvSpPr/>
          <p:nvPr/>
        </p:nvSpPr>
        <p:spPr bwMode="auto">
          <a:xfrm>
            <a:off x="1331640" y="908720"/>
            <a:ext cx="936104" cy="50405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0970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ZoneTexte 2"/>
          <p:cNvSpPr txBox="1">
            <a:spLocks noChangeArrowheads="1"/>
          </p:cNvSpPr>
          <p:nvPr/>
        </p:nvSpPr>
        <p:spPr bwMode="auto">
          <a:xfrm>
            <a:off x="91805" y="7938"/>
            <a:ext cx="90887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en-US" sz="2000" b="1" u="sng" dirty="0" err="1" smtClean="0">
                <a:solidFill>
                  <a:srgbClr val="000000"/>
                </a:solidFill>
                <a:cs typeface="Times New Roman" pitchFamily="18" charset="0"/>
              </a:rPr>
              <a:t>ProtoDUNE</a:t>
            </a:r>
            <a:r>
              <a:rPr kumimoji="1" lang="en-US" altLang="en-US" sz="2000" b="1" u="sng" dirty="0" smtClean="0">
                <a:solidFill>
                  <a:srgbClr val="000000"/>
                </a:solidFill>
                <a:cs typeface="Times New Roman" pitchFamily="18" charset="0"/>
              </a:rPr>
              <a:t>-DP accessible </a:t>
            </a:r>
            <a:r>
              <a:rPr kumimoji="1" lang="en-US" altLang="en-US" sz="2000" b="1" u="sng" dirty="0">
                <a:solidFill>
                  <a:srgbClr val="000000"/>
                </a:solidFill>
                <a:cs typeface="Times New Roman" pitchFamily="18" charset="0"/>
              </a:rPr>
              <a:t>cold front-end electronics and  </a:t>
            </a:r>
            <a:r>
              <a:rPr kumimoji="1" lang="en-US" altLang="en-US" sz="2000" b="1" u="sng" dirty="0" err="1">
                <a:solidFill>
                  <a:srgbClr val="000000"/>
                </a:solidFill>
                <a:cs typeface="Times New Roman" pitchFamily="18" charset="0"/>
              </a:rPr>
              <a:t>uTCA</a:t>
            </a:r>
            <a:r>
              <a:rPr kumimoji="1" lang="en-US" altLang="en-US" sz="2000" b="1" u="sng" dirty="0">
                <a:solidFill>
                  <a:srgbClr val="000000"/>
                </a:solidFill>
                <a:cs typeface="Times New Roman" pitchFamily="18" charset="0"/>
              </a:rPr>
              <a:t> DAQ system 7680 </a:t>
            </a:r>
            <a:r>
              <a:rPr kumimoji="1" lang="en-US" altLang="en-US" sz="2000" b="1" u="sng" dirty="0" err="1">
                <a:solidFill>
                  <a:srgbClr val="000000"/>
                </a:solidFill>
                <a:cs typeface="Times New Roman" pitchFamily="18" charset="0"/>
              </a:rPr>
              <a:t>ch</a:t>
            </a:r>
            <a:r>
              <a:rPr kumimoji="1" lang="en-US" altLang="en-US" sz="2000" b="1" u="sng" dirty="0">
                <a:solidFill>
                  <a:srgbClr val="0000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5" name="ZoneTexte 3"/>
          <p:cNvSpPr txBox="1"/>
          <p:nvPr/>
        </p:nvSpPr>
        <p:spPr>
          <a:xfrm>
            <a:off x="4643438" y="836613"/>
            <a:ext cx="4608512" cy="15700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kumimoji="1"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 ASIC amplifiers (CMOS 0.35um) 16ch  </a:t>
            </a:r>
            <a:r>
              <a:rPr kumimoji="1" lang="en-US" sz="16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externally accessible: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at 110K at the bottom of the signal chimneys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Cards fixed to a plug accessible from outside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Short cables</a:t>
            </a:r>
            <a:r>
              <a:rPr kumimoji="1"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capacitance, low noise at low T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-36513" y="620713"/>
            <a:ext cx="4824413" cy="12303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600" dirty="0">
              <a:solidFill>
                <a:srgbClr val="00B050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kumimoji="1"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electronics </a:t>
            </a:r>
            <a:r>
              <a:rPr kumimoji="1" lang="en-US" sz="16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warm </a:t>
            </a:r>
            <a:r>
              <a:rPr kumimoji="1"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tank deck: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 based on </a:t>
            </a:r>
            <a:r>
              <a:rPr kumimoji="1"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uTCA</a:t>
            </a:r>
            <a:r>
              <a:rPr kumimoji="1"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standard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crate/signal chimney, 640 channels/crate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1"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kumimoji="1" lang="fr-FR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uTCA</a:t>
            </a:r>
            <a:r>
              <a:rPr kumimoji="1"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fr-FR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crates</a:t>
            </a:r>
            <a:r>
              <a:rPr kumimoji="1"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 AMC </a:t>
            </a:r>
            <a:r>
              <a:rPr kumimoji="1" lang="fr-FR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cards</a:t>
            </a:r>
            <a:r>
              <a:rPr kumimoji="1"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1" lang="fr-FR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crate</a:t>
            </a:r>
            <a:r>
              <a:rPr kumimoji="1"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64 </a:t>
            </a:r>
            <a:r>
              <a:rPr kumimoji="1" lang="fr-FR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1"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1" lang="fr-FR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</a:t>
            </a:r>
            <a:endParaRPr kumimoji="1"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90" name="スライド番号プレースホルダ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2155677D-8EA0-4DFF-9D37-7D5F8370D6AB}" type="slidenum">
              <a:rPr kumimoji="1" lang="ja-JP" altLang="en-US" sz="1400" smtClean="0">
                <a:solidFill>
                  <a:srgbClr val="000000"/>
                </a:solidFill>
                <a:latin typeface="Verdana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</a:t>
            </a:fld>
            <a:endParaRPr kumimoji="1" lang="ja-JP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639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1789113"/>
            <a:ext cx="4259263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3" descr="C:\Users\autiero\Desktop\Talk SPSC\SPSC Report March 2015\V4.8\Final\fig\SFT_cut_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2349500"/>
            <a:ext cx="2968625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86250"/>
            <a:ext cx="9271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2" descr="C:\Users\autiero\Desktop\Laguna meeting 15 Sept 2013\Edouard\LARZIC_16_layout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566" y="4437112"/>
            <a:ext cx="64293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Rectangle 8"/>
          <p:cNvSpPr>
            <a:spLocks noChangeArrowheads="1"/>
          </p:cNvSpPr>
          <p:nvPr/>
        </p:nvSpPr>
        <p:spPr bwMode="auto">
          <a:xfrm>
            <a:off x="8028384" y="4005064"/>
            <a:ext cx="1308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en-US" sz="1200" b="1" dirty="0">
                <a:solidFill>
                  <a:srgbClr val="000000"/>
                </a:solidFill>
              </a:rPr>
              <a:t>ASICs 16 </a:t>
            </a:r>
            <a:r>
              <a:rPr kumimoji="1" lang="en-US" altLang="en-US" sz="1200" b="1" dirty="0" err="1">
                <a:solidFill>
                  <a:srgbClr val="000000"/>
                </a:solidFill>
              </a:rPr>
              <a:t>ch.</a:t>
            </a:r>
            <a:endParaRPr kumimoji="1" lang="en-US" altLang="en-US" sz="1200" b="1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en-US" sz="1200" b="1" dirty="0">
                <a:solidFill>
                  <a:srgbClr val="000000"/>
                </a:solidFill>
              </a:rPr>
              <a:t>(CMOS 0.35 um)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1" lang="en-US" altLang="en-US" sz="1200" b="1" dirty="0">
              <a:solidFill>
                <a:srgbClr val="000000"/>
              </a:solidFill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900113" y="1851025"/>
            <a:ext cx="647700" cy="425450"/>
          </a:xfrm>
          <a:prstGeom prst="straightConnector1">
            <a:avLst/>
          </a:prstGeom>
          <a:ln w="38100">
            <a:solidFill>
              <a:srgbClr val="CC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/>
          <p:cNvSpPr/>
          <p:nvPr/>
        </p:nvSpPr>
        <p:spPr>
          <a:xfrm>
            <a:off x="2268538" y="2063750"/>
            <a:ext cx="431800" cy="100488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399" name="Rectangle 21"/>
          <p:cNvSpPr>
            <a:spLocks noChangeArrowheads="1"/>
          </p:cNvSpPr>
          <p:nvPr/>
        </p:nvSpPr>
        <p:spPr bwMode="auto">
          <a:xfrm>
            <a:off x="34925" y="476250"/>
            <a:ext cx="8845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en-US" sz="1600" b="1">
                <a:solidFill>
                  <a:srgbClr val="000000"/>
                </a:solidFill>
                <a:latin typeface="Arial" charset="0"/>
                <a:cs typeface="Arial" charset="0"/>
              </a:rPr>
              <a:t>Full accessibility provided by the double-phase charge readout at the top of the detector  </a:t>
            </a:r>
            <a:endParaRPr lang="en-US" altLang="en-US" sz="16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24" name="Flèche droite 23"/>
          <p:cNvSpPr/>
          <p:nvPr/>
        </p:nvSpPr>
        <p:spPr>
          <a:xfrm rot="499519" flipV="1">
            <a:off x="2760663" y="2525713"/>
            <a:ext cx="2260600" cy="236537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40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500438"/>
            <a:ext cx="974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402" name="Connecteur droit avec flèche 24"/>
          <p:cNvCxnSpPr>
            <a:cxnSpLocks noChangeShapeType="1"/>
          </p:cNvCxnSpPr>
          <p:nvPr/>
        </p:nvCxnSpPr>
        <p:spPr bwMode="auto">
          <a:xfrm flipV="1">
            <a:off x="4643438" y="2852738"/>
            <a:ext cx="776287" cy="7207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403" name="Rectangle 25"/>
          <p:cNvSpPr>
            <a:spLocks noChangeArrowheads="1"/>
          </p:cNvSpPr>
          <p:nvPr/>
        </p:nvSpPr>
        <p:spPr bwMode="auto">
          <a:xfrm>
            <a:off x="4067175" y="4149725"/>
            <a:ext cx="958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fr-FR" altLang="en-US" sz="1200" b="1">
                <a:solidFill>
                  <a:srgbClr val="000000"/>
                </a:solidFill>
              </a:rPr>
              <a:t>uTCA crate</a:t>
            </a:r>
            <a:endParaRPr kumimoji="1" lang="en-US" altLang="en-US" sz="1200" b="1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1"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6404" name="Rectangle 26"/>
          <p:cNvSpPr>
            <a:spLocks noChangeArrowheads="1"/>
          </p:cNvSpPr>
          <p:nvPr/>
        </p:nvSpPr>
        <p:spPr bwMode="auto">
          <a:xfrm>
            <a:off x="2894013" y="6351588"/>
            <a:ext cx="1189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fr-FR" altLang="en-US" sz="1200" b="1">
                <a:solidFill>
                  <a:srgbClr val="000000"/>
                </a:solidFill>
              </a:rPr>
              <a:t>Signal chimney</a:t>
            </a:r>
            <a:endParaRPr kumimoji="1" lang="en-US" altLang="en-US" sz="1200" b="1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1" lang="en-US" altLang="en-US" sz="1200" b="1">
              <a:solidFill>
                <a:srgbClr val="000000"/>
              </a:solidFill>
            </a:endParaRPr>
          </a:p>
        </p:txBody>
      </p:sp>
      <p:cxnSp>
        <p:nvCxnSpPr>
          <p:cNvPr id="16405" name="Connecteur droit avec flèche 27"/>
          <p:cNvCxnSpPr>
            <a:cxnSpLocks noChangeShapeType="1"/>
          </p:cNvCxnSpPr>
          <p:nvPr/>
        </p:nvCxnSpPr>
        <p:spPr bwMode="auto">
          <a:xfrm flipV="1">
            <a:off x="5324475" y="4075113"/>
            <a:ext cx="687388" cy="158591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406" name="Rectangle 28"/>
          <p:cNvSpPr>
            <a:spLocks noChangeArrowheads="1"/>
          </p:cNvSpPr>
          <p:nvPr/>
        </p:nvSpPr>
        <p:spPr bwMode="auto">
          <a:xfrm>
            <a:off x="5867400" y="4911725"/>
            <a:ext cx="501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fr-FR" altLang="en-US" sz="1200" b="1">
                <a:solidFill>
                  <a:srgbClr val="000000"/>
                </a:solidFill>
              </a:rPr>
              <a:t>CRP</a:t>
            </a:r>
            <a:endParaRPr kumimoji="1" lang="en-US" altLang="en-US" sz="1200" b="1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1" lang="en-US" altLang="en-US" sz="1200" b="1">
              <a:solidFill>
                <a:srgbClr val="000000"/>
              </a:solidFill>
            </a:endParaRPr>
          </a:p>
        </p:txBody>
      </p:sp>
      <p:sp>
        <p:nvSpPr>
          <p:cNvPr id="16407" name="Rectangle 29"/>
          <p:cNvSpPr>
            <a:spLocks noChangeArrowheads="1"/>
          </p:cNvSpPr>
          <p:nvPr/>
        </p:nvSpPr>
        <p:spPr bwMode="auto">
          <a:xfrm>
            <a:off x="6156325" y="2751138"/>
            <a:ext cx="604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fr-FR" altLang="en-US" sz="1200" b="1">
                <a:solidFill>
                  <a:srgbClr val="FF0000"/>
                </a:solidFill>
              </a:rPr>
              <a:t>Warm</a:t>
            </a:r>
            <a:endParaRPr kumimoji="1" lang="en-US" altLang="en-US" sz="1200" b="1">
              <a:solidFill>
                <a:srgbClr val="FF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1" lang="en-US" altLang="en-US" sz="1200" b="1">
              <a:solidFill>
                <a:srgbClr val="FF0000"/>
              </a:solidFill>
            </a:endParaRPr>
          </a:p>
        </p:txBody>
      </p:sp>
      <p:sp>
        <p:nvSpPr>
          <p:cNvPr id="16408" name="Rectangle 30"/>
          <p:cNvSpPr>
            <a:spLocks noChangeArrowheads="1"/>
          </p:cNvSpPr>
          <p:nvPr/>
        </p:nvSpPr>
        <p:spPr bwMode="auto">
          <a:xfrm>
            <a:off x="6084888" y="4479925"/>
            <a:ext cx="500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fr-FR" altLang="en-US" sz="1200" b="1">
                <a:solidFill>
                  <a:srgbClr val="00B0F0"/>
                </a:solidFill>
              </a:rPr>
              <a:t>Cold</a:t>
            </a:r>
            <a:endParaRPr kumimoji="1" lang="en-US" altLang="en-US" sz="1200" b="1">
              <a:solidFill>
                <a:srgbClr val="00B0F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1" lang="en-US" altLang="en-US" sz="1200" b="1">
              <a:solidFill>
                <a:srgbClr val="00B0F0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4211960" y="5221288"/>
            <a:ext cx="4749478" cy="1592262"/>
            <a:chOff x="4211960" y="5221288"/>
            <a:chExt cx="4749478" cy="1592262"/>
          </a:xfrm>
        </p:grpSpPr>
        <p:pic>
          <p:nvPicPr>
            <p:cNvPr id="16386" name="Picture 4" descr="C:\Users\autiero\Desktop\Talk SPSC\SPSC Report March 2015\V4.8\Final\fig\SFT_bottom_pic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5221288"/>
              <a:ext cx="3937000" cy="159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738344" y="4587576"/>
              <a:ext cx="1581469" cy="2864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396" name="Connecteur droit avec flèche 11"/>
          <p:cNvCxnSpPr>
            <a:cxnSpLocks noChangeShapeType="1"/>
          </p:cNvCxnSpPr>
          <p:nvPr/>
        </p:nvCxnSpPr>
        <p:spPr bwMode="auto">
          <a:xfrm flipH="1">
            <a:off x="8307263" y="5084763"/>
            <a:ext cx="158303" cy="360461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7815410" y="3390091"/>
            <a:ext cx="13651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fr-FR" altLang="en-US" sz="1200" b="1" dirty="0">
                <a:solidFill>
                  <a:srgbClr val="000000"/>
                </a:solidFill>
              </a:rPr>
              <a:t>FE </a:t>
            </a:r>
            <a:r>
              <a:rPr kumimoji="1" lang="fr-FR" altLang="en-US" sz="1200" b="1" dirty="0" err="1">
                <a:solidFill>
                  <a:srgbClr val="000000"/>
                </a:solidFill>
              </a:rPr>
              <a:t>cards</a:t>
            </a:r>
            <a:r>
              <a:rPr kumimoji="1" lang="fr-FR" altLang="en-US" sz="1200" b="1" dirty="0">
                <a:solidFill>
                  <a:srgbClr val="000000"/>
                </a:solidFill>
              </a:rPr>
              <a:t> </a:t>
            </a:r>
            <a:r>
              <a:rPr kumimoji="1" lang="fr-FR" altLang="en-US" sz="1200" b="1" dirty="0" err="1">
                <a:solidFill>
                  <a:srgbClr val="000000"/>
                </a:solidFill>
              </a:rPr>
              <a:t>mounted</a:t>
            </a:r>
            <a:r>
              <a:rPr kumimoji="1" lang="fr-FR" altLang="en-US" sz="1200" b="1" dirty="0">
                <a:solidFill>
                  <a:srgbClr val="000000"/>
                </a:solidFill>
              </a:rPr>
              <a:t> on insertion </a:t>
            </a:r>
            <a:r>
              <a:rPr kumimoji="1" lang="fr-FR" altLang="en-US" sz="1200" b="1" dirty="0" err="1">
                <a:solidFill>
                  <a:srgbClr val="000000"/>
                </a:solidFill>
              </a:rPr>
              <a:t>blades</a:t>
            </a:r>
            <a:endParaRPr kumimoji="1" lang="en-US" altLang="en-US" sz="1200" b="1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1" lang="en-US" altLang="en-US" sz="1200" b="1" dirty="0">
              <a:solidFill>
                <a:srgbClr val="000000"/>
              </a:solidFill>
            </a:endParaRPr>
          </a:p>
        </p:txBody>
      </p:sp>
      <p:cxnSp>
        <p:nvCxnSpPr>
          <p:cNvPr id="32" name="Connecteur droit avec flèche 11"/>
          <p:cNvCxnSpPr>
            <a:cxnSpLocks noChangeShapeType="1"/>
          </p:cNvCxnSpPr>
          <p:nvPr/>
        </p:nvCxnSpPr>
        <p:spPr bwMode="auto">
          <a:xfrm flipH="1">
            <a:off x="7452320" y="4025106"/>
            <a:ext cx="363090" cy="454819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Connecteur droit avec flèche 11"/>
          <p:cNvCxnSpPr>
            <a:cxnSpLocks noChangeShapeType="1"/>
          </p:cNvCxnSpPr>
          <p:nvPr/>
        </p:nvCxnSpPr>
        <p:spPr bwMode="auto">
          <a:xfrm>
            <a:off x="7815410" y="4005064"/>
            <a:ext cx="184400" cy="136815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70605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élogramme 3"/>
          <p:cNvSpPr/>
          <p:nvPr/>
        </p:nvSpPr>
        <p:spPr>
          <a:xfrm>
            <a:off x="1835696" y="5013176"/>
            <a:ext cx="5328592" cy="1008112"/>
          </a:xfrm>
          <a:prstGeom prst="parallelogram">
            <a:avLst>
              <a:gd name="adj" fmla="val 98379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ube 5"/>
          <p:cNvSpPr/>
          <p:nvPr/>
        </p:nvSpPr>
        <p:spPr>
          <a:xfrm>
            <a:off x="1835696" y="1988840"/>
            <a:ext cx="5328592" cy="396044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2123728" y="3573016"/>
            <a:ext cx="317" cy="936104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907704" y="3068960"/>
            <a:ext cx="171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E=0.5-1.0 kV/cm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979712" y="572396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Cathode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23528" y="1556792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Segmented anode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gas phase with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dual phase amplification</a:t>
            </a:r>
          </a:p>
        </p:txBody>
      </p:sp>
      <p:sp>
        <p:nvSpPr>
          <p:cNvPr id="11" name="Parallélogramme 10"/>
          <p:cNvSpPr/>
          <p:nvPr/>
        </p:nvSpPr>
        <p:spPr>
          <a:xfrm>
            <a:off x="1835696" y="1772816"/>
            <a:ext cx="5328592" cy="1008112"/>
          </a:xfrm>
          <a:prstGeom prst="parallelogram">
            <a:avLst>
              <a:gd name="adj" fmla="val 98379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771800" y="3563724"/>
            <a:ext cx="124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 volume</a:t>
            </a:r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4039929" y="1772816"/>
            <a:ext cx="820103" cy="10081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>
            <a:stCxn id="11" idx="1"/>
            <a:endCxn id="11" idx="1"/>
          </p:cNvCxnSpPr>
          <p:nvPr/>
        </p:nvCxnSpPr>
        <p:spPr>
          <a:xfrm>
            <a:off x="4995877" y="177281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>
            <a:endCxn id="11" idx="2"/>
          </p:cNvCxnSpPr>
          <p:nvPr/>
        </p:nvCxnSpPr>
        <p:spPr>
          <a:xfrm>
            <a:off x="2367768" y="2204864"/>
            <a:ext cx="4300635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4283968" y="2492896"/>
            <a:ext cx="2088232" cy="3600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5148064" y="2276872"/>
            <a:ext cx="360040" cy="50405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3214473" y="908720"/>
            <a:ext cx="521328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and Y charge collection strips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3.125 mm pitch, 3 m long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7680 readout channels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Connecteur droit 18"/>
          <p:cNvCxnSpPr/>
          <p:nvPr/>
        </p:nvCxnSpPr>
        <p:spPr>
          <a:xfrm flipH="1">
            <a:off x="4427984" y="4222070"/>
            <a:ext cx="792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3923928" y="4221088"/>
            <a:ext cx="504056" cy="1753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 flipV="1">
            <a:off x="3419872" y="4221088"/>
            <a:ext cx="504056" cy="1616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H="1">
            <a:off x="3275856" y="4398888"/>
            <a:ext cx="6920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 flipV="1">
            <a:off x="3707904" y="3987388"/>
            <a:ext cx="504056" cy="1616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H="1" flipV="1">
            <a:off x="3851920" y="3861048"/>
            <a:ext cx="376879" cy="288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lèche droite 24"/>
          <p:cNvSpPr/>
          <p:nvPr/>
        </p:nvSpPr>
        <p:spPr>
          <a:xfrm rot="16200000">
            <a:off x="4076991" y="3491962"/>
            <a:ext cx="629979" cy="21602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79512" y="260648"/>
            <a:ext cx="3065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Dual phase liquid argon TPC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6x6x6 m</a:t>
            </a:r>
            <a:r>
              <a:rPr kumimoji="0" lang="en-US" sz="1800" b="1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active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volume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ProtoDUNE</a:t>
            </a:r>
            <a:r>
              <a:rPr lang="en-US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-DP at CERN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1763688" y="2973145"/>
            <a:ext cx="0" cy="2976135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468197" y="34290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Drift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-36512" y="3284984"/>
            <a:ext cx="20359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Drift coordinate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m = 4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sampling 2.5 MHz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(400 ns), 12 bits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10000 samples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per drift window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0" name="Connecteur droit avec flèche 29"/>
          <p:cNvCxnSpPr/>
          <p:nvPr/>
        </p:nvCxnSpPr>
        <p:spPr>
          <a:xfrm flipH="1">
            <a:off x="1835696" y="5661248"/>
            <a:ext cx="432048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419872" y="55892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m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Connecteur droit avec flèche 31"/>
          <p:cNvCxnSpPr/>
          <p:nvPr/>
        </p:nvCxnSpPr>
        <p:spPr>
          <a:xfrm flipH="1">
            <a:off x="6372200" y="5085184"/>
            <a:ext cx="1008112" cy="108012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912768" y="55799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m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536504" y="22048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m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5" name="Connecteur droit avec flèche 34"/>
          <p:cNvCxnSpPr/>
          <p:nvPr/>
        </p:nvCxnSpPr>
        <p:spPr>
          <a:xfrm flipH="1">
            <a:off x="4018744" y="4365104"/>
            <a:ext cx="337232" cy="1800200"/>
          </a:xfrm>
          <a:prstGeom prst="straightConnector1">
            <a:avLst/>
          </a:prstGeom>
          <a:ln w="38100">
            <a:solidFill>
              <a:srgbClr val="00206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211960" y="4870901"/>
            <a:ext cx="1027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Prompt UV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light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464496" y="4232121"/>
            <a:ext cx="2123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/dx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ionization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Larme 37"/>
          <p:cNvSpPr/>
          <p:nvPr/>
        </p:nvSpPr>
        <p:spPr>
          <a:xfrm rot="8055015">
            <a:off x="3771608" y="6154608"/>
            <a:ext cx="180177" cy="227473"/>
          </a:xfrm>
          <a:prstGeom prst="teardrop">
            <a:avLst>
              <a:gd name="adj" fmla="val 13487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arme 38"/>
          <p:cNvSpPr/>
          <p:nvPr/>
        </p:nvSpPr>
        <p:spPr>
          <a:xfrm rot="8055015">
            <a:off x="4532784" y="6144003"/>
            <a:ext cx="180177" cy="227473"/>
          </a:xfrm>
          <a:prstGeom prst="teardrop">
            <a:avLst>
              <a:gd name="adj" fmla="val 13487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Larme 39"/>
          <p:cNvSpPr/>
          <p:nvPr/>
        </p:nvSpPr>
        <p:spPr>
          <a:xfrm rot="8055015">
            <a:off x="5181131" y="6144003"/>
            <a:ext cx="180177" cy="227473"/>
          </a:xfrm>
          <a:prstGeom prst="teardrop">
            <a:avLst>
              <a:gd name="adj" fmla="val 13487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Larme 40"/>
          <p:cNvSpPr/>
          <p:nvPr/>
        </p:nvSpPr>
        <p:spPr>
          <a:xfrm rot="8055015">
            <a:off x="5829108" y="6144334"/>
            <a:ext cx="180177" cy="227473"/>
          </a:xfrm>
          <a:prstGeom prst="teardrop">
            <a:avLst>
              <a:gd name="adj" fmla="val 13487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Larme 41"/>
          <p:cNvSpPr/>
          <p:nvPr/>
        </p:nvSpPr>
        <p:spPr>
          <a:xfrm rot="8055015">
            <a:off x="2969426" y="6144003"/>
            <a:ext cx="180177" cy="227473"/>
          </a:xfrm>
          <a:prstGeom prst="teardrop">
            <a:avLst>
              <a:gd name="adj" fmla="val 13487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Larme 42"/>
          <p:cNvSpPr/>
          <p:nvPr/>
        </p:nvSpPr>
        <p:spPr>
          <a:xfrm rot="8055015">
            <a:off x="2249981" y="6123455"/>
            <a:ext cx="180177" cy="227473"/>
          </a:xfrm>
          <a:prstGeom prst="teardrop">
            <a:avLst>
              <a:gd name="adj" fmla="val 13487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3707904" y="6381087"/>
            <a:ext cx="1596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Photomultipliers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499992" y="188640"/>
            <a:ext cx="4644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 size: drift window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7680 channels x 10000 samples </a:t>
            </a: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⇒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146.8 MB</a:t>
            </a:r>
          </a:p>
        </p:txBody>
      </p:sp>
      <p:cxnSp>
        <p:nvCxnSpPr>
          <p:cNvPr id="46" name="Connecteur droit avec flèche 45"/>
          <p:cNvCxnSpPr/>
          <p:nvPr/>
        </p:nvCxnSpPr>
        <p:spPr>
          <a:xfrm>
            <a:off x="5328084" y="1439778"/>
            <a:ext cx="0" cy="9497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>
            <a:stCxn id="10" idx="2"/>
          </p:cNvCxnSpPr>
          <p:nvPr/>
        </p:nvCxnSpPr>
        <p:spPr>
          <a:xfrm>
            <a:off x="1403648" y="2510899"/>
            <a:ext cx="648072" cy="496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スライド番号プレースホルダ 5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52B44-EE0B-439C-B2C8-F8F581CDB09C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889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6D5B8-9374-4A32-9294-F7F6EF035B3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/>
              </a:rPr>
              <a:pPr marL="0" marR="0" lvl="0" indent="0" algn="r" defTabSz="914400" rtl="0" eaLnBrk="1" fontAlgn="auto" latinLnBrk="0" hangingPunct="1">
                <a:lnSpc>
                  <a:spcPct val="1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/>
            </a:endParaRPr>
          </a:p>
        </p:txBody>
      </p:sp>
      <p:pic>
        <p:nvPicPr>
          <p:cNvPr id="9218" name="Picture 2" descr="C:\Users\autiero\Desktop\Talk SPSC\SPSC Report March 2015\V4.8\Final\fig\DAQ_g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52804"/>
            <a:ext cx="7531505" cy="566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5496" y="-27384"/>
            <a:ext cx="9001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Global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uTCA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 DAQ architecture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for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ProtoDUNE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-DP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</a:rPr>
              <a:t>integrated with « White Rabbit » (WR) Time and Trigger distribution network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</a:rPr>
              <a:t>+ White Rabbit slaves nodes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</a:rPr>
              <a:t>uTCA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</a:rPr>
              <a:t> crates  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</a:rPr>
              <a:t>WR system (time source, GM, trigger system, slaves)</a:t>
            </a:r>
          </a:p>
        </p:txBody>
      </p:sp>
    </p:spTree>
    <p:extLst>
      <p:ext uri="{BB962C8B-B14F-4D97-AF65-F5344CB8AC3E}">
        <p14:creationId xmlns:p14="http://schemas.microsoft.com/office/powerpoint/2010/main" val="32223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496" y="116632"/>
            <a:ext cx="908543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Components for a 10 </a:t>
            </a:r>
            <a:r>
              <a:rPr lang="en-US" b="1" dirty="0" err="1" smtClean="0"/>
              <a:t>kton</a:t>
            </a:r>
            <a:r>
              <a:rPr lang="en-US" b="1" dirty="0" smtClean="0"/>
              <a:t> dual-phase module, DUNE baseline: two DP modules</a:t>
            </a:r>
          </a:p>
          <a:p>
            <a:r>
              <a:rPr lang="en-US" dirty="0" smtClean="0"/>
              <a:t>(list based on current 6x6x6 design prior to further optimization and channels density increase)</a:t>
            </a:r>
          </a:p>
          <a:p>
            <a:r>
              <a:rPr lang="en-US" dirty="0" smtClean="0"/>
              <a:t>(see also attached excel file on INDICO)</a:t>
            </a:r>
            <a:endParaRPr lang="en-US" dirty="0" smtClean="0"/>
          </a:p>
          <a:p>
            <a:r>
              <a:rPr lang="en-US" dirty="0" smtClean="0"/>
              <a:t>Total number of charge readout channels: 153600</a:t>
            </a:r>
          </a:p>
          <a:p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Cryogenic ASICs (16 </a:t>
            </a:r>
            <a:r>
              <a:rPr lang="en-US" dirty="0" err="1" smtClean="0"/>
              <a:t>ch</a:t>
            </a:r>
            <a:r>
              <a:rPr lang="en-US" dirty="0" smtClean="0"/>
              <a:t>): 9600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Cryogenic FE cards (64 </a:t>
            </a:r>
            <a:r>
              <a:rPr lang="en-US" dirty="0" err="1" smtClean="0"/>
              <a:t>ch</a:t>
            </a:r>
            <a:r>
              <a:rPr lang="en-US" dirty="0" smtClean="0"/>
              <a:t>): 2400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AMC cards (64 </a:t>
            </a:r>
            <a:r>
              <a:rPr lang="en-US" dirty="0" err="1" smtClean="0"/>
              <a:t>ch</a:t>
            </a:r>
            <a:r>
              <a:rPr lang="en-US" dirty="0" smtClean="0"/>
              <a:t>): 2400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uTCA</a:t>
            </a:r>
            <a:r>
              <a:rPr lang="en-US" dirty="0" smtClean="0"/>
              <a:t> White Rabbit cards: 240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uTCA</a:t>
            </a:r>
            <a:r>
              <a:rPr lang="en-US" dirty="0" smtClean="0"/>
              <a:t> crates (including MCH,PU,FU): 240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 Gbe optical links to backend: 240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VHDCI cables (32 </a:t>
            </a:r>
            <a:r>
              <a:rPr lang="en-US" dirty="0" err="1" smtClean="0"/>
              <a:t>ch</a:t>
            </a:r>
            <a:r>
              <a:rPr lang="en-US" dirty="0" smtClean="0"/>
              <a:t>) 4800</a:t>
            </a:r>
          </a:p>
          <a:p>
            <a:endParaRPr lang="en-US" dirty="0" smtClean="0"/>
          </a:p>
          <a:p>
            <a:r>
              <a:rPr lang="en-US" dirty="0" smtClean="0"/>
              <a:t>          White Rabbit switches (18 ports): 16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742" y="1223802"/>
            <a:ext cx="1758827" cy="147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>
            <a:off x="3491880" y="2204864"/>
            <a:ext cx="364386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V="1">
            <a:off x="3275856" y="1772816"/>
            <a:ext cx="4032448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816" y="2996952"/>
            <a:ext cx="204268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avec flèche 9"/>
          <p:cNvCxnSpPr/>
          <p:nvPr/>
        </p:nvCxnSpPr>
        <p:spPr>
          <a:xfrm>
            <a:off x="3131840" y="2780928"/>
            <a:ext cx="3861976" cy="2819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492" y="4725144"/>
            <a:ext cx="3520012" cy="190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avec flèche 12"/>
          <p:cNvCxnSpPr/>
          <p:nvPr/>
        </p:nvCxnSpPr>
        <p:spPr>
          <a:xfrm>
            <a:off x="4220344" y="3356992"/>
            <a:ext cx="4032447" cy="20882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3788296" y="3768272"/>
            <a:ext cx="2079848" cy="10288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34" y="4998345"/>
            <a:ext cx="2369958" cy="109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Connecteur droit avec flèche 25"/>
          <p:cNvCxnSpPr/>
          <p:nvPr/>
        </p:nvCxnSpPr>
        <p:spPr>
          <a:xfrm>
            <a:off x="467544" y="4005064"/>
            <a:ext cx="0" cy="12449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3395" y="5280901"/>
            <a:ext cx="2369073" cy="1013278"/>
          </a:xfrm>
          <a:prstGeom prst="rect">
            <a:avLst/>
          </a:prstGeom>
        </p:spPr>
      </p:pic>
      <p:cxnSp>
        <p:nvCxnSpPr>
          <p:cNvPr id="32" name="Connecteur droit avec flèche 31"/>
          <p:cNvCxnSpPr/>
          <p:nvPr/>
        </p:nvCxnSpPr>
        <p:spPr>
          <a:xfrm>
            <a:off x="3059832" y="4581128"/>
            <a:ext cx="765632" cy="9421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952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7-01-16 09.49.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528" y="1484784"/>
            <a:ext cx="8206938" cy="460851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ZoneTexte 3"/>
          <p:cNvSpPr txBox="1"/>
          <p:nvPr/>
        </p:nvSpPr>
        <p:spPr>
          <a:xfrm>
            <a:off x="323528" y="6095037"/>
            <a:ext cx="4554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 builder, network, GPS/White Rabbit GM,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 Trigger PC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971600" y="4077072"/>
            <a:ext cx="576064" cy="1800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5265891" y="6087779"/>
            <a:ext cx="326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Signal Chimneys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crates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4092770" y="2564904"/>
            <a:ext cx="1703366" cy="35228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51520" y="188640"/>
            <a:ext cx="83507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6x6x6: 12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crates (120 AMCs, 7680 readout channels)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3x1x1: 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crates  (20 AMCs, 1280 readout channels)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Operational since fall 2016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495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9F568-776D-4FA3-B0C2-59EA0856A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225684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843808" y="125161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White Rabbit trigger time-stamping PC (SPEC + FMC-DIO)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White </a:t>
            </a:r>
            <a:r>
              <a:rPr lang="en-US" dirty="0">
                <a:solidFill>
                  <a:prstClr val="black"/>
                </a:solidFill>
              </a:rPr>
              <a:t>Rabbit Grand-Master </a:t>
            </a:r>
          </a:p>
          <a:p>
            <a:r>
              <a:rPr lang="en-US" dirty="0">
                <a:solidFill>
                  <a:prstClr val="black"/>
                </a:solidFill>
              </a:rPr>
              <a:t>GPS unit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1163920" y="332656"/>
            <a:ext cx="1679888" cy="9928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1163920" y="548680"/>
            <a:ext cx="1679888" cy="27363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2003864" y="908720"/>
            <a:ext cx="839944" cy="24482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53280"/>
            <a:ext cx="2520280" cy="174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3131840" y="4987042"/>
            <a:ext cx="5976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White Rabbit </a:t>
            </a:r>
            <a:r>
              <a:rPr lang="en-US" dirty="0" err="1" smtClean="0">
                <a:solidFill>
                  <a:prstClr val="black"/>
                </a:solidFill>
              </a:rPr>
              <a:t>uTCA</a:t>
            </a:r>
            <a:r>
              <a:rPr lang="en-US" dirty="0" smtClean="0">
                <a:solidFill>
                  <a:prstClr val="black"/>
                </a:solidFill>
              </a:rPr>
              <a:t> slave node based on WRLEN developed and produced for entire 6x6x6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Other components of the chain (GPS receiver, WR grandmaster, SPEC+ FMC-DIO + 13 WRLEN ) available commercially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52736"/>
            <a:ext cx="5485212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cteur droit avec flèche 17"/>
          <p:cNvCxnSpPr/>
          <p:nvPr/>
        </p:nvCxnSpPr>
        <p:spPr>
          <a:xfrm flipH="1">
            <a:off x="2507920" y="5157192"/>
            <a:ext cx="623920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4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89" y="332656"/>
            <a:ext cx="8859044" cy="479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499992" y="5445224"/>
            <a:ext cx="1844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AMC 64 channels</a:t>
            </a:r>
          </a:p>
          <a:p>
            <a:r>
              <a:rPr lang="en-US" dirty="0">
                <a:solidFill>
                  <a:prstClr val="black"/>
                </a:solidFill>
              </a:rPr>
              <a:t>d</a:t>
            </a:r>
            <a:r>
              <a:rPr lang="en-US" dirty="0" smtClean="0">
                <a:solidFill>
                  <a:prstClr val="black"/>
                </a:solidFill>
              </a:rPr>
              <a:t>igitization cards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Connecteur droit avec flèche 3"/>
          <p:cNvCxnSpPr>
            <a:stCxn id="2" idx="0"/>
          </p:cNvCxnSpPr>
          <p:nvPr/>
        </p:nvCxnSpPr>
        <p:spPr>
          <a:xfrm flipV="1">
            <a:off x="5422136" y="3212976"/>
            <a:ext cx="301992" cy="22322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7245108" y="5230941"/>
            <a:ext cx="2295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WR </a:t>
            </a:r>
            <a:r>
              <a:rPr lang="en-US" dirty="0" err="1" smtClean="0">
                <a:solidFill>
                  <a:prstClr val="black"/>
                </a:solidFill>
              </a:rPr>
              <a:t>uTCA</a:t>
            </a:r>
            <a:r>
              <a:rPr lang="en-US" dirty="0" smtClean="0">
                <a:solidFill>
                  <a:prstClr val="black"/>
                </a:solidFill>
              </a:rPr>
              <a:t> slave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card node with WRLEN mezzanine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6962224" y="3212976"/>
            <a:ext cx="994152" cy="20882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228184" y="6167045"/>
            <a:ext cx="2485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White Rabbit optical link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6516216" y="4725144"/>
            <a:ext cx="446008" cy="136641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2757840" y="3717033"/>
            <a:ext cx="301992" cy="17281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655705" y="551723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MCH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2109768" y="4437113"/>
            <a:ext cx="301992" cy="17281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547664" y="6285219"/>
            <a:ext cx="1896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10 </a:t>
            </a:r>
            <a:r>
              <a:rPr lang="en-US" dirty="0" err="1" smtClean="0">
                <a:solidFill>
                  <a:prstClr val="black"/>
                </a:solidFill>
              </a:rPr>
              <a:t>Gbit</a:t>
            </a:r>
            <a:r>
              <a:rPr lang="en-US" dirty="0" smtClean="0">
                <a:solidFill>
                  <a:prstClr val="black"/>
                </a:solidFill>
              </a:rPr>
              <a:t>/s data link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99592" y="-27384"/>
            <a:ext cx="741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How a crates was looking like before VHDCI signals cabling to the warm flange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7" name="Connecteur droit avec flèche 16"/>
          <p:cNvCxnSpPr>
            <a:stCxn id="2" idx="0"/>
          </p:cNvCxnSpPr>
          <p:nvPr/>
        </p:nvCxnSpPr>
        <p:spPr>
          <a:xfrm flipV="1">
            <a:off x="5422136" y="3212976"/>
            <a:ext cx="590024" cy="22322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2" idx="0"/>
          </p:cNvCxnSpPr>
          <p:nvPr/>
        </p:nvCxnSpPr>
        <p:spPr>
          <a:xfrm flipV="1">
            <a:off x="5422136" y="3284984"/>
            <a:ext cx="27920" cy="21602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2" idx="0"/>
          </p:cNvCxnSpPr>
          <p:nvPr/>
        </p:nvCxnSpPr>
        <p:spPr>
          <a:xfrm flipH="1" flipV="1">
            <a:off x="3303776" y="3437384"/>
            <a:ext cx="2118360" cy="20078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2" idx="0"/>
          </p:cNvCxnSpPr>
          <p:nvPr/>
        </p:nvCxnSpPr>
        <p:spPr>
          <a:xfrm flipH="1" flipV="1">
            <a:off x="2915816" y="3501008"/>
            <a:ext cx="2506320" cy="19442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6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20313</TotalTime>
  <Words>859</Words>
  <Application>Microsoft Office PowerPoint</Application>
  <PresentationFormat>Affichage à l'écran (4:3)</PresentationFormat>
  <Paragraphs>137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14</vt:i4>
      </vt:variant>
    </vt:vector>
  </HeadingPairs>
  <TitlesOfParts>
    <vt:vector size="29" baseType="lpstr">
      <vt:lpstr>ＭＳ Ｐゴシック</vt:lpstr>
      <vt:lpstr>Arial</vt:lpstr>
      <vt:lpstr>Calibri</vt:lpstr>
      <vt:lpstr>Geneva</vt:lpstr>
      <vt:lpstr>Helvetica</vt:lpstr>
      <vt:lpstr>Lucida Grande</vt:lpstr>
      <vt:lpstr>Times New Roman</vt:lpstr>
      <vt:lpstr>Verdana</vt:lpstr>
      <vt:lpstr>Wingdings</vt:lpstr>
      <vt:lpstr>1_Blank Presentation</vt:lpstr>
      <vt:lpstr>Conception personnalisée</vt:lpstr>
      <vt:lpstr>LBNF Content-Footer Theme</vt:lpstr>
      <vt:lpstr>2_Thème Office</vt:lpstr>
      <vt:lpstr>Thème Office</vt:lpstr>
      <vt:lpstr>Dune Template_051215</vt:lpstr>
      <vt:lpstr>Charge readout components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Dario Autiero</dc:creator>
  <cp:lastModifiedBy>Dario Autiero</cp:lastModifiedBy>
  <cp:revision>913</cp:revision>
  <cp:lastPrinted>2015-04-13T16:10:31Z</cp:lastPrinted>
  <dcterms:created xsi:type="dcterms:W3CDTF">2012-12-10T15:55:54Z</dcterms:created>
  <dcterms:modified xsi:type="dcterms:W3CDTF">2017-09-20T22:22:59Z</dcterms:modified>
</cp:coreProperties>
</file>