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 id="2147483668" r:id="rId2"/>
    <p:sldMasterId id="2147483910" r:id="rId3"/>
  </p:sldMasterIdLst>
  <p:notesMasterIdLst>
    <p:notesMasterId r:id="rId10"/>
  </p:notesMasterIdLst>
  <p:sldIdLst>
    <p:sldId id="668" r:id="rId4"/>
    <p:sldId id="1013" r:id="rId5"/>
    <p:sldId id="1009" r:id="rId6"/>
    <p:sldId id="1010" r:id="rId7"/>
    <p:sldId id="1011" r:id="rId8"/>
    <p:sldId id="1012" r:id="rId9"/>
  </p:sldIdLst>
  <p:sldSz cx="9144000" cy="6858000" type="screen4x3"/>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CC"/>
    <a:srgbClr val="4309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53" autoAdjust="0"/>
    <p:restoredTop sz="94624" autoAdjust="0"/>
  </p:normalViewPr>
  <p:slideViewPr>
    <p:cSldViewPr>
      <p:cViewPr varScale="1">
        <p:scale>
          <a:sx n="84" d="100"/>
          <a:sy n="84" d="100"/>
        </p:scale>
        <p:origin x="1397"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58"/>
    </p:cViewPr>
  </p:sorterViewPr>
  <p:notesViewPr>
    <p:cSldViewPr>
      <p:cViewPr varScale="1">
        <p:scale>
          <a:sx n="58" d="100"/>
          <a:sy n="58" d="100"/>
        </p:scale>
        <p:origin x="-2052" y="-90"/>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a:p>
        </p:txBody>
      </p:sp>
      <p:sp>
        <p:nvSpPr>
          <p:cNvPr id="3" name="Espace réservé de la date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736DA45E-D0DF-4844-A677-50A97EDA7D6B}" type="datetimeFigureOut">
              <a:rPr lang="en-US" smtClean="0"/>
              <a:t>9/21/2017</a:t>
            </a:fld>
            <a:endParaRPr lang="en-US"/>
          </a:p>
        </p:txBody>
      </p:sp>
      <p:sp>
        <p:nvSpPr>
          <p:cNvPr id="4" name="Espace réservé de l'image des diapositives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US"/>
          </a:p>
        </p:txBody>
      </p:sp>
      <p:sp>
        <p:nvSpPr>
          <p:cNvPr id="5" name="Espace réservé des commentaires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a:p>
        </p:txBody>
      </p:sp>
      <p:sp>
        <p:nvSpPr>
          <p:cNvPr id="7" name="Espace réservé du numéro de diapositive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88CF13CB-7F00-4EDC-80F0-4A19D6B271DD}" type="slidenum">
              <a:rPr lang="en-US" smtClean="0"/>
              <a:t>‹N°›</a:t>
            </a:fld>
            <a:endParaRPr lang="en-US"/>
          </a:p>
        </p:txBody>
      </p:sp>
    </p:spTree>
    <p:extLst>
      <p:ext uri="{BB962C8B-B14F-4D97-AF65-F5344CB8AC3E}">
        <p14:creationId xmlns:p14="http://schemas.microsoft.com/office/powerpoint/2010/main" val="1774074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Logos">
    <p:spTree>
      <p:nvGrpSpPr>
        <p:cNvPr id="1" name=""/>
        <p:cNvGrpSpPr/>
        <p:nvPr/>
      </p:nvGrpSpPr>
      <p:grpSpPr>
        <a:xfrm>
          <a:off x="0" y="0"/>
          <a:ext cx="0" cy="0"/>
          <a:chOff x="0" y="0"/>
          <a:chExt cx="0" cy="0"/>
        </a:xfrm>
      </p:grpSpPr>
      <p:sp>
        <p:nvSpPr>
          <p:cNvPr id="2" name="Title 1"/>
          <p:cNvSpPr>
            <a:spLocks noGrp="1"/>
          </p:cNvSpPr>
          <p:nvPr>
            <p:ph type="title"/>
          </p:nvPr>
        </p:nvSpPr>
        <p:spPr>
          <a:xfrm>
            <a:off x="457200" y="1230416"/>
            <a:ext cx="8218488" cy="1143000"/>
          </a:xfrm>
          <a:prstGeom prst="rect">
            <a:avLst/>
          </a:prstGeom>
        </p:spPr>
        <p:txBody>
          <a:bodyPr vert="horz" lIns="0" tIns="0" rIns="0" bIns="0" anchor="b" anchorCtr="0"/>
          <a:lstStyle>
            <a:lvl1pPr algn="l">
              <a:defRPr sz="3200" b="1" i="0" baseline="0">
                <a:solidFill>
                  <a:srgbClr val="BC5F2B"/>
                </a:solidFill>
                <a:latin typeface="Helvetica"/>
                <a:cs typeface="Helvetica"/>
              </a:defRPr>
            </a:lvl1pPr>
          </a:lstStyle>
          <a:p>
            <a:r>
              <a:rPr lang="en-US"/>
              <a:t>Click to edit Master title style</a:t>
            </a:r>
            <a:endParaRPr lang="en-US" dirty="0"/>
          </a:p>
        </p:txBody>
      </p:sp>
      <p:sp>
        <p:nvSpPr>
          <p:cNvPr id="4" name="Text Placeholder 3"/>
          <p:cNvSpPr>
            <a:spLocks noGrp="1"/>
          </p:cNvSpPr>
          <p:nvPr>
            <p:ph type="body" sz="quarter" idx="10"/>
          </p:nvPr>
        </p:nvSpPr>
        <p:spPr>
          <a:xfrm>
            <a:off x="454025" y="2696827"/>
            <a:ext cx="8221663" cy="1721069"/>
          </a:xfrm>
          <a:prstGeom prst="rect">
            <a:avLst/>
          </a:prstGeom>
        </p:spPr>
        <p:txBody>
          <a:bodyPr vert="horz" lIns="0" tIns="0" rIns="0" bIns="0"/>
          <a:lstStyle>
            <a:lvl1pPr marL="0" indent="0">
              <a:buFontTx/>
              <a:buNone/>
              <a:defRPr sz="2200" b="0" i="0" baseline="0">
                <a:solidFill>
                  <a:srgbClr val="BC5F2B"/>
                </a:solidFill>
                <a:latin typeface="Helvetica"/>
                <a:cs typeface="Helvetica"/>
              </a:defRPr>
            </a:lvl1pPr>
            <a:lvl2pPr marL="0" indent="0">
              <a:buFontTx/>
              <a:buNone/>
              <a:defRPr sz="1800" baseline="0">
                <a:solidFill>
                  <a:srgbClr val="004C97"/>
                </a:solidFill>
                <a:latin typeface="Helvetica"/>
              </a:defRPr>
            </a:lvl2pPr>
            <a:lvl3pPr marL="0" indent="0">
              <a:buFontTx/>
              <a:buNone/>
              <a:defRPr sz="1800" baseline="0">
                <a:solidFill>
                  <a:srgbClr val="004C97"/>
                </a:solidFill>
                <a:latin typeface="Helvetica"/>
              </a:defRPr>
            </a:lvl3pPr>
            <a:lvl4pPr marL="0" indent="0">
              <a:buFontTx/>
              <a:buNone/>
              <a:defRPr sz="1800" baseline="0">
                <a:solidFill>
                  <a:srgbClr val="004C97"/>
                </a:solidFill>
                <a:latin typeface="Helvetica"/>
              </a:defRPr>
            </a:lvl4pPr>
            <a:lvl5pPr marL="0" indent="0">
              <a:buFontTx/>
              <a:buNone/>
              <a:defRPr sz="1800" baseline="0">
                <a:solidFill>
                  <a:srgbClr val="004C97"/>
                </a:solidFill>
                <a:latin typeface="Helvetica"/>
              </a:defRPr>
            </a:lvl5pPr>
          </a:lstStyle>
          <a:p>
            <a:pPr lvl="0"/>
            <a:r>
              <a:rPr lang="en-US"/>
              <a:t>Click to edit Master text styles</a:t>
            </a:r>
          </a:p>
        </p:txBody>
      </p:sp>
    </p:spTree>
    <p:extLst>
      <p:ext uri="{BB962C8B-B14F-4D97-AF65-F5344CB8AC3E}">
        <p14:creationId xmlns:p14="http://schemas.microsoft.com/office/powerpoint/2010/main" val="3842631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C9E53B08-DED5-4A8D-8526-CCE212BE1999}" type="datetime1">
              <a:rPr lang="fr-FR" altLang="fr-FR"/>
              <a:pPr>
                <a:defRPr/>
              </a:pPr>
              <a:t>21/09/2017</a:t>
            </a:fld>
            <a:endParaRPr lang="fr-FR" altLang="fr-FR"/>
          </a:p>
        </p:txBody>
      </p:sp>
      <p:sp>
        <p:nvSpPr>
          <p:cNvPr id="6" name="Espace réservé du pied de page 4"/>
          <p:cNvSpPr>
            <a:spLocks noGrp="1"/>
          </p:cNvSpPr>
          <p:nvPr>
            <p:ph type="ftr" sz="quarter" idx="11"/>
          </p:nvPr>
        </p:nvSpPr>
        <p:spPr/>
        <p:txBody>
          <a:bodyPr/>
          <a:lstStyle>
            <a:lvl1pPr>
              <a:defRPr/>
            </a:lvl1pPr>
          </a:lstStyle>
          <a:p>
            <a:pPr>
              <a:defRPr/>
            </a:pPr>
            <a:endParaRPr lang="en-US" altLang="en-US"/>
          </a:p>
        </p:txBody>
      </p:sp>
      <p:sp>
        <p:nvSpPr>
          <p:cNvPr id="7" name="Espace réservé du numéro de diapositive 5"/>
          <p:cNvSpPr>
            <a:spLocks noGrp="1"/>
          </p:cNvSpPr>
          <p:nvPr>
            <p:ph type="sldNum" sz="quarter" idx="12"/>
          </p:nvPr>
        </p:nvSpPr>
        <p:spPr/>
        <p:txBody>
          <a:bodyPr/>
          <a:lstStyle>
            <a:lvl1pPr>
              <a:defRPr/>
            </a:lvl1pPr>
          </a:lstStyle>
          <a:p>
            <a:pPr>
              <a:defRPr/>
            </a:pPr>
            <a:fld id="{70E03CE1-A580-4F9B-B93B-58CE515FB184}" type="slidenum">
              <a:rPr lang="fr-FR" altLang="fr-FR"/>
              <a:pPr>
                <a:defRPr/>
              </a:pPr>
              <a:t>‹N°›</a:t>
            </a:fld>
            <a:endParaRPr lang="fr-FR" altLang="fr-FR"/>
          </a:p>
        </p:txBody>
      </p:sp>
    </p:spTree>
    <p:extLst>
      <p:ext uri="{BB962C8B-B14F-4D97-AF65-F5344CB8AC3E}">
        <p14:creationId xmlns:p14="http://schemas.microsoft.com/office/powerpoint/2010/main" val="584428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2E5BE4F2-672E-4993-A486-4FEE5E320AD5}" type="datetime1">
              <a:rPr lang="fr-FR" altLang="fr-FR"/>
              <a:pPr>
                <a:defRPr/>
              </a:pPr>
              <a:t>21/09/2017</a:t>
            </a:fld>
            <a:endParaRPr lang="fr-FR" altLang="fr-FR"/>
          </a:p>
        </p:txBody>
      </p:sp>
      <p:sp>
        <p:nvSpPr>
          <p:cNvPr id="5" name="Espace réservé du pied de page 4"/>
          <p:cNvSpPr>
            <a:spLocks noGrp="1"/>
          </p:cNvSpPr>
          <p:nvPr>
            <p:ph type="ftr" sz="quarter" idx="11"/>
          </p:nvPr>
        </p:nvSpPr>
        <p:spPr/>
        <p:txBody>
          <a:bodyPr/>
          <a:lstStyle>
            <a:lvl1pPr>
              <a:defRPr/>
            </a:lvl1pPr>
          </a:lstStyle>
          <a:p>
            <a:pPr>
              <a:defRPr/>
            </a:pPr>
            <a:endParaRPr lang="en-US" altLang="en-US"/>
          </a:p>
        </p:txBody>
      </p:sp>
      <p:sp>
        <p:nvSpPr>
          <p:cNvPr id="6" name="Espace réservé du numéro de diapositive 5"/>
          <p:cNvSpPr>
            <a:spLocks noGrp="1"/>
          </p:cNvSpPr>
          <p:nvPr>
            <p:ph type="sldNum" sz="quarter" idx="12"/>
          </p:nvPr>
        </p:nvSpPr>
        <p:spPr/>
        <p:txBody>
          <a:bodyPr/>
          <a:lstStyle>
            <a:lvl1pPr>
              <a:defRPr/>
            </a:lvl1pPr>
          </a:lstStyle>
          <a:p>
            <a:pPr>
              <a:defRPr/>
            </a:pPr>
            <a:fld id="{098C0157-057A-4796-9F88-42C659BB022D}" type="slidenum">
              <a:rPr lang="fr-FR" altLang="fr-FR"/>
              <a:pPr>
                <a:defRPr/>
              </a:pPr>
              <a:t>‹N°›</a:t>
            </a:fld>
            <a:endParaRPr lang="fr-FR" altLang="fr-FR"/>
          </a:p>
        </p:txBody>
      </p:sp>
    </p:spTree>
    <p:extLst>
      <p:ext uri="{BB962C8B-B14F-4D97-AF65-F5344CB8AC3E}">
        <p14:creationId xmlns:p14="http://schemas.microsoft.com/office/powerpoint/2010/main" val="15941283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341E9902-5A35-4F3D-8054-9DC515B70ABF}" type="datetime1">
              <a:rPr lang="fr-FR" altLang="fr-FR"/>
              <a:pPr>
                <a:defRPr/>
              </a:pPr>
              <a:t>21/09/2017</a:t>
            </a:fld>
            <a:endParaRPr lang="fr-FR" altLang="fr-FR"/>
          </a:p>
        </p:txBody>
      </p:sp>
      <p:sp>
        <p:nvSpPr>
          <p:cNvPr id="5" name="Espace réservé du pied de page 4"/>
          <p:cNvSpPr>
            <a:spLocks noGrp="1"/>
          </p:cNvSpPr>
          <p:nvPr>
            <p:ph type="ftr" sz="quarter" idx="11"/>
          </p:nvPr>
        </p:nvSpPr>
        <p:spPr/>
        <p:txBody>
          <a:bodyPr/>
          <a:lstStyle>
            <a:lvl1pPr>
              <a:defRPr/>
            </a:lvl1pPr>
          </a:lstStyle>
          <a:p>
            <a:pPr>
              <a:defRPr/>
            </a:pPr>
            <a:endParaRPr lang="en-US" altLang="en-US"/>
          </a:p>
        </p:txBody>
      </p:sp>
      <p:sp>
        <p:nvSpPr>
          <p:cNvPr id="6" name="Espace réservé du numéro de diapositive 5"/>
          <p:cNvSpPr>
            <a:spLocks noGrp="1"/>
          </p:cNvSpPr>
          <p:nvPr>
            <p:ph type="sldNum" sz="quarter" idx="12"/>
          </p:nvPr>
        </p:nvSpPr>
        <p:spPr/>
        <p:txBody>
          <a:bodyPr/>
          <a:lstStyle>
            <a:lvl1pPr>
              <a:defRPr/>
            </a:lvl1pPr>
          </a:lstStyle>
          <a:p>
            <a:pPr>
              <a:defRPr/>
            </a:pPr>
            <a:fld id="{FA1219E7-5EFF-413F-B1EC-F151194DAD04}" type="slidenum">
              <a:rPr lang="fr-FR" altLang="fr-FR"/>
              <a:pPr>
                <a:defRPr/>
              </a:pPr>
              <a:t>‹N°›</a:t>
            </a:fld>
            <a:endParaRPr lang="fr-FR" altLang="fr-FR"/>
          </a:p>
        </p:txBody>
      </p:sp>
    </p:spTree>
    <p:extLst>
      <p:ext uri="{BB962C8B-B14F-4D97-AF65-F5344CB8AC3E}">
        <p14:creationId xmlns:p14="http://schemas.microsoft.com/office/powerpoint/2010/main" val="18889801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fld id="{54BAB105-28A9-4F9F-B428-4B86FC9584EA}" type="datetime1">
              <a:rPr lang="fr-FR" altLang="fr-FR"/>
              <a:pPr>
                <a:defRPr/>
              </a:pPr>
              <a:t>21/09/2017</a:t>
            </a:fld>
            <a:endParaRPr lang="fr-FR" altLang="fr-FR"/>
          </a:p>
        </p:txBody>
      </p:sp>
      <p:sp>
        <p:nvSpPr>
          <p:cNvPr id="4" name="Espace réservé du pied de page 4"/>
          <p:cNvSpPr>
            <a:spLocks noGrp="1"/>
          </p:cNvSpPr>
          <p:nvPr>
            <p:ph type="ftr" sz="quarter" idx="11"/>
          </p:nvPr>
        </p:nvSpPr>
        <p:spPr/>
        <p:txBody>
          <a:bodyPr/>
          <a:lstStyle>
            <a:lvl1pPr>
              <a:defRPr/>
            </a:lvl1pPr>
          </a:lstStyle>
          <a:p>
            <a:pPr>
              <a:defRPr/>
            </a:pPr>
            <a:endParaRPr lang="en-US" altLang="en-US"/>
          </a:p>
        </p:txBody>
      </p:sp>
      <p:sp>
        <p:nvSpPr>
          <p:cNvPr id="5" name="Espace réservé du numéro de diapositive 5"/>
          <p:cNvSpPr>
            <a:spLocks noGrp="1"/>
          </p:cNvSpPr>
          <p:nvPr>
            <p:ph type="sldNum" sz="quarter" idx="12"/>
          </p:nvPr>
        </p:nvSpPr>
        <p:spPr/>
        <p:txBody>
          <a:bodyPr/>
          <a:lstStyle>
            <a:lvl1pPr>
              <a:defRPr/>
            </a:lvl1pPr>
          </a:lstStyle>
          <a:p>
            <a:pPr>
              <a:defRPr/>
            </a:pPr>
            <a:fld id="{421A56BB-2C8F-4CBB-8229-EC8256C82F99}" type="slidenum">
              <a:rPr lang="fr-FR" altLang="fr-FR"/>
              <a:pPr>
                <a:defRPr/>
              </a:pPr>
              <a:t>‹N°›</a:t>
            </a:fld>
            <a:endParaRPr lang="fr-FR" altLang="fr-FR"/>
          </a:p>
        </p:txBody>
      </p:sp>
    </p:spTree>
    <p:extLst>
      <p:ext uri="{BB962C8B-B14F-4D97-AF65-F5344CB8AC3E}">
        <p14:creationId xmlns:p14="http://schemas.microsoft.com/office/powerpoint/2010/main" val="31784914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7"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12" name="Content Placeholder 2"/>
          <p:cNvSpPr>
            <a:spLocks noGrp="1"/>
          </p:cNvSpPr>
          <p:nvPr>
            <p:ph idx="11"/>
          </p:nvPr>
        </p:nvSpPr>
        <p:spPr>
          <a:xfrm>
            <a:off x="454026" y="1207770"/>
            <a:ext cx="8037086" cy="503162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marL="256032" marR="0" lvl="0" indent="-265176" algn="l" defTabSz="457200" rtl="0" eaLnBrk="1" fontAlgn="base" latinLnBrk="0" hangingPunct="1">
              <a:lnSpc>
                <a:spcPct val="100000"/>
              </a:lnSpc>
              <a:spcBef>
                <a:spcPts val="0"/>
              </a:spcBef>
              <a:spcAft>
                <a:spcPts val="0"/>
              </a:spcAft>
              <a:buClrTx/>
              <a:buSzTx/>
              <a:buFont typeface="Arial"/>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Date Placeholder 3"/>
          <p:cNvSpPr>
            <a:spLocks noGrp="1"/>
          </p:cNvSpPr>
          <p:nvPr>
            <p:ph type="dt" sz="half" idx="2"/>
          </p:nvPr>
        </p:nvSpPr>
        <p:spPr>
          <a:xfrm>
            <a:off x="879219" y="6606624"/>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GB">
                <a:latin typeface="Helvetica"/>
                <a:cs typeface="Helvetica"/>
              </a:rPr>
              <a:t>22/3/2017</a:t>
            </a:r>
            <a:endParaRPr lang="en-US" dirty="0">
              <a:latin typeface="Helvetica"/>
              <a:cs typeface="Helvetica"/>
            </a:endParaRPr>
          </a:p>
        </p:txBody>
      </p:sp>
      <p:sp>
        <p:nvSpPr>
          <p:cNvPr id="13" name="Footer Placeholder 4"/>
          <p:cNvSpPr>
            <a:spLocks noGrp="1"/>
          </p:cNvSpPr>
          <p:nvPr>
            <p:ph type="ftr" sz="quarter" idx="3"/>
          </p:nvPr>
        </p:nvSpPr>
        <p:spPr>
          <a:xfrm>
            <a:off x="1877785" y="6606624"/>
            <a:ext cx="4892514" cy="170720"/>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GB"/>
              <a:t>Mark Thomson | protoDUNE-DP Meeting (CERN)</a:t>
            </a:r>
          </a:p>
        </p:txBody>
      </p:sp>
      <p:sp>
        <p:nvSpPr>
          <p:cNvPr id="15" name="Slide Number Placeholder 5"/>
          <p:cNvSpPr>
            <a:spLocks noGrp="1"/>
          </p:cNvSpPr>
          <p:nvPr>
            <p:ph type="sldNum" sz="quarter" idx="4"/>
          </p:nvPr>
        </p:nvSpPr>
        <p:spPr>
          <a:xfrm>
            <a:off x="454026" y="6606624"/>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a:pPr>
                <a:defRPr/>
              </a:pPr>
              <a:t>‹N°›</a:t>
            </a:fld>
            <a:endParaRPr lang="en-US" dirty="0"/>
          </a:p>
        </p:txBody>
      </p:sp>
    </p:spTree>
    <p:extLst>
      <p:ext uri="{BB962C8B-B14F-4D97-AF65-F5344CB8AC3E}">
        <p14:creationId xmlns:p14="http://schemas.microsoft.com/office/powerpoint/2010/main" val="418984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EEB0F418-F51B-42C8-A4D6-6F73EBB734F3}" type="datetime1">
              <a:rPr lang="fr-FR" altLang="fr-FR"/>
              <a:pPr>
                <a:defRPr/>
              </a:pPr>
              <a:t>21/09/2017</a:t>
            </a:fld>
            <a:endParaRPr lang="fr-FR" altLang="fr-FR"/>
          </a:p>
        </p:txBody>
      </p:sp>
      <p:sp>
        <p:nvSpPr>
          <p:cNvPr id="5" name="Espace réservé du pied de page 4"/>
          <p:cNvSpPr>
            <a:spLocks noGrp="1"/>
          </p:cNvSpPr>
          <p:nvPr>
            <p:ph type="ftr" sz="quarter" idx="11"/>
          </p:nvPr>
        </p:nvSpPr>
        <p:spPr/>
        <p:txBody>
          <a:bodyPr/>
          <a:lstStyle>
            <a:lvl1pPr>
              <a:defRPr/>
            </a:lvl1pPr>
          </a:lstStyle>
          <a:p>
            <a:pPr>
              <a:defRPr/>
            </a:pPr>
            <a:endParaRPr lang="en-US" altLang="en-US"/>
          </a:p>
        </p:txBody>
      </p:sp>
      <p:sp>
        <p:nvSpPr>
          <p:cNvPr id="6" name="Espace réservé du numéro de diapositive 5"/>
          <p:cNvSpPr>
            <a:spLocks noGrp="1"/>
          </p:cNvSpPr>
          <p:nvPr>
            <p:ph type="sldNum" sz="quarter" idx="12"/>
          </p:nvPr>
        </p:nvSpPr>
        <p:spPr/>
        <p:txBody>
          <a:bodyPr/>
          <a:lstStyle>
            <a:lvl1pPr>
              <a:defRPr/>
            </a:lvl1pPr>
          </a:lstStyle>
          <a:p>
            <a:pPr>
              <a:defRPr/>
            </a:pPr>
            <a:fld id="{F6E23434-AB14-48DA-9AC8-0913C8AD1444}" type="slidenum">
              <a:rPr lang="fr-FR" altLang="fr-FR"/>
              <a:pPr>
                <a:defRPr/>
              </a:pPr>
              <a:t>‹N°›</a:t>
            </a:fld>
            <a:endParaRPr lang="fr-FR" altLang="fr-FR"/>
          </a:p>
        </p:txBody>
      </p:sp>
    </p:spTree>
    <p:extLst>
      <p:ext uri="{BB962C8B-B14F-4D97-AF65-F5344CB8AC3E}">
        <p14:creationId xmlns:p14="http://schemas.microsoft.com/office/powerpoint/2010/main" val="3274066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0B7870BF-DF36-4771-A7B6-122BCFEBACE7}" type="datetime1">
              <a:rPr lang="fr-FR" altLang="fr-FR"/>
              <a:pPr>
                <a:defRPr/>
              </a:pPr>
              <a:t>21/09/2017</a:t>
            </a:fld>
            <a:endParaRPr lang="fr-FR" altLang="fr-FR"/>
          </a:p>
        </p:txBody>
      </p:sp>
      <p:sp>
        <p:nvSpPr>
          <p:cNvPr id="5" name="Espace réservé du pied de page 4"/>
          <p:cNvSpPr>
            <a:spLocks noGrp="1"/>
          </p:cNvSpPr>
          <p:nvPr>
            <p:ph type="ftr" sz="quarter" idx="11"/>
          </p:nvPr>
        </p:nvSpPr>
        <p:spPr/>
        <p:txBody>
          <a:bodyPr/>
          <a:lstStyle>
            <a:lvl1pPr>
              <a:defRPr/>
            </a:lvl1pPr>
          </a:lstStyle>
          <a:p>
            <a:pPr>
              <a:defRPr/>
            </a:pPr>
            <a:endParaRPr lang="en-US" altLang="en-US"/>
          </a:p>
        </p:txBody>
      </p:sp>
      <p:sp>
        <p:nvSpPr>
          <p:cNvPr id="6" name="Espace réservé du numéro de diapositive 5"/>
          <p:cNvSpPr>
            <a:spLocks noGrp="1"/>
          </p:cNvSpPr>
          <p:nvPr>
            <p:ph type="sldNum" sz="quarter" idx="12"/>
          </p:nvPr>
        </p:nvSpPr>
        <p:spPr/>
        <p:txBody>
          <a:bodyPr/>
          <a:lstStyle>
            <a:lvl1pPr>
              <a:defRPr/>
            </a:lvl1pPr>
          </a:lstStyle>
          <a:p>
            <a:pPr>
              <a:defRPr/>
            </a:pPr>
            <a:fld id="{2E890A5C-22B1-4762-AF27-55E604E619AC}" type="slidenum">
              <a:rPr lang="fr-FR" altLang="fr-FR"/>
              <a:pPr>
                <a:defRPr/>
              </a:pPr>
              <a:t>‹N°›</a:t>
            </a:fld>
            <a:endParaRPr lang="fr-FR" altLang="fr-FR"/>
          </a:p>
        </p:txBody>
      </p:sp>
    </p:spTree>
    <p:extLst>
      <p:ext uri="{BB962C8B-B14F-4D97-AF65-F5344CB8AC3E}">
        <p14:creationId xmlns:p14="http://schemas.microsoft.com/office/powerpoint/2010/main" val="82548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504612F9-C2C8-4215-8A69-C8A5B2FB1ECD}" type="datetime1">
              <a:rPr lang="fr-FR" altLang="fr-FR"/>
              <a:pPr>
                <a:defRPr/>
              </a:pPr>
              <a:t>21/09/2017</a:t>
            </a:fld>
            <a:endParaRPr lang="fr-FR" altLang="fr-FR"/>
          </a:p>
        </p:txBody>
      </p:sp>
      <p:sp>
        <p:nvSpPr>
          <p:cNvPr id="5" name="Espace réservé du pied de page 4"/>
          <p:cNvSpPr>
            <a:spLocks noGrp="1"/>
          </p:cNvSpPr>
          <p:nvPr>
            <p:ph type="ftr" sz="quarter" idx="11"/>
          </p:nvPr>
        </p:nvSpPr>
        <p:spPr/>
        <p:txBody>
          <a:bodyPr/>
          <a:lstStyle>
            <a:lvl1pPr>
              <a:defRPr/>
            </a:lvl1pPr>
          </a:lstStyle>
          <a:p>
            <a:pPr>
              <a:defRPr/>
            </a:pPr>
            <a:endParaRPr lang="en-US" altLang="en-US"/>
          </a:p>
        </p:txBody>
      </p:sp>
      <p:sp>
        <p:nvSpPr>
          <p:cNvPr id="6" name="Espace réservé du numéro de diapositive 5"/>
          <p:cNvSpPr>
            <a:spLocks noGrp="1"/>
          </p:cNvSpPr>
          <p:nvPr>
            <p:ph type="sldNum" sz="quarter" idx="12"/>
          </p:nvPr>
        </p:nvSpPr>
        <p:spPr/>
        <p:txBody>
          <a:bodyPr/>
          <a:lstStyle>
            <a:lvl1pPr>
              <a:defRPr/>
            </a:lvl1pPr>
          </a:lstStyle>
          <a:p>
            <a:pPr>
              <a:defRPr/>
            </a:pPr>
            <a:fld id="{A863517E-9F8C-4C33-865B-6EA093FEED76}" type="slidenum">
              <a:rPr lang="fr-FR" altLang="fr-FR"/>
              <a:pPr>
                <a:defRPr/>
              </a:pPr>
              <a:t>‹N°›</a:t>
            </a:fld>
            <a:endParaRPr lang="fr-FR" altLang="fr-FR"/>
          </a:p>
        </p:txBody>
      </p:sp>
    </p:spTree>
    <p:extLst>
      <p:ext uri="{BB962C8B-B14F-4D97-AF65-F5344CB8AC3E}">
        <p14:creationId xmlns:p14="http://schemas.microsoft.com/office/powerpoint/2010/main" val="3913821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33C58F7E-504A-4926-B021-4763CB438002}" type="datetime1">
              <a:rPr lang="fr-FR" altLang="fr-FR"/>
              <a:pPr>
                <a:defRPr/>
              </a:pPr>
              <a:t>21/09/2017</a:t>
            </a:fld>
            <a:endParaRPr lang="fr-FR" altLang="fr-FR"/>
          </a:p>
        </p:txBody>
      </p:sp>
      <p:sp>
        <p:nvSpPr>
          <p:cNvPr id="6" name="Espace réservé du pied de page 4"/>
          <p:cNvSpPr>
            <a:spLocks noGrp="1"/>
          </p:cNvSpPr>
          <p:nvPr>
            <p:ph type="ftr" sz="quarter" idx="11"/>
          </p:nvPr>
        </p:nvSpPr>
        <p:spPr/>
        <p:txBody>
          <a:bodyPr/>
          <a:lstStyle>
            <a:lvl1pPr>
              <a:defRPr/>
            </a:lvl1pPr>
          </a:lstStyle>
          <a:p>
            <a:pPr>
              <a:defRPr/>
            </a:pPr>
            <a:endParaRPr lang="en-US" altLang="en-US"/>
          </a:p>
        </p:txBody>
      </p:sp>
      <p:sp>
        <p:nvSpPr>
          <p:cNvPr id="7" name="Espace réservé du numéro de diapositive 5"/>
          <p:cNvSpPr>
            <a:spLocks noGrp="1"/>
          </p:cNvSpPr>
          <p:nvPr>
            <p:ph type="sldNum" sz="quarter" idx="12"/>
          </p:nvPr>
        </p:nvSpPr>
        <p:spPr/>
        <p:txBody>
          <a:bodyPr/>
          <a:lstStyle>
            <a:lvl1pPr>
              <a:defRPr/>
            </a:lvl1pPr>
          </a:lstStyle>
          <a:p>
            <a:pPr>
              <a:defRPr/>
            </a:pPr>
            <a:fld id="{6EE64C0F-AAD4-4BED-900F-7564221B9EBC}" type="slidenum">
              <a:rPr lang="fr-FR" altLang="fr-FR"/>
              <a:pPr>
                <a:defRPr/>
              </a:pPr>
              <a:t>‹N°›</a:t>
            </a:fld>
            <a:endParaRPr lang="fr-FR" altLang="fr-FR"/>
          </a:p>
        </p:txBody>
      </p:sp>
    </p:spTree>
    <p:extLst>
      <p:ext uri="{BB962C8B-B14F-4D97-AF65-F5344CB8AC3E}">
        <p14:creationId xmlns:p14="http://schemas.microsoft.com/office/powerpoint/2010/main" val="3331912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FD027D74-51BB-4AF2-A426-620323CD447A}" type="datetime1">
              <a:rPr lang="fr-FR" altLang="fr-FR"/>
              <a:pPr>
                <a:defRPr/>
              </a:pPr>
              <a:t>21/09/2017</a:t>
            </a:fld>
            <a:endParaRPr lang="fr-FR" altLang="fr-FR"/>
          </a:p>
        </p:txBody>
      </p:sp>
      <p:sp>
        <p:nvSpPr>
          <p:cNvPr id="8" name="Espace réservé du pied de page 4"/>
          <p:cNvSpPr>
            <a:spLocks noGrp="1"/>
          </p:cNvSpPr>
          <p:nvPr>
            <p:ph type="ftr" sz="quarter" idx="11"/>
          </p:nvPr>
        </p:nvSpPr>
        <p:spPr/>
        <p:txBody>
          <a:bodyPr/>
          <a:lstStyle>
            <a:lvl1pPr>
              <a:defRPr/>
            </a:lvl1pPr>
          </a:lstStyle>
          <a:p>
            <a:pPr>
              <a:defRPr/>
            </a:pPr>
            <a:endParaRPr lang="en-US" altLang="en-US"/>
          </a:p>
        </p:txBody>
      </p:sp>
      <p:sp>
        <p:nvSpPr>
          <p:cNvPr id="9" name="Espace réservé du numéro de diapositive 5"/>
          <p:cNvSpPr>
            <a:spLocks noGrp="1"/>
          </p:cNvSpPr>
          <p:nvPr>
            <p:ph type="sldNum" sz="quarter" idx="12"/>
          </p:nvPr>
        </p:nvSpPr>
        <p:spPr/>
        <p:txBody>
          <a:bodyPr/>
          <a:lstStyle>
            <a:lvl1pPr>
              <a:defRPr/>
            </a:lvl1pPr>
          </a:lstStyle>
          <a:p>
            <a:pPr>
              <a:defRPr/>
            </a:pPr>
            <a:fld id="{77C48E7A-47B3-4F87-A320-B186DF23A08A}" type="slidenum">
              <a:rPr lang="fr-FR" altLang="fr-FR"/>
              <a:pPr>
                <a:defRPr/>
              </a:pPr>
              <a:t>‹N°›</a:t>
            </a:fld>
            <a:endParaRPr lang="fr-FR" altLang="fr-FR"/>
          </a:p>
        </p:txBody>
      </p:sp>
    </p:spTree>
    <p:extLst>
      <p:ext uri="{BB962C8B-B14F-4D97-AF65-F5344CB8AC3E}">
        <p14:creationId xmlns:p14="http://schemas.microsoft.com/office/powerpoint/2010/main" val="213635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fld id="{D8DD218C-16A7-4A61-8807-CAB7A3A0D7D8}" type="datetime1">
              <a:rPr lang="fr-FR" altLang="fr-FR"/>
              <a:pPr>
                <a:defRPr/>
              </a:pPr>
              <a:t>21/09/2017</a:t>
            </a:fld>
            <a:endParaRPr lang="fr-FR" altLang="fr-FR"/>
          </a:p>
        </p:txBody>
      </p:sp>
      <p:sp>
        <p:nvSpPr>
          <p:cNvPr id="4" name="Espace réservé du pied de page 4"/>
          <p:cNvSpPr>
            <a:spLocks noGrp="1"/>
          </p:cNvSpPr>
          <p:nvPr>
            <p:ph type="ftr" sz="quarter" idx="11"/>
          </p:nvPr>
        </p:nvSpPr>
        <p:spPr/>
        <p:txBody>
          <a:bodyPr/>
          <a:lstStyle>
            <a:lvl1pPr>
              <a:defRPr/>
            </a:lvl1pPr>
          </a:lstStyle>
          <a:p>
            <a:pPr>
              <a:defRPr/>
            </a:pPr>
            <a:endParaRPr lang="en-US" altLang="en-US"/>
          </a:p>
        </p:txBody>
      </p:sp>
      <p:sp>
        <p:nvSpPr>
          <p:cNvPr id="5" name="Espace réservé du numéro de diapositive 5"/>
          <p:cNvSpPr>
            <a:spLocks noGrp="1"/>
          </p:cNvSpPr>
          <p:nvPr>
            <p:ph type="sldNum" sz="quarter" idx="12"/>
          </p:nvPr>
        </p:nvSpPr>
        <p:spPr/>
        <p:txBody>
          <a:bodyPr/>
          <a:lstStyle>
            <a:lvl1pPr>
              <a:defRPr/>
            </a:lvl1pPr>
          </a:lstStyle>
          <a:p>
            <a:pPr>
              <a:defRPr/>
            </a:pPr>
            <a:fld id="{170381FC-88F9-4B3A-975C-369C7F069094}" type="slidenum">
              <a:rPr lang="fr-FR" altLang="fr-FR"/>
              <a:pPr>
                <a:defRPr/>
              </a:pPr>
              <a:t>‹N°›</a:t>
            </a:fld>
            <a:endParaRPr lang="fr-FR" altLang="fr-FR"/>
          </a:p>
        </p:txBody>
      </p:sp>
    </p:spTree>
    <p:extLst>
      <p:ext uri="{BB962C8B-B14F-4D97-AF65-F5344CB8AC3E}">
        <p14:creationId xmlns:p14="http://schemas.microsoft.com/office/powerpoint/2010/main" val="1039282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Espace réservé du numéro de diapositive 5"/>
          <p:cNvSpPr txBox="1">
            <a:spLocks noGrp="1"/>
          </p:cNvSpPr>
          <p:nvPr userDrawn="1"/>
        </p:nvSpPr>
        <p:spPr bwMode="auto">
          <a:xfrm>
            <a:off x="6877050" y="64928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Verdana" pitchFamily="34" charset="0"/>
                <a:ea typeface="ＭＳ Ｐゴシック" pitchFamily="34" charset="-128"/>
              </a:defRPr>
            </a:lvl1pPr>
            <a:lvl2pPr marL="742950" indent="-285750" eaLnBrk="0" hangingPunct="0">
              <a:defRPr>
                <a:solidFill>
                  <a:schemeClr val="tx1"/>
                </a:solidFill>
                <a:latin typeface="Verdana" pitchFamily="34" charset="0"/>
                <a:ea typeface="ＭＳ Ｐゴシック" pitchFamily="34" charset="-128"/>
              </a:defRPr>
            </a:lvl2pPr>
            <a:lvl3pPr marL="1143000" indent="-228600" eaLnBrk="0" hangingPunct="0">
              <a:defRPr>
                <a:solidFill>
                  <a:schemeClr val="tx1"/>
                </a:solidFill>
                <a:latin typeface="Verdana" pitchFamily="34" charset="0"/>
                <a:ea typeface="ＭＳ Ｐゴシック" pitchFamily="34" charset="-128"/>
              </a:defRPr>
            </a:lvl3pPr>
            <a:lvl4pPr marL="1600200" indent="-228600" eaLnBrk="0" hangingPunct="0">
              <a:defRPr>
                <a:solidFill>
                  <a:schemeClr val="tx1"/>
                </a:solidFill>
                <a:latin typeface="Verdana" pitchFamily="34" charset="0"/>
                <a:ea typeface="ＭＳ Ｐゴシック" pitchFamily="34" charset="-128"/>
              </a:defRPr>
            </a:lvl4pPr>
            <a:lvl5pPr marL="2057400" indent="-228600" eaLnBrk="0" hangingPunct="0">
              <a:defRPr>
                <a:solidFill>
                  <a:schemeClr val="tx1"/>
                </a:solidFill>
                <a:latin typeface="Verdana"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Verdana"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Verdana"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Verdana"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Verdana" pitchFamily="34" charset="0"/>
                <a:ea typeface="ＭＳ Ｐゴシック" pitchFamily="34" charset="-128"/>
              </a:defRPr>
            </a:lvl9pPr>
          </a:lstStyle>
          <a:p>
            <a:pPr algn="r" eaLnBrk="1" fontAlgn="base" hangingPunct="1">
              <a:spcBef>
                <a:spcPct val="0"/>
              </a:spcBef>
              <a:spcAft>
                <a:spcPct val="0"/>
              </a:spcAft>
              <a:defRPr/>
            </a:pPr>
            <a:fld id="{0998D5C1-46A9-47AE-901E-04C49029E071}" type="slidenum">
              <a:rPr lang="fr-FR" altLang="fr-FR" sz="1200" smtClean="0">
                <a:solidFill>
                  <a:srgbClr val="898989"/>
                </a:solidFill>
              </a:rPr>
              <a:pPr algn="r" eaLnBrk="1" fontAlgn="base" hangingPunct="1">
                <a:spcBef>
                  <a:spcPct val="0"/>
                </a:spcBef>
                <a:spcAft>
                  <a:spcPct val="0"/>
                </a:spcAft>
                <a:defRPr/>
              </a:pPr>
              <a:t>‹N°›</a:t>
            </a:fld>
            <a:endParaRPr lang="fr-FR" altLang="fr-FR" sz="1200">
              <a:solidFill>
                <a:srgbClr val="898989"/>
              </a:solidFill>
            </a:endParaRPr>
          </a:p>
        </p:txBody>
      </p:sp>
      <p:cxnSp>
        <p:nvCxnSpPr>
          <p:cNvPr id="4" name="Connecteur droit 3"/>
          <p:cNvCxnSpPr/>
          <p:nvPr userDrawn="1"/>
        </p:nvCxnSpPr>
        <p:spPr>
          <a:xfrm>
            <a:off x="1588" y="692150"/>
            <a:ext cx="9142412" cy="0"/>
          </a:xfrm>
          <a:prstGeom prst="line">
            <a:avLst/>
          </a:prstGeom>
          <a:ln>
            <a:solidFill>
              <a:srgbClr val="E75112"/>
            </a:solidFill>
          </a:ln>
        </p:spPr>
        <p:style>
          <a:lnRef idx="1">
            <a:schemeClr val="accent1"/>
          </a:lnRef>
          <a:fillRef idx="0">
            <a:schemeClr val="accent1"/>
          </a:fillRef>
          <a:effectRef idx="0">
            <a:schemeClr val="accent1"/>
          </a:effectRef>
          <a:fontRef idx="minor">
            <a:schemeClr val="tx1"/>
          </a:fontRef>
        </p:style>
      </p:cxnSp>
      <p:sp>
        <p:nvSpPr>
          <p:cNvPr id="7" name="Rectangle 2"/>
          <p:cNvSpPr>
            <a:spLocks noGrp="1" noChangeArrowheads="1"/>
          </p:cNvSpPr>
          <p:nvPr>
            <p:ph type="title" idx="4294967295"/>
          </p:nvPr>
        </p:nvSpPr>
        <p:spPr>
          <a:xfrm>
            <a:off x="0" y="0"/>
            <a:ext cx="9144000" cy="692150"/>
          </a:xfrm>
        </p:spPr>
        <p:txBody>
          <a:bodyPr/>
          <a:lstStyle/>
          <a:p>
            <a:endParaRPr lang="fr-FR" altLang="fr-FR" dirty="0"/>
          </a:p>
        </p:txBody>
      </p:sp>
    </p:spTree>
    <p:extLst>
      <p:ext uri="{BB962C8B-B14F-4D97-AF65-F5344CB8AC3E}">
        <p14:creationId xmlns:p14="http://schemas.microsoft.com/office/powerpoint/2010/main" val="2804697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5CE8EB30-2CD1-4C91-B545-4F2553594FC2}" type="datetime1">
              <a:rPr lang="fr-FR" altLang="fr-FR"/>
              <a:pPr>
                <a:defRPr/>
              </a:pPr>
              <a:t>21/09/2017</a:t>
            </a:fld>
            <a:endParaRPr lang="fr-FR" altLang="fr-FR"/>
          </a:p>
        </p:txBody>
      </p:sp>
      <p:sp>
        <p:nvSpPr>
          <p:cNvPr id="6" name="Espace réservé du pied de page 4"/>
          <p:cNvSpPr>
            <a:spLocks noGrp="1"/>
          </p:cNvSpPr>
          <p:nvPr>
            <p:ph type="ftr" sz="quarter" idx="11"/>
          </p:nvPr>
        </p:nvSpPr>
        <p:spPr/>
        <p:txBody>
          <a:bodyPr/>
          <a:lstStyle>
            <a:lvl1pPr>
              <a:defRPr/>
            </a:lvl1pPr>
          </a:lstStyle>
          <a:p>
            <a:pPr>
              <a:defRPr/>
            </a:pPr>
            <a:endParaRPr lang="en-US" altLang="en-US"/>
          </a:p>
        </p:txBody>
      </p:sp>
      <p:sp>
        <p:nvSpPr>
          <p:cNvPr id="7" name="Espace réservé du numéro de diapositive 5"/>
          <p:cNvSpPr>
            <a:spLocks noGrp="1"/>
          </p:cNvSpPr>
          <p:nvPr>
            <p:ph type="sldNum" sz="quarter" idx="12"/>
          </p:nvPr>
        </p:nvSpPr>
        <p:spPr/>
        <p:txBody>
          <a:bodyPr/>
          <a:lstStyle>
            <a:lvl1pPr>
              <a:defRPr/>
            </a:lvl1pPr>
          </a:lstStyle>
          <a:p>
            <a:pPr>
              <a:defRPr/>
            </a:pPr>
            <a:fld id="{5B894C6B-EF0B-4586-AA47-B40D8BEBF28E}" type="slidenum">
              <a:rPr lang="fr-FR" altLang="fr-FR"/>
              <a:pPr>
                <a:defRPr/>
              </a:pPr>
              <a:t>‹N°›</a:t>
            </a:fld>
            <a:endParaRPr lang="fr-FR" altLang="fr-FR"/>
          </a:p>
        </p:txBody>
      </p:sp>
    </p:spTree>
    <p:extLst>
      <p:ext uri="{BB962C8B-B14F-4D97-AF65-F5344CB8AC3E}">
        <p14:creationId xmlns:p14="http://schemas.microsoft.com/office/powerpoint/2010/main" val="24539235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14.xml"/><Relationship Id="rId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Straight Connector 6"/>
          <p:cNvCxnSpPr/>
          <p:nvPr/>
        </p:nvCxnSpPr>
        <p:spPr>
          <a:xfrm>
            <a:off x="457200" y="5760720"/>
            <a:ext cx="8229600" cy="0"/>
          </a:xfrm>
          <a:prstGeom prst="line">
            <a:avLst/>
          </a:prstGeom>
          <a:ln>
            <a:solidFill>
              <a:srgbClr val="BC5F2B"/>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457200" y="472239"/>
            <a:ext cx="8229600" cy="0"/>
          </a:xfrm>
          <a:prstGeom prst="line">
            <a:avLst/>
          </a:prstGeom>
          <a:ln>
            <a:solidFill>
              <a:srgbClr val="BC5F2B"/>
            </a:solidFill>
          </a:ln>
          <a:effectLst/>
        </p:spPr>
        <p:style>
          <a:lnRef idx="2">
            <a:schemeClr val="accent1"/>
          </a:lnRef>
          <a:fillRef idx="0">
            <a:schemeClr val="accent1"/>
          </a:fillRef>
          <a:effectRef idx="1">
            <a:schemeClr val="accent1"/>
          </a:effectRef>
          <a:fontRef idx="minor">
            <a:schemeClr val="tx1"/>
          </a:fontRef>
        </p:style>
      </p:cxnSp>
      <p:pic>
        <p:nvPicPr>
          <p:cNvPr id="4" name="Picture 3" descr="DUNElogoFINAL5.6.15_type-0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36243" y="212150"/>
            <a:ext cx="3598105" cy="214097"/>
          </a:xfrm>
          <a:prstGeom prst="rect">
            <a:avLst/>
          </a:prstGeom>
        </p:spPr>
      </p:pic>
      <p:pic>
        <p:nvPicPr>
          <p:cNvPr id="5" name="Picture 4" descr="DUNElogoFINAL5.6.15_noType-01.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16733" y="5974039"/>
            <a:ext cx="1370067" cy="557369"/>
          </a:xfrm>
          <a:prstGeom prst="rect">
            <a:avLst/>
          </a:prstGeom>
        </p:spPr>
      </p:pic>
    </p:spTree>
    <p:extLst>
      <p:ext uri="{BB962C8B-B14F-4D97-AF65-F5344CB8AC3E}">
        <p14:creationId xmlns:p14="http://schemas.microsoft.com/office/powerpoint/2010/main" val="3799059042"/>
      </p:ext>
    </p:extLst>
  </p:cSld>
  <p:clrMap bg1="lt1" tx1="dk1" bg2="lt2" tx2="dk2" accent1="accent1" accent2="accent2" accent3="accent3" accent4="accent4" accent5="accent5" accent6="accent6" hlink="hlink" folHlink="folHlink"/>
  <p:sldLayoutIdLst>
    <p:sldLayoutId id="2147483667" r:id="rId1"/>
  </p:sldLayoutIdLst>
  <p:hf hdr="0"/>
  <p:txStyles>
    <p:titleStyle>
      <a:lvl1pPr algn="ctr" defTabSz="457200" rtl="0" eaLnBrk="1" fontAlgn="base" hangingPunct="1">
        <a:spcBef>
          <a:spcPct val="0"/>
        </a:spcBef>
        <a:spcAft>
          <a:spcPct val="0"/>
        </a:spcAft>
        <a:defRPr sz="4400" kern="1200">
          <a:solidFill>
            <a:schemeClr val="tx1"/>
          </a:solidFill>
          <a:latin typeface="+mj-lt"/>
          <a:ea typeface="Geneva" charset="0"/>
          <a:cs typeface="Geneva" charset="0"/>
        </a:defRPr>
      </a:lvl1pPr>
      <a:lvl2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2pPr>
      <a:lvl3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3pPr>
      <a:lvl4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4pPr>
      <a:lvl5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5pPr>
      <a:lvl6pPr marL="4572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6pPr>
      <a:lvl7pPr marL="9144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7pPr>
      <a:lvl8pPr marL="13716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8pPr>
      <a:lvl9pPr marL="18288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fontAlgn="base">
              <a:spcBef>
                <a:spcPct val="0"/>
              </a:spcBef>
              <a:spcAft>
                <a:spcPct val="0"/>
              </a:spcAft>
              <a:defRPr/>
            </a:pPr>
            <a:fld id="{AB36B50E-3DFA-4FC7-9C02-77088F1C7635}" type="datetime1">
              <a:rPr lang="fr-FR" altLang="fr-FR">
                <a:latin typeface="Verdana" pitchFamily="34" charset="0"/>
                <a:ea typeface="ＭＳ Ｐゴシック" pitchFamily="34" charset="-128"/>
              </a:rPr>
              <a:pPr fontAlgn="base">
                <a:spcBef>
                  <a:spcPct val="0"/>
                </a:spcBef>
                <a:spcAft>
                  <a:spcPct val="0"/>
                </a:spcAft>
                <a:defRPr/>
              </a:pPr>
              <a:t>21/09/2017</a:t>
            </a:fld>
            <a:endParaRPr lang="fr-FR" altLang="fr-FR">
              <a:latin typeface="Verdana" pitchFamily="34" charset="0"/>
              <a:ea typeface="ＭＳ Ｐゴシック" pitchFamily="34" charset="-128"/>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pPr fontAlgn="base">
              <a:spcBef>
                <a:spcPct val="0"/>
              </a:spcBef>
              <a:spcAft>
                <a:spcPct val="0"/>
              </a:spcAft>
              <a:defRPr/>
            </a:pPr>
            <a:endParaRPr lang="en-US" altLang="en-US">
              <a:latin typeface="Verdana" pitchFamily="34" charset="0"/>
              <a:ea typeface="ＭＳ Ｐゴシック" pitchFamily="34" charset="-128"/>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fontAlgn="base">
              <a:spcBef>
                <a:spcPct val="0"/>
              </a:spcBef>
              <a:spcAft>
                <a:spcPct val="0"/>
              </a:spcAft>
              <a:defRPr/>
            </a:pPr>
            <a:fld id="{B826C9DC-C0A4-4F31-B23F-CB62344617D7}" type="slidenum">
              <a:rPr lang="fr-FR" altLang="fr-FR">
                <a:latin typeface="Verdana" pitchFamily="34" charset="0"/>
                <a:ea typeface="ＭＳ Ｐゴシック" pitchFamily="34" charset="-128"/>
              </a:rPr>
              <a:pPr fontAlgn="base">
                <a:spcBef>
                  <a:spcPct val="0"/>
                </a:spcBef>
                <a:spcAft>
                  <a:spcPct val="0"/>
                </a:spcAft>
                <a:defRPr/>
              </a:pPr>
              <a:t>‹N°›</a:t>
            </a:fld>
            <a:endParaRPr lang="fr-FR" altLang="fr-FR">
              <a:latin typeface="Verdana" pitchFamily="34" charset="0"/>
              <a:ea typeface="ＭＳ Ｐゴシック" pitchFamily="34" charset="-128"/>
            </a:endParaRPr>
          </a:p>
        </p:txBody>
      </p:sp>
    </p:spTree>
    <p:extLst>
      <p:ext uri="{BB962C8B-B14F-4D97-AF65-F5344CB8AC3E}">
        <p14:creationId xmlns:p14="http://schemas.microsoft.com/office/powerpoint/2010/main" val="3933574998"/>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Lst>
  <p:hf sldNum="0" hdr="0" ftr="0" dt="0"/>
  <p:txStyles>
    <p:titleStyle>
      <a:lvl1pPr algn="ctr" rtl="0" eaLnBrk="0" fontAlgn="base" hangingPunct="0">
        <a:spcBef>
          <a:spcPct val="0"/>
        </a:spcBef>
        <a:spcAft>
          <a:spcPct val="0"/>
        </a:spcAft>
        <a:defRPr sz="4400" kern="1200">
          <a:solidFill>
            <a:schemeClr val="tx1"/>
          </a:solidFill>
          <a:latin typeface="+mj-lt"/>
          <a:ea typeface="ＭＳ Ｐゴシック"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itchFamily="34"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itchFamily="34"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itchFamily="34"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pitchFamily="34"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pitchFamily="34"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79219" y="6606624"/>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defTabSz="457200">
              <a:defRPr/>
            </a:pPr>
            <a:r>
              <a:rPr lang="en-GB">
                <a:latin typeface="Helvetica"/>
                <a:cs typeface="Helvetica"/>
              </a:rPr>
              <a:t>22/3/2017</a:t>
            </a:r>
            <a:endParaRPr lang="en-US" dirty="0">
              <a:latin typeface="Helvetica"/>
              <a:cs typeface="Helvetica"/>
            </a:endParaRPr>
          </a:p>
        </p:txBody>
      </p:sp>
      <p:sp>
        <p:nvSpPr>
          <p:cNvPr id="5" name="Footer Placeholder 4"/>
          <p:cNvSpPr>
            <a:spLocks noGrp="1"/>
          </p:cNvSpPr>
          <p:nvPr>
            <p:ph type="ftr" sz="quarter" idx="3"/>
          </p:nvPr>
        </p:nvSpPr>
        <p:spPr>
          <a:xfrm>
            <a:off x="1877785" y="6606624"/>
            <a:ext cx="4892514" cy="170720"/>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defTabSz="457200">
              <a:defRPr/>
            </a:pPr>
            <a:r>
              <a:rPr lang="en-GB"/>
              <a:t>Mark Thomson | protoDUNE-DP Meeting (CERN)</a:t>
            </a:r>
          </a:p>
        </p:txBody>
      </p:sp>
      <p:sp>
        <p:nvSpPr>
          <p:cNvPr id="6" name="Slide Number Placeholder 5"/>
          <p:cNvSpPr>
            <a:spLocks noGrp="1"/>
          </p:cNvSpPr>
          <p:nvPr>
            <p:ph type="sldNum" sz="quarter" idx="4"/>
          </p:nvPr>
        </p:nvSpPr>
        <p:spPr>
          <a:xfrm>
            <a:off x="454026" y="6606624"/>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defTabSz="457200">
              <a:defRPr/>
            </a:pPr>
            <a:fld id="{0C39C72E-2A13-EB4D-AD45-6D4E6ACAED8D}" type="slidenum">
              <a:rPr lang="en-US"/>
              <a:pPr defTabSz="457200">
                <a:defRPr/>
              </a:pPr>
              <a:t>‹N°›</a:t>
            </a:fld>
            <a:endParaRPr lang="en-US" dirty="0"/>
          </a:p>
        </p:txBody>
      </p:sp>
      <p:cxnSp>
        <p:nvCxnSpPr>
          <p:cNvPr id="7" name="Straight Connector 6"/>
          <p:cNvCxnSpPr/>
          <p:nvPr/>
        </p:nvCxnSpPr>
        <p:spPr>
          <a:xfrm>
            <a:off x="457200" y="6500325"/>
            <a:ext cx="8229600" cy="0"/>
          </a:xfrm>
          <a:prstGeom prst="line">
            <a:avLst/>
          </a:prstGeom>
          <a:ln>
            <a:solidFill>
              <a:srgbClr val="E95125"/>
            </a:solidFill>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7920282" y="6514034"/>
            <a:ext cx="772868" cy="326075"/>
          </a:xfrm>
          <a:prstGeom prst="rect">
            <a:avLst/>
          </a:prstGeom>
        </p:spPr>
      </p:pic>
      <p:pic>
        <p:nvPicPr>
          <p:cNvPr id="9" name="Picture 8" descr="Colour logo RGB_DM.jp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483629" y="6592354"/>
            <a:ext cx="1082998" cy="225127"/>
          </a:xfrm>
          <a:prstGeom prst="rect">
            <a:avLst/>
          </a:prstGeom>
        </p:spPr>
      </p:pic>
    </p:spTree>
    <p:extLst>
      <p:ext uri="{BB962C8B-B14F-4D97-AF65-F5344CB8AC3E}">
        <p14:creationId xmlns:p14="http://schemas.microsoft.com/office/powerpoint/2010/main" val="3731020693"/>
      </p:ext>
    </p:extLst>
  </p:cSld>
  <p:clrMap bg1="lt1" tx1="dk1" bg2="lt2" tx2="dk2" accent1="accent1" accent2="accent2" accent3="accent3" accent4="accent4" accent5="accent5" accent6="accent6" hlink="hlink" folHlink="folHlink"/>
  <p:sldLayoutIdLst>
    <p:sldLayoutId id="2147483911" r:id="rId1"/>
  </p:sldLayoutIdLst>
  <p:hf hdr="0"/>
  <p:txStyles>
    <p:titleStyle>
      <a:lvl1pPr algn="ctr" defTabSz="457200" rtl="0" fontAlgn="base">
        <a:spcBef>
          <a:spcPct val="0"/>
        </a:spcBef>
        <a:spcAft>
          <a:spcPct val="0"/>
        </a:spcAft>
        <a:defRPr sz="4400" kern="1200">
          <a:solidFill>
            <a:schemeClr val="tx1"/>
          </a:solidFill>
          <a:latin typeface="+mj-lt"/>
          <a:ea typeface="Geneva" charset="0"/>
          <a:cs typeface="Geneva" charset="0"/>
        </a:defRPr>
      </a:lvl1pPr>
      <a:lvl2pPr algn="ctr" defTabSz="457200" rtl="0" fontAlgn="base">
        <a:spcBef>
          <a:spcPct val="0"/>
        </a:spcBef>
        <a:spcAft>
          <a:spcPct val="0"/>
        </a:spcAft>
        <a:defRPr sz="4400">
          <a:solidFill>
            <a:schemeClr val="tx1"/>
          </a:solidFill>
          <a:latin typeface="Calibri" charset="0"/>
          <a:ea typeface="Geneva" charset="0"/>
          <a:cs typeface="Geneva" charset="0"/>
        </a:defRPr>
      </a:lvl2pPr>
      <a:lvl3pPr algn="ctr" defTabSz="457200" rtl="0" fontAlgn="base">
        <a:spcBef>
          <a:spcPct val="0"/>
        </a:spcBef>
        <a:spcAft>
          <a:spcPct val="0"/>
        </a:spcAft>
        <a:defRPr sz="4400">
          <a:solidFill>
            <a:schemeClr val="tx1"/>
          </a:solidFill>
          <a:latin typeface="Calibri" charset="0"/>
          <a:ea typeface="Geneva" charset="0"/>
          <a:cs typeface="Geneva" charset="0"/>
        </a:defRPr>
      </a:lvl3pPr>
      <a:lvl4pPr algn="ctr" defTabSz="457200" rtl="0" fontAlgn="base">
        <a:spcBef>
          <a:spcPct val="0"/>
        </a:spcBef>
        <a:spcAft>
          <a:spcPct val="0"/>
        </a:spcAft>
        <a:defRPr sz="4400">
          <a:solidFill>
            <a:schemeClr val="tx1"/>
          </a:solidFill>
          <a:latin typeface="Calibri" charset="0"/>
          <a:ea typeface="Geneva" charset="0"/>
          <a:cs typeface="Geneva" charset="0"/>
        </a:defRPr>
      </a:lvl4pPr>
      <a:lvl5pPr algn="ctr" defTabSz="457200" rtl="0" fontAlgn="base">
        <a:spcBef>
          <a:spcPct val="0"/>
        </a:spcBef>
        <a:spcAft>
          <a:spcPct val="0"/>
        </a:spcAft>
        <a:defRPr sz="4400">
          <a:solidFill>
            <a:schemeClr val="tx1"/>
          </a:solidFill>
          <a:latin typeface="Calibri" charset="0"/>
          <a:ea typeface="Geneva" charset="0"/>
          <a:cs typeface="Geneva" charset="0"/>
        </a:defRPr>
      </a:lvl5pPr>
      <a:lvl6pPr marL="457200" algn="ctr" defTabSz="457200" rtl="0" fontAlgn="base">
        <a:spcBef>
          <a:spcPct val="0"/>
        </a:spcBef>
        <a:spcAft>
          <a:spcPct val="0"/>
        </a:spcAft>
        <a:defRPr sz="4400">
          <a:solidFill>
            <a:schemeClr val="tx1"/>
          </a:solidFill>
          <a:latin typeface="Calibri" charset="0"/>
          <a:ea typeface="Geneva" charset="0"/>
          <a:cs typeface="Geneva" charset="0"/>
        </a:defRPr>
      </a:lvl6pPr>
      <a:lvl7pPr marL="914400" algn="ctr" defTabSz="457200" rtl="0" fontAlgn="base">
        <a:spcBef>
          <a:spcPct val="0"/>
        </a:spcBef>
        <a:spcAft>
          <a:spcPct val="0"/>
        </a:spcAft>
        <a:defRPr sz="4400">
          <a:solidFill>
            <a:schemeClr val="tx1"/>
          </a:solidFill>
          <a:latin typeface="Calibri" charset="0"/>
          <a:ea typeface="Geneva" charset="0"/>
          <a:cs typeface="Geneva" charset="0"/>
        </a:defRPr>
      </a:lvl7pPr>
      <a:lvl8pPr marL="1371600" algn="ctr" defTabSz="457200" rtl="0" fontAlgn="base">
        <a:spcBef>
          <a:spcPct val="0"/>
        </a:spcBef>
        <a:spcAft>
          <a:spcPct val="0"/>
        </a:spcAft>
        <a:defRPr sz="4400">
          <a:solidFill>
            <a:schemeClr val="tx1"/>
          </a:solidFill>
          <a:latin typeface="Calibri" charset="0"/>
          <a:ea typeface="Geneva" charset="0"/>
          <a:cs typeface="Geneva" charset="0"/>
        </a:defRPr>
      </a:lvl8pPr>
      <a:lvl9pPr marL="1828800" algn="ctr" defTabSz="457200" rtl="0" fontAlgn="base">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indico.fnal.gov/conferenceDisplay.py?confId=15257" TargetMode="External"/><Relationship Id="rId2" Type="http://schemas.openxmlformats.org/officeDocument/2006/relationships/hyperlink" Target="https://indico.fnal.gov/conferenceDisplay.py?confId=15188"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548680"/>
            <a:ext cx="8218488" cy="1143000"/>
          </a:xfrm>
        </p:spPr>
        <p:txBody>
          <a:bodyPr/>
          <a:lstStyle/>
          <a:p>
            <a:r>
              <a:rPr lang="en-US" dirty="0"/>
              <a:t>Dual Phase Electronics Consortium </a:t>
            </a:r>
          </a:p>
        </p:txBody>
      </p:sp>
      <p:sp>
        <p:nvSpPr>
          <p:cNvPr id="3" name="Text Placeholder 2"/>
          <p:cNvSpPr>
            <a:spLocks noGrp="1"/>
          </p:cNvSpPr>
          <p:nvPr>
            <p:ph type="body" sz="quarter" idx="10"/>
          </p:nvPr>
        </p:nvSpPr>
        <p:spPr>
          <a:xfrm>
            <a:off x="35496" y="2060848"/>
            <a:ext cx="8221663" cy="1721069"/>
          </a:xfrm>
        </p:spPr>
        <p:txBody>
          <a:bodyPr/>
          <a:lstStyle/>
          <a:p>
            <a:r>
              <a:rPr lang="en-US" dirty="0"/>
              <a:t>Dario Autiero (IPNL Lyon</a:t>
            </a:r>
            <a:r>
              <a:rPr lang="en-US" dirty="0" smtClean="0"/>
              <a:t>) and Takuya Hasegawa (KEK) </a:t>
            </a:r>
            <a:endParaRPr lang="en-US" dirty="0"/>
          </a:p>
          <a:p>
            <a:r>
              <a:rPr lang="en-US" dirty="0" smtClean="0"/>
              <a:t>September 21, </a:t>
            </a:r>
            <a:r>
              <a:rPr lang="en-US" dirty="0"/>
              <a:t>2017</a:t>
            </a:r>
          </a:p>
        </p:txBody>
      </p:sp>
      <p:sp>
        <p:nvSpPr>
          <p:cNvPr id="4" name="AutoShape 2" descr="https://mmm.cern.ch/owa/attachment.ashx?id=RgAAAAA9BqUaArYwRKxA%2bMvNYu3gBwCTgR0NacwbRZ5jcPhXbfxOAAAACnTGAAC5tCE5yaZqRK4JI5vhMWQ1AADsLQzwAAAJ&amp;attcnt=1&amp;attid0=BAAAAAAA&amp;attcid0=EFF81891-0B92-44BF-9F9C-256B75BD6233%40guest-network.net"/>
          <p:cNvSpPr>
            <a:spLocks noChangeAspect="1" noChangeArrowheads="1"/>
          </p:cNvSpPr>
          <p:nvPr/>
        </p:nvSpPr>
        <p:spPr bwMode="auto">
          <a:xfrm>
            <a:off x="63500" y="-136525"/>
            <a:ext cx="7820025" cy="44005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781353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257175" y="923925"/>
            <a:ext cx="8629650" cy="5010150"/>
          </a:xfrm>
          <a:prstGeom prst="rect">
            <a:avLst/>
          </a:prstGeom>
        </p:spPr>
      </p:pic>
    </p:spTree>
    <p:extLst>
      <p:ext uri="{BB962C8B-B14F-4D97-AF65-F5344CB8AC3E}">
        <p14:creationId xmlns:p14="http://schemas.microsoft.com/office/powerpoint/2010/main" val="3819186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A630CE81-36B8-410B-B549-800FB177BB64}"/>
              </a:ext>
            </a:extLst>
          </p:cNvPr>
          <p:cNvSpPr txBox="1"/>
          <p:nvPr/>
        </p:nvSpPr>
        <p:spPr>
          <a:xfrm>
            <a:off x="35496" y="476672"/>
            <a:ext cx="8928992" cy="5262979"/>
          </a:xfrm>
          <a:prstGeom prst="rect">
            <a:avLst/>
          </a:prstGeom>
          <a:noFill/>
        </p:spPr>
        <p:txBody>
          <a:bodyPr wrap="square" rtlCol="0">
            <a:spAutoFit/>
          </a:bodyPr>
          <a:lstStyle/>
          <a:p>
            <a:pPr marL="285750" indent="-285750">
              <a:buFont typeface="Wingdings" panose="05000000000000000000" pitchFamily="2" charset="2"/>
              <a:buChar char="Ø"/>
            </a:pPr>
            <a:r>
              <a:rPr lang="en-US" sz="1600" dirty="0" smtClean="0"/>
              <a:t>FD TB meetings dedicated to general consortia organization:</a:t>
            </a:r>
          </a:p>
          <a:p>
            <a:r>
              <a:rPr lang="en-US" sz="1600" dirty="0"/>
              <a:t>31/8 </a:t>
            </a:r>
            <a:r>
              <a:rPr lang="en-US" sz="1600" dirty="0">
                <a:hlinkClick r:id="rId2"/>
              </a:rPr>
              <a:t>https://</a:t>
            </a:r>
            <a:r>
              <a:rPr lang="en-US" sz="1600" dirty="0" smtClean="0">
                <a:hlinkClick r:id="rId2"/>
              </a:rPr>
              <a:t>indico.fnal.gov/conferenceDisplay.py?confId=15188</a:t>
            </a:r>
            <a:endParaRPr lang="en-US" sz="1600" dirty="0" smtClean="0"/>
          </a:p>
          <a:p>
            <a:r>
              <a:rPr lang="en-US" sz="1600" dirty="0" smtClean="0"/>
              <a:t>14/9 </a:t>
            </a:r>
            <a:r>
              <a:rPr lang="en-US" sz="1600" dirty="0" smtClean="0">
                <a:hlinkClick r:id="rId3"/>
              </a:rPr>
              <a:t>https</a:t>
            </a:r>
            <a:r>
              <a:rPr lang="en-US" sz="1600" dirty="0">
                <a:hlinkClick r:id="rId3"/>
              </a:rPr>
              <a:t>://</a:t>
            </a:r>
            <a:r>
              <a:rPr lang="en-US" sz="1600" dirty="0" smtClean="0">
                <a:hlinkClick r:id="rId3"/>
              </a:rPr>
              <a:t>indico.fnal.gov/conferenceDisplay.py?confId=15257</a:t>
            </a:r>
            <a:endParaRPr lang="en-US" sz="1600" dirty="0" smtClean="0"/>
          </a:p>
          <a:p>
            <a:r>
              <a:rPr lang="en-US" sz="1600" dirty="0" smtClean="0"/>
              <a:t>Next FD TB meeting foreseen on 28/9 (finalization of WBS)</a:t>
            </a:r>
            <a:endParaRPr lang="en-US" sz="1600" dirty="0"/>
          </a:p>
          <a:p>
            <a:endParaRPr lang="en-US" sz="1600" dirty="0"/>
          </a:p>
          <a:p>
            <a:pPr marL="285750" indent="-285750">
              <a:buFont typeface="Wingdings" panose="05000000000000000000" pitchFamily="2" charset="2"/>
              <a:buChar char="Ø"/>
            </a:pPr>
            <a:r>
              <a:rPr lang="en-US" sz="1600" dirty="0" smtClean="0"/>
              <a:t>Takuya Hasegawa started as Consortium Technical lead</a:t>
            </a:r>
          </a:p>
          <a:p>
            <a:pPr marL="285750" indent="-285750">
              <a:buFont typeface="Wingdings" panose="05000000000000000000" pitchFamily="2" charset="2"/>
              <a:buChar char="Ø"/>
            </a:pPr>
            <a:endParaRPr lang="en-US" sz="1600" dirty="0" smtClean="0"/>
          </a:p>
          <a:p>
            <a:pPr marL="285750" indent="-285750">
              <a:buFont typeface="Wingdings" panose="05000000000000000000" pitchFamily="2" charset="2"/>
              <a:buChar char="Ø"/>
            </a:pPr>
            <a:r>
              <a:rPr lang="en-US" sz="1600" dirty="0" smtClean="0"/>
              <a:t>Official consortium mailing lists activated (all members, IB rep.). Next DP-electronics consortium meeting in two weeks, same time</a:t>
            </a:r>
          </a:p>
          <a:p>
            <a:pPr marL="285750" indent="-285750">
              <a:buFont typeface="Wingdings" panose="05000000000000000000" pitchFamily="2" charset="2"/>
              <a:buChar char="Ø"/>
            </a:pPr>
            <a:endParaRPr lang="en-US" sz="1600" dirty="0" smtClean="0"/>
          </a:p>
          <a:p>
            <a:pPr marL="285750" indent="-285750">
              <a:buFont typeface="Wingdings" panose="05000000000000000000" pitchFamily="2" charset="2"/>
              <a:buChar char="Ø"/>
            </a:pPr>
            <a:r>
              <a:rPr lang="en-US" sz="1600" dirty="0" smtClean="0"/>
              <a:t>Contacts with DAQ consortium: most of institutions in DP-electronics consortium has also engaged the DAQ consortium in order to contribute to the correct interfacing of FE digital electronics and bring the experience from the DAQ design of </a:t>
            </a:r>
            <a:r>
              <a:rPr lang="en-US" sz="1600" dirty="0" err="1" smtClean="0"/>
              <a:t>ProtoDUNE</a:t>
            </a:r>
            <a:r>
              <a:rPr lang="en-US" sz="1600" dirty="0" smtClean="0"/>
              <a:t>-DP</a:t>
            </a:r>
            <a:endParaRPr lang="en-US" sz="1600" dirty="0"/>
          </a:p>
          <a:p>
            <a:endParaRPr lang="en-US" sz="1600" dirty="0"/>
          </a:p>
          <a:p>
            <a:pPr marL="285750" indent="-285750">
              <a:buFont typeface="Wingdings" panose="05000000000000000000" pitchFamily="2" charset="2"/>
              <a:buChar char="Ø"/>
            </a:pPr>
            <a:r>
              <a:rPr lang="en-US" sz="1600" dirty="0" smtClean="0"/>
              <a:t>Main work during the last weeks on the WBS (in attachment on this INDICO page)</a:t>
            </a:r>
          </a:p>
          <a:p>
            <a:pPr marL="285750" indent="-285750">
              <a:buFont typeface="Arial" panose="020B0604020202020204" pitchFamily="34" charset="0"/>
              <a:buChar char="•"/>
            </a:pPr>
            <a:r>
              <a:rPr lang="en-US" sz="1600" dirty="0" smtClean="0"/>
              <a:t>Review at this </a:t>
            </a:r>
            <a:r>
              <a:rPr lang="en-US" sz="1600" dirty="0" smtClean="0"/>
              <a:t>meeting. </a:t>
            </a:r>
            <a:r>
              <a:rPr lang="en-US" sz="1600" dirty="0" smtClean="0"/>
              <a:t>Present version </a:t>
            </a:r>
            <a:r>
              <a:rPr lang="en-US" sz="1600" smtClean="0"/>
              <a:t>(V4) already </a:t>
            </a:r>
            <a:r>
              <a:rPr lang="en-US" sz="1600" dirty="0" smtClean="0"/>
              <a:t>at advanced stage </a:t>
            </a:r>
            <a:r>
              <a:rPr lang="en-US" sz="1600" smtClean="0"/>
              <a:t>for </a:t>
            </a:r>
            <a:r>
              <a:rPr lang="en-US" sz="1600" smtClean="0"/>
              <a:t>IPNL/APC/LAPP/SMU/Japanese </a:t>
            </a:r>
            <a:r>
              <a:rPr lang="en-US" sz="1600" dirty="0" smtClean="0"/>
              <a:t>groups. Please check it again. Update by 28/9</a:t>
            </a:r>
          </a:p>
          <a:p>
            <a:pPr marL="285750" indent="-285750">
              <a:buFont typeface="Arial" panose="020B0604020202020204" pitchFamily="34" charset="0"/>
              <a:buChar char="•"/>
            </a:pPr>
            <a:endParaRPr lang="en-US" sz="1600" dirty="0" smtClean="0"/>
          </a:p>
          <a:p>
            <a:pPr marL="285750" indent="-285750">
              <a:buFont typeface="Arial" panose="020B0604020202020204" pitchFamily="34" charset="0"/>
              <a:buChar char="•"/>
            </a:pPr>
            <a:r>
              <a:rPr lang="en-US" sz="1600" dirty="0" smtClean="0"/>
              <a:t>First WBS version was due to TB last week, about 100 items: very positive feedback by </a:t>
            </a:r>
            <a:r>
              <a:rPr lang="en-US" sz="1600" dirty="0" err="1" smtClean="0"/>
              <a:t>S.Kettel</a:t>
            </a:r>
            <a:r>
              <a:rPr lang="en-US" sz="1600" dirty="0" smtClean="0"/>
              <a:t> and E. James on the material we provided. Some renumbering suggested in order to put together a few items in a more coherent way (thanks to Steve)</a:t>
            </a:r>
            <a:endParaRPr lang="en-US" sz="1600" dirty="0"/>
          </a:p>
        </p:txBody>
      </p:sp>
    </p:spTree>
    <p:extLst>
      <p:ext uri="{BB962C8B-B14F-4D97-AF65-F5344CB8AC3E}">
        <p14:creationId xmlns:p14="http://schemas.microsoft.com/office/powerpoint/2010/main" val="1195520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A630CE81-36B8-410B-B549-800FB177BB64}"/>
              </a:ext>
            </a:extLst>
          </p:cNvPr>
          <p:cNvSpPr txBox="1"/>
          <p:nvPr/>
        </p:nvSpPr>
        <p:spPr>
          <a:xfrm>
            <a:off x="107504" y="692696"/>
            <a:ext cx="8928992" cy="4278094"/>
          </a:xfrm>
          <a:prstGeom prst="rect">
            <a:avLst/>
          </a:prstGeom>
          <a:noFill/>
        </p:spPr>
        <p:txBody>
          <a:bodyPr wrap="square" rtlCol="0">
            <a:spAutoFit/>
          </a:bodyPr>
          <a:lstStyle/>
          <a:p>
            <a:pPr marL="285750" indent="-285750">
              <a:buFont typeface="Wingdings" panose="05000000000000000000" pitchFamily="2" charset="2"/>
              <a:buChar char="Ø"/>
            </a:pPr>
            <a:r>
              <a:rPr lang="en-US" sz="1600" dirty="0" smtClean="0"/>
              <a:t>Additional institutions are welcome to join on the not yet covered items or to contribute to any item they could be interested in</a:t>
            </a:r>
          </a:p>
          <a:p>
            <a:pPr marL="285750" indent="-285750">
              <a:buFont typeface="Wingdings" panose="05000000000000000000" pitchFamily="2" charset="2"/>
              <a:buChar char="Ø"/>
            </a:pPr>
            <a:endParaRPr lang="en-US" sz="1600" dirty="0" smtClean="0"/>
          </a:p>
          <a:p>
            <a:pPr marL="285750" indent="-285750">
              <a:buFont typeface="Wingdings" panose="05000000000000000000" pitchFamily="2" charset="2"/>
              <a:buChar char="Ø"/>
            </a:pPr>
            <a:r>
              <a:rPr lang="en-US" sz="1600" dirty="0" smtClean="0"/>
              <a:t>Refinements on the format to improve the readability and more details on some aspects related to the test/preparation/assembly of the components, use of the integration facility in SD</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smtClean="0"/>
              <a:t>At this meeting in order to better plan the production and test activities we have prepared some information recalling the present architecture and the numbers of different components to be produced tested and assembled for a 10 </a:t>
            </a:r>
            <a:r>
              <a:rPr lang="en-US" sz="1600" dirty="0" err="1" smtClean="0"/>
              <a:t>kton</a:t>
            </a:r>
            <a:r>
              <a:rPr lang="en-US" sz="1600" dirty="0" smtClean="0"/>
              <a:t> module (see next two presentations). This is useful also for people who are not completely familiar with the system in order to get an overview. Foreseen more detailed documentation of all components.</a:t>
            </a:r>
          </a:p>
          <a:p>
            <a:pPr marL="285750" indent="-285750">
              <a:buFont typeface="Wingdings" panose="05000000000000000000" pitchFamily="2" charset="2"/>
              <a:buChar char="Ø"/>
            </a:pPr>
            <a:endParaRPr lang="en-US" sz="1600" dirty="0"/>
          </a:p>
          <a:p>
            <a:r>
              <a:rPr lang="en-US" sz="1600" dirty="0" smtClean="0"/>
              <a:t>Recall overview at first consortium meeting (general description of the design, deliverables):</a:t>
            </a:r>
          </a:p>
          <a:p>
            <a:r>
              <a:rPr lang="en-US" sz="1600" dirty="0"/>
              <a:t>https://indico.fnal.gov/getFile.py/access?sessionId=25&amp;resId=0&amp;materialId=0&amp;confId=13293</a:t>
            </a:r>
            <a:endParaRPr lang="en-US" sz="1600" dirty="0" smtClean="0"/>
          </a:p>
          <a:p>
            <a:r>
              <a:rPr lang="en-US" sz="1600" dirty="0" smtClean="0"/>
              <a:t>(May be useful for people attending this meeting for the first time, see slide 21 for instance on perspectives and ongoing work)</a:t>
            </a:r>
            <a:endParaRPr lang="en-US" sz="1600" dirty="0"/>
          </a:p>
        </p:txBody>
      </p:sp>
    </p:spTree>
    <p:extLst>
      <p:ext uri="{BB962C8B-B14F-4D97-AF65-F5344CB8AC3E}">
        <p14:creationId xmlns:p14="http://schemas.microsoft.com/office/powerpoint/2010/main" val="3294735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692696"/>
            <a:ext cx="8496944" cy="5016758"/>
          </a:xfrm>
          <a:prstGeom prst="rect">
            <a:avLst/>
          </a:prstGeom>
        </p:spPr>
        <p:txBody>
          <a:bodyPr wrap="square">
            <a:spAutoFit/>
          </a:bodyPr>
          <a:lstStyle/>
          <a:p>
            <a:pPr marL="285750" indent="-285750">
              <a:buFont typeface="Wingdings" panose="05000000000000000000" pitchFamily="2" charset="2"/>
              <a:buChar char="Ø"/>
            </a:pPr>
            <a:r>
              <a:rPr lang="en-US" sz="1600" dirty="0"/>
              <a:t>This work </a:t>
            </a:r>
            <a:r>
              <a:rPr lang="en-US" sz="1600" dirty="0" smtClean="0"/>
              <a:t>of reviewing the components lists is </a:t>
            </a:r>
            <a:r>
              <a:rPr lang="en-US" sz="1600" dirty="0"/>
              <a:t>also connected to the costs evaluations which are in </a:t>
            </a:r>
            <a:r>
              <a:rPr lang="en-US" sz="1600" dirty="0" smtClean="0"/>
              <a:t>progress. Needed also to establish funding requests.</a:t>
            </a:r>
          </a:p>
          <a:p>
            <a:pPr marL="285750" indent="-285750">
              <a:buFont typeface="Wingdings" panose="05000000000000000000" pitchFamily="2" charset="2"/>
              <a:buChar char="Ø"/>
            </a:pPr>
            <a:endParaRPr lang="en-US" sz="1600" dirty="0"/>
          </a:p>
          <a:p>
            <a:r>
              <a:rPr lang="en-US" sz="1600" dirty="0"/>
              <a:t>3 </a:t>
            </a:r>
            <a:r>
              <a:rPr lang="en-US" sz="1600" dirty="0" smtClean="0"/>
              <a:t>layers of costs evaluations (example </a:t>
            </a:r>
            <a:r>
              <a:rPr lang="en-US" sz="1600" dirty="0"/>
              <a:t>for charge </a:t>
            </a:r>
            <a:r>
              <a:rPr lang="en-US" sz="1600" dirty="0" smtClean="0"/>
              <a:t>readout):</a:t>
            </a:r>
          </a:p>
          <a:p>
            <a:endParaRPr lang="en-US" sz="1600" dirty="0"/>
          </a:p>
          <a:p>
            <a:pPr marL="342900" indent="-342900">
              <a:buAutoNum type="arabicParenR"/>
            </a:pPr>
            <a:r>
              <a:rPr lang="en-US" sz="1600" dirty="0"/>
              <a:t>Costs of </a:t>
            </a:r>
            <a:r>
              <a:rPr lang="en-US" sz="1600" dirty="0" err="1"/>
              <a:t>ProtoDUNE</a:t>
            </a:r>
            <a:r>
              <a:rPr lang="en-US" sz="1600" dirty="0"/>
              <a:t>-DP, which are well known, simply extrapolated </a:t>
            </a:r>
            <a:r>
              <a:rPr lang="en-US" sz="1600" dirty="0" smtClean="0"/>
              <a:t>x20/x40</a:t>
            </a:r>
          </a:p>
          <a:p>
            <a:pPr marL="342900" indent="-342900">
              <a:buAutoNum type="arabicParenR"/>
            </a:pPr>
            <a:endParaRPr lang="en-US" sz="1600" dirty="0"/>
          </a:p>
          <a:p>
            <a:pPr marL="342900" indent="-342900">
              <a:buAutoNum type="arabicParenR"/>
            </a:pPr>
            <a:r>
              <a:rPr lang="en-US" sz="1600" dirty="0"/>
              <a:t>Costs extrapolated by taking into account </a:t>
            </a:r>
            <a:r>
              <a:rPr lang="en-US" sz="1600" dirty="0" smtClean="0"/>
              <a:t>reductions </a:t>
            </a:r>
            <a:r>
              <a:rPr lang="en-US" sz="1600" dirty="0"/>
              <a:t>for larger </a:t>
            </a:r>
            <a:r>
              <a:rPr lang="en-US" sz="1600" dirty="0" smtClean="0"/>
              <a:t>productions </a:t>
            </a:r>
            <a:r>
              <a:rPr lang="en-US" sz="1600" dirty="0">
                <a:sym typeface="Wingdings" panose="05000000000000000000" pitchFamily="2" charset="2"/>
              </a:rPr>
              <a:t> ongoing evaluation in contact with involved </a:t>
            </a:r>
            <a:r>
              <a:rPr lang="en-US" sz="1600" dirty="0" smtClean="0">
                <a:sym typeface="Wingdings" panose="05000000000000000000" pitchFamily="2" charset="2"/>
              </a:rPr>
              <a:t>industries (components/PCB production/ commercial parts) to evaluate reductions related to x20/x40 massive production</a:t>
            </a:r>
          </a:p>
          <a:p>
            <a:pPr marL="342900" indent="-342900">
              <a:buFontTx/>
              <a:buAutoNum type="arabicParenR"/>
            </a:pPr>
            <a:endParaRPr lang="en-US" sz="1600" dirty="0" smtClean="0">
              <a:sym typeface="Wingdings" panose="05000000000000000000" pitchFamily="2" charset="2"/>
            </a:endParaRPr>
          </a:p>
          <a:p>
            <a:pPr marL="342900" indent="-342900">
              <a:buFontTx/>
              <a:buAutoNum type="arabicParenR"/>
            </a:pPr>
            <a:r>
              <a:rPr lang="en-US" sz="1600" dirty="0" smtClean="0">
                <a:sym typeface="Wingdings" panose="05000000000000000000" pitchFamily="2" charset="2"/>
              </a:rPr>
              <a:t>Design optimization work for further cost reductions. Not dramatic changes with respect to already experimented design. Examples of aspects which will be developed: </a:t>
            </a:r>
            <a:r>
              <a:rPr lang="en-US" sz="1600" dirty="0"/>
              <a:t>increase channel density per </a:t>
            </a:r>
            <a:r>
              <a:rPr lang="en-US" sz="1600" dirty="0" err="1"/>
              <a:t>uTCA</a:t>
            </a:r>
            <a:r>
              <a:rPr lang="en-US" sz="1600" dirty="0"/>
              <a:t> card (x2), move to 40 </a:t>
            </a:r>
            <a:r>
              <a:rPr lang="en-US" sz="1600" dirty="0" err="1"/>
              <a:t>Gbit</a:t>
            </a:r>
            <a:r>
              <a:rPr lang="en-US" sz="1600" dirty="0"/>
              <a:t>/s MCH in </a:t>
            </a:r>
            <a:r>
              <a:rPr lang="en-US" sz="1600" dirty="0" err="1"/>
              <a:t>uTCA</a:t>
            </a:r>
            <a:r>
              <a:rPr lang="en-US" sz="1600" dirty="0"/>
              <a:t> crates, costs reductions on </a:t>
            </a:r>
            <a:r>
              <a:rPr lang="en-US" sz="1600" dirty="0" err="1"/>
              <a:t>uTCA</a:t>
            </a:r>
            <a:r>
              <a:rPr lang="en-US" sz="1600" dirty="0"/>
              <a:t> </a:t>
            </a:r>
            <a:r>
              <a:rPr lang="en-US" sz="1600" dirty="0" smtClean="0"/>
              <a:t>hardware. </a:t>
            </a:r>
            <a:r>
              <a:rPr lang="en-US" sz="1600" dirty="0" smtClean="0">
                <a:sym typeface="Wingdings" panose="05000000000000000000" pitchFamily="2" charset="2"/>
              </a:rPr>
              <a:t> In additional to internal evaluation of design optimization </a:t>
            </a:r>
            <a:r>
              <a:rPr lang="en-US" sz="1600" dirty="0">
                <a:sym typeface="Wingdings" panose="05000000000000000000" pitchFamily="2" charset="2"/>
              </a:rPr>
              <a:t>o</a:t>
            </a:r>
            <a:r>
              <a:rPr lang="en-US" sz="1600" dirty="0" smtClean="0"/>
              <a:t>ngoing contacts with industries to evaluate possible aspects for cost reduction. For instance recent meeting with CAEN. If promising then production work for modified versions of the cards (longer time scale)</a:t>
            </a:r>
            <a:endParaRPr lang="en-US" sz="1600" dirty="0"/>
          </a:p>
          <a:p>
            <a:pPr marL="342900" indent="-342900">
              <a:buAutoNum type="arabicParenR"/>
            </a:pPr>
            <a:endParaRPr lang="en-US" sz="1600" dirty="0">
              <a:sym typeface="Wingdings" panose="05000000000000000000" pitchFamily="2" charset="2"/>
            </a:endParaRPr>
          </a:p>
          <a:p>
            <a:pPr marL="342900" indent="-342900">
              <a:buAutoNum type="arabicParenR"/>
            </a:pPr>
            <a:endParaRPr lang="en-US" sz="1600" dirty="0"/>
          </a:p>
        </p:txBody>
      </p:sp>
    </p:spTree>
    <p:extLst>
      <p:ext uri="{BB962C8B-B14F-4D97-AF65-F5344CB8AC3E}">
        <p14:creationId xmlns:p14="http://schemas.microsoft.com/office/powerpoint/2010/main" val="817193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9512" y="476672"/>
            <a:ext cx="8496944" cy="5262979"/>
          </a:xfrm>
          <a:prstGeom prst="rect">
            <a:avLst/>
          </a:prstGeom>
        </p:spPr>
        <p:txBody>
          <a:bodyPr wrap="square">
            <a:spAutoFit/>
          </a:bodyPr>
          <a:lstStyle/>
          <a:p>
            <a:pPr marL="285750" indent="-285750">
              <a:buFont typeface="Wingdings" panose="05000000000000000000" pitchFamily="2" charset="2"/>
              <a:buChar char="Ø"/>
            </a:pPr>
            <a:r>
              <a:rPr lang="en-US" sz="1600" dirty="0" smtClean="0"/>
              <a:t>Other aspects:</a:t>
            </a:r>
          </a:p>
          <a:p>
            <a:pPr marL="285750" indent="-285750">
              <a:buFont typeface="Wingdings" panose="05000000000000000000" pitchFamily="2" charset="2"/>
              <a:buChar char="Ø"/>
            </a:pPr>
            <a:endParaRPr lang="en-US" sz="1600" dirty="0"/>
          </a:p>
          <a:p>
            <a:pPr marL="342900" indent="-342900">
              <a:buAutoNum type="arabicParenR"/>
            </a:pPr>
            <a:r>
              <a:rPr lang="en-US" sz="1600" dirty="0" smtClean="0"/>
              <a:t>Organization and costs of assembly/installation chains</a:t>
            </a:r>
          </a:p>
          <a:p>
            <a:pPr marL="342900" indent="-342900">
              <a:buAutoNum type="arabicParenR"/>
            </a:pPr>
            <a:endParaRPr lang="en-US" sz="1600" dirty="0"/>
          </a:p>
          <a:p>
            <a:pPr marL="342900" indent="-342900">
              <a:buAutoNum type="arabicParenR"/>
            </a:pPr>
            <a:r>
              <a:rPr lang="en-US" sz="1600" dirty="0" smtClean="0"/>
              <a:t>Organization of maintenance (20 years period challenging):</a:t>
            </a:r>
          </a:p>
          <a:p>
            <a:pPr marL="285750" indent="-285750">
              <a:buFont typeface="Arial" panose="020B0604020202020204" pitchFamily="34" charset="0"/>
              <a:buChar char="•"/>
            </a:pPr>
            <a:r>
              <a:rPr lang="en-US" sz="1600" dirty="0" smtClean="0"/>
              <a:t>Reliability of assembly techniques of PCBs (new welding techniques)</a:t>
            </a:r>
          </a:p>
          <a:p>
            <a:pPr marL="285750" indent="-285750">
              <a:buFont typeface="Arial" panose="020B0604020202020204" pitchFamily="34" charset="0"/>
              <a:buChar char="•"/>
            </a:pPr>
            <a:r>
              <a:rPr lang="en-US" sz="1600" dirty="0" smtClean="0"/>
              <a:t>Obsolescence of some components</a:t>
            </a:r>
          </a:p>
          <a:p>
            <a:pPr marL="285750" indent="-285750">
              <a:buFont typeface="Arial" panose="020B0604020202020204" pitchFamily="34" charset="0"/>
              <a:buChar char="•"/>
            </a:pPr>
            <a:r>
              <a:rPr lang="en-US" sz="1600" dirty="0" smtClean="0"/>
              <a:t>Possible exploitation of technology evolutions (</a:t>
            </a:r>
            <a:r>
              <a:rPr lang="en-US" sz="1600" dirty="0" err="1" smtClean="0"/>
              <a:t>uTCA</a:t>
            </a:r>
            <a:r>
              <a:rPr lang="en-US" sz="1600" dirty="0" smtClean="0"/>
              <a:t>)</a:t>
            </a:r>
          </a:p>
          <a:p>
            <a:pPr marL="285750" indent="-285750">
              <a:buFont typeface="Arial" panose="020B0604020202020204" pitchFamily="34" charset="0"/>
              <a:buChar char="•"/>
            </a:pPr>
            <a:r>
              <a:rPr lang="en-US" sz="1600" dirty="0" smtClean="0"/>
              <a:t>Number of spares to be produced to compensate losses and taking into account components obsolescence (10-15%)</a:t>
            </a:r>
          </a:p>
          <a:p>
            <a:pPr marL="285750" indent="-285750">
              <a:buFont typeface="Arial" panose="020B0604020202020204" pitchFamily="34" charset="0"/>
              <a:buChar char="•"/>
            </a:pPr>
            <a:r>
              <a:rPr lang="en-US" sz="1600" dirty="0" smtClean="0"/>
              <a:t>Organization of maintenance on site</a:t>
            </a:r>
            <a:endParaRPr lang="en-US" sz="1600" dirty="0"/>
          </a:p>
          <a:p>
            <a:r>
              <a:rPr lang="en-US" sz="1600" dirty="0" smtClean="0"/>
              <a:t>Interesting discussion, can be based on industry experience and statistics from long term maintenance programs of some electronics at CERN (there are already some programs at the 20 years level)</a:t>
            </a:r>
          </a:p>
          <a:p>
            <a:endParaRPr lang="en-US" sz="1600" dirty="0"/>
          </a:p>
          <a:p>
            <a:r>
              <a:rPr lang="en-US" sz="1600" dirty="0" smtClean="0"/>
              <a:t>(Note: a very important aspect for maintenance is that all electronics components, including cryogenic amplifiers are accessible without contaminating the pure </a:t>
            </a:r>
            <a:r>
              <a:rPr lang="en-US" sz="1600" dirty="0" err="1" smtClean="0"/>
              <a:t>LAr</a:t>
            </a:r>
            <a:r>
              <a:rPr lang="en-US" sz="1600" dirty="0" smtClean="0"/>
              <a:t> volume, see next presentation)</a:t>
            </a:r>
          </a:p>
          <a:p>
            <a:endParaRPr lang="en-US" sz="1600" dirty="0"/>
          </a:p>
          <a:p>
            <a:r>
              <a:rPr lang="en-US" sz="1600" dirty="0" smtClean="0">
                <a:sym typeface="Wingdings" panose="05000000000000000000" pitchFamily="2" charset="2"/>
              </a:rPr>
              <a:t> Increase in the next months the level of accuracy on WBS, work organization, costing, preparation for TDR</a:t>
            </a:r>
            <a:endParaRPr lang="en-US" sz="1600" dirty="0"/>
          </a:p>
        </p:txBody>
      </p:sp>
    </p:spTree>
    <p:extLst>
      <p:ext uri="{BB962C8B-B14F-4D97-AF65-F5344CB8AC3E}">
        <p14:creationId xmlns:p14="http://schemas.microsoft.com/office/powerpoint/2010/main" val="4142727132"/>
      </p:ext>
    </p:extLst>
  </p:cSld>
  <p:clrMapOvr>
    <a:masterClrMapping/>
  </p:clrMapOvr>
</p:sld>
</file>

<file path=ppt/theme/theme1.xml><?xml version="1.0" encoding="utf-8"?>
<a:theme xmlns:a="http://schemas.openxmlformats.org/drawingml/2006/main" name="Dune Template_051215">
  <a:themeElements>
    <a:clrScheme name="DUNE">
      <a:dk1>
        <a:srgbClr val="BC5F2B"/>
      </a:dk1>
      <a:lt1>
        <a:sysClr val="window" lastClr="FFFFFF"/>
      </a:lt1>
      <a:dk2>
        <a:srgbClr val="3C5A77"/>
      </a:dk2>
      <a:lt2>
        <a:srgbClr val="F37C23"/>
      </a:lt2>
      <a:accent1>
        <a:srgbClr val="4F81BD"/>
      </a:accent1>
      <a:accent2>
        <a:srgbClr val="FFFFFF"/>
      </a:accent2>
      <a:accent3>
        <a:srgbClr val="FFFFFF"/>
      </a:accent3>
      <a:accent4>
        <a:srgbClr val="FFFFFF"/>
      </a:accent4>
      <a:accent5>
        <a:srgbClr val="FFFFFF"/>
      </a:accent5>
      <a:accent6>
        <a:srgbClr val="FFFFFF"/>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BNF Content-Footer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20357</TotalTime>
  <Words>704</Words>
  <Application>Microsoft Office PowerPoint</Application>
  <PresentationFormat>Affichage à l'écran (4:3)</PresentationFormat>
  <Paragraphs>51</Paragraphs>
  <Slides>6</Slides>
  <Notes>0</Notes>
  <HiddenSlides>0</HiddenSlides>
  <MMClips>0</MMClips>
  <ScaleCrop>false</ScaleCrop>
  <HeadingPairs>
    <vt:vector size="6" baseType="variant">
      <vt:variant>
        <vt:lpstr>Polices utilisées</vt:lpstr>
      </vt:variant>
      <vt:variant>
        <vt:i4>8</vt:i4>
      </vt:variant>
      <vt:variant>
        <vt:lpstr>Thème</vt:lpstr>
      </vt:variant>
      <vt:variant>
        <vt:i4>3</vt:i4>
      </vt:variant>
      <vt:variant>
        <vt:lpstr>Titres des diapositives</vt:lpstr>
      </vt:variant>
      <vt:variant>
        <vt:i4>6</vt:i4>
      </vt:variant>
    </vt:vector>
  </HeadingPairs>
  <TitlesOfParts>
    <vt:vector size="17" baseType="lpstr">
      <vt:lpstr>ＭＳ Ｐゴシック</vt:lpstr>
      <vt:lpstr>Arial</vt:lpstr>
      <vt:lpstr>Calibri</vt:lpstr>
      <vt:lpstr>Geneva</vt:lpstr>
      <vt:lpstr>Helvetica</vt:lpstr>
      <vt:lpstr>Lucida Grande</vt:lpstr>
      <vt:lpstr>Verdana</vt:lpstr>
      <vt:lpstr>Wingdings</vt:lpstr>
      <vt:lpstr>Dune Template_051215</vt:lpstr>
      <vt:lpstr>Conception personnalisée</vt:lpstr>
      <vt:lpstr>LBNF Content-Footer Theme</vt:lpstr>
      <vt:lpstr>Dual Phase Electronics Consortium </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Dario Autiero</dc:creator>
  <cp:lastModifiedBy>Dario Autiero</cp:lastModifiedBy>
  <cp:revision>919</cp:revision>
  <cp:lastPrinted>2015-04-13T16:10:31Z</cp:lastPrinted>
  <dcterms:created xsi:type="dcterms:W3CDTF">2012-12-10T15:55:54Z</dcterms:created>
  <dcterms:modified xsi:type="dcterms:W3CDTF">2017-09-21T11:45:02Z</dcterms:modified>
</cp:coreProperties>
</file>