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3" r:id="rId3"/>
    <p:sldId id="279" r:id="rId4"/>
    <p:sldId id="282" r:id="rId5"/>
    <p:sldId id="281" r:id="rId6"/>
    <p:sldId id="283" r:id="rId7"/>
    <p:sldId id="276" r:id="rId8"/>
    <p:sldId id="301" r:id="rId9"/>
    <p:sldId id="298" r:id="rId10"/>
    <p:sldId id="294" r:id="rId11"/>
    <p:sldId id="303" r:id="rId12"/>
    <p:sldId id="268" r:id="rId13"/>
    <p:sldId id="304" r:id="rId14"/>
    <p:sldId id="305" r:id="rId15"/>
    <p:sldId id="269" r:id="rId16"/>
    <p:sldId id="270" r:id="rId17"/>
    <p:sldId id="271" r:id="rId18"/>
    <p:sldId id="324" r:id="rId19"/>
    <p:sldId id="297" r:id="rId20"/>
    <p:sldId id="257" r:id="rId21"/>
    <p:sldId id="307" r:id="rId22"/>
    <p:sldId id="261" r:id="rId23"/>
    <p:sldId id="295" r:id="rId24"/>
    <p:sldId id="262" r:id="rId25"/>
    <p:sldId id="265" r:id="rId26"/>
    <p:sldId id="300" r:id="rId27"/>
    <p:sldId id="289" r:id="rId28"/>
    <p:sldId id="325" r:id="rId29"/>
    <p:sldId id="286" r:id="rId30"/>
    <p:sldId id="291" r:id="rId31"/>
    <p:sldId id="311" r:id="rId32"/>
    <p:sldId id="312" r:id="rId33"/>
    <p:sldId id="313" r:id="rId34"/>
    <p:sldId id="306" r:id="rId35"/>
    <p:sldId id="314" r:id="rId36"/>
    <p:sldId id="326" r:id="rId37"/>
    <p:sldId id="323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A6E99"/>
    <a:srgbClr val="8AC7A2"/>
    <a:srgbClr val="A82CAB"/>
    <a:srgbClr val="FABC4A"/>
    <a:srgbClr val="E871C9"/>
    <a:srgbClr val="0000FF"/>
    <a:srgbClr val="9751CB"/>
    <a:srgbClr val="67E521"/>
    <a:srgbClr val="E8189E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0" autoAdjust="0"/>
    <p:restoredTop sz="98684" autoAdjust="0"/>
  </p:normalViewPr>
  <p:slideViewPr>
    <p:cSldViewPr snapToGrid="0">
      <p:cViewPr varScale="1">
        <p:scale>
          <a:sx n="115" d="100"/>
          <a:sy n="115" d="100"/>
        </p:scale>
        <p:origin x="-392" y="-96"/>
      </p:cViewPr>
      <p:guideLst>
        <p:guide orient="horz" pos="2568"/>
        <p:guide orient="horz" pos="1026"/>
        <p:guide orient="horz" pos="2205"/>
        <p:guide orient="horz" pos="3702"/>
        <p:guide pos="1292"/>
        <p:guide pos="5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47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09FE1-29FE-4F38-B75F-319F2FB828F9}" type="datetimeFigureOut">
              <a:rPr lang="de-DE" smtClean="0"/>
              <a:pPr/>
              <a:t>26.Jan.18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37AF2-3AA0-4FE8-83D0-6ED2F94C0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 rot="5400000">
            <a:off x="-858044" y="3929857"/>
            <a:ext cx="4859337" cy="0"/>
          </a:xfrm>
          <a:prstGeom prst="line">
            <a:avLst/>
          </a:prstGeom>
          <a:ln>
            <a:solidFill>
              <a:srgbClr val="67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73074" y="82202"/>
            <a:ext cx="9001000" cy="669674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0" y="2161147"/>
            <a:ext cx="9144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5400000">
            <a:off x="-1127703" y="4156363"/>
            <a:ext cx="5403274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835696" y="1507431"/>
            <a:ext cx="6480720" cy="778887"/>
          </a:xfrm>
          <a:prstGeom prst="rect">
            <a:avLst/>
          </a:prstGeom>
        </p:spPr>
        <p:txBody>
          <a:bodyPr>
            <a:spAutoFit/>
          </a:bodyPr>
          <a:lstStyle>
            <a:lvl1pPr>
              <a:buNone/>
              <a:defRPr sz="4400" b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Meiryo" pitchFamily="34" charset="-128"/>
              </a:defRPr>
            </a:lvl1pPr>
          </a:lstStyle>
          <a:p>
            <a:pPr lvl="0"/>
            <a:r>
              <a:rPr lang="en-US" dirty="0" err="1" smtClean="0"/>
              <a:t>Überschrift</a:t>
            </a:r>
            <a:endParaRPr lang="en-US" dirty="0"/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371704" y="2402363"/>
            <a:ext cx="2304752" cy="431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+mn-lt"/>
                <a:ea typeface="Meiryo" pitchFamily="34" charset="-128"/>
              </a:defRPr>
            </a:lvl1pPr>
          </a:lstStyle>
          <a:p>
            <a:pPr lvl="0"/>
            <a:r>
              <a:rPr lang="en-US" dirty="0" smtClean="0"/>
              <a:t>Tag, X.Y.ZZ - Ort</a:t>
            </a:r>
            <a:endParaRPr lang="en-US" dirty="0"/>
          </a:p>
        </p:txBody>
      </p:sp>
      <p:pic>
        <p:nvPicPr>
          <p:cNvPr id="2" name="Picture 1" descr="yal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7" y="4767391"/>
            <a:ext cx="1256700" cy="1352593"/>
          </a:xfrm>
          <a:prstGeom prst="rect">
            <a:avLst/>
          </a:prstGeom>
        </p:spPr>
      </p:pic>
      <p:pic>
        <p:nvPicPr>
          <p:cNvPr id="4" name="Picture 3" descr="yale-logo-blue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0" y="5963720"/>
            <a:ext cx="834435" cy="807518"/>
          </a:xfrm>
          <a:prstGeom prst="rect">
            <a:avLst/>
          </a:prstGeom>
        </p:spPr>
      </p:pic>
      <p:pic>
        <p:nvPicPr>
          <p:cNvPr id="5" name="Picture 4" descr="Alice_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8" y="2822731"/>
            <a:ext cx="1306219" cy="1621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 userDrawn="1"/>
        </p:nvCxnSpPr>
        <p:spPr>
          <a:xfrm>
            <a:off x="971600" y="903123"/>
            <a:ext cx="806489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91932" y="858820"/>
            <a:ext cx="800846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81595" y="298772"/>
            <a:ext cx="6780811" cy="58477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buNone/>
              <a:defRPr sz="3200">
                <a:solidFill>
                  <a:srgbClr val="000000"/>
                </a:solidFill>
                <a:latin typeface="Avenir Heavy"/>
                <a:cs typeface="Avenir Heavy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647033" y="6496320"/>
            <a:ext cx="60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6C15CBB-BEE5-4F2F-8146-673124B6599E}" type="slidenum">
              <a:rPr lang="en-US" smtClean="0">
                <a:solidFill>
                  <a:schemeClr val="accent5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feld 19"/>
          <p:cNvSpPr txBox="1"/>
          <p:nvPr userDrawn="1"/>
        </p:nvSpPr>
        <p:spPr>
          <a:xfrm>
            <a:off x="18735" y="6483718"/>
            <a:ext cx="390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/>
                <a:sym typeface="Webdings"/>
              </a:rPr>
              <a:t>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Epple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Rechteck 13"/>
          <p:cNvSpPr/>
          <p:nvPr userDrawn="1"/>
        </p:nvSpPr>
        <p:spPr>
          <a:xfrm>
            <a:off x="84285" y="78457"/>
            <a:ext cx="8968387" cy="645792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yal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86" y="134640"/>
            <a:ext cx="635122" cy="683585"/>
          </a:xfrm>
          <a:prstGeom prst="rect">
            <a:avLst/>
          </a:prstGeom>
        </p:spPr>
      </p:pic>
      <p:pic>
        <p:nvPicPr>
          <p:cNvPr id="18" name="Picture 17" descr="Alice_logo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2"/>
          <a:stretch/>
        </p:blipFill>
        <p:spPr>
          <a:xfrm>
            <a:off x="177276" y="106577"/>
            <a:ext cx="660148" cy="7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3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 userDrawn="1"/>
        </p:nvCxnSpPr>
        <p:spPr>
          <a:xfrm>
            <a:off x="1079104" y="2708920"/>
            <a:ext cx="806489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91932" y="4149080"/>
            <a:ext cx="800846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403648" y="2756551"/>
            <a:ext cx="6780811" cy="77888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buNone/>
              <a:defRPr sz="4400"/>
            </a:lvl1pPr>
          </a:lstStyle>
          <a:p>
            <a:pPr lvl="0"/>
            <a:r>
              <a:rPr lang="de-DE" dirty="0" smtClean="0"/>
              <a:t>Überschrift</a:t>
            </a:r>
            <a:endParaRPr lang="en-US" dirty="0"/>
          </a:p>
        </p:txBody>
      </p:sp>
      <p:sp>
        <p:nvSpPr>
          <p:cNvPr id="16" name="Rechteck 13"/>
          <p:cNvSpPr/>
          <p:nvPr userDrawn="1"/>
        </p:nvSpPr>
        <p:spPr>
          <a:xfrm>
            <a:off x="84285" y="78457"/>
            <a:ext cx="8968387" cy="645792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9"/>
          <p:cNvSpPr txBox="1"/>
          <p:nvPr userDrawn="1"/>
        </p:nvSpPr>
        <p:spPr>
          <a:xfrm>
            <a:off x="18735" y="6483718"/>
            <a:ext cx="390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/>
                <a:sym typeface="Webdings"/>
              </a:rPr>
              <a:t>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Epple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feld 12"/>
          <p:cNvSpPr txBox="1"/>
          <p:nvPr userDrawn="1"/>
        </p:nvSpPr>
        <p:spPr>
          <a:xfrm>
            <a:off x="8647033" y="6496320"/>
            <a:ext cx="60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6C15CBB-BEE5-4F2F-8146-673124B6599E}" type="slidenum">
              <a:rPr lang="en-US" smtClean="0">
                <a:solidFill>
                  <a:schemeClr val="accent5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 descr="yale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86" y="134640"/>
            <a:ext cx="635122" cy="683585"/>
          </a:xfrm>
          <a:prstGeom prst="rect">
            <a:avLst/>
          </a:prstGeom>
        </p:spPr>
      </p:pic>
      <p:pic>
        <p:nvPicPr>
          <p:cNvPr id="18" name="Picture 17" descr="Alice_logo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2"/>
          <a:stretch/>
        </p:blipFill>
        <p:spPr>
          <a:xfrm>
            <a:off x="177276" y="106577"/>
            <a:ext cx="660148" cy="704744"/>
          </a:xfrm>
          <a:prstGeom prst="rect">
            <a:avLst/>
          </a:prstGeom>
        </p:spPr>
      </p:pic>
      <p:pic>
        <p:nvPicPr>
          <p:cNvPr id="19" name="Picture 18" descr="yale-logo-blue@2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899" y="731298"/>
            <a:ext cx="520096" cy="503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3"/>
          <p:cNvSpPr/>
          <p:nvPr userDrawn="1"/>
        </p:nvSpPr>
        <p:spPr>
          <a:xfrm>
            <a:off x="84285" y="78457"/>
            <a:ext cx="8968387" cy="645792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9"/>
          <p:cNvSpPr txBox="1"/>
          <p:nvPr userDrawn="1"/>
        </p:nvSpPr>
        <p:spPr>
          <a:xfrm>
            <a:off x="18735" y="6483718"/>
            <a:ext cx="390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/>
                <a:sym typeface="Webdings"/>
              </a:rPr>
              <a:t>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E.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Epple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Textfeld 12"/>
          <p:cNvSpPr txBox="1"/>
          <p:nvPr userDrawn="1"/>
        </p:nvSpPr>
        <p:spPr>
          <a:xfrm>
            <a:off x="8647033" y="6496320"/>
            <a:ext cx="60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6C15CBB-BEE5-4F2F-8146-673124B6599E}" type="slidenum">
              <a:rPr lang="en-US" smtClean="0">
                <a:solidFill>
                  <a:schemeClr val="accent5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feld 20"/>
          <p:cNvSpPr txBox="1"/>
          <p:nvPr userDrawn="1"/>
        </p:nvSpPr>
        <p:spPr>
          <a:xfrm>
            <a:off x="6078539" y="6529493"/>
            <a:ext cx="2772509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kern="1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DPG</a:t>
            </a:r>
            <a:r>
              <a:rPr lang="en-US" kern="120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Heidelberg 2015</a:t>
            </a:r>
            <a:endParaRPr lang="de-DE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4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84285" y="78456"/>
            <a:ext cx="8968387" cy="6779544"/>
          </a:xfrm>
          <a:prstGeom prst="rect">
            <a:avLst/>
          </a:prstGeom>
          <a:noFill/>
          <a:ln>
            <a:solidFill>
              <a:srgbClr val="67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-17540" y="6527305"/>
            <a:ext cx="24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1F572C"/>
                </a:solidFill>
                <a:latin typeface="Times New Roman"/>
                <a:cs typeface="Times New Roman"/>
                <a:sym typeface="Webdings"/>
              </a:rPr>
              <a:t> </a:t>
            </a:r>
            <a:r>
              <a:rPr lang="en-US" err="1" smtClean="0">
                <a:solidFill>
                  <a:srgbClr val="1F572C"/>
                </a:solidFill>
              </a:rPr>
              <a:t>Eliane</a:t>
            </a:r>
            <a:r>
              <a:rPr lang="en-US" smtClean="0">
                <a:solidFill>
                  <a:srgbClr val="1F572C"/>
                </a:solidFill>
              </a:rPr>
              <a:t> </a:t>
            </a:r>
            <a:r>
              <a:rPr lang="en-US" err="1" smtClean="0">
                <a:solidFill>
                  <a:srgbClr val="1F572C"/>
                </a:solidFill>
              </a:rPr>
              <a:t>Epple</a:t>
            </a:r>
            <a:endParaRPr lang="en-US">
              <a:solidFill>
                <a:srgbClr val="1F572C"/>
              </a:solidFill>
            </a:endParaRPr>
          </a:p>
        </p:txBody>
      </p:sp>
      <p:pic>
        <p:nvPicPr>
          <p:cNvPr id="7" name="Grafik 6" descr="Logo_ohne_Unterschrif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407" y="107228"/>
            <a:ext cx="821255" cy="723652"/>
          </a:xfrm>
          <a:prstGeom prst="rect">
            <a:avLst/>
          </a:prstGeom>
        </p:spPr>
      </p:pic>
      <p:pic>
        <p:nvPicPr>
          <p:cNvPr id="8" name="Grafik 7" descr="logo_hades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6776" y="130977"/>
            <a:ext cx="714380" cy="62243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424362" y="6540184"/>
            <a:ext cx="280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1F572C"/>
                </a:solidFill>
              </a:rPr>
              <a:t>3.3.2011 – </a:t>
            </a:r>
            <a:r>
              <a:rPr lang="en-US" err="1" smtClean="0">
                <a:solidFill>
                  <a:srgbClr val="1F572C"/>
                </a:solidFill>
              </a:rPr>
              <a:t>Frascati</a:t>
            </a:r>
            <a:endParaRPr lang="en-US">
              <a:solidFill>
                <a:srgbClr val="1F572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84285" y="78456"/>
            <a:ext cx="8968387" cy="6493815"/>
          </a:xfrm>
          <a:prstGeom prst="rect">
            <a:avLst/>
          </a:prstGeom>
          <a:noFill/>
          <a:ln>
            <a:solidFill>
              <a:srgbClr val="67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1857356" y="1000108"/>
            <a:ext cx="6643702" cy="1588"/>
          </a:xfrm>
          <a:prstGeom prst="line">
            <a:avLst/>
          </a:prstGeom>
          <a:ln w="38100">
            <a:solidFill>
              <a:srgbClr val="67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357158" y="857232"/>
            <a:ext cx="5643602" cy="1588"/>
          </a:xfrm>
          <a:prstGeom prst="line">
            <a:avLst/>
          </a:prstGeom>
          <a:ln w="38100">
            <a:solidFill>
              <a:srgbClr val="1F5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 userDrawn="1"/>
        </p:nvSpPr>
        <p:spPr>
          <a:xfrm>
            <a:off x="-17540" y="6527305"/>
            <a:ext cx="24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1F572C"/>
                </a:solidFill>
                <a:latin typeface="Times New Roman"/>
                <a:cs typeface="Times New Roman"/>
                <a:sym typeface="Webdings"/>
              </a:rPr>
              <a:t> </a:t>
            </a:r>
            <a:r>
              <a:rPr lang="en-US" err="1" smtClean="0">
                <a:solidFill>
                  <a:srgbClr val="1F572C"/>
                </a:solidFill>
              </a:rPr>
              <a:t>Eliane</a:t>
            </a:r>
            <a:r>
              <a:rPr lang="en-US" smtClean="0">
                <a:solidFill>
                  <a:srgbClr val="1F572C"/>
                </a:solidFill>
              </a:rPr>
              <a:t> </a:t>
            </a:r>
            <a:r>
              <a:rPr lang="en-US" err="1" smtClean="0">
                <a:solidFill>
                  <a:srgbClr val="1F572C"/>
                </a:solidFill>
              </a:rPr>
              <a:t>Epple</a:t>
            </a:r>
            <a:endParaRPr lang="en-US">
              <a:solidFill>
                <a:srgbClr val="1F572C"/>
              </a:solidFill>
            </a:endParaRPr>
          </a:p>
        </p:txBody>
      </p:sp>
      <p:pic>
        <p:nvPicPr>
          <p:cNvPr id="7" name="Grafik 6" descr="Logo_ohne_Unterschrif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407" y="107228"/>
            <a:ext cx="821255" cy="723652"/>
          </a:xfrm>
          <a:prstGeom prst="rect">
            <a:avLst/>
          </a:prstGeom>
        </p:spPr>
      </p:pic>
      <p:pic>
        <p:nvPicPr>
          <p:cNvPr id="8" name="Grafik 7" descr="logo_hades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6776" y="130977"/>
            <a:ext cx="714380" cy="62243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424363" y="654018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1F572C"/>
                </a:solidFill>
              </a:rPr>
              <a:t>6.10.2010 – ECT*</a:t>
            </a:r>
            <a:endParaRPr lang="en-US">
              <a:solidFill>
                <a:srgbClr val="1F572C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84285" y="78456"/>
            <a:ext cx="8968387" cy="6493815"/>
          </a:xfrm>
          <a:prstGeom prst="rect">
            <a:avLst/>
          </a:prstGeom>
          <a:noFill/>
          <a:ln>
            <a:solidFill>
              <a:srgbClr val="67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1857356" y="1000108"/>
            <a:ext cx="6643702" cy="1588"/>
          </a:xfrm>
          <a:prstGeom prst="line">
            <a:avLst/>
          </a:prstGeom>
          <a:ln w="38100">
            <a:solidFill>
              <a:srgbClr val="67E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57158" y="857232"/>
            <a:ext cx="5643602" cy="1588"/>
          </a:xfrm>
          <a:prstGeom prst="line">
            <a:avLst/>
          </a:prstGeom>
          <a:ln w="38100">
            <a:solidFill>
              <a:srgbClr val="1F5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210" y="6527305"/>
            <a:ext cx="163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1F572C"/>
                </a:solidFill>
                <a:latin typeface="Times New Roman"/>
                <a:cs typeface="Times New Roman"/>
                <a:sym typeface="Webdings"/>
              </a:rPr>
              <a:t> </a:t>
            </a:r>
            <a:r>
              <a:rPr lang="en-US" err="1" smtClean="0">
                <a:solidFill>
                  <a:srgbClr val="1F572C"/>
                </a:solidFill>
              </a:rPr>
              <a:t>Eliane</a:t>
            </a:r>
            <a:r>
              <a:rPr lang="en-US" smtClean="0">
                <a:solidFill>
                  <a:srgbClr val="1F572C"/>
                </a:solidFill>
              </a:rPr>
              <a:t> </a:t>
            </a:r>
            <a:r>
              <a:rPr lang="en-US" err="1" smtClean="0">
                <a:solidFill>
                  <a:srgbClr val="1F572C"/>
                </a:solidFill>
              </a:rPr>
              <a:t>Epple</a:t>
            </a:r>
            <a:endParaRPr lang="en-US">
              <a:solidFill>
                <a:srgbClr val="1F572C"/>
              </a:solidFill>
            </a:endParaRPr>
          </a:p>
        </p:txBody>
      </p:sp>
      <p:pic>
        <p:nvPicPr>
          <p:cNvPr id="7" name="Grafik 6" descr="Logo_ohne_Unterschri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407" y="107228"/>
            <a:ext cx="821255" cy="723652"/>
          </a:xfrm>
          <a:prstGeom prst="rect">
            <a:avLst/>
          </a:prstGeom>
        </p:spPr>
      </p:pic>
      <p:pic>
        <p:nvPicPr>
          <p:cNvPr id="8" name="Grafik 7" descr="logo_had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776" y="130977"/>
            <a:ext cx="714380" cy="62243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63788" y="6537219"/>
            <a:ext cx="3816424" cy="332656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1F572C"/>
                </a:solidFill>
              </a:defRPr>
            </a:lvl1pPr>
          </a:lstStyle>
          <a:p>
            <a:pPr lvl="0"/>
            <a:r>
              <a:rPr lang="de-DE" dirty="0" smtClean="0"/>
              <a:t>Konferenz – Ort 2010</a:t>
            </a:r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181595" y="298772"/>
            <a:ext cx="678081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buNone/>
              <a:defRPr sz="3600"/>
            </a:lvl1pPr>
          </a:lstStyle>
          <a:p>
            <a:pPr lvl="0"/>
            <a:r>
              <a:rPr lang="de-DE" dirty="0" smtClean="0"/>
              <a:t>Überschrift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84285" y="78456"/>
            <a:ext cx="8968387" cy="6493815"/>
          </a:xfrm>
          <a:prstGeom prst="rect">
            <a:avLst/>
          </a:prstGeom>
          <a:noFill/>
          <a:ln>
            <a:solidFill>
              <a:srgbClr val="67E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6210" y="6527305"/>
            <a:ext cx="163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1F572C"/>
                </a:solidFill>
                <a:latin typeface="Times New Roman"/>
                <a:cs typeface="Times New Roman"/>
                <a:sym typeface="Webdings"/>
              </a:rPr>
              <a:t> </a:t>
            </a:r>
            <a:r>
              <a:rPr lang="en-US" err="1" smtClean="0">
                <a:solidFill>
                  <a:srgbClr val="1F572C"/>
                </a:solidFill>
              </a:rPr>
              <a:t>Eliane</a:t>
            </a:r>
            <a:r>
              <a:rPr lang="en-US" smtClean="0">
                <a:solidFill>
                  <a:srgbClr val="1F572C"/>
                </a:solidFill>
              </a:rPr>
              <a:t> </a:t>
            </a:r>
            <a:r>
              <a:rPr lang="en-US" err="1" smtClean="0">
                <a:solidFill>
                  <a:srgbClr val="1F572C"/>
                </a:solidFill>
              </a:rPr>
              <a:t>Epple</a:t>
            </a:r>
            <a:endParaRPr lang="en-US">
              <a:solidFill>
                <a:srgbClr val="1F572C"/>
              </a:solidFill>
            </a:endParaRP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63788" y="6537219"/>
            <a:ext cx="3816424" cy="332656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1F572C"/>
                </a:solidFill>
              </a:defRPr>
            </a:lvl1pPr>
          </a:lstStyle>
          <a:p>
            <a:pPr lvl="0"/>
            <a:r>
              <a:rPr lang="de-DE" dirty="0" smtClean="0"/>
              <a:t>Konferenz – Ort 2010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906" r:id="rId2"/>
    <p:sldLayoutId id="2147483877" r:id="rId3"/>
    <p:sldLayoutId id="2147483907" r:id="rId4"/>
    <p:sldLayoutId id="2147483848" r:id="rId5"/>
    <p:sldLayoutId id="2147483878" r:id="rId6"/>
    <p:sldLayoutId id="2147483896" r:id="rId7"/>
    <p:sldLayoutId id="2147483897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76242" y="770086"/>
            <a:ext cx="6780865" cy="1446550"/>
          </a:xfrm>
        </p:spPr>
        <p:txBody>
          <a:bodyPr/>
          <a:lstStyle/>
          <a:p>
            <a:pPr marL="0" indent="0"/>
            <a:r>
              <a:rPr lang="en-US" dirty="0"/>
              <a:t>Latest </a:t>
            </a:r>
            <a:r>
              <a:rPr lang="en-US" dirty="0" smtClean="0"/>
              <a:t>Jet </a:t>
            </a:r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/>
              <a:t>the ALICE </a:t>
            </a:r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venir Book"/>
                <a:cs typeface="Avenir Book"/>
              </a:rPr>
              <a:t>Tue, 30.1.2018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2670" y="2368131"/>
            <a:ext cx="3287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venir Book"/>
                <a:cs typeface="Avenir Book"/>
              </a:rPr>
              <a:t>Eliane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  <a:r>
              <a:rPr lang="en-US" sz="2000" dirty="0" err="1" smtClean="0">
                <a:latin typeface="Avenir Book"/>
                <a:cs typeface="Avenir Book"/>
              </a:rPr>
              <a:t>Epple</a:t>
            </a:r>
            <a:r>
              <a:rPr lang="en-US" sz="2000" dirty="0" smtClean="0">
                <a:latin typeface="Avenir Book"/>
                <a:cs typeface="Avenir Book"/>
              </a:rPr>
              <a:t> 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for the ALICE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1975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03648" y="2756551"/>
            <a:ext cx="6780811" cy="769441"/>
          </a:xfrm>
        </p:spPr>
        <p:txBody>
          <a:bodyPr/>
          <a:lstStyle/>
          <a:p>
            <a:r>
              <a:rPr lang="en-US" dirty="0">
                <a:latin typeface="Avenir Heavy"/>
                <a:cs typeface="Avenir Heavy"/>
              </a:rPr>
              <a:t>Inter-jet D</a:t>
            </a:r>
            <a:r>
              <a:rPr lang="en-US" dirty="0" smtClean="0">
                <a:latin typeface="Avenir Heavy"/>
                <a:cs typeface="Avenir Heavy"/>
              </a:rPr>
              <a:t>istributions</a:t>
            </a: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7778" y="4165641"/>
            <a:ext cx="4397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/>
                <a:cs typeface="Courier New"/>
              </a:rPr>
              <a:t>ALICE Collaboration, S. Acharya et al.,   </a:t>
            </a:r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de-DE" sz="1400" b="1" i="1" dirty="0">
                <a:latin typeface="Courier New"/>
                <a:cs typeface="Courier New"/>
              </a:rPr>
              <a:t>arXiv:</a:t>
            </a:r>
            <a:r>
              <a:rPr lang="is-IS" sz="1400" b="1" i="1" dirty="0">
                <a:latin typeface="Courier New"/>
                <a:cs typeface="Courier New"/>
              </a:rPr>
              <a:t>1712.05603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4651" y="3697862"/>
            <a:ext cx="3575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Heavy"/>
                <a:cs typeface="Avenir Heavy"/>
              </a:rPr>
              <a:t>Hadron-Jet distributions in </a:t>
            </a:r>
            <a:r>
              <a:rPr lang="en-US" dirty="0" err="1">
                <a:latin typeface="Avenir Heavy"/>
                <a:cs typeface="Avenir Heavy"/>
              </a:rPr>
              <a:t>pPb</a:t>
            </a:r>
            <a:endParaRPr lang="en-US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37198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b="1" dirty="0"/>
              <a:t>Hadron-jet </a:t>
            </a:r>
            <a:r>
              <a:rPr lang="en-US" b="1" dirty="0" smtClean="0"/>
              <a:t>Distributions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0914" y="1064806"/>
            <a:ext cx="2290850" cy="1714500"/>
            <a:chOff x="1089025" y="1270000"/>
            <a:chExt cx="2290850" cy="17145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361498" y="2727537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6902" y="3174628"/>
            <a:ext cx="19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Trigger Track </a:t>
            </a:r>
            <a:r>
              <a:rPr lang="en-US" dirty="0">
                <a:latin typeface="Avenir Book"/>
                <a:cs typeface="Avenir Book"/>
              </a:rPr>
              <a:t>(TT)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22" name="Block Arc 21"/>
          <p:cNvSpPr/>
          <p:nvPr/>
        </p:nvSpPr>
        <p:spPr>
          <a:xfrm rot="19773326">
            <a:off x="1153849" y="2157670"/>
            <a:ext cx="993883" cy="856491"/>
          </a:xfrm>
          <a:prstGeom prst="blockArc">
            <a:avLst>
              <a:gd name="adj1" fmla="val 10800000"/>
              <a:gd name="adj2" fmla="val 28794"/>
              <a:gd name="adj3" fmla="val 149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007544">
            <a:off x="169463" y="2183207"/>
            <a:ext cx="131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Δ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de-DE" dirty="0" smtClean="0"/>
              <a:t>&gt;</a:t>
            </a:r>
            <a:r>
              <a:rPr lang="mr-IN" dirty="0" smtClean="0"/>
              <a:t>π </a:t>
            </a:r>
            <a:r>
              <a:rPr lang="de-DE" dirty="0"/>
              <a:t>-</a:t>
            </a:r>
            <a:r>
              <a:rPr lang="mr-IN" dirty="0" smtClean="0"/>
              <a:t>0.6 </a:t>
            </a:r>
            <a:endParaRPr lang="mr-IN" dirty="0"/>
          </a:p>
        </p:txBody>
      </p:sp>
      <p:sp>
        <p:nvSpPr>
          <p:cNvPr id="24" name="TextBox 23"/>
          <p:cNvSpPr txBox="1"/>
          <p:nvPr/>
        </p:nvSpPr>
        <p:spPr>
          <a:xfrm>
            <a:off x="3946560" y="1073926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emi-inclusive measurement of </a:t>
            </a:r>
          </a:p>
          <a:p>
            <a:r>
              <a:rPr lang="en-US" dirty="0">
                <a:latin typeface="Avenir Book"/>
                <a:cs typeface="Avenir Book"/>
              </a:rPr>
              <a:t>per trigger jet yield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10" y="2105250"/>
            <a:ext cx="1262308" cy="7159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42" y="2105252"/>
            <a:ext cx="2279691" cy="7159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426" y="2250132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=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>
                <a:latin typeface="Avenir Book"/>
                <a:cs typeface="Avenir Book"/>
              </a:rPr>
              <a:t>p-</a:t>
            </a:r>
            <a:r>
              <a:rPr lang="en-US" dirty="0" err="1">
                <a:latin typeface="Avenir Book"/>
                <a:cs typeface="Avenir Book"/>
              </a:rPr>
              <a:t>Pb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5.02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</a:t>
            </a:r>
            <a:r>
              <a:rPr lang="en-US" dirty="0" err="1" smtClean="0">
                <a:latin typeface="Avenir Book"/>
                <a:cs typeface="Avenir Book"/>
              </a:rPr>
              <a:t>param</a:t>
            </a:r>
            <a:r>
              <a:rPr lang="en-US" dirty="0" smtClean="0">
                <a:latin typeface="Avenir Book"/>
                <a:cs typeface="Avenir Book"/>
              </a:rPr>
              <a:t>. </a:t>
            </a:r>
            <a:r>
              <a:rPr lang="en-US" dirty="0">
                <a:latin typeface="Avenir Book"/>
                <a:cs typeface="Avenir Book"/>
              </a:rPr>
              <a:t>R = 0.4, </a:t>
            </a:r>
            <a:r>
              <a:rPr lang="en-US" dirty="0" smtClean="0">
                <a:latin typeface="Avenir Book"/>
                <a:cs typeface="Avenir Book"/>
              </a:rPr>
              <a:t>0.2</a:t>
            </a:r>
            <a:endParaRPr lang="en-US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</a:t>
            </a:r>
            <a:r>
              <a:rPr lang="hr-HR" dirty="0" smtClean="0">
                <a:latin typeface="Avenir Book"/>
                <a:cs typeface="Avenir Book"/>
              </a:rPr>
              <a:t>0.5, 0.7, </a:t>
            </a:r>
            <a:endParaRPr lang="hr-HR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 smtClean="0">
                <a:latin typeface="Avenir Book"/>
                <a:cs typeface="Avenir Book"/>
              </a:rPr>
              <a:t>15 - 50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7953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b="1" dirty="0"/>
              <a:t>Hadron-jet </a:t>
            </a:r>
            <a:r>
              <a:rPr lang="en-US" b="1" dirty="0" smtClean="0"/>
              <a:t>Distributions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0914" y="1064806"/>
            <a:ext cx="2290850" cy="1714500"/>
            <a:chOff x="1089025" y="1270000"/>
            <a:chExt cx="2290850" cy="17145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361498" y="2727537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6902" y="3174628"/>
            <a:ext cx="19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Trigger Track </a:t>
            </a:r>
            <a:r>
              <a:rPr lang="en-US" dirty="0">
                <a:latin typeface="Avenir Book"/>
                <a:cs typeface="Avenir Book"/>
              </a:rPr>
              <a:t>(TT)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22" name="Block Arc 21"/>
          <p:cNvSpPr/>
          <p:nvPr/>
        </p:nvSpPr>
        <p:spPr>
          <a:xfrm rot="19773326">
            <a:off x="1153849" y="2157670"/>
            <a:ext cx="993883" cy="856491"/>
          </a:xfrm>
          <a:prstGeom prst="blockArc">
            <a:avLst>
              <a:gd name="adj1" fmla="val 10800000"/>
              <a:gd name="adj2" fmla="val 28794"/>
              <a:gd name="adj3" fmla="val 149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6560" y="1073926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emi-inclusive measurement of </a:t>
            </a:r>
          </a:p>
          <a:p>
            <a:r>
              <a:rPr lang="en-US" dirty="0">
                <a:latin typeface="Avenir Book"/>
                <a:cs typeface="Avenir Book"/>
              </a:rPr>
              <a:t>per trigger jet yield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10" y="2105250"/>
            <a:ext cx="1262308" cy="7159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26" y="2105251"/>
            <a:ext cx="3447797" cy="7159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426" y="2250132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>
                <a:latin typeface="Avenir Book"/>
                <a:cs typeface="Avenir Book"/>
              </a:rPr>
              <a:t>p-</a:t>
            </a:r>
            <a:r>
              <a:rPr lang="en-US" dirty="0" err="1">
                <a:latin typeface="Avenir Book"/>
                <a:cs typeface="Avenir Book"/>
              </a:rPr>
              <a:t>Pb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5.02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</a:t>
            </a:r>
            <a:r>
              <a:rPr lang="en-US" dirty="0" err="1" smtClean="0">
                <a:latin typeface="Avenir Book"/>
                <a:cs typeface="Avenir Book"/>
              </a:rPr>
              <a:t>param</a:t>
            </a:r>
            <a:r>
              <a:rPr lang="en-US" dirty="0" smtClean="0">
                <a:latin typeface="Avenir Book"/>
                <a:cs typeface="Avenir Book"/>
              </a:rPr>
              <a:t>. </a:t>
            </a:r>
            <a:r>
              <a:rPr lang="en-US" dirty="0">
                <a:latin typeface="Avenir Book"/>
                <a:cs typeface="Avenir Book"/>
              </a:rPr>
              <a:t>R = 0.4, </a:t>
            </a:r>
            <a:r>
              <a:rPr lang="en-US" dirty="0" smtClean="0">
                <a:latin typeface="Avenir Book"/>
                <a:cs typeface="Avenir Book"/>
              </a:rPr>
              <a:t>0.2</a:t>
            </a:r>
            <a:endParaRPr lang="en-US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</a:t>
            </a:r>
            <a:r>
              <a:rPr lang="hr-HR" dirty="0" smtClean="0">
                <a:latin typeface="Avenir Book"/>
                <a:cs typeface="Avenir Book"/>
              </a:rPr>
              <a:t>0.5, 0.7, </a:t>
            </a:r>
            <a:endParaRPr lang="hr-HR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 smtClean="0">
                <a:latin typeface="Avenir Book"/>
                <a:cs typeface="Avenir Book"/>
              </a:rPr>
              <a:t>15 - 50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 rot="20007544">
            <a:off x="169463" y="2183207"/>
            <a:ext cx="131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Δ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de-DE" dirty="0" smtClean="0"/>
              <a:t>&gt;</a:t>
            </a:r>
            <a:r>
              <a:rPr lang="mr-IN" dirty="0" smtClean="0"/>
              <a:t>π </a:t>
            </a:r>
            <a:r>
              <a:rPr lang="de-DE" dirty="0"/>
              <a:t>-</a:t>
            </a:r>
            <a:r>
              <a:rPr lang="mr-IN" dirty="0" smtClean="0"/>
              <a:t>0.6 </a:t>
            </a:r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69580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b="1" dirty="0"/>
              <a:t>Hadron-jet </a:t>
            </a:r>
            <a:r>
              <a:rPr lang="en-US" b="1" dirty="0" smtClean="0"/>
              <a:t>Distributions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0914" y="1064806"/>
            <a:ext cx="2290850" cy="1714500"/>
            <a:chOff x="1089025" y="1270000"/>
            <a:chExt cx="2290850" cy="17145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361498" y="2727537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6902" y="3174628"/>
            <a:ext cx="19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Trigger Track </a:t>
            </a:r>
            <a:r>
              <a:rPr lang="en-US" dirty="0">
                <a:latin typeface="Avenir Book"/>
                <a:cs typeface="Avenir Book"/>
              </a:rPr>
              <a:t>(TT)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22" name="Block Arc 21"/>
          <p:cNvSpPr/>
          <p:nvPr/>
        </p:nvSpPr>
        <p:spPr>
          <a:xfrm rot="19773326">
            <a:off x="1153849" y="2157670"/>
            <a:ext cx="993883" cy="856491"/>
          </a:xfrm>
          <a:prstGeom prst="blockArc">
            <a:avLst>
              <a:gd name="adj1" fmla="val 10800000"/>
              <a:gd name="adj2" fmla="val 28794"/>
              <a:gd name="adj3" fmla="val 149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6560" y="1073926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emi-inclusive measurement of </a:t>
            </a:r>
          </a:p>
          <a:p>
            <a:r>
              <a:rPr lang="en-US" dirty="0">
                <a:latin typeface="Avenir Book"/>
                <a:cs typeface="Avenir Book"/>
              </a:rPr>
              <a:t>per trigger jet yield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10" y="2105250"/>
            <a:ext cx="1262308" cy="7159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26" y="2105251"/>
            <a:ext cx="3447797" cy="7159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426" y="2250132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=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87097" y="2531398"/>
            <a:ext cx="485861" cy="221605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35128" y="2197974"/>
            <a:ext cx="485861" cy="221605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887" y="3059838"/>
            <a:ext cx="577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</a:t>
            </a:r>
            <a:r>
              <a:rPr lang="en-US" dirty="0" smtClean="0">
                <a:latin typeface="Avenir Book"/>
                <a:cs typeface="Avenir Book"/>
              </a:rPr>
              <a:t>o knowledge about the collision geometry needed.</a:t>
            </a:r>
          </a:p>
          <a:p>
            <a:r>
              <a:rPr lang="en-US" dirty="0">
                <a:latin typeface="Avenir Book"/>
                <a:cs typeface="Avenir Book"/>
              </a:rPr>
              <a:t>Ideal to measure N</a:t>
            </a:r>
            <a:r>
              <a:rPr lang="en-US" baseline="-25000" dirty="0">
                <a:latin typeface="Avenir Book"/>
                <a:cs typeface="Avenir Book"/>
              </a:rPr>
              <a:t>jet</a:t>
            </a:r>
            <a:r>
              <a:rPr lang="en-US" dirty="0">
                <a:latin typeface="Avenir Book"/>
                <a:cs typeface="Avenir Book"/>
              </a:rPr>
              <a:t> in different event activity classes</a:t>
            </a:r>
            <a:endParaRPr lang="en-US" dirty="0" smtClean="0">
              <a:latin typeface="Avenir Book"/>
              <a:cs typeface="Avenir Book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111220" y="3520092"/>
            <a:ext cx="298336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>
                <a:latin typeface="Avenir Book"/>
                <a:cs typeface="Avenir Book"/>
              </a:rPr>
              <a:t>p-</a:t>
            </a:r>
            <a:r>
              <a:rPr lang="en-US" dirty="0" err="1">
                <a:latin typeface="Avenir Book"/>
                <a:cs typeface="Avenir Book"/>
              </a:rPr>
              <a:t>Pb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5.02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</a:t>
            </a:r>
            <a:r>
              <a:rPr lang="en-US" dirty="0" err="1" smtClean="0">
                <a:latin typeface="Avenir Book"/>
                <a:cs typeface="Avenir Book"/>
              </a:rPr>
              <a:t>param</a:t>
            </a:r>
            <a:r>
              <a:rPr lang="en-US" dirty="0" smtClean="0">
                <a:latin typeface="Avenir Book"/>
                <a:cs typeface="Avenir Book"/>
              </a:rPr>
              <a:t>. </a:t>
            </a:r>
            <a:r>
              <a:rPr lang="en-US" dirty="0">
                <a:latin typeface="Avenir Book"/>
                <a:cs typeface="Avenir Book"/>
              </a:rPr>
              <a:t>R = 0.4, </a:t>
            </a:r>
            <a:r>
              <a:rPr lang="en-US" dirty="0" smtClean="0">
                <a:latin typeface="Avenir Book"/>
                <a:cs typeface="Avenir Book"/>
              </a:rPr>
              <a:t>0.2</a:t>
            </a:r>
            <a:endParaRPr lang="en-US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</a:t>
            </a:r>
            <a:r>
              <a:rPr lang="hr-HR" dirty="0" smtClean="0">
                <a:latin typeface="Avenir Book"/>
                <a:cs typeface="Avenir Book"/>
              </a:rPr>
              <a:t>0.5, 0.7, </a:t>
            </a:r>
            <a:endParaRPr lang="hr-HR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 smtClean="0">
                <a:latin typeface="Avenir Book"/>
                <a:cs typeface="Avenir Book"/>
              </a:rPr>
              <a:t>15 - 50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  <p:sp>
        <p:nvSpPr>
          <p:cNvPr id="32" name="TextBox 31"/>
          <p:cNvSpPr txBox="1"/>
          <p:nvPr/>
        </p:nvSpPr>
        <p:spPr>
          <a:xfrm rot="20007544">
            <a:off x="169463" y="2183207"/>
            <a:ext cx="131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Δ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de-DE" dirty="0" smtClean="0"/>
              <a:t>&gt;</a:t>
            </a:r>
            <a:r>
              <a:rPr lang="mr-IN" dirty="0" smtClean="0"/>
              <a:t>π </a:t>
            </a:r>
            <a:r>
              <a:rPr lang="de-DE" dirty="0"/>
              <a:t>-</a:t>
            </a:r>
            <a:r>
              <a:rPr lang="mr-IN" dirty="0" smtClean="0"/>
              <a:t>0.6 </a:t>
            </a:r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349919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b="1" dirty="0"/>
              <a:t>Hadron-jet </a:t>
            </a:r>
            <a:r>
              <a:rPr lang="en-US" b="1" dirty="0" smtClean="0"/>
              <a:t>Distributions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40914" y="1064806"/>
            <a:ext cx="2290850" cy="1714500"/>
            <a:chOff x="1089025" y="1270000"/>
            <a:chExt cx="2290850" cy="17145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361498" y="2727537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6902" y="3174628"/>
            <a:ext cx="196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Trigger Track </a:t>
            </a:r>
            <a:r>
              <a:rPr lang="en-US" dirty="0">
                <a:latin typeface="Avenir Book"/>
                <a:cs typeface="Avenir Book"/>
              </a:rPr>
              <a:t>(TT)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22" name="Block Arc 21"/>
          <p:cNvSpPr/>
          <p:nvPr/>
        </p:nvSpPr>
        <p:spPr>
          <a:xfrm rot="19773326">
            <a:off x="1153849" y="2157670"/>
            <a:ext cx="993883" cy="856491"/>
          </a:xfrm>
          <a:prstGeom prst="blockArc">
            <a:avLst>
              <a:gd name="adj1" fmla="val 10800000"/>
              <a:gd name="adj2" fmla="val 28794"/>
              <a:gd name="adj3" fmla="val 149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6560" y="1073926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emi-inclusive measurement of </a:t>
            </a:r>
          </a:p>
          <a:p>
            <a:r>
              <a:rPr lang="en-US" dirty="0">
                <a:latin typeface="Avenir Book"/>
                <a:cs typeface="Avenir Book"/>
              </a:rPr>
              <a:t>per trigger jet yield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10" y="2105250"/>
            <a:ext cx="1262308" cy="7159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26" y="2105251"/>
            <a:ext cx="3447797" cy="7159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9426" y="2250132"/>
            <a:ext cx="33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=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87097" y="2531398"/>
            <a:ext cx="485861" cy="221605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35128" y="2197974"/>
            <a:ext cx="485861" cy="221605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887" y="3059838"/>
            <a:ext cx="577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N</a:t>
            </a:r>
            <a:r>
              <a:rPr lang="en-US" dirty="0" smtClean="0">
                <a:latin typeface="Avenir Book"/>
                <a:cs typeface="Avenir Book"/>
              </a:rPr>
              <a:t>o knowledge about the collision geometry needed.</a:t>
            </a:r>
          </a:p>
          <a:p>
            <a:r>
              <a:rPr lang="en-US" dirty="0">
                <a:latin typeface="Avenir Book"/>
                <a:cs typeface="Avenir Book"/>
              </a:rPr>
              <a:t>Ideal to measure N</a:t>
            </a:r>
            <a:r>
              <a:rPr lang="en-US" baseline="-25000" dirty="0">
                <a:latin typeface="Avenir Book"/>
                <a:cs typeface="Avenir Book"/>
              </a:rPr>
              <a:t>jet</a:t>
            </a:r>
            <a:r>
              <a:rPr lang="en-US" dirty="0">
                <a:latin typeface="Avenir Book"/>
                <a:cs typeface="Avenir Book"/>
              </a:rPr>
              <a:t> in different event activity classes</a:t>
            </a:r>
            <a:endParaRPr lang="en-US" dirty="0" smtClean="0">
              <a:latin typeface="Avenir Book"/>
              <a:cs typeface="Avenir Book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111220" y="3520092"/>
            <a:ext cx="298336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2924"/>
          <a:stretch/>
        </p:blipFill>
        <p:spPr>
          <a:xfrm>
            <a:off x="1705735" y="5009880"/>
            <a:ext cx="5836962" cy="93180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332432" y="4270508"/>
            <a:ext cx="827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To remove contribution of combinatorial fake jets and multi parton interactions</a:t>
            </a:r>
          </a:p>
          <a:p>
            <a:r>
              <a:rPr lang="en-US" dirty="0">
                <a:latin typeface="Avenir Book"/>
                <a:cs typeface="Avenir Book"/>
              </a:rPr>
              <a:t>we build a Δ</a:t>
            </a:r>
            <a:r>
              <a:rPr lang="en-US" baseline="-25000" dirty="0">
                <a:latin typeface="Avenir Book"/>
                <a:cs typeface="Avenir Book"/>
              </a:rPr>
              <a:t>recoil </a:t>
            </a:r>
            <a:r>
              <a:rPr lang="en-US" dirty="0">
                <a:latin typeface="Avenir Book"/>
                <a:cs typeface="Avenir Book"/>
              </a:rPr>
              <a:t>distribution</a:t>
            </a:r>
            <a:endParaRPr lang="en-US" baseline="-25000" dirty="0" smtClean="0"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 rot="20007544">
            <a:off x="169463" y="2183207"/>
            <a:ext cx="131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Δ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de-DE" dirty="0" smtClean="0"/>
              <a:t>&gt;</a:t>
            </a:r>
            <a:r>
              <a:rPr lang="mr-IN" dirty="0" smtClean="0"/>
              <a:t>π </a:t>
            </a:r>
            <a:r>
              <a:rPr lang="de-DE" dirty="0"/>
              <a:t>-</a:t>
            </a:r>
            <a:r>
              <a:rPr lang="mr-IN" dirty="0" smtClean="0"/>
              <a:t>0.6 </a:t>
            </a:r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61806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b="1" dirty="0"/>
              <a:t>Hadron-jet </a:t>
            </a:r>
            <a:r>
              <a:rPr lang="en-US" b="1" dirty="0" smtClean="0"/>
              <a:t>Distributions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0" y="1303499"/>
            <a:ext cx="3861544" cy="2599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72" y="1303498"/>
            <a:ext cx="3861544" cy="2599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6655" y="1617300"/>
            <a:ext cx="499332" cy="206256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618" y="1639433"/>
            <a:ext cx="499332" cy="206256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8398" y="3976351"/>
            <a:ext cx="8318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TT</a:t>
            </a:r>
            <a:r>
              <a:rPr lang="en-US" baseline="-25000" dirty="0" err="1">
                <a:latin typeface="Avenir Book"/>
                <a:cs typeface="Avenir Book"/>
              </a:rPr>
              <a:t>Sig</a:t>
            </a:r>
            <a:r>
              <a:rPr lang="en-US" dirty="0">
                <a:latin typeface="Avenir Book"/>
                <a:cs typeface="Avenir Book"/>
              </a:rPr>
              <a:t> and </a:t>
            </a:r>
            <a:r>
              <a:rPr lang="en-US" dirty="0" err="1">
                <a:latin typeface="Avenir Book"/>
                <a:cs typeface="Avenir Book"/>
              </a:rPr>
              <a:t>TT</a:t>
            </a:r>
            <a:r>
              <a:rPr lang="en-US" baseline="-25000" dirty="0" err="1">
                <a:latin typeface="Avenir Book"/>
                <a:cs typeface="Avenir Book"/>
              </a:rPr>
              <a:t>Ref</a:t>
            </a:r>
            <a:r>
              <a:rPr lang="en-US" dirty="0">
                <a:latin typeface="Avenir Book"/>
                <a:cs typeface="Avenir Book"/>
              </a:rPr>
              <a:t> refer to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Signal</a:t>
            </a:r>
            <a:r>
              <a:rPr lang="en-US" dirty="0">
                <a:latin typeface="Avenir Book"/>
                <a:cs typeface="Avenir Book"/>
              </a:rPr>
              <a:t> and </a:t>
            </a:r>
            <a:r>
              <a:rPr lang="en-US" dirty="0" smtClean="0">
                <a:solidFill>
                  <a:srgbClr val="0000FF"/>
                </a:solidFill>
                <a:latin typeface="Avenir Book"/>
                <a:cs typeface="Avenir Book"/>
              </a:rPr>
              <a:t>Reference (mostly dominated by fake jets)</a:t>
            </a:r>
            <a:r>
              <a:rPr lang="en-US" dirty="0" smtClean="0">
                <a:latin typeface="Avenir Book"/>
                <a:cs typeface="Avenir Book"/>
              </a:rPr>
              <a:t> </a:t>
            </a:r>
          </a:p>
          <a:p>
            <a:r>
              <a:rPr lang="en-US" dirty="0" smtClean="0">
                <a:latin typeface="Avenir Book"/>
                <a:cs typeface="Avenir Book"/>
              </a:rPr>
              <a:t>Trigger </a:t>
            </a:r>
            <a:r>
              <a:rPr lang="en-US" dirty="0">
                <a:latin typeface="Avenir Book"/>
                <a:cs typeface="Avenir Book"/>
              </a:rPr>
              <a:t>Track </a:t>
            </a:r>
            <a:r>
              <a:rPr lang="en-US" dirty="0" smtClean="0">
                <a:latin typeface="Avenir Book"/>
                <a:cs typeface="Avenir Book"/>
              </a:rPr>
              <a:t>intervals. They </a:t>
            </a:r>
            <a:r>
              <a:rPr lang="en-US" dirty="0">
                <a:latin typeface="Avenir Book"/>
                <a:cs typeface="Avenir Book"/>
              </a:rPr>
              <a:t>correspond to </a:t>
            </a:r>
            <a:r>
              <a:rPr lang="en-US" dirty="0">
                <a:solidFill>
                  <a:srgbClr val="FF0000"/>
                </a:solidFill>
                <a:latin typeface="Avenir Heavy"/>
                <a:cs typeface="Avenir Heavy"/>
              </a:rPr>
              <a:t>TT{12,50</a:t>
            </a:r>
            <a:r>
              <a:rPr lang="en-US" dirty="0" smtClean="0">
                <a:solidFill>
                  <a:srgbClr val="FF0000"/>
                </a:solidFill>
                <a:latin typeface="Avenir Heavy"/>
                <a:cs typeface="Avenir Heavy"/>
              </a:rPr>
              <a:t>} (</a:t>
            </a:r>
            <a:r>
              <a:rPr lang="en-US" dirty="0" err="1" smtClean="0">
                <a:solidFill>
                  <a:srgbClr val="FF0000"/>
                </a:solidFill>
                <a:latin typeface="Avenir Heavy"/>
                <a:cs typeface="Avenir Heavy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Avenir Heavy"/>
                <a:cs typeface="Avenir Heavy"/>
              </a:rPr>
              <a:t>) </a:t>
            </a:r>
            <a:r>
              <a:rPr lang="en-US" dirty="0">
                <a:latin typeface="Avenir Book"/>
                <a:cs typeface="Avenir Book"/>
              </a:rPr>
              <a:t>and </a:t>
            </a:r>
            <a:r>
              <a:rPr lang="en-US" dirty="0">
                <a:solidFill>
                  <a:srgbClr val="0000FF"/>
                </a:solidFill>
                <a:latin typeface="Avenir Heavy"/>
                <a:cs typeface="Avenir Heavy"/>
              </a:rPr>
              <a:t>TT{6,7} </a:t>
            </a:r>
            <a:r>
              <a:rPr lang="en-US" dirty="0" smtClean="0">
                <a:solidFill>
                  <a:srgbClr val="0000FF"/>
                </a:solidFill>
                <a:latin typeface="Avenir Heavy"/>
                <a:cs typeface="Avenir Heavy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Avenir Heavy"/>
                <a:cs typeface="Avenir Heavy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Avenir Heavy"/>
                <a:cs typeface="Avenir Heavy"/>
              </a:rPr>
              <a:t>) </a:t>
            </a:r>
            <a:r>
              <a:rPr lang="en-US" dirty="0" smtClean="0">
                <a:latin typeface="Avenir Book"/>
                <a:cs typeface="Avenir Book"/>
              </a:rPr>
              <a:t>respectively. 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851" y="5568354"/>
            <a:ext cx="5962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Avenir Book"/>
                <a:cs typeface="Avenir Book"/>
              </a:rPr>
              <a:t>Event activity in forward (</a:t>
            </a:r>
            <a:r>
              <a:rPr lang="en-US" sz="1500" dirty="0" err="1">
                <a:latin typeface="Avenir Book"/>
                <a:cs typeface="Avenir Book"/>
              </a:rPr>
              <a:t>Pb</a:t>
            </a:r>
            <a:r>
              <a:rPr lang="en-US" sz="1500" dirty="0">
                <a:latin typeface="Avenir Book"/>
                <a:cs typeface="Avenir Book"/>
              </a:rPr>
              <a:t>-going) direction </a:t>
            </a:r>
          </a:p>
          <a:p>
            <a:r>
              <a:rPr lang="en-US" sz="1500" dirty="0">
                <a:latin typeface="Avenir Book"/>
                <a:cs typeface="Avenir Book"/>
              </a:rPr>
              <a:t>charged multiplicity (V0A) and zero-degree neutral energy (ZNA)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2301" y="884198"/>
            <a:ext cx="379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 </a:t>
            </a:r>
          </a:p>
          <a:p>
            <a:r>
              <a:rPr lang="de-DE" sz="1200" b="1" i="1" dirty="0">
                <a:latin typeface="Courier New"/>
                <a:cs typeface="Courier New"/>
              </a:rPr>
              <a:t>arXiv:</a:t>
            </a:r>
            <a:r>
              <a:rPr lang="is-IS" sz="1200" b="1" i="1" dirty="0">
                <a:latin typeface="Courier New"/>
                <a:cs typeface="Courier New"/>
              </a:rPr>
              <a:t>1712.05603 </a:t>
            </a:r>
          </a:p>
        </p:txBody>
      </p:sp>
    </p:spTree>
    <p:extLst>
      <p:ext uri="{BB962C8B-B14F-4D97-AF65-F5344CB8AC3E}">
        <p14:creationId xmlns:p14="http://schemas.microsoft.com/office/powerpoint/2010/main" val="299257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Δ</a:t>
            </a:r>
            <a:r>
              <a:rPr lang="en-US" baseline="-25000" dirty="0" err="1"/>
              <a:t>recoil</a:t>
            </a:r>
            <a:r>
              <a:rPr lang="en-US" dirty="0"/>
              <a:t> in </a:t>
            </a:r>
            <a:r>
              <a:rPr lang="en-US" dirty="0" smtClean="0"/>
              <a:t>Different </a:t>
            </a:r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A</a:t>
            </a:r>
            <a:r>
              <a:rPr lang="en-US" dirty="0" smtClean="0"/>
              <a:t>ctivities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0" y="1052443"/>
            <a:ext cx="5643247" cy="3932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91" y="5028935"/>
            <a:ext cx="4343400" cy="6731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19490" y="1348183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1821" y="1342907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317" y="5727976"/>
            <a:ext cx="87699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This observable provides a new probe of jet quenching in small systems, whose interpretation does not require the assumption that event activity is correlated with collision geometry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0493" y="875675"/>
            <a:ext cx="366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b="1" kern="800" dirty="0">
                <a:latin typeface="Courier New"/>
                <a:cs typeface="Courier New"/>
              </a:rPr>
              <a:t>ALICE Collaboration, S. Acharya et al.   </a:t>
            </a:r>
          </a:p>
          <a:p>
            <a:r>
              <a:rPr lang="de-DE" sz="1200" b="1" i="1" dirty="0">
                <a:latin typeface="Courier New"/>
                <a:cs typeface="Courier New"/>
              </a:rPr>
              <a:t>  arXiv:</a:t>
            </a:r>
            <a:r>
              <a:rPr lang="is-IS" sz="1200" b="1" i="1" dirty="0">
                <a:latin typeface="Courier New"/>
                <a:cs typeface="Courier New"/>
              </a:rPr>
              <a:t>1712.05603 </a:t>
            </a:r>
          </a:p>
        </p:txBody>
      </p:sp>
    </p:spTree>
    <p:extLst>
      <p:ext uri="{BB962C8B-B14F-4D97-AF65-F5344CB8AC3E}">
        <p14:creationId xmlns:p14="http://schemas.microsoft.com/office/powerpoint/2010/main" val="178810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Ratios in </a:t>
            </a:r>
            <a:r>
              <a:rPr lang="en-US" dirty="0" smtClean="0"/>
              <a:t>Different </a:t>
            </a:r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A</a:t>
            </a:r>
            <a:r>
              <a:rPr lang="en-US" dirty="0" smtClean="0"/>
              <a:t>ctivities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0228"/>
          <a:stretch/>
        </p:blipFill>
        <p:spPr>
          <a:xfrm>
            <a:off x="168313" y="1224300"/>
            <a:ext cx="2812845" cy="264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0615"/>
          <a:stretch/>
        </p:blipFill>
        <p:spPr>
          <a:xfrm>
            <a:off x="150038" y="3901254"/>
            <a:ext cx="2791015" cy="264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7203" y="4084397"/>
            <a:ext cx="318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Out of cone </a:t>
            </a:r>
            <a:r>
              <a:rPr lang="en-US" dirty="0" smtClean="0">
                <a:latin typeface="Avenir Book"/>
                <a:cs typeface="Avenir Book"/>
              </a:rPr>
              <a:t>radiation </a:t>
            </a:r>
            <a:r>
              <a:rPr lang="en-US" dirty="0">
                <a:latin typeface="Avenir Book"/>
                <a:cs typeface="Avenir Book"/>
              </a:rPr>
              <a:t>(R=0.4) upper limit at 90%CL:</a:t>
            </a:r>
          </a:p>
          <a:p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-0.4 </a:t>
            </a:r>
            <a:r>
              <a:rPr lang="en-US" dirty="0" err="1">
                <a:solidFill>
                  <a:srgbClr val="FF0000"/>
                </a:solidFill>
                <a:latin typeface="Avenir Book"/>
                <a:cs typeface="Avenir Book"/>
              </a:rPr>
              <a:t>GeV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/c for high-EA compared to low-EA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133" y="2260369"/>
            <a:ext cx="3259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If there is a transport of jet energy out of cone in events with larger evt. activity the ratios here should be below one.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9885" y="1102587"/>
            <a:ext cx="305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Measurement of jet suppression in a more controlled way.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8824" y="2686325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63366" y="5344553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3874" y="884199"/>
            <a:ext cx="379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 </a:t>
            </a:r>
          </a:p>
          <a:p>
            <a:r>
              <a:rPr lang="de-DE" sz="1200" b="1" i="1" dirty="0">
                <a:latin typeface="Courier New"/>
                <a:cs typeface="Courier New"/>
              </a:rPr>
              <a:t>arXiv:</a:t>
            </a:r>
            <a:r>
              <a:rPr lang="is-IS" sz="1200" b="1" i="1" dirty="0">
                <a:latin typeface="Courier New"/>
                <a:cs typeface="Courier New"/>
              </a:rPr>
              <a:t>1712.05603 </a:t>
            </a:r>
          </a:p>
        </p:txBody>
      </p:sp>
    </p:spTree>
    <p:extLst>
      <p:ext uri="{BB962C8B-B14F-4D97-AF65-F5344CB8AC3E}">
        <p14:creationId xmlns:p14="http://schemas.microsoft.com/office/powerpoint/2010/main" val="238204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Ratios in </a:t>
            </a:r>
            <a:r>
              <a:rPr lang="en-US" dirty="0" smtClean="0"/>
              <a:t>Different </a:t>
            </a:r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A</a:t>
            </a:r>
            <a:r>
              <a:rPr lang="en-US" dirty="0" smtClean="0"/>
              <a:t>ctivities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3" y="1224300"/>
            <a:ext cx="5651500" cy="264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8" y="3901254"/>
            <a:ext cx="5651500" cy="264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7203" y="4084397"/>
            <a:ext cx="3187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Out of cone </a:t>
            </a:r>
            <a:r>
              <a:rPr lang="en-US" dirty="0" smtClean="0">
                <a:latin typeface="Avenir Book"/>
                <a:cs typeface="Avenir Book"/>
              </a:rPr>
              <a:t>radiation </a:t>
            </a:r>
            <a:r>
              <a:rPr lang="en-US" dirty="0">
                <a:latin typeface="Avenir Book"/>
                <a:cs typeface="Avenir Book"/>
              </a:rPr>
              <a:t>(R=0.4) upper limit at 90%CL:</a:t>
            </a:r>
          </a:p>
          <a:p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-0.4 </a:t>
            </a:r>
            <a:r>
              <a:rPr lang="en-US" dirty="0" err="1">
                <a:solidFill>
                  <a:srgbClr val="FF0000"/>
                </a:solidFill>
                <a:latin typeface="Avenir Book"/>
                <a:cs typeface="Avenir Book"/>
              </a:rPr>
              <a:t>GeV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/c for high-EA compared to low-EA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133" y="2260369"/>
            <a:ext cx="3259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If there is a </a:t>
            </a:r>
            <a:r>
              <a:rPr lang="en-US" dirty="0" smtClean="0">
                <a:latin typeface="Avenir Book"/>
                <a:cs typeface="Avenir Book"/>
              </a:rPr>
              <a:t>transport </a:t>
            </a:r>
            <a:r>
              <a:rPr lang="en-US" dirty="0" smtClean="0">
                <a:latin typeface="Avenir Book"/>
                <a:cs typeface="Avenir Book"/>
              </a:rPr>
              <a:t>of jet energy out of cone in events with larger evt. activity the ratios here should be below one.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9885" y="1102587"/>
            <a:ext cx="3058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Measurement of jet suppression in a more controlled way.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8824" y="2686325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63366" y="5344553"/>
            <a:ext cx="399821" cy="165393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3874" y="884199"/>
            <a:ext cx="379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 </a:t>
            </a:r>
          </a:p>
          <a:p>
            <a:r>
              <a:rPr lang="de-DE" sz="1200" b="1" i="1" dirty="0">
                <a:latin typeface="Courier New"/>
                <a:cs typeface="Courier New"/>
              </a:rPr>
              <a:t>arXiv:</a:t>
            </a:r>
            <a:r>
              <a:rPr lang="is-IS" sz="1200" b="1" i="1" dirty="0">
                <a:latin typeface="Courier New"/>
                <a:cs typeface="Courier New"/>
              </a:rPr>
              <a:t>1712.05603 </a:t>
            </a:r>
          </a:p>
        </p:txBody>
      </p:sp>
    </p:spTree>
    <p:extLst>
      <p:ext uri="{BB962C8B-B14F-4D97-AF65-F5344CB8AC3E}">
        <p14:creationId xmlns:p14="http://schemas.microsoft.com/office/powerpoint/2010/main" val="261262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03648" y="2756551"/>
            <a:ext cx="6780811" cy="76944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venir Heavy"/>
                <a:cs typeface="Avenir Heavy"/>
              </a:rPr>
              <a:t>Intra-jet D</a:t>
            </a:r>
            <a:r>
              <a:rPr lang="en-US" dirty="0" smtClean="0">
                <a:solidFill>
                  <a:srgbClr val="000000"/>
                </a:solidFill>
                <a:latin typeface="Avenir Heavy"/>
                <a:cs typeface="Avenir Heavy"/>
              </a:rPr>
              <a:t>istributions I</a:t>
            </a:r>
            <a:endParaRPr lang="en-US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777" y="4191210"/>
            <a:ext cx="4397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/>
                <a:cs typeface="Courier New"/>
              </a:rPr>
              <a:t>ALICE Collaboration, S. Acharya et al.,  </a:t>
            </a:r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i="1" dirty="0">
                <a:latin typeface="Courier New"/>
                <a:cs typeface="Courier New"/>
              </a:rPr>
              <a:t>Phys. Lett., B 776</a:t>
            </a:r>
            <a:r>
              <a:rPr lang="hr-HR" sz="1400" b="1" i="1" dirty="0">
                <a:latin typeface="Courier New"/>
                <a:cs typeface="Courier New"/>
              </a:rPr>
              <a:t>, </a:t>
            </a:r>
            <a:r>
              <a:rPr lang="is-IS" sz="1400" b="1" dirty="0">
                <a:latin typeface="Courier New"/>
                <a:cs typeface="Courier New"/>
              </a:rPr>
              <a:t>(2018) </a:t>
            </a:r>
            <a:r>
              <a:rPr lang="cs-CZ" sz="1400" b="1" i="1" dirty="0">
                <a:latin typeface="Courier New"/>
                <a:cs typeface="Courier New"/>
              </a:rPr>
              <a:t>249</a:t>
            </a:r>
            <a:endParaRPr lang="is-IS" sz="1400" b="1" dirty="0">
              <a:latin typeface="Courier New"/>
              <a:cs typeface="Courier New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4054" y="364603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Avenir Heavy"/>
                <a:cs typeface="Avenir Heavy"/>
              </a:rPr>
              <a:t>Jet Mass</a:t>
            </a:r>
            <a:endParaRPr lang="en-US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07404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 dirty="0" smtClean="0"/>
              <a:t>Physics </a:t>
            </a:r>
            <a:r>
              <a:rPr lang="en-US" dirty="0"/>
              <a:t>in the </a:t>
            </a:r>
            <a:r>
              <a:rPr lang="en-US" dirty="0" smtClean="0"/>
              <a:t>Medium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157173" y="3012388"/>
            <a:ext cx="2290850" cy="1714500"/>
            <a:chOff x="1089025" y="1270000"/>
            <a:chExt cx="2290850" cy="1714500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977757" y="4675119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51796" y="985385"/>
            <a:ext cx="4258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Jet in Vacuum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created in a hard scattering event</a:t>
            </a:r>
          </a:p>
          <a:p>
            <a:r>
              <a:rPr lang="en-US" dirty="0" smtClean="0">
                <a:latin typeface="Avenir Book"/>
                <a:cs typeface="Avenir Book"/>
              </a:rPr>
              <a:t>back-to-back with parton/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latin typeface="Avenir Book"/>
                <a:cs typeface="Avenir Book"/>
              </a:rPr>
              <a:t>/Z-Boson</a:t>
            </a:r>
          </a:p>
          <a:p>
            <a:r>
              <a:rPr lang="en-US" dirty="0" smtClean="0">
                <a:latin typeface="Avenir Book"/>
                <a:cs typeface="Avenir Book"/>
              </a:rPr>
              <a:t>highly virtual parton fragmenting</a:t>
            </a:r>
          </a:p>
          <a:p>
            <a:r>
              <a:rPr lang="en-US" dirty="0">
                <a:latin typeface="Avenir Book"/>
                <a:cs typeface="Avenir Book"/>
              </a:rPr>
              <a:t>and then hadronizing into measurable particles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6717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Mass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177" y="1076590"/>
            <a:ext cx="551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Jet mass is a measure </a:t>
            </a:r>
            <a:r>
              <a:rPr lang="en-US" dirty="0" smtClean="0">
                <a:latin typeface="Avenir Book"/>
                <a:cs typeface="Avenir Book"/>
              </a:rPr>
              <a:t>of the spread of the jet and is</a:t>
            </a:r>
          </a:p>
          <a:p>
            <a:r>
              <a:rPr lang="en-US" dirty="0" smtClean="0">
                <a:latin typeface="Avenir Book"/>
                <a:cs typeface="Avenir Book"/>
              </a:rPr>
              <a:t>linked to the </a:t>
            </a:r>
            <a:r>
              <a:rPr lang="en-US" dirty="0">
                <a:latin typeface="Avenir Book"/>
                <a:cs typeface="Avenir Book"/>
              </a:rPr>
              <a:t>virtuality of the initial parton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648" y="1072481"/>
            <a:ext cx="1633038" cy="3965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5947" y="1834453"/>
            <a:ext cx="2290850" cy="1714500"/>
            <a:chOff x="1089025" y="1270000"/>
            <a:chExt cx="2290850" cy="17145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349537" y="1628675"/>
            <a:ext cx="2131046" cy="24194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9332" y="3613848"/>
            <a:ext cx="219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</a:t>
            </a:r>
            <a:r>
              <a:rPr lang="en-US" dirty="0" smtClean="0">
                <a:latin typeface="Avenir Book"/>
                <a:cs typeface="Avenir Book"/>
              </a:rPr>
              <a:t>easure </a:t>
            </a:r>
            <a:r>
              <a:rPr lang="en-US" dirty="0" smtClean="0">
                <a:latin typeface="Avenir Book"/>
                <a:cs typeface="Avenir Book"/>
              </a:rPr>
              <a:t>jet mass in a given cone </a:t>
            </a:r>
            <a:r>
              <a:rPr lang="en-US" dirty="0" smtClean="0">
                <a:solidFill>
                  <a:srgbClr val="8AC7A2"/>
                </a:solidFill>
                <a:latin typeface="Avenir Black"/>
                <a:cs typeface="Avenir Black"/>
              </a:rPr>
              <a:t>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118072" y="1722550"/>
            <a:ext cx="2709753" cy="1782437"/>
            <a:chOff x="4563940" y="1887454"/>
            <a:chExt cx="2709753" cy="1782437"/>
          </a:xfrm>
        </p:grpSpPr>
        <p:grpSp>
          <p:nvGrpSpPr>
            <p:cNvPr id="24" name="Group 23"/>
            <p:cNvGrpSpPr/>
            <p:nvPr/>
          </p:nvGrpSpPr>
          <p:grpSpPr>
            <a:xfrm>
              <a:off x="4563940" y="1955391"/>
              <a:ext cx="2290850" cy="1714500"/>
              <a:chOff x="1089025" y="1270000"/>
              <a:chExt cx="2290850" cy="17145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1259840" y="1432560"/>
                <a:ext cx="751840" cy="13106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341120" y="1899920"/>
                <a:ext cx="1137920" cy="8839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1351280" y="2550160"/>
                <a:ext cx="1391920" cy="26416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666295" y="127000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994765" y="151384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849120" y="2140355"/>
                <a:ext cx="1076960" cy="5791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336675" y="1899920"/>
                <a:ext cx="1640205" cy="91630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262275" y="1808480"/>
                <a:ext cx="1117600" cy="4978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1290320" y="1442720"/>
                <a:ext cx="1483360" cy="13208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089025" y="2705100"/>
                <a:ext cx="283210" cy="2794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123315" y="2740660"/>
                <a:ext cx="213360" cy="21336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V="1">
              <a:off x="6055366" y="2948458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321163" y="2647249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201412" y="2200003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333245" y="1887454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190815" y="1939178"/>
              <a:ext cx="274891" cy="6889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37174" y="2290725"/>
              <a:ext cx="558381" cy="2013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629445" y="2841197"/>
              <a:ext cx="1169424" cy="50914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892368" y="2562890"/>
              <a:ext cx="698073" cy="6286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2616825" y="3520092"/>
            <a:ext cx="3077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 Medium</a:t>
            </a:r>
          </a:p>
          <a:p>
            <a:r>
              <a:rPr lang="en-US" dirty="0">
                <a:latin typeface="Avenir Book"/>
                <a:cs typeface="Avenir Book"/>
              </a:rPr>
              <a:t>If the profile broadens due to </a:t>
            </a:r>
            <a:r>
              <a:rPr lang="en-US" dirty="0" smtClean="0">
                <a:latin typeface="Avenir Book"/>
                <a:cs typeface="Avenir Book"/>
              </a:rPr>
              <a:t>soft gluon radiation measured </a:t>
            </a:r>
            <a:r>
              <a:rPr lang="en-US" dirty="0">
                <a:latin typeface="Avenir Book"/>
                <a:cs typeface="Avenir Book"/>
              </a:rPr>
              <a:t>mass will increase</a:t>
            </a:r>
            <a:endParaRPr lang="en-US" dirty="0" smtClean="0">
              <a:latin typeface="Avenir Book"/>
              <a:cs typeface="Avenir Book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85648" y="1764307"/>
            <a:ext cx="2455295" cy="1714092"/>
            <a:chOff x="4563940" y="1955799"/>
            <a:chExt cx="2455295" cy="1714092"/>
          </a:xfrm>
        </p:grpSpPr>
        <p:grpSp>
          <p:nvGrpSpPr>
            <p:cNvPr id="47" name="Group 46"/>
            <p:cNvGrpSpPr/>
            <p:nvPr/>
          </p:nvGrpSpPr>
          <p:grpSpPr>
            <a:xfrm>
              <a:off x="4563940" y="1998416"/>
              <a:ext cx="2261525" cy="1671475"/>
              <a:chOff x="1089025" y="1313025"/>
              <a:chExt cx="2261525" cy="167147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1259840" y="1440873"/>
                <a:ext cx="522314" cy="130232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1341120" y="1899920"/>
                <a:ext cx="1137920" cy="8839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1351280" y="2659694"/>
                <a:ext cx="1419645" cy="15462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1478770" y="1313025"/>
                <a:ext cx="712531" cy="87239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1994765" y="151384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849120" y="2327288"/>
                <a:ext cx="1168998" cy="43480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1336675" y="1899920"/>
                <a:ext cx="1640205" cy="91630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228179" y="2020453"/>
                <a:ext cx="1122371" cy="31143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290320" y="1398257"/>
                <a:ext cx="1335699" cy="136526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1089025" y="2705100"/>
                <a:ext cx="283210" cy="2794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23315" y="2740660"/>
                <a:ext cx="213360" cy="21336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 flipV="1">
              <a:off x="5978651" y="3101876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014303" y="2868852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201412" y="2200003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179815" y="1955799"/>
              <a:ext cx="358543" cy="62801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062957" y="1964323"/>
              <a:ext cx="185589" cy="6638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692268" y="2058078"/>
              <a:ext cx="562096" cy="4340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5629445" y="3376714"/>
              <a:ext cx="981564" cy="503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4824177" y="2554366"/>
              <a:ext cx="698073" cy="6286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6084058" y="1566978"/>
            <a:ext cx="2131046" cy="2419437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659862" y="3527600"/>
            <a:ext cx="3401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 Medium</a:t>
            </a:r>
          </a:p>
          <a:p>
            <a:r>
              <a:rPr lang="en-US" dirty="0">
                <a:latin typeface="Avenir Book"/>
                <a:cs typeface="Avenir Book"/>
              </a:rPr>
              <a:t>If the profile broadens so much that large fraction of radiation is outside the cone, mass as well as 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will decrease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3033529" y="1576519"/>
            <a:ext cx="2131046" cy="24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Mass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>
                <a:latin typeface="Avenir Book"/>
                <a:cs typeface="Avenir Book"/>
              </a:rPr>
              <a:t>p-Pb 5.02, Pb-Pb 2.76 TeV</a:t>
            </a: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parameter R = 0.4, </a:t>
            </a: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0.5, </a:t>
            </a: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>
                <a:latin typeface="Avenir Book"/>
                <a:cs typeface="Avenir Book"/>
              </a:rPr>
              <a:t>60 - 120 </a:t>
            </a:r>
            <a:r>
              <a:rPr lang="en-US" dirty="0" err="1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177" y="1076590"/>
            <a:ext cx="551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Jet mass is a measure of the spread of the jet and is</a:t>
            </a:r>
          </a:p>
          <a:p>
            <a:r>
              <a:rPr lang="en-US" dirty="0">
                <a:latin typeface="Avenir Book"/>
                <a:cs typeface="Avenir Book"/>
              </a:rPr>
              <a:t>linked to the </a:t>
            </a:r>
            <a:r>
              <a:rPr lang="en-US" dirty="0" err="1">
                <a:latin typeface="Avenir Book"/>
                <a:cs typeface="Avenir Book"/>
              </a:rPr>
              <a:t>virtuality</a:t>
            </a:r>
            <a:r>
              <a:rPr lang="en-US" dirty="0">
                <a:latin typeface="Avenir Book"/>
                <a:cs typeface="Avenir Book"/>
              </a:rPr>
              <a:t> of the initial </a:t>
            </a:r>
            <a:r>
              <a:rPr lang="en-US" dirty="0" err="1">
                <a:latin typeface="Avenir Book"/>
                <a:cs typeface="Avenir Book"/>
              </a:rPr>
              <a:t>parton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648" y="1072481"/>
            <a:ext cx="1633038" cy="39659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5947" y="1834453"/>
            <a:ext cx="2290850" cy="1714500"/>
            <a:chOff x="1089025" y="1270000"/>
            <a:chExt cx="2290850" cy="17145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349537" y="1628675"/>
            <a:ext cx="2131046" cy="24194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9332" y="3613848"/>
            <a:ext cx="219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</a:t>
            </a:r>
            <a:r>
              <a:rPr lang="en-US" dirty="0" smtClean="0">
                <a:latin typeface="Avenir Book"/>
                <a:cs typeface="Avenir Book"/>
              </a:rPr>
              <a:t>easure </a:t>
            </a:r>
            <a:r>
              <a:rPr lang="en-US" dirty="0" smtClean="0">
                <a:latin typeface="Avenir Book"/>
                <a:cs typeface="Avenir Book"/>
              </a:rPr>
              <a:t>jet mass in a given cone </a:t>
            </a:r>
            <a:r>
              <a:rPr lang="en-US" dirty="0">
                <a:solidFill>
                  <a:srgbClr val="8AC7A2"/>
                </a:solidFill>
                <a:latin typeface="Avenir Black"/>
                <a:cs typeface="Avenir Black"/>
              </a:rPr>
              <a:t>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118072" y="1722550"/>
            <a:ext cx="2709753" cy="1782437"/>
            <a:chOff x="4563940" y="1887454"/>
            <a:chExt cx="2709753" cy="1782437"/>
          </a:xfrm>
        </p:grpSpPr>
        <p:grpSp>
          <p:nvGrpSpPr>
            <p:cNvPr id="24" name="Group 23"/>
            <p:cNvGrpSpPr/>
            <p:nvPr/>
          </p:nvGrpSpPr>
          <p:grpSpPr>
            <a:xfrm>
              <a:off x="4563940" y="1955391"/>
              <a:ext cx="2290850" cy="1714500"/>
              <a:chOff x="1089025" y="1270000"/>
              <a:chExt cx="2290850" cy="17145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1259840" y="1432560"/>
                <a:ext cx="751840" cy="13106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341120" y="1899920"/>
                <a:ext cx="1137920" cy="8839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1351280" y="2550160"/>
                <a:ext cx="1391920" cy="26416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666295" y="127000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994765" y="151384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849120" y="2140355"/>
                <a:ext cx="1076960" cy="5791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336675" y="1899920"/>
                <a:ext cx="1640205" cy="91630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262275" y="1808480"/>
                <a:ext cx="1117600" cy="4978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1290320" y="1442720"/>
                <a:ext cx="1483360" cy="13208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1089025" y="2705100"/>
                <a:ext cx="283210" cy="2794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123315" y="2740660"/>
                <a:ext cx="213360" cy="21336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 flipV="1">
              <a:off x="6055366" y="2948458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6321163" y="2647249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201412" y="2200003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333245" y="1887454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5190815" y="1939178"/>
              <a:ext cx="274891" cy="6889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37174" y="2290725"/>
              <a:ext cx="558381" cy="2013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629445" y="2841197"/>
              <a:ext cx="1169424" cy="50914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892368" y="2562890"/>
              <a:ext cx="698073" cy="6286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2616825" y="3520092"/>
            <a:ext cx="3077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 Medium</a:t>
            </a:r>
          </a:p>
          <a:p>
            <a:r>
              <a:rPr lang="en-US" dirty="0">
                <a:latin typeface="Avenir Book"/>
                <a:cs typeface="Avenir Book"/>
              </a:rPr>
              <a:t>If the profile broadens due to </a:t>
            </a:r>
            <a:r>
              <a:rPr lang="en-US" dirty="0" smtClean="0">
                <a:latin typeface="Avenir Book"/>
                <a:cs typeface="Avenir Book"/>
              </a:rPr>
              <a:t>soft gluon radiation measured </a:t>
            </a:r>
            <a:r>
              <a:rPr lang="en-US" dirty="0">
                <a:latin typeface="Avenir Book"/>
                <a:cs typeface="Avenir Book"/>
              </a:rPr>
              <a:t>mass will increase</a:t>
            </a:r>
            <a:endParaRPr lang="en-US" dirty="0" smtClean="0">
              <a:latin typeface="Avenir Book"/>
              <a:cs typeface="Avenir Book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6185648" y="1764307"/>
            <a:ext cx="2455295" cy="1714092"/>
            <a:chOff x="4563940" y="1955799"/>
            <a:chExt cx="2455295" cy="1714092"/>
          </a:xfrm>
        </p:grpSpPr>
        <p:grpSp>
          <p:nvGrpSpPr>
            <p:cNvPr id="47" name="Group 46"/>
            <p:cNvGrpSpPr/>
            <p:nvPr/>
          </p:nvGrpSpPr>
          <p:grpSpPr>
            <a:xfrm>
              <a:off x="4563940" y="1998416"/>
              <a:ext cx="2261525" cy="1671475"/>
              <a:chOff x="1089025" y="1313025"/>
              <a:chExt cx="2261525" cy="167147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1259840" y="1440873"/>
                <a:ext cx="522314" cy="130232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1341120" y="1899920"/>
                <a:ext cx="1137920" cy="8839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1351280" y="2659694"/>
                <a:ext cx="1419645" cy="154626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1478770" y="1313025"/>
                <a:ext cx="712531" cy="87239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1994765" y="151384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1849120" y="2327288"/>
                <a:ext cx="1168998" cy="43480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1336675" y="1899920"/>
                <a:ext cx="1640205" cy="91630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228179" y="2020453"/>
                <a:ext cx="1122371" cy="31143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1290320" y="1398257"/>
                <a:ext cx="1335699" cy="136526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1089025" y="2705100"/>
                <a:ext cx="283210" cy="2794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23315" y="2740660"/>
                <a:ext cx="213360" cy="21336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 flipV="1">
              <a:off x="5978651" y="3101876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014303" y="2868852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201412" y="2200003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179815" y="1955799"/>
              <a:ext cx="358543" cy="62801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062957" y="1964323"/>
              <a:ext cx="185589" cy="6638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692268" y="2058078"/>
              <a:ext cx="562096" cy="4340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5629445" y="3376714"/>
              <a:ext cx="981564" cy="503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4824177" y="2554366"/>
              <a:ext cx="698073" cy="6286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6084058" y="1566978"/>
            <a:ext cx="2131046" cy="2419437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659862" y="3527600"/>
            <a:ext cx="3401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I</a:t>
            </a:r>
            <a:r>
              <a:rPr lang="en-US" dirty="0" smtClean="0">
                <a:latin typeface="Avenir Book"/>
                <a:cs typeface="Avenir Book"/>
              </a:rPr>
              <a:t>n Medium</a:t>
            </a:r>
          </a:p>
          <a:p>
            <a:r>
              <a:rPr lang="en-US" dirty="0">
                <a:latin typeface="Avenir Book"/>
                <a:cs typeface="Avenir Book"/>
              </a:rPr>
              <a:t>If the profile broadens so much that large fraction of radiation is outside the cone, mass as well as 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will decrease</a:t>
            </a:r>
            <a:endParaRPr lang="en-US" dirty="0" smtClean="0">
              <a:latin typeface="Avenir Book"/>
              <a:cs typeface="Avenir Book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3212524">
            <a:off x="3033529" y="1576519"/>
            <a:ext cx="2131046" cy="24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6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Mass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8" y="1239955"/>
            <a:ext cx="7505803" cy="2275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793" y="963921"/>
            <a:ext cx="165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pPb, 5.02 TeV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891" y="1440211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29666" y="1422508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0506" y="1416145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00059" y="875676"/>
            <a:ext cx="388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</a:t>
            </a:r>
            <a:endParaRPr lang="en-US" sz="1200" b="1" dirty="0" smtClean="0">
              <a:latin typeface="Courier New"/>
              <a:cs typeface="Courier New"/>
            </a:endParaRPr>
          </a:p>
          <a:p>
            <a:r>
              <a:rPr lang="en-US" sz="1200" b="1" i="1" dirty="0">
                <a:latin typeface="Courier New"/>
                <a:cs typeface="Courier New"/>
              </a:rPr>
              <a:t>Phys. Lett., B 776</a:t>
            </a:r>
            <a:r>
              <a:rPr lang="hr-HR" sz="1200" b="1" i="1" dirty="0">
                <a:latin typeface="Courier New"/>
                <a:cs typeface="Courier New"/>
              </a:rPr>
              <a:t>, </a:t>
            </a:r>
            <a:r>
              <a:rPr lang="is-IS" sz="1200" b="1" dirty="0">
                <a:latin typeface="Courier New"/>
                <a:cs typeface="Courier New"/>
              </a:rPr>
              <a:t>(2018) </a:t>
            </a:r>
            <a:r>
              <a:rPr lang="cs-CZ" sz="1200" b="1" i="1" dirty="0">
                <a:latin typeface="Courier New"/>
                <a:cs typeface="Courier New"/>
              </a:rPr>
              <a:t>249</a:t>
            </a:r>
            <a:endParaRPr lang="is-IS" sz="12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7717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Mass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8" y="1239955"/>
            <a:ext cx="7505803" cy="2275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793" y="963921"/>
            <a:ext cx="165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pPb, 5.02 TeV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891" y="1440211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29666" y="1422508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0506" y="1416145"/>
            <a:ext cx="1383436" cy="226804"/>
          </a:xfrm>
          <a:prstGeom prst="rect">
            <a:avLst/>
          </a:prstGeom>
          <a:ln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8" y="3838175"/>
            <a:ext cx="7605322" cy="2240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457" y="3531790"/>
            <a:ext cx="36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pPb, 5.02 TeV and PbPb 2.76 TeV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638" y="6078360"/>
            <a:ext cx="7622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Jet mass in PbPb seems shifted to slighty lower values </a:t>
            </a:r>
            <a:r>
              <a:rPr lang="en-US" dirty="0" smtClean="0">
                <a:latin typeface="Avenir Book"/>
                <a:cs typeface="Avenir Book"/>
              </a:rPr>
              <a:t>compared to </a:t>
            </a:r>
            <a:r>
              <a:rPr lang="en-US" dirty="0" err="1" smtClean="0">
                <a:latin typeface="Avenir Book"/>
                <a:cs typeface="Avenir Book"/>
              </a:rPr>
              <a:t>pPb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0059" y="875676"/>
            <a:ext cx="388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</a:t>
            </a:r>
            <a:endParaRPr lang="en-US" sz="1200" b="1" dirty="0" smtClean="0">
              <a:latin typeface="Courier New"/>
              <a:cs typeface="Courier New"/>
            </a:endParaRPr>
          </a:p>
          <a:p>
            <a:r>
              <a:rPr lang="en-US" sz="1200" b="1" i="1" dirty="0">
                <a:latin typeface="Courier New"/>
                <a:cs typeface="Courier New"/>
              </a:rPr>
              <a:t>Phys. Lett., B 776</a:t>
            </a:r>
            <a:r>
              <a:rPr lang="hr-HR" sz="1200" b="1" i="1" dirty="0">
                <a:latin typeface="Courier New"/>
                <a:cs typeface="Courier New"/>
              </a:rPr>
              <a:t>, </a:t>
            </a:r>
            <a:r>
              <a:rPr lang="is-IS" sz="1200" b="1" dirty="0">
                <a:latin typeface="Courier New"/>
                <a:cs typeface="Courier New"/>
              </a:rPr>
              <a:t>(2018) </a:t>
            </a:r>
            <a:r>
              <a:rPr lang="cs-CZ" sz="1200" b="1" i="1" dirty="0">
                <a:latin typeface="Courier New"/>
                <a:cs typeface="Courier New"/>
              </a:rPr>
              <a:t>249</a:t>
            </a:r>
            <a:endParaRPr lang="is-IS" sz="12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5952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Jet Mass Interpretation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11"/>
          <a:stretch/>
        </p:blipFill>
        <p:spPr>
          <a:xfrm>
            <a:off x="521433" y="1478119"/>
            <a:ext cx="8139253" cy="2561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50" y="5399266"/>
            <a:ext cx="88886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Observed effect is compatible with PYTHIA, no significant shift observed due to medium.</a:t>
            </a:r>
          </a:p>
          <a:p>
            <a:r>
              <a:rPr lang="en-US" sz="1600" dirty="0">
                <a:latin typeface="Avenir Book"/>
                <a:cs typeface="Avenir Book"/>
              </a:rPr>
              <a:t>The soft radiation outside the cone doesn’t alter the relation between p</a:t>
            </a:r>
            <a:r>
              <a:rPr lang="en-US" sz="1600" baseline="-25000" dirty="0">
                <a:latin typeface="Avenir Book"/>
                <a:cs typeface="Avenir Book"/>
              </a:rPr>
              <a:t>T</a:t>
            </a:r>
            <a:r>
              <a:rPr lang="en-US" sz="1600" dirty="0">
                <a:latin typeface="Avenir Book"/>
                <a:cs typeface="Avenir Book"/>
              </a:rPr>
              <a:t> and mass of the parton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892" y="3968801"/>
            <a:ext cx="60452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venir Book"/>
                <a:cs typeface="Avenir Book"/>
              </a:rPr>
              <a:t>To see effects of:</a:t>
            </a:r>
          </a:p>
          <a:p>
            <a:pPr marL="176213" indent="-176213">
              <a:buFont typeface="Arial"/>
              <a:buChar char="•"/>
            </a:pPr>
            <a:r>
              <a:rPr lang="en-US" sz="1700" dirty="0">
                <a:latin typeface="Avenir Book"/>
                <a:cs typeface="Avenir Book"/>
              </a:rPr>
              <a:t>different q/g ratio at different collision energies</a:t>
            </a:r>
          </a:p>
          <a:p>
            <a:pPr marL="176213" indent="-176213">
              <a:buFont typeface="Arial"/>
              <a:buChar char="•"/>
            </a:pPr>
            <a:r>
              <a:rPr lang="en-US" sz="1700" dirty="0" smtClean="0">
                <a:latin typeface="Avenir Book"/>
                <a:cs typeface="Avenir Book"/>
              </a:rPr>
              <a:t>effect of different shapes of the underlying jet p</a:t>
            </a:r>
            <a:r>
              <a:rPr lang="en-US" sz="1700" baseline="-25000" dirty="0" smtClean="0">
                <a:latin typeface="Avenir Book"/>
                <a:cs typeface="Avenir Book"/>
              </a:rPr>
              <a:t>T</a:t>
            </a:r>
            <a:r>
              <a:rPr lang="en-US" sz="1700" dirty="0" smtClean="0">
                <a:latin typeface="Avenir Book"/>
                <a:cs typeface="Avenir Book"/>
              </a:rPr>
              <a:t> spectrum</a:t>
            </a:r>
          </a:p>
          <a:p>
            <a:r>
              <a:rPr lang="en-US" sz="1700" dirty="0">
                <a:latin typeface="Avenir Book"/>
                <a:cs typeface="Avenir Book"/>
              </a:rPr>
              <a:t>The PYTHIA ratio is compared to the Pb-Pb/p-Pb ratio </a:t>
            </a:r>
            <a:endParaRPr lang="en-US" sz="1700" dirty="0" smtClean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0059" y="875676"/>
            <a:ext cx="388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</a:t>
            </a:r>
            <a:endParaRPr lang="en-US" sz="1200" b="1" dirty="0" smtClean="0">
              <a:latin typeface="Courier New"/>
              <a:cs typeface="Courier New"/>
            </a:endParaRPr>
          </a:p>
          <a:p>
            <a:r>
              <a:rPr lang="en-US" sz="1200" b="1" i="1" dirty="0">
                <a:latin typeface="Courier New"/>
                <a:cs typeface="Courier New"/>
              </a:rPr>
              <a:t>Phys. Lett., B 776</a:t>
            </a:r>
            <a:r>
              <a:rPr lang="hr-HR" sz="1200" b="1" i="1" dirty="0">
                <a:latin typeface="Courier New"/>
                <a:cs typeface="Courier New"/>
              </a:rPr>
              <a:t>, </a:t>
            </a:r>
            <a:r>
              <a:rPr lang="is-IS" sz="1200" b="1" dirty="0">
                <a:latin typeface="Courier New"/>
                <a:cs typeface="Courier New"/>
              </a:rPr>
              <a:t>(2018) </a:t>
            </a:r>
            <a:r>
              <a:rPr lang="cs-CZ" sz="1200" b="1" i="1" dirty="0">
                <a:latin typeface="Courier New"/>
                <a:cs typeface="Courier New"/>
              </a:rPr>
              <a:t>249</a:t>
            </a:r>
            <a:endParaRPr lang="is-IS" sz="12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06733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/>
              <a:t>Jet Mass Interpretation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0" y="1623003"/>
            <a:ext cx="8678848" cy="2623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235" y="1065382"/>
            <a:ext cx="702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Pb-Pb results compared to models </a:t>
            </a:r>
          </a:p>
          <a:p>
            <a:r>
              <a:rPr lang="en-US" dirty="0">
                <a:latin typeface="Avenir Book"/>
                <a:cs typeface="Avenir Book"/>
              </a:rPr>
              <a:t>How well do they describe the in medium shower shape evolution?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886" y="4339451"/>
            <a:ext cx="859805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76325" algn="l"/>
              </a:tabLst>
            </a:pPr>
            <a:r>
              <a:rPr lang="en-US" sz="1700" b="1" dirty="0">
                <a:latin typeface="Avenir Book"/>
                <a:cs typeface="Avenir Book"/>
              </a:rPr>
              <a:t>PYTHIA</a:t>
            </a:r>
            <a:r>
              <a:rPr lang="en-US" sz="1700" dirty="0">
                <a:latin typeface="Avenir Book"/>
                <a:cs typeface="Avenir Book"/>
              </a:rPr>
              <a:t>      result without jet quenching</a:t>
            </a:r>
          </a:p>
          <a:p>
            <a:pPr>
              <a:tabLst>
                <a:tab pos="808038" algn="ctr"/>
                <a:tab pos="1076325" algn="l"/>
                <a:tab pos="1168400" algn="ctr"/>
              </a:tabLst>
            </a:pPr>
            <a:r>
              <a:rPr lang="en-US" sz="1700" b="1" dirty="0">
                <a:latin typeface="Avenir Book"/>
                <a:cs typeface="Avenir Book"/>
              </a:rPr>
              <a:t>Q-PYTHIA</a:t>
            </a:r>
            <a:r>
              <a:rPr lang="en-US" sz="1700" dirty="0">
                <a:latin typeface="Avenir Book"/>
                <a:cs typeface="Avenir Book"/>
              </a:rPr>
              <a:t>  modifies the splitting functions of PYTHIA resulting in medium-induced 			gluon radiation following the multiple soft scattering approximation </a:t>
            </a:r>
          </a:p>
          <a:p>
            <a:pPr>
              <a:tabLst>
                <a:tab pos="1076325" algn="l"/>
              </a:tabLst>
            </a:pPr>
            <a:r>
              <a:rPr lang="en-US" sz="1700" b="1" dirty="0">
                <a:latin typeface="Avenir Book"/>
                <a:cs typeface="Avenir Book"/>
              </a:rPr>
              <a:t>JEWEL</a:t>
            </a:r>
            <a:r>
              <a:rPr lang="en-US" sz="1700" dirty="0">
                <a:latin typeface="Avenir Book"/>
                <a:cs typeface="Avenir Book"/>
              </a:rPr>
              <a:t>	computation of scattering of leading parton with medium constituents. 	Gives a </a:t>
            </a:r>
            <a:r>
              <a:rPr lang="en-US" sz="1700" dirty="0" smtClean="0">
                <a:latin typeface="Avenir Book"/>
                <a:cs typeface="Avenir Book"/>
              </a:rPr>
              <a:t>microscopic </a:t>
            </a:r>
            <a:r>
              <a:rPr lang="en-US" sz="1700" dirty="0">
                <a:latin typeface="Avenir Book"/>
                <a:cs typeface="Avenir Book"/>
              </a:rPr>
              <a:t>description of the transport coefficient   .</a:t>
            </a:r>
          </a:p>
          <a:p>
            <a:pPr>
              <a:tabLst>
                <a:tab pos="1076325" algn="l"/>
              </a:tabLst>
            </a:pPr>
            <a:r>
              <a:rPr lang="en-US" sz="1700" dirty="0">
                <a:latin typeface="Avenir Book"/>
                <a:cs typeface="Avenir Book"/>
              </a:rPr>
              <a:t>                “Recoil on” keeps additional track of momenta of recoiling scattering centers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9587" y="4332711"/>
            <a:ext cx="8545255" cy="1642068"/>
          </a:xfrm>
          <a:prstGeom prst="rect">
            <a:avLst/>
          </a:prstGeom>
          <a:ln>
            <a:solidFill>
              <a:srgbClr val="558ED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127" y="5418702"/>
            <a:ext cx="175985" cy="273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4760" y="6072637"/>
            <a:ext cx="581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Quenching models do not describe measured jet mass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059" y="875676"/>
            <a:ext cx="388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/>
                <a:cs typeface="Courier New"/>
              </a:rPr>
              <a:t>ALICE Collaboration, S. Acharya et al.,  </a:t>
            </a:r>
            <a:endParaRPr lang="en-US" sz="1200" b="1" dirty="0" smtClean="0">
              <a:latin typeface="Courier New"/>
              <a:cs typeface="Courier New"/>
            </a:endParaRPr>
          </a:p>
          <a:p>
            <a:r>
              <a:rPr lang="en-US" sz="1200" b="1" i="1" dirty="0">
                <a:latin typeface="Courier New"/>
                <a:cs typeface="Courier New"/>
              </a:rPr>
              <a:t>Phys. Lett., B 776</a:t>
            </a:r>
            <a:r>
              <a:rPr lang="hr-HR" sz="1200" b="1" i="1" dirty="0">
                <a:latin typeface="Courier New"/>
                <a:cs typeface="Courier New"/>
              </a:rPr>
              <a:t>, </a:t>
            </a:r>
            <a:r>
              <a:rPr lang="is-IS" sz="1200" b="1" dirty="0">
                <a:latin typeface="Courier New"/>
                <a:cs typeface="Courier New"/>
              </a:rPr>
              <a:t>(2018) </a:t>
            </a:r>
            <a:r>
              <a:rPr lang="cs-CZ" sz="1200" b="1" i="1" dirty="0">
                <a:latin typeface="Courier New"/>
                <a:cs typeface="Courier New"/>
              </a:rPr>
              <a:t>249</a:t>
            </a:r>
            <a:endParaRPr lang="is-IS" sz="12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6610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03648" y="2756551"/>
            <a:ext cx="6780811" cy="76944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venir Heavy"/>
                <a:cs typeface="Avenir Heavy"/>
              </a:rPr>
              <a:t>Intra-jet distributions </a:t>
            </a:r>
            <a:r>
              <a:rPr lang="en-US" dirty="0" smtClean="0">
                <a:solidFill>
                  <a:srgbClr val="000000"/>
                </a:solidFill>
                <a:latin typeface="Avenir Heavy"/>
                <a:cs typeface="Avenir Heavy"/>
              </a:rPr>
              <a:t>II</a:t>
            </a:r>
            <a:endParaRPr lang="en-US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1923" y="3594198"/>
            <a:ext cx="280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  <a:latin typeface="Avenir Heavy"/>
                <a:cs typeface="Avenir Heavy"/>
              </a:rPr>
              <a:t>Jet Shapes of </a:t>
            </a:r>
            <a:r>
              <a:rPr lang="en-US" dirty="0" smtClean="0">
                <a:solidFill>
                  <a:srgbClr val="000000"/>
                </a:solidFill>
                <a:latin typeface="Avenir Heavy"/>
                <a:cs typeface="Avenir Heavy"/>
              </a:rPr>
              <a:t>Small Jets</a:t>
            </a:r>
            <a:endParaRPr lang="en-US" dirty="0">
              <a:solidFill>
                <a:srgbClr val="00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21734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9919" y="1097643"/>
            <a:ext cx="2297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momentum dispersion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79447" y="1170214"/>
            <a:ext cx="0" cy="507092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68180" y="1161143"/>
            <a:ext cx="0" cy="5080000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79456" y="1928977"/>
            <a:ext cx="585079" cy="369332"/>
          </a:xfrm>
          <a:prstGeom prst="rect">
            <a:avLst/>
          </a:prstGeom>
          <a:ln w="28575" cmpd="sng">
            <a:solidFill>
              <a:srgbClr val="8EB4E3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3" y="2451100"/>
            <a:ext cx="1607457" cy="6736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3278" y="1157094"/>
            <a:ext cx="3020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difference between leading and sub-leading track momentum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33674" y="1992477"/>
            <a:ext cx="871349" cy="369332"/>
          </a:xfrm>
          <a:prstGeom prst="rect">
            <a:avLst/>
          </a:prstGeom>
          <a:ln w="285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i="1" dirty="0" err="1">
                <a:latin typeface="Avenir Book"/>
                <a:cs typeface="Avenir Book"/>
              </a:rPr>
              <a:t>LeSub</a:t>
            </a:r>
            <a:r>
              <a:rPr lang="en-US" i="1" dirty="0">
                <a:latin typeface="Avenir Book"/>
                <a:cs typeface="Avenir Book"/>
              </a:rPr>
              <a:t> 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0" y="2619828"/>
            <a:ext cx="2393740" cy="46445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23431" y="1161143"/>
            <a:ext cx="309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first radial moment or angularity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28475" y="1992477"/>
            <a:ext cx="389874" cy="369332"/>
          </a:xfrm>
          <a:prstGeom prst="rect">
            <a:avLst/>
          </a:prstGeom>
          <a:ln w="28575" cmpd="sng">
            <a:solidFill>
              <a:srgbClr val="8EB4E3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 g 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5" y="2463082"/>
            <a:ext cx="1678214" cy="6209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14147" y="3028464"/>
            <a:ext cx="2948214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use momentum and distance to jet axis of each constituent</a:t>
            </a:r>
          </a:p>
          <a:p>
            <a:endParaRPr lang="en-US" sz="7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A measure for the radial energy profile of the jet 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5314" y="3230307"/>
            <a:ext cx="2889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A</a:t>
            </a:r>
            <a:r>
              <a:rPr lang="en-US" sz="1600" dirty="0" smtClean="0">
                <a:latin typeface="Avenir Book"/>
                <a:cs typeface="Avenir Book"/>
              </a:rPr>
              <a:t> measure for the hardness of the fragmentation.</a:t>
            </a:r>
          </a:p>
          <a:p>
            <a:r>
              <a:rPr lang="en-US" sz="1600" dirty="0">
                <a:latin typeface="Avenir Book"/>
                <a:cs typeface="Avenir Book"/>
              </a:rPr>
              <a:t>Small value for many constituents. Large value for fewer constituents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0392" y="2727433"/>
            <a:ext cx="605196" cy="323882"/>
          </a:xfrm>
          <a:prstGeom prst="rect">
            <a:avLst/>
          </a:prstGeom>
          <a:ln>
            <a:solidFill>
              <a:srgbClr val="B3A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85036" y="2726415"/>
            <a:ext cx="605196" cy="3238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134881" y="4797979"/>
            <a:ext cx="1401572" cy="1048953"/>
            <a:chOff x="1089025" y="1270000"/>
            <a:chExt cx="2290850" cy="1714500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4821581" y="4811187"/>
            <a:ext cx="1155014" cy="949497"/>
            <a:chOff x="1089025" y="1432560"/>
            <a:chExt cx="1887855" cy="1551940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Connector 69"/>
          <p:cNvCxnSpPr/>
          <p:nvPr/>
        </p:nvCxnSpPr>
        <p:spPr>
          <a:xfrm flipV="1">
            <a:off x="3588557" y="4653681"/>
            <a:ext cx="153429" cy="451732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400001" y="4993595"/>
            <a:ext cx="68191" cy="426159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861321" y="5361109"/>
            <a:ext cx="579624" cy="187511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178844" y="5925351"/>
            <a:ext cx="867153" cy="369332"/>
          </a:xfrm>
          <a:prstGeom prst="rect">
            <a:avLst/>
          </a:prstGeom>
          <a:ln w="28575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D~0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916688" y="5873194"/>
            <a:ext cx="867153" cy="369332"/>
          </a:xfrm>
          <a:prstGeom prst="rect">
            <a:avLst/>
          </a:prstGeom>
          <a:ln w="28575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D~1 </a:t>
            </a: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6237576" y="4244573"/>
            <a:ext cx="1343832" cy="1005740"/>
            <a:chOff x="1089025" y="1270000"/>
            <a:chExt cx="2290850" cy="1714500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1259841" y="1444355"/>
              <a:ext cx="980371" cy="1298844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351280" y="2345194"/>
              <a:ext cx="1470163" cy="46912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1658979" y="1270000"/>
              <a:ext cx="1155394" cy="95895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1862411" y="2140358"/>
              <a:ext cx="1063669" cy="495431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7794288" y="4091148"/>
            <a:ext cx="1349712" cy="1081431"/>
            <a:chOff x="1089025" y="1140968"/>
            <a:chExt cx="2300873" cy="1843532"/>
          </a:xfrm>
        </p:grpSpPr>
        <p:cxnSp>
          <p:nvCxnSpPr>
            <p:cNvPr id="89" name="Straight Connector 88"/>
            <p:cNvCxnSpPr/>
            <p:nvPr/>
          </p:nvCxnSpPr>
          <p:spPr>
            <a:xfrm flipV="1">
              <a:off x="1259841" y="1358913"/>
              <a:ext cx="473547" cy="138428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341120" y="1998218"/>
              <a:ext cx="1176931" cy="78562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351280" y="2814320"/>
              <a:ext cx="1413795" cy="2661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1535519" y="1140968"/>
              <a:ext cx="822693" cy="832914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2009473" y="1809333"/>
              <a:ext cx="1118870" cy="52306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936304" y="2622995"/>
              <a:ext cx="1235633" cy="19819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1336676" y="2099927"/>
              <a:ext cx="1820730" cy="716297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314621" y="2317871"/>
              <a:ext cx="1075277" cy="11623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1290319" y="1344383"/>
              <a:ext cx="1271325" cy="141913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6159831" y="5182128"/>
            <a:ext cx="1349714" cy="936536"/>
            <a:chOff x="1089025" y="1387973"/>
            <a:chExt cx="2300877" cy="1596527"/>
          </a:xfrm>
        </p:grpSpPr>
        <p:cxnSp>
          <p:nvCxnSpPr>
            <p:cNvPr id="117" name="Straight Connector 116"/>
            <p:cNvCxnSpPr/>
            <p:nvPr/>
          </p:nvCxnSpPr>
          <p:spPr>
            <a:xfrm flipV="1">
              <a:off x="1288903" y="1620448"/>
              <a:ext cx="371834" cy="1079166"/>
            </a:xfrm>
            <a:prstGeom prst="line">
              <a:avLst/>
            </a:prstGeom>
            <a:ln w="63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26" idx="6"/>
            </p:cNvCxnSpPr>
            <p:nvPr/>
          </p:nvCxnSpPr>
          <p:spPr>
            <a:xfrm flipV="1">
              <a:off x="1372234" y="2622995"/>
              <a:ext cx="1552681" cy="221806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1281179" y="1387973"/>
              <a:ext cx="641112" cy="1320465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1760696" y="2361461"/>
              <a:ext cx="1120627" cy="434153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2262274" y="2172575"/>
              <a:ext cx="1127628" cy="133747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5" name="Straight Connector 134"/>
          <p:cNvCxnSpPr/>
          <p:nvPr/>
        </p:nvCxnSpPr>
        <p:spPr>
          <a:xfrm flipH="1">
            <a:off x="6366314" y="5301453"/>
            <a:ext cx="18077" cy="356958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6069007" y="6162292"/>
            <a:ext cx="91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small g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943232" y="6161274"/>
            <a:ext cx="90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large g</a:t>
            </a:r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7803911" y="5190644"/>
            <a:ext cx="1214362" cy="978136"/>
            <a:chOff x="1089025" y="1385750"/>
            <a:chExt cx="1984858" cy="1598750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1259840" y="1385750"/>
              <a:ext cx="406892" cy="1357452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1336674" y="2569893"/>
              <a:ext cx="1737209" cy="24633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7" name="Straight Connector 146"/>
          <p:cNvCxnSpPr/>
          <p:nvPr/>
        </p:nvCxnSpPr>
        <p:spPr>
          <a:xfrm flipV="1">
            <a:off x="8330195" y="5395201"/>
            <a:ext cx="602839" cy="316097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8371785" y="5683972"/>
            <a:ext cx="602839" cy="316097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7953084" y="5258830"/>
            <a:ext cx="494088" cy="493048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540737" y="3125872"/>
            <a:ext cx="2066105" cy="1546298"/>
            <a:chOff x="1089025" y="1270000"/>
            <a:chExt cx="2290850" cy="1714500"/>
          </a:xfrm>
        </p:grpSpPr>
        <p:cxnSp>
          <p:nvCxnSpPr>
            <p:cNvPr id="102" name="Straight Connector 101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1362247" y="1891397"/>
              <a:ext cx="1640205" cy="916305"/>
            </a:xfrm>
            <a:prstGeom prst="line">
              <a:avLst/>
            </a:prstGeom>
            <a:ln w="38100" cmpd="sng">
              <a:solidFill>
                <a:srgbClr val="E46C0A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35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19919" y="1097643"/>
            <a:ext cx="2297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momentum dispersion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79447" y="1170214"/>
            <a:ext cx="0" cy="507092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68180" y="1161143"/>
            <a:ext cx="0" cy="5080000"/>
          </a:xfrm>
          <a:prstGeom prst="line">
            <a:avLst/>
          </a:prstGeom>
          <a:ln>
            <a:solidFill>
              <a:srgbClr val="7F7F7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79456" y="1928977"/>
            <a:ext cx="585079" cy="369332"/>
          </a:xfrm>
          <a:prstGeom prst="rect">
            <a:avLst/>
          </a:prstGeom>
          <a:ln w="28575" cmpd="sng">
            <a:solidFill>
              <a:srgbClr val="8EB4E3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3" y="2451100"/>
            <a:ext cx="1607457" cy="6736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3278" y="1157094"/>
            <a:ext cx="3020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difference between leading and sub-leading track momentum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33674" y="1992477"/>
            <a:ext cx="871349" cy="369332"/>
          </a:xfrm>
          <a:prstGeom prst="rect">
            <a:avLst/>
          </a:prstGeom>
          <a:ln w="285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i="1" dirty="0" err="1">
                <a:latin typeface="Avenir Book"/>
                <a:cs typeface="Avenir Book"/>
              </a:rPr>
              <a:t>LeSub</a:t>
            </a:r>
            <a:r>
              <a:rPr lang="en-US" i="1" dirty="0">
                <a:latin typeface="Avenir Book"/>
                <a:cs typeface="Avenir Book"/>
              </a:rPr>
              <a:t> 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0" y="2619828"/>
            <a:ext cx="2393740" cy="46445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23431" y="1161143"/>
            <a:ext cx="309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first radial moment or angularity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28475" y="1992477"/>
            <a:ext cx="389874" cy="369332"/>
          </a:xfrm>
          <a:prstGeom prst="rect">
            <a:avLst/>
          </a:prstGeom>
          <a:ln w="28575" cmpd="sng">
            <a:solidFill>
              <a:srgbClr val="8EB4E3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 g 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75" y="2463082"/>
            <a:ext cx="1678214" cy="6209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14147" y="3028464"/>
            <a:ext cx="2948214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use momentum and distance to jet axis of each constituent</a:t>
            </a:r>
          </a:p>
          <a:p>
            <a:endParaRPr lang="en-US" sz="7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A measure for the radial energy profile of the jet 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5314" y="3230307"/>
            <a:ext cx="2889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A</a:t>
            </a:r>
            <a:r>
              <a:rPr lang="en-US" sz="1600" dirty="0" smtClean="0">
                <a:latin typeface="Avenir Book"/>
                <a:cs typeface="Avenir Book"/>
              </a:rPr>
              <a:t> measure for the hardness of the fragmentation.</a:t>
            </a:r>
          </a:p>
          <a:p>
            <a:r>
              <a:rPr lang="en-US" sz="1600" dirty="0">
                <a:latin typeface="Avenir Book"/>
                <a:cs typeface="Avenir Book"/>
              </a:rPr>
              <a:t>Small value for many constituents. Large value for fewer constituents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540737" y="3125872"/>
            <a:ext cx="2066105" cy="1546298"/>
            <a:chOff x="1089025" y="1270000"/>
            <a:chExt cx="2290850" cy="171450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accent4">
                  <a:lumMod val="60000"/>
                  <a:lumOff val="40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1362247" y="1891397"/>
              <a:ext cx="1640205" cy="916305"/>
            </a:xfrm>
            <a:prstGeom prst="line">
              <a:avLst/>
            </a:prstGeom>
            <a:ln w="38100" cmpd="sng">
              <a:solidFill>
                <a:srgbClr val="E46C0A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210392" y="2727433"/>
            <a:ext cx="605196" cy="323882"/>
          </a:xfrm>
          <a:prstGeom prst="rect">
            <a:avLst/>
          </a:prstGeom>
          <a:ln>
            <a:solidFill>
              <a:srgbClr val="B3A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85036" y="2726415"/>
            <a:ext cx="605196" cy="3238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134881" y="4797979"/>
            <a:ext cx="1401572" cy="1048953"/>
            <a:chOff x="1089025" y="1270000"/>
            <a:chExt cx="2290850" cy="1714500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4821581" y="4811187"/>
            <a:ext cx="1155014" cy="949497"/>
            <a:chOff x="1089025" y="1432560"/>
            <a:chExt cx="1887855" cy="1551940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0" name="Straight Connector 69"/>
          <p:cNvCxnSpPr/>
          <p:nvPr/>
        </p:nvCxnSpPr>
        <p:spPr>
          <a:xfrm flipV="1">
            <a:off x="3588557" y="4653681"/>
            <a:ext cx="153429" cy="451732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400001" y="4993595"/>
            <a:ext cx="68191" cy="426159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861321" y="5361109"/>
            <a:ext cx="579624" cy="187511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178844" y="5925351"/>
            <a:ext cx="867153" cy="369332"/>
          </a:xfrm>
          <a:prstGeom prst="rect">
            <a:avLst/>
          </a:prstGeom>
          <a:ln w="28575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D~0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916688" y="5873194"/>
            <a:ext cx="867153" cy="369332"/>
          </a:xfrm>
          <a:prstGeom prst="rect">
            <a:avLst/>
          </a:prstGeom>
          <a:ln w="28575" cmpd="sng"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baseline="-25000" dirty="0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D~1 </a:t>
            </a: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6237576" y="4244573"/>
            <a:ext cx="1343832" cy="1005740"/>
            <a:chOff x="1089025" y="1270000"/>
            <a:chExt cx="2290850" cy="1714500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1259841" y="1444355"/>
              <a:ext cx="980371" cy="1298844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1351280" y="2345194"/>
              <a:ext cx="1470163" cy="46912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1658979" y="1270000"/>
              <a:ext cx="1155394" cy="95895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1862411" y="2140358"/>
              <a:ext cx="1063669" cy="495431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7794288" y="4091148"/>
            <a:ext cx="1349712" cy="1081431"/>
            <a:chOff x="1089025" y="1140968"/>
            <a:chExt cx="2300873" cy="1843532"/>
          </a:xfrm>
        </p:grpSpPr>
        <p:cxnSp>
          <p:nvCxnSpPr>
            <p:cNvPr id="89" name="Straight Connector 88"/>
            <p:cNvCxnSpPr/>
            <p:nvPr/>
          </p:nvCxnSpPr>
          <p:spPr>
            <a:xfrm flipV="1">
              <a:off x="1259841" y="1358913"/>
              <a:ext cx="473547" cy="138428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341120" y="1998218"/>
              <a:ext cx="1176931" cy="78562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351280" y="2814320"/>
              <a:ext cx="1413795" cy="2661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1535519" y="1140968"/>
              <a:ext cx="822693" cy="832914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2009473" y="1809333"/>
              <a:ext cx="1118870" cy="52306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1936304" y="2622995"/>
              <a:ext cx="1235633" cy="19819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1336676" y="2099927"/>
              <a:ext cx="1820730" cy="716297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2314621" y="2317871"/>
              <a:ext cx="1075277" cy="11623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1290319" y="1344383"/>
              <a:ext cx="1271325" cy="141913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6159831" y="5182128"/>
            <a:ext cx="1349714" cy="936536"/>
            <a:chOff x="1089025" y="1387973"/>
            <a:chExt cx="2300877" cy="1596527"/>
          </a:xfrm>
        </p:grpSpPr>
        <p:cxnSp>
          <p:nvCxnSpPr>
            <p:cNvPr id="117" name="Straight Connector 116"/>
            <p:cNvCxnSpPr/>
            <p:nvPr/>
          </p:nvCxnSpPr>
          <p:spPr>
            <a:xfrm flipV="1">
              <a:off x="1288903" y="1620448"/>
              <a:ext cx="371834" cy="1079166"/>
            </a:xfrm>
            <a:prstGeom prst="line">
              <a:avLst/>
            </a:prstGeom>
            <a:ln w="63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26" idx="6"/>
            </p:cNvCxnSpPr>
            <p:nvPr/>
          </p:nvCxnSpPr>
          <p:spPr>
            <a:xfrm flipV="1">
              <a:off x="1372234" y="2622995"/>
              <a:ext cx="1552681" cy="221806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1281179" y="1387973"/>
              <a:ext cx="641112" cy="1320465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1760696" y="2361461"/>
              <a:ext cx="1120627" cy="434153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2262274" y="2172575"/>
              <a:ext cx="1127628" cy="133747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5" name="Straight Connector 134"/>
          <p:cNvCxnSpPr/>
          <p:nvPr/>
        </p:nvCxnSpPr>
        <p:spPr>
          <a:xfrm flipH="1">
            <a:off x="6366314" y="5301453"/>
            <a:ext cx="18077" cy="356958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6069007" y="6162292"/>
            <a:ext cx="91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small g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943232" y="6161274"/>
            <a:ext cx="90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large g</a:t>
            </a:r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7803911" y="5190644"/>
            <a:ext cx="1214362" cy="978136"/>
            <a:chOff x="1089025" y="1385750"/>
            <a:chExt cx="1984858" cy="1598750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1259840" y="1385750"/>
              <a:ext cx="406892" cy="1357452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1336674" y="2569893"/>
              <a:ext cx="1737209" cy="24633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7" name="Straight Connector 146"/>
          <p:cNvCxnSpPr/>
          <p:nvPr/>
        </p:nvCxnSpPr>
        <p:spPr>
          <a:xfrm flipV="1">
            <a:off x="8330195" y="5395201"/>
            <a:ext cx="602839" cy="316097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8371785" y="5683972"/>
            <a:ext cx="602839" cy="316097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7953084" y="5258830"/>
            <a:ext cx="494088" cy="493048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124292" y="4717455"/>
            <a:ext cx="2896972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pp</a:t>
            </a:r>
            <a:r>
              <a:rPr lang="en-US" dirty="0" smtClean="0">
                <a:latin typeface="Avenir Book"/>
                <a:cs typeface="Avenir Book"/>
              </a:rPr>
              <a:t> 7 </a:t>
            </a:r>
            <a:r>
              <a:rPr lang="en-US" dirty="0" err="1" smtClean="0">
                <a:latin typeface="Avenir Book"/>
                <a:cs typeface="Avenir Book"/>
              </a:rPr>
              <a:t>TeV</a:t>
            </a:r>
            <a:r>
              <a:rPr lang="en-US" dirty="0" smtClean="0">
                <a:latin typeface="Avenir Book"/>
                <a:cs typeface="Avenir Book"/>
              </a:rPr>
              <a:t>, </a:t>
            </a:r>
            <a:r>
              <a:rPr lang="en-US" dirty="0" err="1" smtClean="0">
                <a:latin typeface="Avenir Book"/>
                <a:cs typeface="Avenir Book"/>
              </a:rPr>
              <a:t>Pb</a:t>
            </a:r>
            <a:r>
              <a:rPr lang="en-US" dirty="0" err="1" smtClean="0">
                <a:latin typeface="Avenir Book"/>
                <a:cs typeface="Avenir Book"/>
              </a:rPr>
              <a:t>-</a:t>
            </a:r>
            <a:r>
              <a:rPr lang="en-US" dirty="0" err="1">
                <a:latin typeface="Avenir Book"/>
                <a:cs typeface="Avenir Book"/>
              </a:rPr>
              <a:t>Pb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2</a:t>
            </a:r>
            <a:r>
              <a:rPr lang="en-US" dirty="0" smtClean="0">
                <a:latin typeface="Avenir Book"/>
                <a:cs typeface="Avenir Book"/>
              </a:rPr>
              <a:t>.76 </a:t>
            </a:r>
            <a:r>
              <a:rPr lang="en-US" dirty="0" err="1" smtClean="0">
                <a:latin typeface="Avenir Book"/>
                <a:cs typeface="Avenir Book"/>
              </a:rPr>
              <a:t>TeV</a:t>
            </a:r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</a:t>
            </a:r>
            <a:r>
              <a:rPr lang="en-US" dirty="0" err="1" smtClean="0">
                <a:latin typeface="Avenir Book"/>
                <a:cs typeface="Avenir Book"/>
              </a:rPr>
              <a:t>param</a:t>
            </a:r>
            <a:r>
              <a:rPr lang="en-US" dirty="0" smtClean="0">
                <a:latin typeface="Avenir Book"/>
                <a:cs typeface="Avenir Book"/>
              </a:rPr>
              <a:t>. </a:t>
            </a:r>
            <a:r>
              <a:rPr lang="en-US" dirty="0">
                <a:latin typeface="Avenir Book"/>
                <a:cs typeface="Avenir Book"/>
              </a:rPr>
              <a:t>R = </a:t>
            </a:r>
            <a:r>
              <a:rPr lang="en-US" dirty="0" smtClean="0">
                <a:latin typeface="Avenir Book"/>
                <a:cs typeface="Avenir Book"/>
              </a:rPr>
              <a:t>0.2</a:t>
            </a:r>
            <a:endParaRPr lang="en-US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</a:t>
            </a:r>
            <a:r>
              <a:rPr lang="hr-HR" dirty="0" smtClean="0">
                <a:latin typeface="Avenir Book"/>
                <a:cs typeface="Avenir Book"/>
              </a:rPr>
              <a:t>0.7, </a:t>
            </a:r>
            <a:endParaRPr lang="hr-HR" dirty="0">
              <a:latin typeface="Avenir Book"/>
              <a:cs typeface="Avenir Book"/>
            </a:endParaRP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 smtClean="0">
                <a:latin typeface="Avenir Book"/>
                <a:cs typeface="Avenir Book"/>
              </a:rPr>
              <a:t>40 - </a:t>
            </a:r>
            <a:r>
              <a:rPr lang="en-US" dirty="0">
                <a:latin typeface="Avenir Book"/>
                <a:cs typeface="Avenir Book"/>
              </a:rPr>
              <a:t>6</a:t>
            </a:r>
            <a:r>
              <a:rPr lang="en-US" dirty="0" smtClean="0">
                <a:latin typeface="Avenir Book"/>
                <a:cs typeface="Avenir Book"/>
              </a:rPr>
              <a:t>0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5167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3714" y="959104"/>
            <a:ext cx="1604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pp collisions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3936" y="5517520"/>
            <a:ext cx="466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PYTHIA in agreement with data within 20%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82" y="1534180"/>
            <a:ext cx="2804141" cy="3639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09" y="1593842"/>
            <a:ext cx="2790156" cy="3627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522" y="1551226"/>
            <a:ext cx="2775986" cy="35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ead_collision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6"/>
                    </a14:imgEffect>
                    <a14:imgEffect>
                      <a14:saturation sat="70000"/>
                    </a14:imgEffect>
                    <a14:imgEffect>
                      <a14:brightnessContrast bright="2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212" r="2344" b="2221"/>
          <a:stretch/>
        </p:blipFill>
        <p:spPr>
          <a:xfrm>
            <a:off x="634962" y="2693383"/>
            <a:ext cx="7564805" cy="3827270"/>
          </a:xfrm>
          <a:prstGeom prst="rect">
            <a:avLst/>
          </a:prstGeom>
        </p:spPr>
      </p:pic>
      <p:pic>
        <p:nvPicPr>
          <p:cNvPr id="18" name="Picture 17" descr="Fireball_PNG_Clipart_Picture.png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31" y="3160891"/>
            <a:ext cx="2723599" cy="273728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 dirty="0" smtClean="0"/>
              <a:t>Physics </a:t>
            </a:r>
            <a:r>
              <a:rPr lang="en-US" dirty="0"/>
              <a:t>in the </a:t>
            </a:r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41792" y="985423"/>
            <a:ext cx="4375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Jet i</a:t>
            </a:r>
            <a:r>
              <a:rPr lang="en-US" dirty="0" smtClean="0">
                <a:latin typeface="Avenir Black"/>
                <a:cs typeface="Avenir Black"/>
              </a:rPr>
              <a:t>n Medium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modification of recoil angle</a:t>
            </a: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modification of energy profile of the jet. Softening/broadening?</a:t>
            </a:r>
          </a:p>
          <a:p>
            <a:pPr marL="180975" indent="-180975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collisional/</a:t>
            </a:r>
            <a:r>
              <a:rPr lang="en-US" dirty="0" err="1">
                <a:latin typeface="Avenir Book"/>
                <a:cs typeface="Avenir Book"/>
              </a:rPr>
              <a:t>radiative</a:t>
            </a:r>
            <a:r>
              <a:rPr lang="en-US" dirty="0">
                <a:latin typeface="Avenir Book"/>
                <a:cs typeface="Avenir Book"/>
              </a:rPr>
              <a:t> jet energy loss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157173" y="3012388"/>
            <a:ext cx="2290850" cy="1714500"/>
            <a:chOff x="1089025" y="1270000"/>
            <a:chExt cx="2290850" cy="1714500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977757" y="4675119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796" y="985385"/>
            <a:ext cx="4258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Jet in Vacuum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created in a hard scattering event</a:t>
            </a:r>
          </a:p>
          <a:p>
            <a:r>
              <a:rPr lang="en-US" dirty="0" smtClean="0">
                <a:latin typeface="Avenir Book"/>
                <a:cs typeface="Avenir Book"/>
              </a:rPr>
              <a:t>back-to-back with parton/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latin typeface="Avenir Book"/>
                <a:cs typeface="Avenir Book"/>
              </a:rPr>
              <a:t>/Z-Boson</a:t>
            </a:r>
          </a:p>
          <a:p>
            <a:r>
              <a:rPr lang="en-US" dirty="0" smtClean="0">
                <a:latin typeface="Avenir Book"/>
                <a:cs typeface="Avenir Book"/>
              </a:rPr>
              <a:t>highly virtual parton fragmenting</a:t>
            </a:r>
          </a:p>
          <a:p>
            <a:r>
              <a:rPr lang="en-US" dirty="0">
                <a:latin typeface="Avenir Book"/>
                <a:cs typeface="Avenir Book"/>
              </a:rPr>
              <a:t>and then hadronizing into measurable particles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564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3714" y="959104"/>
            <a:ext cx="1984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Pb-Pb collisions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041" y="4976978"/>
            <a:ext cx="23840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radial moment is shifted</a:t>
            </a:r>
          </a:p>
          <a:p>
            <a:r>
              <a:rPr lang="en-US" sz="1600" dirty="0">
                <a:latin typeface="Avenir Book"/>
                <a:cs typeface="Avenir Book"/>
              </a:rPr>
              <a:t>to lower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1460" y="5036858"/>
            <a:ext cx="2715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momentum dispersion is shifted </a:t>
            </a:r>
            <a:r>
              <a:rPr lang="en-US" sz="1600" dirty="0">
                <a:latin typeface="Avenir Book"/>
                <a:cs typeface="Avenir Book"/>
              </a:rPr>
              <a:t>to higher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562" y="5037862"/>
            <a:ext cx="296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 significant modification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6772"/>
          <a:stretch/>
        </p:blipFill>
        <p:spPr>
          <a:xfrm>
            <a:off x="6051960" y="1859790"/>
            <a:ext cx="2902393" cy="2381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3" y="1847884"/>
            <a:ext cx="3133733" cy="2359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55" y="1857045"/>
            <a:ext cx="3031764" cy="2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3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3714" y="959104"/>
            <a:ext cx="1984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Pb-Pb collisions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041" y="4976978"/>
            <a:ext cx="23840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radial moment is shifted</a:t>
            </a:r>
          </a:p>
          <a:p>
            <a:r>
              <a:rPr lang="en-US" sz="1600" dirty="0">
                <a:latin typeface="Avenir Book"/>
                <a:cs typeface="Avenir Book"/>
              </a:rPr>
              <a:t>to lower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1460" y="5036858"/>
            <a:ext cx="2715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momentum dispersion is shifted </a:t>
            </a:r>
            <a:r>
              <a:rPr lang="en-US" sz="1600" dirty="0">
                <a:latin typeface="Avenir Book"/>
                <a:cs typeface="Avenir Book"/>
              </a:rPr>
              <a:t>to higher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562" y="5037862"/>
            <a:ext cx="296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 significant modification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6772"/>
          <a:stretch/>
        </p:blipFill>
        <p:spPr>
          <a:xfrm>
            <a:off x="6051960" y="1859790"/>
            <a:ext cx="2902393" cy="2381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3" y="1847884"/>
            <a:ext cx="3133733" cy="2359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55" y="1857045"/>
            <a:ext cx="3031764" cy="2346465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247730" y="4412819"/>
            <a:ext cx="531466" cy="436900"/>
            <a:chOff x="1089025" y="1432560"/>
            <a:chExt cx="1887855" cy="1551940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544028" y="4270136"/>
            <a:ext cx="660528" cy="494347"/>
            <a:chOff x="1089025" y="1270000"/>
            <a:chExt cx="2290850" cy="1714500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37617" y="4159333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harder</a:t>
            </a:r>
            <a:endParaRPr lang="en-US" sz="14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7917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3714" y="959104"/>
            <a:ext cx="1984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Pb-Pb collisions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041" y="4976978"/>
            <a:ext cx="23840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radial moment is shifted</a:t>
            </a:r>
          </a:p>
          <a:p>
            <a:r>
              <a:rPr lang="en-US" sz="1600" dirty="0">
                <a:latin typeface="Avenir Book"/>
                <a:cs typeface="Avenir Book"/>
              </a:rPr>
              <a:t>to lower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1460" y="5036858"/>
            <a:ext cx="2715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momentum dispersion is shifted </a:t>
            </a:r>
            <a:r>
              <a:rPr lang="en-US" sz="1600" dirty="0">
                <a:latin typeface="Avenir Book"/>
                <a:cs typeface="Avenir Book"/>
              </a:rPr>
              <a:t>to higher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562" y="5037862"/>
            <a:ext cx="296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 significant modification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6772"/>
          <a:stretch/>
        </p:blipFill>
        <p:spPr>
          <a:xfrm>
            <a:off x="6051960" y="1859790"/>
            <a:ext cx="2902393" cy="2381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3" y="1847884"/>
            <a:ext cx="3133733" cy="2359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55" y="1857045"/>
            <a:ext cx="3031764" cy="2346465"/>
          </a:xfrm>
          <a:prstGeom prst="rect">
            <a:avLst/>
          </a:prstGeom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6679790" y="4346845"/>
            <a:ext cx="637283" cy="442196"/>
            <a:chOff x="1089025" y="1387973"/>
            <a:chExt cx="2300877" cy="1596527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288903" y="1620448"/>
              <a:ext cx="371834" cy="1079166"/>
            </a:xfrm>
            <a:prstGeom prst="line">
              <a:avLst/>
            </a:prstGeom>
            <a:ln w="63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44" idx="6"/>
            </p:cNvCxnSpPr>
            <p:nvPr/>
          </p:nvCxnSpPr>
          <p:spPr>
            <a:xfrm flipV="1">
              <a:off x="1372234" y="2622995"/>
              <a:ext cx="1552681" cy="221806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281179" y="1387973"/>
              <a:ext cx="641112" cy="1320465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760696" y="2361461"/>
              <a:ext cx="1120627" cy="434153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262274" y="2172575"/>
              <a:ext cx="1127628" cy="133747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5715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928777" y="4142287"/>
            <a:ext cx="925477" cy="741521"/>
            <a:chOff x="1089025" y="1140968"/>
            <a:chExt cx="2300873" cy="18435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259841" y="1358913"/>
              <a:ext cx="473547" cy="1384286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341120" y="1998218"/>
              <a:ext cx="1176931" cy="78562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351280" y="2814320"/>
              <a:ext cx="1413795" cy="2661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535519" y="1140968"/>
              <a:ext cx="822693" cy="832914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2009473" y="1809333"/>
              <a:ext cx="1118870" cy="523068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936304" y="2622995"/>
              <a:ext cx="1235633" cy="19819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336676" y="2099927"/>
              <a:ext cx="1820730" cy="716297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314621" y="2317871"/>
              <a:ext cx="1075277" cy="116239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90319" y="1344383"/>
              <a:ext cx="1271325" cy="1419136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6520773" y="4108191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collimated</a:t>
            </a:r>
            <a:endParaRPr lang="en-US" sz="14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0366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Jet Shapes of Small Jets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73714" y="959104"/>
            <a:ext cx="1984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Pb-Pb collisions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1041" y="4976978"/>
            <a:ext cx="23840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radial moment is shifted</a:t>
            </a:r>
          </a:p>
          <a:p>
            <a:r>
              <a:rPr lang="en-US" sz="1600" dirty="0">
                <a:latin typeface="Avenir Book"/>
                <a:cs typeface="Avenir Book"/>
              </a:rPr>
              <a:t>to lower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1460" y="5036858"/>
            <a:ext cx="2715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momentum dispersion is shifted </a:t>
            </a:r>
            <a:r>
              <a:rPr lang="en-US" sz="1600" dirty="0">
                <a:latin typeface="Avenir Book"/>
                <a:cs typeface="Avenir Book"/>
              </a:rPr>
              <a:t>to higher values</a:t>
            </a:r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562" y="5037862"/>
            <a:ext cx="296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 significant modification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6772"/>
          <a:stretch/>
        </p:blipFill>
        <p:spPr>
          <a:xfrm>
            <a:off x="6051960" y="1859790"/>
            <a:ext cx="2902393" cy="2381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3" y="1847884"/>
            <a:ext cx="3133733" cy="2359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55" y="1857045"/>
            <a:ext cx="3031764" cy="2346465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802256" y="5668791"/>
            <a:ext cx="75394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Avenir Book"/>
                <a:cs typeface="Avenir Book"/>
              </a:rPr>
              <a:t>The results of R=0.2 jet shapes indicate that jet cores in </a:t>
            </a:r>
            <a:r>
              <a:rPr lang="en-US" sz="1700" dirty="0" err="1">
                <a:latin typeface="Avenir Book"/>
                <a:cs typeface="Avenir Book"/>
              </a:rPr>
              <a:t>Pb</a:t>
            </a:r>
            <a:r>
              <a:rPr lang="en-US" sz="1700" dirty="0">
                <a:latin typeface="Avenir Book"/>
                <a:cs typeface="Avenir Book"/>
              </a:rPr>
              <a:t>–</a:t>
            </a:r>
            <a:r>
              <a:rPr lang="en-US" sz="1700" dirty="0" err="1">
                <a:latin typeface="Avenir Book"/>
                <a:cs typeface="Avenir Book"/>
              </a:rPr>
              <a:t>Pb</a:t>
            </a:r>
            <a:r>
              <a:rPr lang="en-US" sz="1700" dirty="0">
                <a:latin typeface="Avenir Book"/>
                <a:cs typeface="Avenir Book"/>
              </a:rPr>
              <a:t> are more collimated and harder than those in PYTHIA at the same energy.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Soft particles emitted outside R=0.2</a:t>
            </a:r>
          </a:p>
        </p:txBody>
      </p:sp>
    </p:spTree>
    <p:extLst>
      <p:ext uri="{BB962C8B-B14F-4D97-AF65-F5344CB8AC3E}">
        <p14:creationId xmlns:p14="http://schemas.microsoft.com/office/powerpoint/2010/main" val="69925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5893" y="1363714"/>
            <a:ext cx="4671091" cy="10772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venir Book"/>
                <a:cs typeface="Avenir Book"/>
              </a:rPr>
              <a:t>Ratios at different event activities of Δ</a:t>
            </a:r>
            <a:r>
              <a:rPr lang="en-US" sz="1600" baseline="-25000" dirty="0">
                <a:latin typeface="Avenir Book"/>
                <a:cs typeface="Avenir Book"/>
              </a:rPr>
              <a:t>recoil</a:t>
            </a:r>
            <a:r>
              <a:rPr lang="en-US" sz="1600" dirty="0">
                <a:latin typeface="Avenir Book"/>
                <a:cs typeface="Avenir Book"/>
              </a:rPr>
              <a:t> do not show any sign of medium induced modification of jets in p-Pb. UL on energy transport out of cone is ~ 0.4 GeV (R=0.4)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519" y="1093411"/>
            <a:ext cx="3893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Hadron-Jet distribution in pPb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Is there a hint for jet quenching at different event activities in small systems?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533" y="2692479"/>
            <a:ext cx="4497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Jet Mass measurement in pPb and PbPb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Is there a shift of measured jet masses due to hot QCD medium effects?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958" y="4656464"/>
            <a:ext cx="459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Jet shape measurement in pp and PbPb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How are the cores of jets modified in the medium?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5619" y="3081812"/>
            <a:ext cx="4173507" cy="156966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venir Book"/>
                <a:cs typeface="Avenir Book"/>
              </a:rPr>
              <a:t>N</a:t>
            </a:r>
            <a:r>
              <a:rPr lang="en-US" sz="1600" dirty="0" smtClean="0">
                <a:latin typeface="Avenir Book"/>
                <a:cs typeface="Avenir Book"/>
              </a:rPr>
              <a:t>o </a:t>
            </a:r>
            <a:r>
              <a:rPr lang="en-US" sz="1600" dirty="0">
                <a:latin typeface="Avenir Book"/>
                <a:cs typeface="Avenir Book"/>
              </a:rPr>
              <a:t>significant mass shift observed due to medium. </a:t>
            </a:r>
            <a:r>
              <a:rPr lang="en-US" sz="1600" dirty="0" smtClean="0">
                <a:latin typeface="Avenir Book"/>
                <a:cs typeface="Avenir Book"/>
              </a:rPr>
              <a:t>It seem the </a:t>
            </a:r>
            <a:r>
              <a:rPr lang="en-US" sz="1600" dirty="0">
                <a:latin typeface="Avenir Book"/>
                <a:cs typeface="Avenir Book"/>
              </a:rPr>
              <a:t>soft radiation outside the cone </a:t>
            </a:r>
            <a:r>
              <a:rPr lang="en-US" sz="1600" dirty="0" smtClean="0">
                <a:latin typeface="Avenir Book"/>
                <a:cs typeface="Avenir Book"/>
              </a:rPr>
              <a:t>doesn’t </a:t>
            </a:r>
            <a:r>
              <a:rPr lang="en-US" sz="1600" dirty="0">
                <a:latin typeface="Avenir Book"/>
                <a:cs typeface="Avenir Book"/>
              </a:rPr>
              <a:t>alter the relation between p</a:t>
            </a:r>
            <a:r>
              <a:rPr lang="en-US" sz="1600" baseline="-25000" dirty="0">
                <a:latin typeface="Avenir Book"/>
                <a:cs typeface="Avenir Book"/>
              </a:rPr>
              <a:t>T</a:t>
            </a:r>
            <a:r>
              <a:rPr lang="en-US" sz="1600" dirty="0">
                <a:latin typeface="Avenir Book"/>
                <a:cs typeface="Avenir Book"/>
              </a:rPr>
              <a:t> and mass of the parton. Quenching models can not describe measured jet mass.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5186" y="5223863"/>
            <a:ext cx="4193752" cy="107721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venir Book"/>
                <a:cs typeface="Avenir Book"/>
              </a:rPr>
              <a:t>The results of R=0.2 jet shapes indicate that jet cores in </a:t>
            </a:r>
            <a:r>
              <a:rPr lang="en-US" sz="1600" dirty="0" err="1">
                <a:latin typeface="Avenir Book"/>
                <a:cs typeface="Avenir Book"/>
              </a:rPr>
              <a:t>Pb</a:t>
            </a:r>
            <a:r>
              <a:rPr lang="en-US" sz="1600" dirty="0">
                <a:latin typeface="Avenir Book"/>
                <a:cs typeface="Avenir Book"/>
              </a:rPr>
              <a:t>–</a:t>
            </a:r>
            <a:r>
              <a:rPr lang="en-US" sz="1600" dirty="0" err="1">
                <a:latin typeface="Avenir Book"/>
                <a:cs typeface="Avenir Book"/>
              </a:rPr>
              <a:t>Pb</a:t>
            </a:r>
            <a:r>
              <a:rPr lang="en-US" sz="1600" dirty="0">
                <a:latin typeface="Avenir Book"/>
                <a:cs typeface="Avenir Book"/>
              </a:rPr>
              <a:t> are more collimated and harder than those in PYTHIA at the same energy.</a:t>
            </a:r>
          </a:p>
        </p:txBody>
      </p:sp>
    </p:spTree>
    <p:extLst>
      <p:ext uri="{BB962C8B-B14F-4D97-AF65-F5344CB8AC3E}">
        <p14:creationId xmlns:p14="http://schemas.microsoft.com/office/powerpoint/2010/main" val="7082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28" y="2037721"/>
            <a:ext cx="7670697" cy="257952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Outlook - Results to </a:t>
            </a:r>
            <a:r>
              <a:rPr lang="en-US" dirty="0" smtClean="0"/>
              <a:t>Come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74" y="1039639"/>
            <a:ext cx="447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Jet substructure </a:t>
            </a:r>
          </a:p>
          <a:p>
            <a:r>
              <a:rPr lang="en-US" dirty="0">
                <a:latin typeface="Avenir Book"/>
                <a:cs typeface="Avenir Book"/>
              </a:rPr>
              <a:t>using Soft Drop </a:t>
            </a:r>
            <a:r>
              <a:rPr lang="en-US" dirty="0" smtClean="0">
                <a:latin typeface="Avenir Book"/>
                <a:cs typeface="Avenir Book"/>
              </a:rPr>
              <a:t>(removal of soft </a:t>
            </a:r>
            <a:r>
              <a:rPr lang="en-US" dirty="0" err="1" smtClean="0">
                <a:latin typeface="Avenir Book"/>
                <a:cs typeface="Avenir Book"/>
              </a:rPr>
              <a:t>subjets</a:t>
            </a:r>
            <a:r>
              <a:rPr lang="en-US" dirty="0" smtClean="0">
                <a:latin typeface="Avenir Book"/>
                <a:cs typeface="Avenir Book"/>
              </a:rPr>
              <a:t>) to </a:t>
            </a:r>
            <a:r>
              <a:rPr lang="en-US" dirty="0">
                <a:latin typeface="Avenir Book"/>
                <a:cs typeface="Avenir Book"/>
              </a:rPr>
              <a:t>determine momentum distribution of </a:t>
            </a:r>
            <a:r>
              <a:rPr lang="en-US" dirty="0" smtClean="0">
                <a:latin typeface="Avenir Book"/>
                <a:cs typeface="Avenir Book"/>
              </a:rPr>
              <a:t>hard subjets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42" y="1403887"/>
            <a:ext cx="2022036" cy="65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592" y="1917693"/>
            <a:ext cx="1652227" cy="2608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3767" y="4425605"/>
            <a:ext cx="493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</a:t>
            </a:r>
            <a:r>
              <a:rPr lang="en-US" dirty="0" smtClean="0">
                <a:latin typeface="Avenir Book"/>
                <a:cs typeface="Avenir Book"/>
              </a:rPr>
              <a:t>easured </a:t>
            </a:r>
            <a:r>
              <a:rPr lang="en-US" dirty="0" smtClean="0">
                <a:latin typeface="Avenir Book"/>
                <a:cs typeface="Avenir Book"/>
              </a:rPr>
              <a:t>z</a:t>
            </a:r>
            <a:r>
              <a:rPr lang="en-US" baseline="-25000" dirty="0" smtClean="0">
                <a:latin typeface="Avenir Book"/>
                <a:cs typeface="Avenir Book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in p-Pb consistent with </a:t>
            </a:r>
            <a:r>
              <a:rPr lang="en-US" dirty="0" smtClean="0">
                <a:latin typeface="Avenir Book"/>
                <a:cs typeface="Avenir Book"/>
              </a:rPr>
              <a:t>PYTHIA.</a:t>
            </a:r>
          </a:p>
          <a:p>
            <a:r>
              <a:rPr lang="en-US" dirty="0" smtClean="0">
                <a:latin typeface="Avenir Book"/>
                <a:cs typeface="Avenir Book"/>
              </a:rPr>
              <a:t>Previously observed modifications in </a:t>
            </a:r>
            <a:r>
              <a:rPr lang="en-US" dirty="0" err="1" smtClean="0">
                <a:latin typeface="Avenir Book"/>
                <a:cs typeface="Avenir Book"/>
              </a:rPr>
              <a:t>z</a:t>
            </a:r>
            <a:r>
              <a:rPr lang="en-US" baseline="-25000" dirty="0" err="1" smtClean="0">
                <a:latin typeface="Avenir Book"/>
                <a:cs typeface="Avenir Book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not due to cold </a:t>
            </a:r>
            <a:r>
              <a:rPr lang="en-US" dirty="0" smtClean="0">
                <a:latin typeface="Avenir Book"/>
                <a:cs typeface="Avenir Book"/>
              </a:rPr>
              <a:t>nuclear matter effects.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>
                <a:latin typeface="Avenir Book"/>
                <a:cs typeface="Avenir Book"/>
              </a:rPr>
              <a:t>p</a:t>
            </a:r>
            <a:r>
              <a:rPr lang="en-US" dirty="0" smtClean="0">
                <a:latin typeface="Avenir Book"/>
                <a:cs typeface="Avenir Book"/>
              </a:rPr>
              <a:t>-</a:t>
            </a:r>
            <a:r>
              <a:rPr lang="en-US" dirty="0" err="1">
                <a:latin typeface="Avenir Book"/>
                <a:cs typeface="Avenir Book"/>
              </a:rPr>
              <a:t>Pb</a:t>
            </a:r>
            <a:r>
              <a:rPr lang="en-US" dirty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5.02 </a:t>
            </a:r>
            <a:r>
              <a:rPr lang="en-US" dirty="0">
                <a:latin typeface="Avenir Book"/>
                <a:cs typeface="Avenir Book"/>
              </a:rPr>
              <a:t>TeV</a:t>
            </a: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parameter R = 0.4, </a:t>
            </a: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0.5, </a:t>
            </a: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 smtClean="0">
                <a:latin typeface="Avenir Book"/>
                <a:cs typeface="Avenir Book"/>
              </a:rPr>
              <a:t>60 </a:t>
            </a:r>
            <a:r>
              <a:rPr lang="en-US" dirty="0" smtClean="0">
                <a:latin typeface="Avenir Book"/>
                <a:cs typeface="Avenir Book"/>
              </a:rPr>
              <a:t>- </a:t>
            </a:r>
            <a:r>
              <a:rPr lang="en-US" dirty="0" smtClean="0">
                <a:latin typeface="Avenir Book"/>
                <a:cs typeface="Avenir Book"/>
              </a:rPr>
              <a:t>120 </a:t>
            </a:r>
            <a:r>
              <a:rPr lang="en-US" dirty="0" err="1" smtClean="0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9940" y="1146072"/>
            <a:ext cx="296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shared momentum fraction</a:t>
            </a:r>
          </a:p>
        </p:txBody>
      </p:sp>
    </p:spTree>
    <p:extLst>
      <p:ext uri="{BB962C8B-B14F-4D97-AF65-F5344CB8AC3E}">
        <p14:creationId xmlns:p14="http://schemas.microsoft.com/office/powerpoint/2010/main" val="406457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1595" y="298772"/>
            <a:ext cx="6780811" cy="584776"/>
          </a:xfrm>
        </p:spPr>
        <p:txBody>
          <a:bodyPr/>
          <a:lstStyle/>
          <a:p>
            <a:r>
              <a:rPr lang="en-US" dirty="0"/>
              <a:t>Outlook - Results to </a:t>
            </a:r>
            <a:r>
              <a:rPr lang="en-US" dirty="0" smtClean="0"/>
              <a:t>Come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500" y="4717455"/>
            <a:ext cx="3281770" cy="1754327"/>
          </a:xfrm>
          <a:prstGeom prst="rect">
            <a:avLst/>
          </a:prstGeom>
          <a:ln w="28575" cmpd="sng">
            <a:solidFill>
              <a:srgbClr val="558ED5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We measure: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Pb</a:t>
            </a:r>
            <a:r>
              <a:rPr lang="en-US" dirty="0" err="1">
                <a:latin typeface="Avenir Book"/>
                <a:cs typeface="Avenir Book"/>
              </a:rPr>
              <a:t>-Pb</a:t>
            </a:r>
            <a:r>
              <a:rPr lang="en-US" dirty="0">
                <a:latin typeface="Avenir Book"/>
                <a:cs typeface="Avenir Book"/>
              </a:rPr>
              <a:t> 2.76 TeV</a:t>
            </a:r>
          </a:p>
          <a:p>
            <a:r>
              <a:rPr lang="en-US" dirty="0">
                <a:latin typeface="Avenir Book"/>
                <a:cs typeface="Avenir Book"/>
              </a:rPr>
              <a:t>Anti-</a:t>
            </a:r>
            <a:r>
              <a:rPr lang="en-US" dirty="0" err="1">
                <a:latin typeface="Avenir Book"/>
                <a:cs typeface="Avenir Book"/>
              </a:rPr>
              <a:t>k</a:t>
            </a:r>
            <a:r>
              <a:rPr lang="en-US" baseline="-25000" dirty="0" err="1">
                <a:latin typeface="Avenir Book"/>
                <a:cs typeface="Avenir Book"/>
              </a:rPr>
              <a:t>T</a:t>
            </a:r>
            <a:r>
              <a:rPr lang="en-US" dirty="0">
                <a:latin typeface="Avenir Book"/>
                <a:cs typeface="Avenir Book"/>
              </a:rPr>
              <a:t> jet algorithm, </a:t>
            </a:r>
          </a:p>
          <a:p>
            <a:r>
              <a:rPr lang="en-US" dirty="0">
                <a:latin typeface="Avenir Book"/>
                <a:cs typeface="Avenir Book"/>
              </a:rPr>
              <a:t>resolution parameter R = 0.4, </a:t>
            </a:r>
          </a:p>
          <a:p>
            <a:r>
              <a:rPr lang="hr-HR" dirty="0">
                <a:latin typeface="Avenir Book"/>
                <a:cs typeface="Avenir Book"/>
              </a:rPr>
              <a:t>|η</a:t>
            </a:r>
            <a:r>
              <a:rPr lang="hr-HR" baseline="-25000" dirty="0">
                <a:latin typeface="Avenir Book"/>
                <a:cs typeface="Avenir Book"/>
              </a:rPr>
              <a:t>jet</a:t>
            </a:r>
            <a:r>
              <a:rPr lang="hr-HR" dirty="0">
                <a:latin typeface="Avenir Book"/>
                <a:cs typeface="Avenir Book"/>
              </a:rPr>
              <a:t>| &lt; 0.5, </a:t>
            </a:r>
          </a:p>
          <a:p>
            <a:r>
              <a:rPr lang="hr-HR" dirty="0">
                <a:latin typeface="Avenir Book"/>
                <a:cs typeface="Avenir Book"/>
              </a:rPr>
              <a:t>p</a:t>
            </a:r>
            <a:r>
              <a:rPr lang="hr-HR" baseline="-25000" dirty="0">
                <a:latin typeface="Avenir Book"/>
                <a:cs typeface="Avenir Book"/>
              </a:rPr>
              <a:t>T</a:t>
            </a:r>
            <a:r>
              <a:rPr lang="hr-HR" dirty="0">
                <a:latin typeface="Avenir Book"/>
                <a:cs typeface="Avenir Book"/>
              </a:rPr>
              <a:t> = </a:t>
            </a:r>
            <a:r>
              <a:rPr lang="en-US" dirty="0">
                <a:latin typeface="Avenir Book"/>
                <a:cs typeface="Avenir Book"/>
              </a:rPr>
              <a:t>4</a:t>
            </a:r>
            <a:r>
              <a:rPr lang="en-US" dirty="0" smtClean="0">
                <a:latin typeface="Avenir Book"/>
                <a:cs typeface="Avenir Book"/>
              </a:rPr>
              <a:t>0 </a:t>
            </a:r>
            <a:r>
              <a:rPr lang="en-US" dirty="0">
                <a:latin typeface="Avenir Book"/>
                <a:cs typeface="Avenir Book"/>
              </a:rPr>
              <a:t>- </a:t>
            </a:r>
            <a:r>
              <a:rPr lang="en-US" dirty="0">
                <a:latin typeface="Avenir Book"/>
                <a:cs typeface="Avenir Book"/>
              </a:rPr>
              <a:t>6</a:t>
            </a:r>
            <a:r>
              <a:rPr lang="en-US" dirty="0" smtClean="0">
                <a:latin typeface="Avenir Book"/>
                <a:cs typeface="Avenir Book"/>
              </a:rPr>
              <a:t>0 </a:t>
            </a:r>
            <a:r>
              <a:rPr lang="en-US" dirty="0" err="1">
                <a:latin typeface="Avenir Book"/>
                <a:cs typeface="Avenir Book"/>
              </a:rPr>
              <a:t>GeV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i="1" dirty="0">
                <a:latin typeface="Avenir Book"/>
                <a:cs typeface="Avenir Book"/>
              </a:rPr>
              <a:t>c </a:t>
            </a:r>
            <a:endParaRPr lang="hr-HR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234" y="990205"/>
            <a:ext cx="52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venir Medium"/>
                <a:cs typeface="Avenir Medium"/>
              </a:rPr>
              <a:t>Nsubjetiness</a:t>
            </a:r>
            <a:r>
              <a:rPr lang="en-US" dirty="0">
                <a:latin typeface="Avenir Medium"/>
                <a:cs typeface="Avenir Medium"/>
              </a:rPr>
              <a:t> of jets in Pb-Pb collisions </a:t>
            </a:r>
          </a:p>
          <a:p>
            <a:r>
              <a:rPr lang="en-US" dirty="0">
                <a:latin typeface="Avenir Book"/>
                <a:cs typeface="Avenir Book"/>
              </a:rPr>
              <a:t>Ratio of 2-Subjettiness to 1-Subjettiness (τ</a:t>
            </a:r>
            <a:r>
              <a:rPr lang="en-US" baseline="-25000" dirty="0">
                <a:latin typeface="Avenir Book"/>
                <a:cs typeface="Avenir Book"/>
              </a:rPr>
              <a:t>2</a:t>
            </a:r>
            <a:r>
              <a:rPr lang="en-US" dirty="0">
                <a:latin typeface="Avenir Book"/>
                <a:cs typeface="Avenir Book"/>
              </a:rPr>
              <a:t>/τ</a:t>
            </a:r>
            <a:r>
              <a:rPr lang="en-US" baseline="-25000" dirty="0">
                <a:latin typeface="Avenir Book"/>
                <a:cs typeface="Avenir Book"/>
              </a:rPr>
              <a:t>1</a:t>
            </a:r>
            <a:r>
              <a:rPr lang="en-US" dirty="0">
                <a:latin typeface="Avenir Book"/>
                <a:cs typeface="Avenir Book"/>
              </a:rPr>
              <a:t>) </a:t>
            </a:r>
          </a:p>
          <a:p>
            <a:r>
              <a:rPr lang="en-US" dirty="0" smtClean="0">
                <a:latin typeface="Avenir Book"/>
                <a:cs typeface="Avenir Book"/>
              </a:rPr>
              <a:t>measures </a:t>
            </a:r>
            <a:r>
              <a:rPr lang="en-US" dirty="0">
                <a:latin typeface="Avenir Book"/>
                <a:cs typeface="Avenir Book"/>
              </a:rPr>
              <a:t>two-</a:t>
            </a:r>
            <a:r>
              <a:rPr lang="en-US" dirty="0" err="1" smtClean="0">
                <a:latin typeface="Avenir Book"/>
                <a:cs typeface="Avenir Book"/>
              </a:rPr>
              <a:t>prongness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of the jet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613" y="2040482"/>
            <a:ext cx="4007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Interpretation</a:t>
            </a:r>
          </a:p>
          <a:p>
            <a:r>
              <a:rPr lang="en-US" dirty="0" err="1" smtClean="0">
                <a:latin typeface="Avenir Book"/>
                <a:cs typeface="Avenir Book"/>
              </a:rPr>
              <a:t>τ</a:t>
            </a:r>
            <a:r>
              <a:rPr lang="en-US" baseline="-25000" dirty="0" err="1" smtClean="0">
                <a:latin typeface="Avenir Book"/>
                <a:cs typeface="Avenir Book"/>
              </a:rPr>
              <a:t>N</a:t>
            </a:r>
            <a:r>
              <a:rPr lang="en-US" baseline="-25000" dirty="0" smtClean="0">
                <a:latin typeface="Avenir Book"/>
                <a:cs typeface="Avenir Book"/>
              </a:rPr>
              <a:t>  </a:t>
            </a:r>
            <a:r>
              <a:rPr lang="en-US" dirty="0" smtClean="0">
                <a:latin typeface="Avenir Book"/>
                <a:cs typeface="Avenir Book"/>
              </a:rPr>
              <a:t>~0, N or fewer cores</a:t>
            </a:r>
          </a:p>
          <a:p>
            <a:r>
              <a:rPr lang="en-US" dirty="0" err="1">
                <a:latin typeface="Avenir Book"/>
                <a:cs typeface="Avenir Book"/>
              </a:rPr>
              <a:t>τ</a:t>
            </a:r>
            <a:r>
              <a:rPr lang="en-US" baseline="-25000" dirty="0" err="1">
                <a:latin typeface="Avenir Book"/>
                <a:cs typeface="Avenir Book"/>
              </a:rPr>
              <a:t>N</a:t>
            </a:r>
            <a:r>
              <a:rPr lang="en-US" baseline="-25000" dirty="0">
                <a:latin typeface="Avenir Book"/>
                <a:cs typeface="Avenir Book"/>
              </a:rPr>
              <a:t>  </a:t>
            </a:r>
            <a:r>
              <a:rPr lang="en-US" dirty="0" smtClean="0">
                <a:latin typeface="Avenir Book"/>
                <a:cs typeface="Avenir Book"/>
              </a:rPr>
              <a:t>~1, N+1 </a:t>
            </a:r>
            <a:r>
              <a:rPr lang="en-US" dirty="0">
                <a:latin typeface="Avenir Book"/>
                <a:cs typeface="Avenir Book"/>
              </a:rPr>
              <a:t>or </a:t>
            </a:r>
            <a:r>
              <a:rPr lang="en-US" dirty="0" smtClean="0">
                <a:latin typeface="Avenir Book"/>
                <a:cs typeface="Avenir Book"/>
              </a:rPr>
              <a:t>more cores</a:t>
            </a:r>
          </a:p>
          <a:p>
            <a:r>
              <a:rPr lang="en-US" dirty="0" smtClean="0">
                <a:latin typeface="Avenir Book"/>
                <a:cs typeface="Avenir Book"/>
              </a:rPr>
              <a:t>Thus:</a:t>
            </a:r>
          </a:p>
          <a:p>
            <a:pPr>
              <a:tabLst>
                <a:tab pos="801688" algn="l"/>
              </a:tabLst>
            </a:pPr>
            <a:r>
              <a:rPr lang="en-US" dirty="0">
                <a:latin typeface="Avenir Book"/>
                <a:cs typeface="Avenir Book"/>
              </a:rPr>
              <a:t>τ</a:t>
            </a:r>
            <a:r>
              <a:rPr lang="en-US" baseline="-25000" dirty="0">
                <a:latin typeface="Avenir Book"/>
                <a:cs typeface="Avenir Book"/>
              </a:rPr>
              <a:t>2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dirty="0" smtClean="0">
                <a:latin typeface="Avenir Book"/>
                <a:cs typeface="Avenir Book"/>
              </a:rPr>
              <a:t>τ</a:t>
            </a:r>
            <a:r>
              <a:rPr lang="en-US" baseline="-25000" dirty="0" smtClean="0">
                <a:latin typeface="Avenir Book"/>
                <a:cs typeface="Avenir Book"/>
              </a:rPr>
              <a:t>1 </a:t>
            </a:r>
            <a:r>
              <a:rPr lang="en-US" dirty="0" smtClean="0">
                <a:latin typeface="Avenir Book"/>
                <a:cs typeface="Avenir Book"/>
              </a:rPr>
              <a:t>tells us about 2-cores </a:t>
            </a:r>
          </a:p>
          <a:p>
            <a:pPr>
              <a:tabLst>
                <a:tab pos="801688" algn="l"/>
              </a:tabLst>
            </a:pPr>
            <a:r>
              <a:rPr lang="en-US" dirty="0">
                <a:latin typeface="Avenir Book"/>
                <a:cs typeface="Avenir Book"/>
              </a:rPr>
              <a:t>	</a:t>
            </a:r>
            <a:r>
              <a:rPr lang="en-US" dirty="0" smtClean="0">
                <a:latin typeface="Avenir Book"/>
                <a:cs typeface="Avenir Book"/>
              </a:rPr>
              <a:t>If (τ</a:t>
            </a:r>
            <a:r>
              <a:rPr lang="en-US" baseline="-25000" dirty="0" smtClean="0">
                <a:latin typeface="Avenir Book"/>
                <a:cs typeface="Avenir Book"/>
              </a:rPr>
              <a:t>2</a:t>
            </a:r>
            <a:r>
              <a:rPr lang="en-US" dirty="0">
                <a:latin typeface="Avenir Book"/>
                <a:cs typeface="Avenir Book"/>
              </a:rPr>
              <a:t>/τ</a:t>
            </a:r>
            <a:r>
              <a:rPr lang="en-US" baseline="-25000" dirty="0">
                <a:latin typeface="Avenir Book"/>
                <a:cs typeface="Avenir Book"/>
              </a:rPr>
              <a:t>1 </a:t>
            </a:r>
            <a:r>
              <a:rPr lang="en-US" dirty="0" smtClean="0">
                <a:latin typeface="Avenir Book"/>
                <a:cs typeface="Avenir Book"/>
              </a:rPr>
              <a:t>~0) </a:t>
            </a:r>
            <a:r>
              <a:rPr lang="en-US" dirty="0" err="1" smtClean="0">
                <a:latin typeface="Avenir Book"/>
                <a:cs typeface="Avenir Book"/>
              </a:rPr>
              <a:t>parton</a:t>
            </a:r>
            <a:r>
              <a:rPr lang="en-US" dirty="0" smtClean="0">
                <a:latin typeface="Avenir Book"/>
                <a:cs typeface="Avenir Book"/>
              </a:rPr>
              <a:t> has split 	into two resolvable </a:t>
            </a:r>
            <a:r>
              <a:rPr lang="en-US" dirty="0" err="1" smtClean="0">
                <a:latin typeface="Avenir Book"/>
                <a:cs typeface="Avenir Book"/>
              </a:rPr>
              <a:t>subjets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673" y="926785"/>
            <a:ext cx="3054073" cy="2905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31" y="3780331"/>
            <a:ext cx="3143117" cy="2434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36381" y="6156004"/>
            <a:ext cx="256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consistent with PYTHIA</a:t>
            </a:r>
          </a:p>
        </p:txBody>
      </p:sp>
    </p:spTree>
    <p:extLst>
      <p:ext uri="{BB962C8B-B14F-4D97-AF65-F5344CB8AC3E}">
        <p14:creationId xmlns:p14="http://schemas.microsoft.com/office/powerpoint/2010/main" val="3077602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Thanks to the ALICE </a:t>
            </a: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7459" y="1469376"/>
            <a:ext cx="7465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37 Countries, 154 Institutes and over 1500 members</a:t>
            </a:r>
          </a:p>
        </p:txBody>
      </p:sp>
      <p:pic>
        <p:nvPicPr>
          <p:cNvPr id="5" name="Picture 4" descr="ALICE_World_Map_201408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5" y="1847282"/>
            <a:ext cx="6857561" cy="320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767" y="5318493"/>
            <a:ext cx="693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Special thanks to the Jet working group with about 30 members</a:t>
            </a:r>
          </a:p>
          <a:p>
            <a:r>
              <a:rPr lang="en-US" dirty="0">
                <a:latin typeface="Avenir Book"/>
                <a:cs typeface="Avenir Book"/>
              </a:rPr>
              <a:t>led by Leticia Cunqueiro Mendez and Tatsuya Chujo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0475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ead_collision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6"/>
                    </a14:imgEffect>
                    <a14:imgEffect>
                      <a14:saturation sat="70000"/>
                    </a14:imgEffect>
                    <a14:imgEffect>
                      <a14:brightnessContrast bright="2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212" r="2344" b="2221"/>
          <a:stretch/>
        </p:blipFill>
        <p:spPr>
          <a:xfrm>
            <a:off x="634962" y="2693383"/>
            <a:ext cx="7564805" cy="3827270"/>
          </a:xfrm>
          <a:prstGeom prst="rect">
            <a:avLst/>
          </a:prstGeom>
        </p:spPr>
      </p:pic>
      <p:pic>
        <p:nvPicPr>
          <p:cNvPr id="18" name="Picture 17" descr="Fireball_PNG_Clipart_Picture.png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31" y="3160891"/>
            <a:ext cx="2723599" cy="273728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 dirty="0" smtClean="0"/>
              <a:t>Physics </a:t>
            </a:r>
            <a:r>
              <a:rPr lang="en-US" dirty="0"/>
              <a:t>in the </a:t>
            </a:r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41792" y="985423"/>
            <a:ext cx="4375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Jet i</a:t>
            </a:r>
            <a:r>
              <a:rPr lang="en-US" dirty="0" smtClean="0">
                <a:latin typeface="Avenir Black"/>
                <a:cs typeface="Avenir Black"/>
              </a:rPr>
              <a:t>n Medium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solidFill>
                  <a:srgbClr val="558ED5"/>
                </a:solidFill>
                <a:latin typeface="Avenir Medium"/>
                <a:cs typeface="Avenir Medium"/>
              </a:rPr>
              <a:t>modification of recoil angle</a:t>
            </a: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modification of energy profile of the jet. Softening/broadening?</a:t>
            </a: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solidFill>
                  <a:srgbClr val="558ED5"/>
                </a:solidFill>
                <a:latin typeface="Avenir Medium"/>
                <a:cs typeface="Avenir Medium"/>
              </a:rPr>
              <a:t>collisional</a:t>
            </a:r>
            <a:r>
              <a:rPr lang="en-US" dirty="0" smtClean="0">
                <a:latin typeface="Avenir Book"/>
                <a:cs typeface="Avenir Book"/>
              </a:rPr>
              <a:t>/</a:t>
            </a:r>
            <a:r>
              <a:rPr lang="en-US" dirty="0" err="1" smtClean="0">
                <a:latin typeface="Avenir Book"/>
                <a:cs typeface="Avenir Book"/>
              </a:rPr>
              <a:t>radiative</a:t>
            </a:r>
            <a:r>
              <a:rPr lang="en-US" dirty="0" smtClean="0">
                <a:latin typeface="Avenir Book"/>
                <a:cs typeface="Avenir Book"/>
              </a:rPr>
              <a:t> jet </a:t>
            </a:r>
            <a:r>
              <a:rPr lang="en-US" dirty="0">
                <a:latin typeface="Avenir Book"/>
                <a:cs typeface="Avenir Book"/>
              </a:rPr>
              <a:t>energy loss</a:t>
            </a:r>
            <a:endParaRPr lang="en-US" dirty="0" smtClean="0">
              <a:latin typeface="Avenir Book"/>
              <a:cs typeface="Avenir Book"/>
            </a:endParaRPr>
          </a:p>
        </p:txBody>
      </p:sp>
      <p:grpSp>
        <p:nvGrpSpPr>
          <p:cNvPr id="53" name="Group 52"/>
          <p:cNvGrpSpPr/>
          <p:nvPr/>
        </p:nvGrpSpPr>
        <p:grpSpPr>
          <a:xfrm rot="20703599">
            <a:off x="3857816" y="2776531"/>
            <a:ext cx="2290850" cy="1714500"/>
            <a:chOff x="1089025" y="1270000"/>
            <a:chExt cx="2290850" cy="1714500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rgbClr val="595959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977757" y="4675119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796" y="985385"/>
            <a:ext cx="4258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Jet in Vacuum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created in a hard scattering event</a:t>
            </a:r>
          </a:p>
          <a:p>
            <a:r>
              <a:rPr lang="en-US" dirty="0" smtClean="0">
                <a:latin typeface="Avenir Book"/>
                <a:cs typeface="Avenir Book"/>
              </a:rPr>
              <a:t>back-to-back with parton/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latin typeface="Avenir Book"/>
                <a:cs typeface="Avenir Book"/>
              </a:rPr>
              <a:t>/Z-Boson</a:t>
            </a:r>
          </a:p>
          <a:p>
            <a:r>
              <a:rPr lang="en-US" dirty="0" smtClean="0">
                <a:latin typeface="Avenir Book"/>
                <a:cs typeface="Avenir Book"/>
              </a:rPr>
              <a:t>highly virtual parton fragmenting</a:t>
            </a:r>
          </a:p>
          <a:p>
            <a:r>
              <a:rPr lang="en-US" dirty="0">
                <a:latin typeface="Avenir Book"/>
                <a:cs typeface="Avenir Book"/>
              </a:rPr>
              <a:t>and then hadronizing into measurable particles</a:t>
            </a:r>
            <a:endParaRPr lang="en-US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3874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ead_collision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6"/>
                    </a14:imgEffect>
                    <a14:imgEffect>
                      <a14:saturation sat="70000"/>
                    </a14:imgEffect>
                    <a14:imgEffect>
                      <a14:brightnessContrast bright="2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212" r="2344" b="2221"/>
          <a:stretch/>
        </p:blipFill>
        <p:spPr>
          <a:xfrm>
            <a:off x="634962" y="2693383"/>
            <a:ext cx="7564805" cy="3827270"/>
          </a:xfrm>
          <a:prstGeom prst="rect">
            <a:avLst/>
          </a:prstGeom>
        </p:spPr>
      </p:pic>
      <p:pic>
        <p:nvPicPr>
          <p:cNvPr id="18" name="Picture 17" descr="Fireball_PNG_Clipart_Picture.png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31" y="3160891"/>
            <a:ext cx="2723599" cy="273728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 dirty="0" smtClean="0"/>
              <a:t>Physics </a:t>
            </a:r>
            <a:r>
              <a:rPr lang="en-US" dirty="0"/>
              <a:t>in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</a:t>
            </a:r>
            <a:r>
              <a:rPr lang="en-US" dirty="0" smtClean="0"/>
              <a:t>edium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 rot="933539">
            <a:off x="4275102" y="3320817"/>
            <a:ext cx="2290850" cy="1714500"/>
            <a:chOff x="1089025" y="1270000"/>
            <a:chExt cx="2290850" cy="1714500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1259840" y="1432560"/>
              <a:ext cx="751840" cy="131064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341120" y="1899920"/>
              <a:ext cx="1137920" cy="88392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351280" y="2550160"/>
              <a:ext cx="1391920" cy="26416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666295" y="1270000"/>
              <a:ext cx="1148080" cy="76200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994765" y="1513840"/>
              <a:ext cx="1148080" cy="76200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849120" y="2140355"/>
              <a:ext cx="1076960" cy="57912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336675" y="1899920"/>
              <a:ext cx="1640205" cy="916305"/>
            </a:xfrm>
            <a:prstGeom prst="line">
              <a:avLst/>
            </a:prstGeom>
            <a:ln w="38100" cmpd="sng"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262275" y="1808480"/>
              <a:ext cx="1117600" cy="497840"/>
            </a:xfrm>
            <a:prstGeom prst="line">
              <a:avLst/>
            </a:prstGeom>
            <a:ln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290320" y="1442720"/>
              <a:ext cx="1483360" cy="1320800"/>
            </a:xfrm>
            <a:prstGeom prst="line">
              <a:avLst/>
            </a:prstGeom>
            <a:ln w="38100" cmpd="sng">
              <a:solidFill>
                <a:srgbClr val="40404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089025" y="2705100"/>
              <a:ext cx="283210" cy="279400"/>
            </a:xfrm>
            <a:prstGeom prst="ellipse">
              <a:avLst/>
            </a:prstGeom>
            <a:solidFill>
              <a:schemeClr val="bg1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123315" y="2740660"/>
              <a:ext cx="213360" cy="213360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977757" y="4675119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796" y="985385"/>
            <a:ext cx="4258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Jet in Vacuum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created in a hard scattering event</a:t>
            </a:r>
          </a:p>
          <a:p>
            <a:r>
              <a:rPr lang="en-US" dirty="0" smtClean="0">
                <a:latin typeface="Avenir Book"/>
                <a:cs typeface="Avenir Book"/>
              </a:rPr>
              <a:t>back-to-back with parton/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latin typeface="Avenir Book"/>
                <a:cs typeface="Avenir Book"/>
              </a:rPr>
              <a:t>/Z-Boson</a:t>
            </a:r>
          </a:p>
          <a:p>
            <a:r>
              <a:rPr lang="en-US" dirty="0" smtClean="0">
                <a:latin typeface="Avenir Book"/>
                <a:cs typeface="Avenir Book"/>
              </a:rPr>
              <a:t>highly virtual parton fragmenting</a:t>
            </a:r>
          </a:p>
          <a:p>
            <a:r>
              <a:rPr lang="en-US" dirty="0">
                <a:latin typeface="Avenir Book"/>
                <a:cs typeface="Avenir Book"/>
              </a:rPr>
              <a:t>and then hadronizing into measurable particles</a:t>
            </a:r>
            <a:endParaRPr lang="en-US" dirty="0" smtClean="0"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1792" y="985423"/>
            <a:ext cx="4375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Jet i</a:t>
            </a:r>
            <a:r>
              <a:rPr lang="en-US" dirty="0" smtClean="0">
                <a:latin typeface="Avenir Black"/>
                <a:cs typeface="Avenir Black"/>
              </a:rPr>
              <a:t>n Medium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solidFill>
                  <a:srgbClr val="558ED5"/>
                </a:solidFill>
                <a:latin typeface="Avenir Medium"/>
                <a:cs typeface="Avenir Medium"/>
              </a:rPr>
              <a:t>modification of recoil angle</a:t>
            </a: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modification of energy profile of the jet. Softening/broadening?</a:t>
            </a:r>
          </a:p>
          <a:p>
            <a:pPr marL="180975" indent="-180975"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collisional</a:t>
            </a:r>
            <a:r>
              <a:rPr lang="en-US" dirty="0">
                <a:latin typeface="Avenir Book"/>
                <a:cs typeface="Avenir Book"/>
              </a:rPr>
              <a:t>/</a:t>
            </a:r>
            <a:r>
              <a:rPr lang="en-US" dirty="0" err="1">
                <a:latin typeface="Avenir Book"/>
                <a:cs typeface="Avenir Book"/>
              </a:rPr>
              <a:t>radiative</a:t>
            </a:r>
            <a:r>
              <a:rPr lang="en-US" dirty="0">
                <a:latin typeface="Avenir Book"/>
                <a:cs typeface="Avenir Book"/>
              </a:rPr>
              <a:t> jet energy loss</a:t>
            </a:r>
          </a:p>
        </p:txBody>
      </p:sp>
    </p:spTree>
    <p:extLst>
      <p:ext uri="{BB962C8B-B14F-4D97-AF65-F5344CB8AC3E}">
        <p14:creationId xmlns:p14="http://schemas.microsoft.com/office/powerpoint/2010/main" val="18586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ead_collision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6"/>
                    </a14:imgEffect>
                    <a14:imgEffect>
                      <a14:saturation sat="70000"/>
                    </a14:imgEffect>
                    <a14:imgEffect>
                      <a14:brightnessContrast bright="20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212" r="2344" b="2221"/>
          <a:stretch/>
        </p:blipFill>
        <p:spPr>
          <a:xfrm>
            <a:off x="634962" y="2693383"/>
            <a:ext cx="7564805" cy="3827270"/>
          </a:xfrm>
          <a:prstGeom prst="rect">
            <a:avLst/>
          </a:prstGeom>
        </p:spPr>
      </p:pic>
      <p:pic>
        <p:nvPicPr>
          <p:cNvPr id="18" name="Picture 17" descr="Fireball_PNG_Clipart_Picture.png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31" y="3160891"/>
            <a:ext cx="2723599" cy="273728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 dirty="0" smtClean="0"/>
              <a:t>Physics </a:t>
            </a:r>
            <a:r>
              <a:rPr lang="en-US" dirty="0"/>
              <a:t>in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</a:t>
            </a:r>
            <a:r>
              <a:rPr lang="en-US" dirty="0" smtClean="0"/>
              <a:t>edium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41792" y="985423"/>
            <a:ext cx="43752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Jet i</a:t>
            </a:r>
            <a:r>
              <a:rPr lang="en-US" dirty="0" smtClean="0">
                <a:latin typeface="Avenir Black"/>
                <a:cs typeface="Avenir Black"/>
              </a:rPr>
              <a:t>n Medium</a:t>
            </a:r>
          </a:p>
          <a:p>
            <a:endParaRPr lang="en-US" dirty="0" smtClean="0">
              <a:latin typeface="Avenir Book"/>
              <a:cs typeface="Avenir Book"/>
            </a:endParaRPr>
          </a:p>
          <a:p>
            <a:pPr marL="180975" indent="-180975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modification of recoil angle</a:t>
            </a:r>
          </a:p>
          <a:p>
            <a:pPr marL="180975" indent="-180975"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modification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of energy profile of the jet. Softening/broadening?</a:t>
            </a:r>
          </a:p>
          <a:p>
            <a:pPr marL="180975" indent="-180975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collisional/</a:t>
            </a:r>
            <a:r>
              <a:rPr lang="en-US" dirty="0" err="1">
                <a:solidFill>
                  <a:srgbClr val="558ED5"/>
                </a:solidFill>
                <a:latin typeface="Avenir Medium"/>
                <a:cs typeface="Avenir Medium"/>
              </a:rPr>
              <a:t>radiative</a:t>
            </a:r>
            <a:r>
              <a:rPr lang="en-US" dirty="0">
                <a:solidFill>
                  <a:srgbClr val="558ED5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jet energy loss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977757" y="4675119"/>
            <a:ext cx="1127611" cy="64597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796" y="985385"/>
            <a:ext cx="4258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Jet in Vacuum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created in a hard scattering event</a:t>
            </a:r>
          </a:p>
          <a:p>
            <a:r>
              <a:rPr lang="en-US" dirty="0" smtClean="0">
                <a:latin typeface="Avenir Book"/>
                <a:cs typeface="Avenir Book"/>
              </a:rPr>
              <a:t>back-to-back with parton/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latin typeface="Avenir Book"/>
                <a:cs typeface="Avenir Book"/>
              </a:rPr>
              <a:t>/Z-Boson</a:t>
            </a:r>
          </a:p>
          <a:p>
            <a:r>
              <a:rPr lang="en-US" dirty="0" smtClean="0">
                <a:latin typeface="Avenir Book"/>
                <a:cs typeface="Avenir Book"/>
              </a:rPr>
              <a:t>highly virtual parton fragmenting</a:t>
            </a:r>
          </a:p>
          <a:p>
            <a:r>
              <a:rPr lang="en-US" dirty="0">
                <a:latin typeface="Avenir Book"/>
                <a:cs typeface="Avenir Book"/>
              </a:rPr>
              <a:t>and then hadronizing into measurable particles</a:t>
            </a:r>
            <a:endParaRPr lang="en-US" dirty="0" smtClean="0">
              <a:latin typeface="Avenir Book"/>
              <a:cs typeface="Avenir 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123448" y="2930736"/>
            <a:ext cx="2709753" cy="1782437"/>
            <a:chOff x="4563940" y="1887454"/>
            <a:chExt cx="2709753" cy="1782437"/>
          </a:xfrm>
        </p:grpSpPr>
        <p:grpSp>
          <p:nvGrpSpPr>
            <p:cNvPr id="21" name="Group 20"/>
            <p:cNvGrpSpPr/>
            <p:nvPr/>
          </p:nvGrpSpPr>
          <p:grpSpPr>
            <a:xfrm>
              <a:off x="4563940" y="1955391"/>
              <a:ext cx="2290850" cy="1714500"/>
              <a:chOff x="1089025" y="1270000"/>
              <a:chExt cx="2290850" cy="17145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1259840" y="1432560"/>
                <a:ext cx="751840" cy="13106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341120" y="1899920"/>
                <a:ext cx="1137920" cy="8839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351280" y="2550160"/>
                <a:ext cx="1391920" cy="26416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1666295" y="127000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994765" y="1513840"/>
                <a:ext cx="1148080" cy="7620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1849120" y="2140355"/>
                <a:ext cx="1076960" cy="57912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336675" y="1899920"/>
                <a:ext cx="1640205" cy="91630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262275" y="1808480"/>
                <a:ext cx="1117600" cy="49784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290320" y="1442720"/>
                <a:ext cx="1483360" cy="13208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1089025" y="2705100"/>
                <a:ext cx="283210" cy="27940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123315" y="2740660"/>
                <a:ext cx="213360" cy="213360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V="1">
              <a:off x="6055366" y="2948458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321163" y="2647249"/>
              <a:ext cx="952530" cy="907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201412" y="2200003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333245" y="1887454"/>
              <a:ext cx="817823" cy="5429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190815" y="1939178"/>
              <a:ext cx="274891" cy="6889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837174" y="2290725"/>
              <a:ext cx="558381" cy="2013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629445" y="3300005"/>
              <a:ext cx="981564" cy="503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892368" y="2562890"/>
              <a:ext cx="698073" cy="62869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5043714" y="4495687"/>
            <a:ext cx="1279203" cy="1488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272643" y="3147786"/>
            <a:ext cx="163286" cy="12518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345214" y="3057071"/>
            <a:ext cx="299357" cy="8527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411103" y="4550250"/>
            <a:ext cx="1503468" cy="21225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6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158" y="1166800"/>
            <a:ext cx="4233468" cy="2877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29" t="33046" r="3013"/>
          <a:stretch/>
        </p:blipFill>
        <p:spPr>
          <a:xfrm>
            <a:off x="3914734" y="4376940"/>
            <a:ext cx="5100698" cy="2121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7422" y="98664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45291" y="1632604"/>
            <a:ext cx="554000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latin typeface="Avenir Heavy"/>
                <a:cs typeface="Avenir Heavy"/>
              </a:rPr>
              <a:t>TPC</a:t>
            </a:r>
            <a:r>
              <a:rPr lang="en-US" sz="1900" dirty="0" smtClean="0">
                <a:latin typeface="Avenir Book"/>
                <a:cs typeface="Avenir Book"/>
              </a:rPr>
              <a:t> (Time projection chamber)</a:t>
            </a:r>
          </a:p>
          <a:p>
            <a:r>
              <a:rPr lang="en-US" sz="1900" dirty="0" smtClean="0">
                <a:latin typeface="Avenir Book"/>
                <a:cs typeface="Avenir Book"/>
              </a:rPr>
              <a:t>3D gas drift </a:t>
            </a:r>
            <a:r>
              <a:rPr lang="en-US" sz="1900" dirty="0">
                <a:latin typeface="Avenir Book"/>
                <a:cs typeface="Avenir Book"/>
              </a:rPr>
              <a:t>chamber</a:t>
            </a:r>
            <a:endParaRPr lang="en-US" sz="1900" dirty="0" smtClean="0">
              <a:latin typeface="Avenir Book"/>
              <a:cs typeface="Avenir Book"/>
            </a:endParaRPr>
          </a:p>
          <a:p>
            <a:r>
              <a:rPr lang="en-US" sz="1900" b="1" dirty="0" smtClean="0">
                <a:latin typeface="Avenir Heavy"/>
                <a:cs typeface="Avenir Heavy"/>
              </a:rPr>
              <a:t>ITS</a:t>
            </a:r>
            <a:r>
              <a:rPr lang="en-US" sz="1900" dirty="0">
                <a:latin typeface="Avenir Book"/>
                <a:cs typeface="Avenir Book"/>
              </a:rPr>
              <a:t> </a:t>
            </a:r>
            <a:r>
              <a:rPr lang="en-US" sz="1900" dirty="0" smtClean="0">
                <a:latin typeface="Avenir Book"/>
                <a:cs typeface="Avenir Book"/>
              </a:rPr>
              <a:t>(</a:t>
            </a:r>
            <a:r>
              <a:rPr lang="en-US" sz="1900" dirty="0">
                <a:latin typeface="Avenir Book"/>
                <a:cs typeface="Avenir Book"/>
              </a:rPr>
              <a:t>Inner Tracking </a:t>
            </a:r>
            <a:r>
              <a:rPr lang="en-US" sz="1900" dirty="0" smtClean="0">
                <a:latin typeface="Avenir Book"/>
                <a:cs typeface="Avenir Book"/>
              </a:rPr>
              <a:t>System) </a:t>
            </a:r>
          </a:p>
          <a:p>
            <a:r>
              <a:rPr lang="en-US" sz="1900" dirty="0" smtClean="0">
                <a:latin typeface="Avenir Book"/>
                <a:cs typeface="Avenir Book"/>
              </a:rPr>
              <a:t>Si pixel, drift, and strip detectors</a:t>
            </a:r>
          </a:p>
          <a:p>
            <a:r>
              <a:rPr lang="en-US" sz="1900" b="1" dirty="0">
                <a:latin typeface="Avenir Heavy"/>
                <a:cs typeface="Avenir Heavy"/>
              </a:rPr>
              <a:t>ZDC</a:t>
            </a:r>
            <a:r>
              <a:rPr lang="en-US" sz="1900" dirty="0">
                <a:latin typeface="Avenir Book"/>
                <a:cs typeface="Avenir Book"/>
              </a:rPr>
              <a:t> (Zero Degree Calorimeter)</a:t>
            </a:r>
          </a:p>
          <a:p>
            <a:r>
              <a:rPr lang="en-US" sz="1900" dirty="0">
                <a:latin typeface="Avenir Book"/>
                <a:cs typeface="Avenir Book"/>
              </a:rPr>
              <a:t>four calorimeters ZNA, ZNC, ZPA, ZPC</a:t>
            </a:r>
          </a:p>
          <a:p>
            <a:r>
              <a:rPr lang="en-US" sz="1900" b="1" dirty="0">
                <a:latin typeface="Avenir Heavy"/>
                <a:cs typeface="Avenir Heavy"/>
              </a:rPr>
              <a:t>V0</a:t>
            </a:r>
            <a:endParaRPr lang="en-US" sz="1900" dirty="0">
              <a:latin typeface="Avenir Heavy"/>
              <a:cs typeface="Avenir Heavy"/>
            </a:endParaRPr>
          </a:p>
          <a:p>
            <a:r>
              <a:rPr lang="en-US" sz="1900" dirty="0">
                <a:latin typeface="Avenir Book"/>
                <a:cs typeface="Avenir Book"/>
              </a:rPr>
              <a:t>forward plastic scintillator array V0A, V0C</a:t>
            </a:r>
          </a:p>
        </p:txBody>
      </p:sp>
      <p:sp>
        <p:nvSpPr>
          <p:cNvPr id="9" name="Rectangle 8"/>
          <p:cNvSpPr/>
          <p:nvPr/>
        </p:nvSpPr>
        <p:spPr>
          <a:xfrm>
            <a:off x="4364897" y="2144766"/>
            <a:ext cx="378459" cy="2018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0272" y="2514843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62103" y="2742941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38703" y="1448674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520" y="4317755"/>
            <a:ext cx="3796372" cy="1486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dirty="0" smtClean="0">
                <a:latin typeface="Avenir Heavy"/>
                <a:cs typeface="Avenir Heavy"/>
              </a:rPr>
              <a:t>Measured Systems</a:t>
            </a:r>
          </a:p>
          <a:p>
            <a:pPr>
              <a:lnSpc>
                <a:spcPct val="120000"/>
              </a:lnSpc>
            </a:pPr>
            <a:r>
              <a:rPr lang="en-US" sz="1900" dirty="0" smtClean="0">
                <a:latin typeface="Avenir Book"/>
                <a:cs typeface="Avenir Book"/>
              </a:rPr>
              <a:t>p-</a:t>
            </a:r>
            <a:r>
              <a:rPr lang="en-US" sz="1900" dirty="0" err="1" smtClean="0">
                <a:latin typeface="Avenir Book"/>
                <a:cs typeface="Avenir Book"/>
              </a:rPr>
              <a:t>Pb</a:t>
            </a:r>
            <a:r>
              <a:rPr lang="en-US" sz="1900" dirty="0" smtClean="0">
                <a:latin typeface="Avenir Book"/>
                <a:cs typeface="Avenir Book"/>
              </a:rPr>
              <a:t> at 5.02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1900" dirty="0" err="1" smtClean="0">
                <a:latin typeface="Avenir Book"/>
                <a:cs typeface="Avenir Book"/>
              </a:rPr>
              <a:t>pp</a:t>
            </a:r>
            <a:r>
              <a:rPr lang="en-US" sz="1900" dirty="0" smtClean="0">
                <a:latin typeface="Avenir Book"/>
                <a:cs typeface="Avenir Book"/>
              </a:rPr>
              <a:t> at 0.9, 2.76, 5.02, 7, 8, 13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1900" dirty="0" err="1" smtClean="0">
                <a:latin typeface="Avenir Book"/>
                <a:cs typeface="Avenir Book"/>
              </a:rPr>
              <a:t>Pb-Pb</a:t>
            </a:r>
            <a:r>
              <a:rPr lang="en-US" sz="1900" dirty="0" smtClean="0">
                <a:latin typeface="Avenir Book"/>
                <a:cs typeface="Avenir Book"/>
              </a:rPr>
              <a:t> 2.76, 5.02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0070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158" y="1166800"/>
            <a:ext cx="4233468" cy="2877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29" t="33046" r="3013"/>
          <a:stretch/>
        </p:blipFill>
        <p:spPr>
          <a:xfrm>
            <a:off x="3914734" y="4376940"/>
            <a:ext cx="5100698" cy="2121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7422" y="98664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ALICE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45291" y="1632604"/>
            <a:ext cx="554000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latin typeface="Avenir Heavy"/>
                <a:cs typeface="Avenir Heavy"/>
              </a:rPr>
              <a:t>TPC</a:t>
            </a:r>
            <a:r>
              <a:rPr lang="en-US" sz="1900" dirty="0" smtClean="0">
                <a:latin typeface="Avenir Book"/>
                <a:cs typeface="Avenir Book"/>
              </a:rPr>
              <a:t> (Time projection chamber)</a:t>
            </a:r>
          </a:p>
          <a:p>
            <a:r>
              <a:rPr lang="en-US" sz="1900" dirty="0" smtClean="0">
                <a:latin typeface="Avenir Book"/>
                <a:cs typeface="Avenir Book"/>
              </a:rPr>
              <a:t>3D gas drift </a:t>
            </a:r>
            <a:r>
              <a:rPr lang="en-US" sz="1900" dirty="0">
                <a:latin typeface="Avenir Book"/>
                <a:cs typeface="Avenir Book"/>
              </a:rPr>
              <a:t>chamber</a:t>
            </a:r>
            <a:endParaRPr lang="en-US" sz="1900" dirty="0" smtClean="0">
              <a:latin typeface="Avenir Book"/>
              <a:cs typeface="Avenir Book"/>
            </a:endParaRPr>
          </a:p>
          <a:p>
            <a:r>
              <a:rPr lang="en-US" sz="1900" b="1" dirty="0" smtClean="0">
                <a:latin typeface="Avenir Heavy"/>
                <a:cs typeface="Avenir Heavy"/>
              </a:rPr>
              <a:t>ITS</a:t>
            </a:r>
            <a:r>
              <a:rPr lang="en-US" sz="1900" dirty="0">
                <a:latin typeface="Avenir Book"/>
                <a:cs typeface="Avenir Book"/>
              </a:rPr>
              <a:t> </a:t>
            </a:r>
            <a:r>
              <a:rPr lang="en-US" sz="1900" dirty="0" smtClean="0">
                <a:latin typeface="Avenir Book"/>
                <a:cs typeface="Avenir Book"/>
              </a:rPr>
              <a:t>(</a:t>
            </a:r>
            <a:r>
              <a:rPr lang="en-US" sz="1900" dirty="0">
                <a:latin typeface="Avenir Book"/>
                <a:cs typeface="Avenir Book"/>
              </a:rPr>
              <a:t>Inner Tracking </a:t>
            </a:r>
            <a:r>
              <a:rPr lang="en-US" sz="1900" dirty="0" smtClean="0">
                <a:latin typeface="Avenir Book"/>
                <a:cs typeface="Avenir Book"/>
              </a:rPr>
              <a:t>System) </a:t>
            </a:r>
          </a:p>
          <a:p>
            <a:r>
              <a:rPr lang="en-US" sz="1900" dirty="0">
                <a:latin typeface="Avenir Book"/>
                <a:cs typeface="Avenir Book"/>
              </a:rPr>
              <a:t>Si pixel, drift, and strip detectors</a:t>
            </a:r>
          </a:p>
          <a:p>
            <a:r>
              <a:rPr lang="en-US" sz="1900" b="1" dirty="0">
                <a:latin typeface="Avenir Heavy"/>
                <a:cs typeface="Avenir Heavy"/>
              </a:rPr>
              <a:t>ZDC</a:t>
            </a:r>
            <a:r>
              <a:rPr lang="en-US" sz="1900" dirty="0">
                <a:latin typeface="Avenir Book"/>
                <a:cs typeface="Avenir Book"/>
              </a:rPr>
              <a:t> (Zero Degree Calorimeter)</a:t>
            </a:r>
          </a:p>
          <a:p>
            <a:r>
              <a:rPr lang="en-US" sz="1900" dirty="0">
                <a:latin typeface="Avenir Book"/>
                <a:cs typeface="Avenir Book"/>
              </a:rPr>
              <a:t>four calorimeters ZNA, ZNC, ZPA, ZPC</a:t>
            </a:r>
          </a:p>
          <a:p>
            <a:r>
              <a:rPr lang="en-US" sz="1900" b="1" dirty="0">
                <a:latin typeface="Avenir Heavy"/>
                <a:cs typeface="Avenir Heavy"/>
              </a:rPr>
              <a:t>V0</a:t>
            </a:r>
            <a:endParaRPr lang="en-US" sz="1900" dirty="0">
              <a:latin typeface="Avenir Heavy"/>
              <a:cs typeface="Avenir Heavy"/>
            </a:endParaRPr>
          </a:p>
          <a:p>
            <a:r>
              <a:rPr lang="en-US" sz="1900" dirty="0">
                <a:latin typeface="Avenir Book"/>
                <a:cs typeface="Avenir Book"/>
              </a:rPr>
              <a:t>forward plastic scintillator array V0A, V0C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20" y="4317755"/>
            <a:ext cx="3796372" cy="1486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dirty="0" smtClean="0">
                <a:latin typeface="Avenir Heavy"/>
                <a:cs typeface="Avenir Heavy"/>
              </a:rPr>
              <a:t>Measured Systems</a:t>
            </a:r>
          </a:p>
          <a:p>
            <a:pPr>
              <a:lnSpc>
                <a:spcPct val="120000"/>
              </a:lnSpc>
            </a:pPr>
            <a:r>
              <a:rPr lang="en-US" sz="1900" dirty="0" smtClean="0">
                <a:latin typeface="Avenir Book"/>
                <a:cs typeface="Avenir Book"/>
              </a:rPr>
              <a:t>p-</a:t>
            </a:r>
            <a:r>
              <a:rPr lang="en-US" sz="1900" dirty="0" err="1" smtClean="0">
                <a:latin typeface="Avenir Book"/>
                <a:cs typeface="Avenir Book"/>
              </a:rPr>
              <a:t>Pb</a:t>
            </a:r>
            <a:r>
              <a:rPr lang="en-US" sz="1900" dirty="0" smtClean="0">
                <a:latin typeface="Avenir Book"/>
                <a:cs typeface="Avenir Book"/>
              </a:rPr>
              <a:t> at 5.02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1900" dirty="0" err="1" smtClean="0">
                <a:latin typeface="Avenir Book"/>
                <a:cs typeface="Avenir Book"/>
              </a:rPr>
              <a:t>pp</a:t>
            </a:r>
            <a:r>
              <a:rPr lang="en-US" sz="1900" dirty="0" smtClean="0">
                <a:latin typeface="Avenir Book"/>
                <a:cs typeface="Avenir Book"/>
              </a:rPr>
              <a:t> at 0.9, 2.76, 5.02, 7, 8, 13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1900" dirty="0" err="1" smtClean="0">
                <a:latin typeface="Avenir Book"/>
                <a:cs typeface="Avenir Book"/>
              </a:rPr>
              <a:t>Pb-Pb</a:t>
            </a:r>
            <a:r>
              <a:rPr lang="en-US" sz="1900" dirty="0" smtClean="0">
                <a:latin typeface="Avenir Book"/>
                <a:cs typeface="Avenir Book"/>
              </a:rPr>
              <a:t> 2.76, 5.02 </a:t>
            </a:r>
            <a:r>
              <a:rPr lang="en-US" sz="1900" dirty="0" err="1" smtClean="0">
                <a:latin typeface="Avenir Book"/>
                <a:cs typeface="Avenir Book"/>
              </a:rPr>
              <a:t>TeV</a:t>
            </a:r>
            <a:endParaRPr lang="en-US" sz="19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480" y="4736041"/>
            <a:ext cx="1893719" cy="35154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4741" y="5443343"/>
            <a:ext cx="1268174" cy="35154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62129" y="5093844"/>
            <a:ext cx="554476" cy="33956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64897" y="2144766"/>
            <a:ext cx="378459" cy="2018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0272" y="2514843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62103" y="2742941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38703" y="1448674"/>
            <a:ext cx="259700" cy="1355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43895" y="5059086"/>
            <a:ext cx="269894" cy="33956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6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Results I </a:t>
            </a:r>
            <a:r>
              <a:rPr lang="en-US" dirty="0" smtClean="0"/>
              <a:t>Will </a:t>
            </a:r>
            <a:r>
              <a:rPr lang="en-US" dirty="0"/>
              <a:t>F</a:t>
            </a:r>
            <a:r>
              <a:rPr lang="en-US" dirty="0" smtClean="0"/>
              <a:t>ocus </a:t>
            </a:r>
            <a:r>
              <a:rPr lang="en-US" dirty="0"/>
              <a:t>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82" y="1093411"/>
            <a:ext cx="4449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Hadron-Jet distributions in pPb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Is there a hint for jet quenching at different event activities in small systems?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396" y="2692479"/>
            <a:ext cx="4702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Jet Mass measurements in pPb and PbPb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Is there a shift of measured jet masses due to hot QCD medium effects?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822" y="4409297"/>
            <a:ext cx="459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Heavy"/>
                <a:cs typeface="Avenir Heavy"/>
              </a:rPr>
              <a:t>Jet shape measurement in pp and PbPb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How are the cores of jets modified in the medium?</a:t>
            </a:r>
          </a:p>
        </p:txBody>
      </p:sp>
    </p:spTree>
    <p:extLst>
      <p:ext uri="{BB962C8B-B14F-4D97-AF65-F5344CB8AC3E}">
        <p14:creationId xmlns:p14="http://schemas.microsoft.com/office/powerpoint/2010/main" val="102761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Blu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venir Book"/>
            <a:cs typeface="Avenir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TemplateBlue.potx</Template>
  <TotalTime>515694</TotalTime>
  <Words>2295</Words>
  <Application>Microsoft Macintosh PowerPoint</Application>
  <PresentationFormat>On-screen Show (4:3)</PresentationFormat>
  <Paragraphs>346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TemplateBlue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Eliane</dc:creator>
  <cp:lastModifiedBy>Eliane Epple</cp:lastModifiedBy>
  <cp:revision>1831</cp:revision>
  <cp:lastPrinted>2018-01-23T21:53:51Z</cp:lastPrinted>
  <dcterms:created xsi:type="dcterms:W3CDTF">2009-12-09T23:29:47Z</dcterms:created>
  <dcterms:modified xsi:type="dcterms:W3CDTF">2018-01-30T16:27:47Z</dcterms:modified>
</cp:coreProperties>
</file>