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75" r:id="rId3"/>
    <p:sldId id="298" r:id="rId4"/>
    <p:sldId id="299" r:id="rId5"/>
    <p:sldId id="284" r:id="rId6"/>
    <p:sldId id="297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8" autoAdjust="0"/>
    <p:restoredTop sz="94682"/>
  </p:normalViewPr>
  <p:slideViewPr>
    <p:cSldViewPr snapToGrid="0" snapToObjects="1" showGuides="1">
      <p:cViewPr>
        <p:scale>
          <a:sx n="166" d="100"/>
          <a:sy n="166" d="100"/>
        </p:scale>
        <p:origin x="184" y="1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7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19FBA3A-6944-3D47-A673-24DC01F3CE38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James Amundson | AEM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7F4649-F4AD-514C-A2A9-459D36522939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James Amundson | AEM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B304692-F9F9-ED4F-A460-EA7C4E9A4E58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smtClean="0"/>
              <a:t>James Amundson | AEM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8262346-D6CC-9149-A987-693AF9F6F3B5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James Amundson | AEM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BEF47C5-4AAE-F441-92AA-6C3FF898F1F1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James Amundson | AEM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3447A-C923-6C41-88CC-FB471F59E38E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James Amundson | AEM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D69D401-F891-8C4C-9728-DA20F87BF53E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James Amundson | AEM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dac.gov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ComPASS Update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925" y="3996570"/>
            <a:ext cx="8499234" cy="935794"/>
          </a:xfrm>
        </p:spPr>
        <p:txBody>
          <a:bodyPr/>
          <a:lstStyle/>
          <a:p>
            <a:r>
              <a:rPr lang="en-US" dirty="0" smtClean="0"/>
              <a:t>James Amundson</a:t>
            </a:r>
            <a:r>
              <a:rPr lang="en-US" dirty="0"/>
              <a:t>	</a:t>
            </a:r>
          </a:p>
          <a:p>
            <a:r>
              <a:rPr lang="en-US" dirty="0"/>
              <a:t>All </a:t>
            </a:r>
            <a:r>
              <a:rPr lang="en-US" dirty="0" smtClean="0"/>
              <a:t>Experimenters’ </a:t>
            </a:r>
            <a:r>
              <a:rPr lang="en-US" dirty="0"/>
              <a:t>Meeting/Lab Status Meeting</a:t>
            </a:r>
          </a:p>
          <a:p>
            <a:r>
              <a:rPr lang="en-US" dirty="0" smtClean="0"/>
              <a:t>September 25,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68"/>
            <a:ext cx="9144000" cy="229419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3" y="2297526"/>
            <a:ext cx="8672513" cy="2225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Community Project for Accelerator Science and Simulation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Collaboration of accelerator </a:t>
            </a:r>
            <a:r>
              <a:rPr lang="en-US" dirty="0"/>
              <a:t>p</a:t>
            </a:r>
            <a:r>
              <a:rPr lang="en-US" dirty="0" smtClean="0"/>
              <a:t>hysicists, applied </a:t>
            </a:r>
            <a:r>
              <a:rPr lang="en-US" dirty="0"/>
              <a:t>m</a:t>
            </a:r>
            <a:r>
              <a:rPr lang="en-US" dirty="0" smtClean="0"/>
              <a:t>athematicians and computer </a:t>
            </a:r>
            <a:r>
              <a:rPr lang="en-US" dirty="0"/>
              <a:t>s</a:t>
            </a:r>
            <a:r>
              <a:rPr lang="en-US" dirty="0" smtClean="0"/>
              <a:t>cientists</a:t>
            </a:r>
          </a:p>
          <a:p>
            <a:r>
              <a:rPr lang="en-US" dirty="0" smtClean="0"/>
              <a:t>Beam dynamics with collective effects and advanced </a:t>
            </a:r>
            <a:r>
              <a:rPr lang="en-US" dirty="0"/>
              <a:t>a</a:t>
            </a:r>
            <a:r>
              <a:rPr lang="en-US" dirty="0" smtClean="0"/>
              <a:t>ccelerators</a:t>
            </a:r>
          </a:p>
          <a:p>
            <a:pPr lvl="1"/>
            <a:r>
              <a:rPr lang="en-US" dirty="0" smtClean="0"/>
              <a:t>through high performance computing</a:t>
            </a:r>
            <a:endParaRPr lang="en-US" dirty="0" smtClean="0"/>
          </a:p>
          <a:p>
            <a:r>
              <a:rPr lang="en-US" dirty="0" smtClean="0"/>
              <a:t>At Fermilab since ca. 2000</a:t>
            </a:r>
          </a:p>
          <a:p>
            <a:pPr lvl="1"/>
            <a:r>
              <a:rPr lang="en-US" dirty="0" smtClean="0"/>
              <a:t>Significant simulation efforts in Booster, Muon Delivery Ring, Main Injector, Recycler</a:t>
            </a:r>
          </a:p>
          <a:p>
            <a:pPr lvl="2"/>
            <a:r>
              <a:rPr lang="en-US" dirty="0" smtClean="0"/>
              <a:t>and even Tevatron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ComPASS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A4B14EC-7946-5047-B5BA-AE293049DCCB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AEM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ComPASS is (and has been) funded </a:t>
            </a:r>
            <a:r>
              <a:rPr lang="en-US" dirty="0"/>
              <a:t>by </a:t>
            </a:r>
            <a:r>
              <a:rPr lang="en-US" dirty="0" smtClean="0"/>
              <a:t>DOE SciDAC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http://www.scidac.gov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Scientific Discovery through Advanced Computing</a:t>
            </a:r>
          </a:p>
          <a:p>
            <a:r>
              <a:rPr lang="en-US" dirty="0" smtClean="0"/>
              <a:t>SciDAC4 call went out Spring 2017</a:t>
            </a:r>
          </a:p>
          <a:p>
            <a:pPr lvl="1"/>
            <a:r>
              <a:rPr lang="en-US" dirty="0" smtClean="0"/>
              <a:t>Joint HEP/ASCR funding</a:t>
            </a:r>
          </a:p>
          <a:p>
            <a:pPr lvl="2"/>
            <a:r>
              <a:rPr lang="en-US" dirty="0" smtClean="0"/>
              <a:t>ASCR: Advanced </a:t>
            </a:r>
            <a:r>
              <a:rPr lang="en-US" dirty="0"/>
              <a:t>Scientific Computing </a:t>
            </a:r>
            <a:r>
              <a:rPr lang="en-US" dirty="0" smtClean="0"/>
              <a:t>Research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ComPASS4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collaboration and proposal led by Fermilab</a:t>
            </a:r>
          </a:p>
          <a:p>
            <a:pPr lvl="1"/>
            <a:r>
              <a:rPr lang="en-US" dirty="0" smtClean="0"/>
              <a:t>Collaboration between </a:t>
            </a:r>
            <a:r>
              <a:rPr lang="en-US" b="1" dirty="0" smtClean="0">
                <a:solidFill>
                  <a:schemeClr val="tx1"/>
                </a:solidFill>
              </a:rPr>
              <a:t>Fermilab, UCLA, ANL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1"/>
                </a:solidFill>
              </a:rPr>
              <a:t>UCLA</a:t>
            </a:r>
          </a:p>
          <a:p>
            <a:pPr lvl="1"/>
            <a:r>
              <a:rPr lang="en-US" dirty="0" smtClean="0"/>
              <a:t>I am project coordinator</a:t>
            </a:r>
          </a:p>
          <a:p>
            <a:pPr lvl="1"/>
            <a:r>
              <a:rPr lang="en-US" dirty="0" smtClean="0"/>
              <a:t>Beam Dynamics: </a:t>
            </a:r>
            <a:r>
              <a:rPr lang="en-US" b="1" dirty="0" smtClean="0">
                <a:solidFill>
                  <a:schemeClr val="tx1"/>
                </a:solidFill>
              </a:rPr>
              <a:t>Fermilab</a:t>
            </a:r>
          </a:p>
          <a:p>
            <a:pPr lvl="1"/>
            <a:r>
              <a:rPr lang="en-US" dirty="0" smtClean="0"/>
              <a:t>Plasma-based Acceleration: </a:t>
            </a:r>
            <a:r>
              <a:rPr lang="en-US" b="1" dirty="0" smtClean="0">
                <a:solidFill>
                  <a:schemeClr val="tx1"/>
                </a:solidFill>
              </a:rPr>
              <a:t>UCLA</a:t>
            </a:r>
          </a:p>
          <a:p>
            <a:pPr lvl="1"/>
            <a:r>
              <a:rPr lang="en-US" dirty="0" smtClean="0"/>
              <a:t>Parameter Optimization: </a:t>
            </a:r>
            <a:r>
              <a:rPr lang="en-US" b="1" dirty="0" smtClean="0">
                <a:solidFill>
                  <a:schemeClr val="tx1"/>
                </a:solidFill>
              </a:rPr>
              <a:t>ANL</a:t>
            </a:r>
          </a:p>
          <a:p>
            <a:pPr lvl="1"/>
            <a:r>
              <a:rPr lang="en-US" dirty="0" smtClean="0"/>
              <a:t>Solvers: </a:t>
            </a:r>
            <a:r>
              <a:rPr lang="en-US" b="1" dirty="0" smtClean="0">
                <a:solidFill>
                  <a:schemeClr val="tx1"/>
                </a:solidFill>
              </a:rPr>
              <a:t>LBL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SciDAC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2E3154D-46E2-804B-89F4-7DF45A90C8AC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AEM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2" y="3986775"/>
            <a:ext cx="1284492" cy="495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26" y="3392720"/>
            <a:ext cx="1057656" cy="97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54" y="2997629"/>
            <a:ext cx="2116936" cy="452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25" y="3392720"/>
            <a:ext cx="120742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6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4" y="983556"/>
            <a:ext cx="3244580" cy="3539630"/>
          </a:xfrm>
        </p:spPr>
        <p:txBody>
          <a:bodyPr/>
          <a:lstStyle/>
          <a:p>
            <a:r>
              <a:rPr lang="en-US" dirty="0" smtClean="0"/>
              <a:t>ComPASS4 was awarded $8M over 5 years</a:t>
            </a:r>
          </a:p>
          <a:p>
            <a:pPr lvl="1"/>
            <a:r>
              <a:rPr lang="en-US" dirty="0" smtClean="0"/>
              <a:t>Fermilab leads 3 SciDAC4 projects, including the two largest, and participates in a fourth</a:t>
            </a:r>
          </a:p>
          <a:p>
            <a:r>
              <a:rPr lang="en-US" dirty="0" smtClean="0"/>
              <a:t>Official notification on September 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Process and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7B249B8-5F33-2443-B3B2-3682202F3440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AEM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625" y="509722"/>
            <a:ext cx="5540775" cy="3187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0544" y="3697677"/>
            <a:ext cx="5056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Barbara </a:t>
            </a:r>
            <a:r>
              <a:rPr lang="en-US" sz="1400" dirty="0" err="1" smtClean="0"/>
              <a:t>Helland’s</a:t>
            </a:r>
            <a:r>
              <a:rPr lang="en-US" sz="1400" dirty="0" smtClean="0"/>
              <a:t> 04/2017 presentation to the Advanced </a:t>
            </a:r>
            <a:r>
              <a:rPr lang="en-US" sz="1400" dirty="0"/>
              <a:t>Scientific Computing Advisory Committee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49916" y="1982481"/>
            <a:ext cx="5265484" cy="391885"/>
          </a:xfrm>
          <a:prstGeom prst="round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12493"/>
          </a:xfrm>
        </p:spPr>
        <p:txBody>
          <a:bodyPr/>
          <a:lstStyle/>
          <a:p>
            <a:r>
              <a:rPr lang="en-US" dirty="0"/>
              <a:t>Physics</a:t>
            </a:r>
          </a:p>
          <a:p>
            <a:pPr lvl="1"/>
            <a:r>
              <a:rPr lang="en-US" dirty="0"/>
              <a:t>Beam dynamics (Synergia)</a:t>
            </a:r>
          </a:p>
          <a:p>
            <a:pPr lvl="2"/>
            <a:r>
              <a:rPr lang="en-US" dirty="0"/>
              <a:t>Simulation support for PIP-II</a:t>
            </a:r>
          </a:p>
          <a:p>
            <a:pPr lvl="3"/>
            <a:r>
              <a:rPr lang="en-US" dirty="0"/>
              <a:t>including all relevant portions of the Fermilab complex</a:t>
            </a:r>
          </a:p>
          <a:p>
            <a:pPr lvl="2"/>
            <a:r>
              <a:rPr lang="en-US" dirty="0"/>
              <a:t>Simulation support for IOTA</a:t>
            </a:r>
          </a:p>
          <a:p>
            <a:pPr lvl="1"/>
            <a:r>
              <a:rPr lang="en-US" dirty="0"/>
              <a:t>Plasma-based acceleration (QuickPIC and Osiris)</a:t>
            </a:r>
          </a:p>
          <a:p>
            <a:pPr lvl="2"/>
            <a:r>
              <a:rPr lang="en-US" dirty="0"/>
              <a:t>Simulation support for </a:t>
            </a:r>
            <a:r>
              <a:rPr lang="en-US" dirty="0" smtClean="0"/>
              <a:t>FACET-II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3751129"/>
          </a:xfrm>
        </p:spPr>
        <p:txBody>
          <a:bodyPr/>
          <a:lstStyle/>
          <a:p>
            <a:r>
              <a:rPr lang="en-US" dirty="0"/>
              <a:t>Enabling tools</a:t>
            </a:r>
          </a:p>
          <a:p>
            <a:pPr lvl="1"/>
            <a:r>
              <a:rPr lang="en-US" dirty="0"/>
              <a:t>Synergia combined with MARS</a:t>
            </a:r>
          </a:p>
          <a:p>
            <a:pPr lvl="2"/>
            <a:r>
              <a:rPr lang="en-US" dirty="0"/>
              <a:t>Accelerator simulations including losses and radiation transport</a:t>
            </a:r>
          </a:p>
          <a:p>
            <a:pPr lvl="1"/>
            <a:r>
              <a:rPr lang="en-US" dirty="0"/>
              <a:t>Advanced Solvers</a:t>
            </a:r>
          </a:p>
          <a:p>
            <a:pPr lvl="2"/>
            <a:r>
              <a:rPr lang="en-US" dirty="0"/>
              <a:t>More advanced boundary conditions</a:t>
            </a:r>
          </a:p>
          <a:p>
            <a:pPr lvl="2"/>
            <a:r>
              <a:rPr lang="en-US" dirty="0"/>
              <a:t>Higher accuracy</a:t>
            </a:r>
          </a:p>
          <a:p>
            <a:pPr lvl="1"/>
            <a:r>
              <a:rPr lang="en-US" dirty="0"/>
              <a:t>Parameter optimization system</a:t>
            </a:r>
          </a:p>
          <a:p>
            <a:pPr lvl="2"/>
            <a:r>
              <a:rPr lang="en-US" dirty="0"/>
              <a:t>Take advantage of both high-performance computing and high-performance computer science/(applied math)</a:t>
            </a:r>
          </a:p>
          <a:p>
            <a:pPr lvl="1"/>
            <a:r>
              <a:rPr lang="en-US" dirty="0"/>
              <a:t>Full plasma-based accelerator simulation (QuickPIC + Synergia)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78958C4-7B79-3840-84E4-37E1FF83674F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James Amundson | AEM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ComPASS4 Objectives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67" y="3568737"/>
            <a:ext cx="2766252" cy="100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2" y="3364579"/>
            <a:ext cx="1813966" cy="1314398"/>
          </a:xfrm>
          <a:prstGeom prst="rect">
            <a:avLst/>
          </a:prstGeom>
        </p:spPr>
      </p:pic>
      <p:cxnSp>
        <p:nvCxnSpPr>
          <p:cNvPr id="15" name="Curved Connector 14"/>
          <p:cNvCxnSpPr/>
          <p:nvPr/>
        </p:nvCxnSpPr>
        <p:spPr>
          <a:xfrm rot="10800000" flipV="1">
            <a:off x="3765179" y="2097740"/>
            <a:ext cx="1467649" cy="14331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B31E0-F400-DD47-9BD4-6E46FDB98C57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AEM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" b="1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32C0DE11-E25A-2C48-A650-2A827E6F61B2}" vid="{EE620922-FD23-4A44-891D-89905AE3CD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Fermilab-16x9</Template>
  <TotalTime>108</TotalTime>
  <Words>288</Words>
  <Application>Microsoft Macintosh PowerPoint</Application>
  <PresentationFormat>On-screen Show (16:9)</PresentationFormat>
  <Paragraphs>64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Geneva</vt:lpstr>
      <vt:lpstr>Helvetica</vt:lpstr>
      <vt:lpstr>ＭＳ Ｐゴシック</vt:lpstr>
      <vt:lpstr>Arial</vt:lpstr>
      <vt:lpstr>Fermilab_PPT_090915</vt:lpstr>
      <vt:lpstr>PowerPoint Presentation</vt:lpstr>
      <vt:lpstr>ComPASS</vt:lpstr>
      <vt:lpstr>SciDAC</vt:lpstr>
      <vt:lpstr>Proposal Process and Results</vt:lpstr>
      <vt:lpstr>ComPASS4 Objectives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Amundson</dc:creator>
  <cp:lastModifiedBy>James Amundson</cp:lastModifiedBy>
  <cp:revision>15</cp:revision>
  <cp:lastPrinted>2014-01-20T19:40:21Z</cp:lastPrinted>
  <dcterms:created xsi:type="dcterms:W3CDTF">2017-09-25T18:17:54Z</dcterms:created>
  <dcterms:modified xsi:type="dcterms:W3CDTF">2017-09-25T20:06:52Z</dcterms:modified>
</cp:coreProperties>
</file>