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5"/>
  </p:notesMasterIdLst>
  <p:sldIdLst>
    <p:sldId id="282" r:id="rId3"/>
    <p:sldId id="285" r:id="rId4"/>
    <p:sldId id="286" r:id="rId5"/>
    <p:sldId id="281" r:id="rId6"/>
    <p:sldId id="309" r:id="rId7"/>
    <p:sldId id="312" r:id="rId8"/>
    <p:sldId id="287" r:id="rId9"/>
    <p:sldId id="313" r:id="rId10"/>
    <p:sldId id="314" r:id="rId11"/>
    <p:sldId id="315" r:id="rId12"/>
    <p:sldId id="321" r:id="rId13"/>
    <p:sldId id="316" r:id="rId14"/>
    <p:sldId id="317" r:id="rId15"/>
    <p:sldId id="300" r:id="rId16"/>
    <p:sldId id="318" r:id="rId17"/>
    <p:sldId id="319" r:id="rId18"/>
    <p:sldId id="322" r:id="rId19"/>
    <p:sldId id="320" r:id="rId20"/>
    <p:sldId id="323" r:id="rId21"/>
    <p:sldId id="324" r:id="rId22"/>
    <p:sldId id="325" r:id="rId23"/>
    <p:sldId id="279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7EBA"/>
    <a:srgbClr val="8F8F8F"/>
    <a:srgbClr val="2631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52"/>
    <p:restoredTop sz="94648"/>
  </p:normalViewPr>
  <p:slideViewPr>
    <p:cSldViewPr snapToGrid="0" snapToObjects="1">
      <p:cViewPr varScale="1">
        <p:scale>
          <a:sx n="134" d="100"/>
          <a:sy n="134" d="100"/>
        </p:scale>
        <p:origin x="192" y="5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1650B-B03F-0949-AC24-F8316E360A09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13775-5E12-4A4E-89F8-2F34DE35A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13775-5E12-4A4E-89F8-2F34DE35A9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6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50F125C-EC12-BC43-9BB0-E7625792484B}" type="datetimeFigureOut">
              <a:rPr lang="en-US" smtClean="0"/>
              <a:t>3/19/18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7664902-B0B3-9940-906D-07D8D506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97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50F125C-EC12-BC43-9BB0-E7625792484B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7664902-B0B3-9940-906D-07D8D506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61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50F125C-EC12-BC43-9BB0-E7625792484B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7664902-B0B3-9940-906D-07D8D506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9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7EC-EE42-D242-AE6A-B914B3AB431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64958-72CD-554A-A632-4D4D56AD0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9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7EC-EE42-D242-AE6A-B914B3AB431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64958-72CD-554A-A632-4D4D56AD0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75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7EC-EE42-D242-AE6A-B914B3AB431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64958-72CD-554A-A632-4D4D56AD0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04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7EC-EE42-D242-AE6A-B914B3AB431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64958-72CD-554A-A632-4D4D56AD0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74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7EC-EE42-D242-AE6A-B914B3AB431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64958-72CD-554A-A632-4D4D56AD0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0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7EC-EE42-D242-AE6A-B914B3AB431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64958-72CD-554A-A632-4D4D56AD0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01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7EC-EE42-D242-AE6A-B914B3AB431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64958-72CD-554A-A632-4D4D56AD0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6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7EC-EE42-D242-AE6A-B914B3AB431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64958-72CD-554A-A632-4D4D56AD0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8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50F125C-EC12-BC43-9BB0-E7625792484B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7664902-B0B3-9940-906D-07D8D506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56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7EC-EE42-D242-AE6A-B914B3AB431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64958-72CD-554A-A632-4D4D56AD0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46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7EC-EE42-D242-AE6A-B914B3AB431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64958-72CD-554A-A632-4D4D56AD0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4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27EC-EE42-D242-AE6A-B914B3AB431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64958-72CD-554A-A632-4D4D56AD0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50F125C-EC12-BC43-9BB0-E7625792484B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7664902-B0B3-9940-906D-07D8D506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50F125C-EC12-BC43-9BB0-E7625792484B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7664902-B0B3-9940-906D-07D8D506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4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50F125C-EC12-BC43-9BB0-E7625792484B}" type="datetimeFigureOut">
              <a:rPr lang="en-US" smtClean="0"/>
              <a:t>3/19/18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7664902-B0B3-9940-906D-07D8D506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4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50F125C-EC12-BC43-9BB0-E7625792484B}" type="datetimeFigureOut">
              <a:rPr lang="en-US" smtClean="0"/>
              <a:t>3/19/18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7664902-B0B3-9940-906D-07D8D506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50F125C-EC12-BC43-9BB0-E7625792484B}" type="datetimeFigureOut">
              <a:rPr lang="en-US" smtClean="0"/>
              <a:t>3/19/18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7664902-B0B3-9940-906D-07D8D506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1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50F125C-EC12-BC43-9BB0-E7625792484B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7664902-B0B3-9940-906D-07D8D506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18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50F125C-EC12-BC43-9BB0-E7625792484B}" type="datetimeFigureOut">
              <a:rPr lang="en-US" smtClean="0"/>
              <a:t>3/19/18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27664902-B0B3-9940-906D-07D8D5066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1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879340"/>
            <a:ext cx="9144000" cy="381000"/>
          </a:xfrm>
          <a:prstGeom prst="rect">
            <a:avLst/>
          </a:prstGeom>
          <a:solidFill>
            <a:srgbClr val="537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139" y="4444119"/>
            <a:ext cx="1414781" cy="3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3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327EC-EE42-D242-AE6A-B914B3AB431A}" type="datetimeFigureOut">
              <a:rPr lang="en-US" smtClean="0"/>
              <a:t>3/19/18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64958-72CD-554A-A632-4D4D56AD0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1737360"/>
            <a:ext cx="8305800" cy="279146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600" cap="all" dirty="0">
                <a:solidFill>
                  <a:srgbClr val="537EBA"/>
                </a:solidFill>
                <a:latin typeface="Effra" charset="0"/>
                <a:ea typeface="Effra" charset="0"/>
                <a:cs typeface="Effra" charset="0"/>
              </a:rPr>
              <a:t>Challenges in Computing for multi-disciplinary science at the FLATIRON INSTITUTE</a:t>
            </a:r>
            <a:br>
              <a:rPr lang="en-US" sz="2400" dirty="0">
                <a:solidFill>
                  <a:srgbClr val="537EBA"/>
                </a:solidFill>
                <a:latin typeface="Effra" charset="0"/>
                <a:ea typeface="Effra" charset="0"/>
                <a:cs typeface="Effra" charset="0"/>
              </a:rPr>
            </a:br>
            <a:br>
              <a:rPr lang="en-US" sz="2400" dirty="0">
                <a:solidFill>
                  <a:srgbClr val="537EBA"/>
                </a:solidFill>
                <a:latin typeface="Effra"/>
                <a:ea typeface="Univers LT Std 55 Roman" charset="0"/>
                <a:cs typeface="Effra"/>
              </a:rPr>
            </a:br>
            <a:br>
              <a:rPr lang="en-US" sz="2400" dirty="0">
                <a:latin typeface="Univers LT Std 55 Roman" charset="0"/>
                <a:ea typeface="Univers LT Std 55 Roman" charset="0"/>
                <a:cs typeface="Univers LT Std 55 Roman" charset="0"/>
              </a:rPr>
            </a:br>
            <a:endParaRPr lang="en-US" sz="2400" dirty="0">
              <a:latin typeface="Univers LT Std 55 Roman" charset="0"/>
              <a:ea typeface="Univers LT Std 55 Roman" charset="0"/>
              <a:cs typeface="Univers LT Std 55 Roman" charset="0"/>
            </a:endParaRPr>
          </a:p>
          <a:p>
            <a:pPr algn="l"/>
            <a:br>
              <a:rPr lang="en-US" sz="1800" dirty="0">
                <a:latin typeface="Univers LT 55   "/>
                <a:cs typeface="Univers LT 55   "/>
              </a:rPr>
            </a:br>
            <a:r>
              <a:rPr lang="en-US" sz="1400" b="1" cap="all" dirty="0">
                <a:solidFill>
                  <a:srgbClr val="8F8F8F"/>
                </a:solidFill>
                <a:latin typeface="Effra" charset="0"/>
                <a:cs typeface="Univers LT 55   "/>
              </a:rPr>
              <a:t>Ian </a:t>
            </a:r>
            <a:r>
              <a:rPr lang="en-US" sz="1400" b="1" cap="all" dirty="0" err="1">
                <a:solidFill>
                  <a:srgbClr val="8F8F8F"/>
                </a:solidFill>
                <a:latin typeface="Effra" charset="0"/>
                <a:cs typeface="Univers LT 55   "/>
              </a:rPr>
              <a:t>FIsk</a:t>
            </a:r>
            <a:br>
              <a:rPr lang="en-US" sz="1400" dirty="0">
                <a:solidFill>
                  <a:srgbClr val="8F8F8F"/>
                </a:solidFill>
                <a:latin typeface="Univers LT Std 45 Light" charset="0"/>
                <a:ea typeface="Univers LT Std 45 Light" charset="0"/>
                <a:cs typeface="Univers LT Std 45 Light" charset="0"/>
              </a:rPr>
            </a:br>
            <a:r>
              <a:rPr lang="en-US" sz="1400" dirty="0">
                <a:solidFill>
                  <a:srgbClr val="8F8F8F"/>
                </a:solidFill>
                <a:latin typeface="Effra" charset="0"/>
                <a:ea typeface="Univers LT Std 45 Light" charset="0"/>
                <a:cs typeface="Univers LT Std 45 Light" charset="0"/>
              </a:rPr>
              <a:t>March 21, 2018</a:t>
            </a:r>
            <a:endParaRPr lang="en-US" sz="1400" dirty="0">
              <a:solidFill>
                <a:srgbClr val="8F8F8F"/>
              </a:solidFill>
              <a:latin typeface="Effra" charset="0"/>
              <a:ea typeface="Effra" charset="0"/>
              <a:cs typeface="Effra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139" y="287022"/>
            <a:ext cx="1414781" cy="35132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4879340"/>
            <a:ext cx="9144000" cy="381000"/>
          </a:xfrm>
          <a:prstGeom prst="rect">
            <a:avLst/>
          </a:prstGeom>
          <a:solidFill>
            <a:srgbClr val="537E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01291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6515E-7C21-834A-8D13-EB45708A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Infinite &gt;&gt; Finite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1B8BE-594D-A741-99E2-95A87F9A5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that is done by comparing physics driven simulation to observation has no end point</a:t>
            </a:r>
          </a:p>
          <a:p>
            <a:pPr lvl="1"/>
            <a:r>
              <a:rPr lang="en-US" dirty="0"/>
              <a:t>One can always adjust a parameter add a second order effect etc.</a:t>
            </a:r>
          </a:p>
          <a:p>
            <a:r>
              <a:rPr lang="en-US" dirty="0"/>
              <a:t>Science that processes data and tries to draw a conclusion  tends to have an end of the iterations</a:t>
            </a: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96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8499-93CF-7E41-9CC4-3868E5133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D2987-A18C-684D-A7E2-615DCAAF1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5725" y="1063229"/>
            <a:ext cx="5124449" cy="3394472"/>
          </a:xfrm>
        </p:spPr>
        <p:txBody>
          <a:bodyPr/>
          <a:lstStyle/>
          <a:p>
            <a:r>
              <a:rPr lang="en-US" dirty="0"/>
              <a:t>We have seen some GPU requests</a:t>
            </a:r>
          </a:p>
          <a:p>
            <a:pPr lvl="1"/>
            <a:r>
              <a:rPr lang="en-US" dirty="0"/>
              <a:t>Mostly for canned machine learning applications</a:t>
            </a:r>
          </a:p>
          <a:p>
            <a:r>
              <a:rPr lang="en-US" dirty="0"/>
              <a:t>The quantum system group has been hiring people who can actually program GPUs so we are watching if the requests go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AF11B4-A06C-4D45-8C47-8CFD768AE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4" y="2854485"/>
            <a:ext cx="3277313" cy="1870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37D7FB-3D73-AC42-A96C-9530D28B0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r="14825"/>
          <a:stretch/>
        </p:blipFill>
        <p:spPr>
          <a:xfrm>
            <a:off x="123826" y="428301"/>
            <a:ext cx="2586101" cy="233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64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136B2-BF8D-3044-B865-4E1BC63F7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2B66C-A13E-5641-99FB-BC7B2546C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6" y="876300"/>
            <a:ext cx="3864080" cy="3838575"/>
          </a:xfrm>
        </p:spPr>
        <p:txBody>
          <a:bodyPr/>
          <a:lstStyle/>
          <a:p>
            <a:r>
              <a:rPr lang="en-US" dirty="0"/>
              <a:t>We have been using </a:t>
            </a:r>
            <a:r>
              <a:rPr lang="en-US" dirty="0" err="1"/>
              <a:t>cephfs</a:t>
            </a:r>
            <a:endParaRPr lang="en-US" dirty="0"/>
          </a:p>
          <a:p>
            <a:pPr lvl="1"/>
            <a:r>
              <a:rPr lang="en-US" dirty="0"/>
              <a:t>Currently we have almost 20PB of raw disk space</a:t>
            </a:r>
          </a:p>
          <a:p>
            <a:pPr lvl="2"/>
            <a:r>
              <a:rPr lang="en-US" dirty="0"/>
              <a:t>Mostly triple replicated in </a:t>
            </a:r>
            <a:r>
              <a:rPr lang="en-US" dirty="0" err="1"/>
              <a:t>ceph</a:t>
            </a:r>
            <a:endParaRPr lang="en-US" dirty="0"/>
          </a:p>
          <a:p>
            <a:pPr lvl="2"/>
            <a:r>
              <a:rPr lang="en-US" dirty="0"/>
              <a:t>It’s run with about 0.75FTE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993ED9-B5E5-D04E-8EEE-5D6824054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956" y="770818"/>
            <a:ext cx="2717694" cy="4076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CFC032-6E2F-0D43-A56D-8F248157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770818"/>
            <a:ext cx="2601281" cy="1734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1618C-3ED5-D741-932E-E739400B1F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90" b="75365"/>
          <a:stretch/>
        </p:blipFill>
        <p:spPr>
          <a:xfrm>
            <a:off x="142876" y="3171825"/>
            <a:ext cx="3651342" cy="164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226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A7A0B-34F2-4148-98A0-EE20DA01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Data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42176-AA5E-F04C-941F-05AF9D753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4675516" cy="3394472"/>
          </a:xfrm>
        </p:spPr>
        <p:txBody>
          <a:bodyPr/>
          <a:lstStyle/>
          <a:p>
            <a:r>
              <a:rPr lang="en-US" dirty="0"/>
              <a:t>About 50% of our space is used genomic sequencing data</a:t>
            </a:r>
          </a:p>
          <a:p>
            <a:pPr lvl="1"/>
            <a:r>
              <a:rPr lang="en-US" dirty="0"/>
              <a:t>200GB per person in one file</a:t>
            </a:r>
          </a:p>
          <a:p>
            <a:r>
              <a:rPr lang="en-US" dirty="0"/>
              <a:t>The astronomy simulation uses about 30% </a:t>
            </a:r>
          </a:p>
          <a:p>
            <a:pPr lvl="1"/>
            <a:r>
              <a:rPr lang="en-US" dirty="0"/>
              <a:t>Many millions of small 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A90B63-4BCB-2E40-A3D6-0A67831F9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716" y="763424"/>
            <a:ext cx="3817719" cy="40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62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178" y="132104"/>
            <a:ext cx="8229600" cy="857250"/>
          </a:xfrm>
        </p:spPr>
        <p:txBody>
          <a:bodyPr/>
          <a:lstStyle/>
          <a:p>
            <a:r>
              <a:rPr lang="en-US" dirty="0"/>
              <a:t>Delivering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68" y="989354"/>
            <a:ext cx="2058487" cy="3394472"/>
          </a:xfrm>
        </p:spPr>
        <p:txBody>
          <a:bodyPr/>
          <a:lstStyle/>
          <a:p>
            <a:r>
              <a:rPr lang="en-US" dirty="0"/>
              <a:t>Flatiron is a purpose built facility </a:t>
            </a:r>
          </a:p>
          <a:p>
            <a:pPr lvl="1"/>
            <a:r>
              <a:rPr lang="en-US" dirty="0"/>
              <a:t>All office floors and offices are optimized for data access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5" y="205978"/>
            <a:ext cx="3666452" cy="2444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67" y="694184"/>
            <a:ext cx="2697837" cy="4046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02" y="2717562"/>
            <a:ext cx="1509031" cy="21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50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8D75-D396-3D46-A132-15BBD3C5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EE68C-6225-EF45-9353-1C8899A5C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had implemented our storage system on a non-rewritable media, we would not notice a difference in usage</a:t>
            </a:r>
          </a:p>
          <a:p>
            <a:pPr lvl="1"/>
            <a:r>
              <a:rPr lang="en-US" dirty="0"/>
              <a:t>Almost nothing is ever removed </a:t>
            </a:r>
          </a:p>
          <a:p>
            <a:pPr lvl="1"/>
            <a:r>
              <a:rPr lang="en-US" dirty="0"/>
              <a:t>We were ingesting data at 400TB a month during the Fall</a:t>
            </a:r>
          </a:p>
          <a:p>
            <a:r>
              <a:rPr lang="en-US" dirty="0"/>
              <a:t>The mix of files ranges from millions of tiny files to thousands of 100GB files</a:t>
            </a:r>
          </a:p>
          <a:p>
            <a:pPr lvl="1"/>
            <a:r>
              <a:rPr lang="en-US" dirty="0"/>
              <a:t>Makes traditional tape solutions for HEP sub-optimal</a:t>
            </a:r>
          </a:p>
          <a:p>
            <a:pPr lvl="2"/>
            <a:r>
              <a:rPr lang="en-US" dirty="0"/>
              <a:t>We are looking for something that would slower and cheaper than our </a:t>
            </a:r>
            <a:r>
              <a:rPr lang="en-US" dirty="0" err="1"/>
              <a:t>ceph</a:t>
            </a:r>
            <a:r>
              <a:rPr lang="en-US" dirty="0"/>
              <a:t> system to check data into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3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40E5-187D-E64E-9768-C9ECEE130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7C483-D9B5-A440-A0D8-C77830883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28676"/>
            <a:ext cx="8229600" cy="3394472"/>
          </a:xfrm>
        </p:spPr>
        <p:txBody>
          <a:bodyPr/>
          <a:lstStyle/>
          <a:p>
            <a:r>
              <a:rPr lang="en-US" dirty="0"/>
              <a:t>A problem that has come up in all the centers is the desire to share and collaborate on big data samples</a:t>
            </a:r>
          </a:p>
          <a:p>
            <a:pPr lvl="1"/>
            <a:r>
              <a:rPr lang="en-US" dirty="0"/>
              <a:t>100TB to 3PB sized</a:t>
            </a:r>
          </a:p>
          <a:p>
            <a:r>
              <a:rPr lang="en-US" dirty="0"/>
              <a:t>We have seen a variety of tools, which generally fall into two camps</a:t>
            </a:r>
          </a:p>
          <a:p>
            <a:pPr lvl="1"/>
            <a:r>
              <a:rPr lang="en-US" dirty="0"/>
              <a:t>Tools designed to move groups of files around, which are good for replicating entire datasets but little knowledge of the contents</a:t>
            </a:r>
          </a:p>
          <a:p>
            <a:pPr lvl="1"/>
            <a:r>
              <a:rPr lang="en-US" dirty="0"/>
              <a:t>Tools that are so tightly coupled to the contents that they can select a subset of data, but couldn’t be used for anything than the sample they were designed to handle </a:t>
            </a:r>
          </a:p>
        </p:txBody>
      </p:sp>
    </p:spTree>
    <p:extLst>
      <p:ext uri="{BB962C8B-B14F-4D97-AF65-F5344CB8AC3E}">
        <p14:creationId xmlns:p14="http://schemas.microsoft.com/office/powerpoint/2010/main" val="1088086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B4F83-8245-314E-A239-8F8F5A9D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2FB13-B752-6949-964F-215635D79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exposed people to bare </a:t>
            </a:r>
            <a:r>
              <a:rPr lang="en-US" dirty="0" err="1"/>
              <a:t>globus</a:t>
            </a:r>
            <a:r>
              <a:rPr lang="en-US" dirty="0"/>
              <a:t>-</a:t>
            </a:r>
            <a:r>
              <a:rPr lang="en-US" dirty="0" err="1"/>
              <a:t>url</a:t>
            </a:r>
            <a:r>
              <a:rPr lang="en-US" dirty="0"/>
              <a:t>-copy tools</a:t>
            </a:r>
          </a:p>
          <a:p>
            <a:pPr lvl="1"/>
            <a:r>
              <a:rPr lang="en-US" dirty="0"/>
              <a:t>Data was exported from the FNAL archive directly </a:t>
            </a:r>
          </a:p>
          <a:p>
            <a:pPr lvl="2"/>
            <a:r>
              <a:rPr lang="en-US" dirty="0"/>
              <a:t>Biggest hassle was handling grid certs</a:t>
            </a:r>
          </a:p>
          <a:p>
            <a:r>
              <a:rPr lang="en-US" dirty="0"/>
              <a:t>We moved people to </a:t>
            </a:r>
            <a:r>
              <a:rPr lang="en-US" dirty="0" err="1"/>
              <a:t>globus</a:t>
            </a:r>
            <a:r>
              <a:rPr lang="en-US" dirty="0"/>
              <a:t>-online</a:t>
            </a:r>
          </a:p>
          <a:p>
            <a:pPr lvl="1"/>
            <a:r>
              <a:rPr lang="en-US" dirty="0"/>
              <a:t>Globus sharing tools delegate a lot of authorization to </a:t>
            </a:r>
            <a:r>
              <a:rPr lang="en-US" dirty="0" err="1"/>
              <a:t>globus</a:t>
            </a:r>
            <a:r>
              <a:rPr lang="en-US" dirty="0"/>
              <a:t> so fewer cert issues</a:t>
            </a:r>
          </a:p>
          <a:p>
            <a:pPr lvl="2"/>
            <a:r>
              <a:rPr lang="en-US" dirty="0"/>
              <a:t>People like it because it’s easy and the performance has been OK</a:t>
            </a:r>
          </a:p>
          <a:p>
            <a:pPr lvl="3"/>
            <a:r>
              <a:rPr lang="en-US" dirty="0"/>
              <a:t>Has enough functionality to get people into trouble</a:t>
            </a:r>
          </a:p>
        </p:txBody>
      </p:sp>
    </p:spTree>
    <p:extLst>
      <p:ext uri="{BB962C8B-B14F-4D97-AF65-F5344CB8AC3E}">
        <p14:creationId xmlns:p14="http://schemas.microsoft.com/office/powerpoint/2010/main" val="1324688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C967-D1AF-4F4A-AF06-BC94A3485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BE6B1-8232-0842-951E-0EEDFC796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biology community has PBs of datasets that they want to share with 40 labs</a:t>
            </a:r>
          </a:p>
          <a:p>
            <a:pPr lvl="1"/>
            <a:r>
              <a:rPr lang="en-US" dirty="0"/>
              <a:t>Chunks of data run into the hundreds of TB</a:t>
            </a:r>
          </a:p>
          <a:p>
            <a:pPr lvl="2"/>
            <a:r>
              <a:rPr lang="en-US" dirty="0"/>
              <a:t>Data samples went up by a factor of 20 in a couple of years</a:t>
            </a:r>
          </a:p>
          <a:p>
            <a:pPr lvl="1"/>
            <a:r>
              <a:rPr lang="en-US" dirty="0"/>
              <a:t>Most of the destinations are behind firewalls</a:t>
            </a:r>
          </a:p>
          <a:p>
            <a:pPr lvl="1"/>
            <a:r>
              <a:rPr lang="en-US" dirty="0"/>
              <a:t>Few of the places have any experience with moving large quantities of data</a:t>
            </a:r>
          </a:p>
          <a:p>
            <a:pPr lvl="2"/>
            <a:r>
              <a:rPr lang="en-US" dirty="0"/>
              <a:t>Transition to trusting the network hasn’t happened yet</a:t>
            </a:r>
          </a:p>
        </p:txBody>
      </p:sp>
    </p:spTree>
    <p:extLst>
      <p:ext uri="{BB962C8B-B14F-4D97-AF65-F5344CB8AC3E}">
        <p14:creationId xmlns:p14="http://schemas.microsoft.com/office/powerpoint/2010/main" val="3420534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2FCFC-CBA5-E44C-924B-0A60B8CF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Sharing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C2CBC-DF84-EE44-9020-17DF346D6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Astronomers have PBs of simulation that they want to share widely</a:t>
            </a:r>
          </a:p>
          <a:p>
            <a:pPr lvl="1"/>
            <a:r>
              <a:rPr lang="en-US" dirty="0"/>
              <a:t>It’s some collection of files and often a database for the meta-data</a:t>
            </a:r>
          </a:p>
          <a:p>
            <a:pPr lvl="1"/>
            <a:r>
              <a:rPr lang="en-US" dirty="0"/>
              <a:t>Each simulation is it’s own </a:t>
            </a:r>
            <a:r>
              <a:rPr lang="en-US" dirty="0" err="1"/>
              <a:t>ecosysyem</a:t>
            </a:r>
            <a:endParaRPr lang="en-US" dirty="0"/>
          </a:p>
          <a:p>
            <a:pPr lvl="2"/>
            <a:r>
              <a:rPr lang="en-US" dirty="0"/>
              <a:t>Every project essentially gets it’s own portal </a:t>
            </a:r>
          </a:p>
          <a:p>
            <a:pPr lvl="2"/>
            <a:r>
              <a:rPr lang="en-US" dirty="0"/>
              <a:t>Many of the portals are designed to process locally and give distributions</a:t>
            </a:r>
          </a:p>
          <a:p>
            <a:pPr lvl="3"/>
            <a:r>
              <a:rPr lang="en-US" dirty="0"/>
              <a:t>Rather than export data to process locally</a:t>
            </a:r>
          </a:p>
          <a:p>
            <a:pPr lvl="2"/>
            <a:r>
              <a:rPr lang="en-US" dirty="0"/>
              <a:t>Even in those that can export the information is chopped into new files</a:t>
            </a:r>
          </a:p>
        </p:txBody>
      </p:sp>
    </p:spTree>
    <p:extLst>
      <p:ext uri="{BB962C8B-B14F-4D97-AF65-F5344CB8AC3E}">
        <p14:creationId xmlns:p14="http://schemas.microsoft.com/office/powerpoint/2010/main" val="209821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AAEB2-CF58-E44D-B233-744A47196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08FBA-B1DC-7A4F-B041-9AA51FAA3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981076"/>
            <a:ext cx="8229600" cy="3394472"/>
          </a:xfrm>
        </p:spPr>
        <p:txBody>
          <a:bodyPr/>
          <a:lstStyle/>
          <a:p>
            <a:r>
              <a:rPr lang="en-US" dirty="0"/>
              <a:t>The Simons Foundation has existed to support science for over 20 years</a:t>
            </a:r>
          </a:p>
          <a:p>
            <a:pPr lvl="1"/>
            <a:r>
              <a:rPr lang="en-US" dirty="0"/>
              <a:t>Currently Simons gives grants for over $300M annually across math and physical science, life science, large scale topic-driven science collaborations, and autism research</a:t>
            </a:r>
          </a:p>
          <a:p>
            <a:pPr lvl="1"/>
            <a:r>
              <a:rPr lang="en-US" dirty="0"/>
              <a:t>5 years ago Simons decided they wanted to have an in house research group</a:t>
            </a:r>
          </a:p>
          <a:p>
            <a:pPr lvl="2"/>
            <a:r>
              <a:rPr lang="en-US" dirty="0"/>
              <a:t>Started with the Simons Center for Data Analysis (SCDA), which was expected to be about 50 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9234D-475C-DA44-A9FF-139E11ADE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66" y="6158149"/>
            <a:ext cx="2798802" cy="1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76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1CA0E-B830-8F42-8AAA-F81D7462F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B9464-990A-8142-8ED5-EAABA646D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access and management is an area we would like to get involved in with the the OSG</a:t>
            </a:r>
          </a:p>
          <a:p>
            <a:pPr lvl="1"/>
            <a:r>
              <a:rPr lang="en-US" dirty="0"/>
              <a:t>Data into stash cache, wide area access to samples, data federation for distribution</a:t>
            </a:r>
          </a:p>
          <a:p>
            <a:pPr lvl="2"/>
            <a:r>
              <a:rPr lang="en-US" dirty="0"/>
              <a:t>If we had this then expanded into OSG opportunistically  would be interesting</a:t>
            </a:r>
          </a:p>
          <a:p>
            <a:pPr lvl="1"/>
            <a:r>
              <a:rPr lang="en-US" dirty="0"/>
              <a:t>Cross community discussion on data management</a:t>
            </a:r>
          </a:p>
          <a:p>
            <a:pPr lvl="2"/>
            <a:r>
              <a:rPr lang="en-US" dirty="0"/>
              <a:t>How to think about datasets, trade-offs of immutable files, moving samples around, peer serving of data</a:t>
            </a:r>
          </a:p>
        </p:txBody>
      </p:sp>
    </p:spTree>
    <p:extLst>
      <p:ext uri="{BB962C8B-B14F-4D97-AF65-F5344CB8AC3E}">
        <p14:creationId xmlns:p14="http://schemas.microsoft.com/office/powerpoint/2010/main" val="2384406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0A228-B50E-ED47-8B62-61727B38A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42FCC-4338-284F-81D6-80B6EAD99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Supporting multiple sciences is hard</a:t>
            </a:r>
          </a:p>
          <a:p>
            <a:endParaRPr lang="en-US" dirty="0"/>
          </a:p>
          <a:p>
            <a:r>
              <a:rPr lang="en-US" dirty="0"/>
              <a:t>Nearly any amount of computing can be used </a:t>
            </a:r>
          </a:p>
          <a:p>
            <a:endParaRPr lang="en-US" dirty="0"/>
          </a:p>
          <a:p>
            <a:r>
              <a:rPr lang="en-US" dirty="0"/>
              <a:t>I think there are a number of interesting areas for activity thinking about data distribution and access  </a:t>
            </a:r>
          </a:p>
        </p:txBody>
      </p:sp>
    </p:spTree>
    <p:extLst>
      <p:ext uri="{BB962C8B-B14F-4D97-AF65-F5344CB8AC3E}">
        <p14:creationId xmlns:p14="http://schemas.microsoft.com/office/powerpoint/2010/main" val="2183662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50" y="2336800"/>
            <a:ext cx="1892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2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74B7-E5A5-954D-9F4A-295C5574C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87180" y="62856"/>
            <a:ext cx="8229600" cy="857250"/>
          </a:xfrm>
        </p:spPr>
        <p:txBody>
          <a:bodyPr/>
          <a:lstStyle/>
          <a:p>
            <a:r>
              <a:rPr lang="en-US" dirty="0"/>
              <a:t>Flatiron Institute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8593F-61DB-8B4F-AEC1-05FBDE2E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540" y="1057027"/>
            <a:ext cx="5116665" cy="3394472"/>
          </a:xfrm>
        </p:spPr>
        <p:txBody>
          <a:bodyPr/>
          <a:lstStyle/>
          <a:p>
            <a:r>
              <a:rPr lang="en-US" dirty="0"/>
              <a:t>Two and a half years ago it was decided to dramatically expand the scope</a:t>
            </a:r>
          </a:p>
          <a:p>
            <a:pPr lvl="1"/>
            <a:r>
              <a:rPr lang="en-US" dirty="0"/>
              <a:t>250 scientists </a:t>
            </a:r>
          </a:p>
          <a:p>
            <a:pPr lvl="1"/>
            <a:r>
              <a:rPr lang="en-US" dirty="0"/>
              <a:t>4 scientific centers</a:t>
            </a:r>
          </a:p>
          <a:p>
            <a:pPr lvl="1"/>
            <a:r>
              <a:rPr lang="en-US" dirty="0"/>
              <a:t>A dedicated Facility</a:t>
            </a:r>
          </a:p>
          <a:p>
            <a:r>
              <a:rPr lang="en-US" dirty="0"/>
              <a:t>We moved into the building a year and a half ago</a:t>
            </a:r>
          </a:p>
          <a:p>
            <a:pPr lvl="1"/>
            <a:r>
              <a:rPr lang="en-US" dirty="0"/>
              <a:t>Construction should be over by summer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1F390-59F9-AF40-B9BC-7E5429235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111" y="132191"/>
            <a:ext cx="3164619" cy="421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3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863600"/>
            <a:ext cx="8305800" cy="3327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endParaRPr lang="en-US" sz="1800" dirty="0">
              <a:solidFill>
                <a:srgbClr val="8F8F8F"/>
              </a:solidFill>
              <a:latin typeface="Effra light"/>
              <a:ea typeface="Effra" charset="0"/>
              <a:cs typeface="Effra ligh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6528" y="1674376"/>
            <a:ext cx="5172752" cy="98346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latin typeface="Effra "/>
                <a:cs typeface="Effra "/>
              </a:rPr>
              <a:t>Its mission is to advance scientific research through computational methods, including data analysis, modeling and simulation.</a:t>
            </a:r>
            <a:br>
              <a:rPr lang="en-US" sz="1800" dirty="0">
                <a:latin typeface="Effra "/>
                <a:cs typeface="Effra "/>
              </a:rPr>
            </a:br>
            <a:br>
              <a:rPr lang="en-US" sz="1800" dirty="0">
                <a:latin typeface="Effra "/>
                <a:cs typeface="Effra "/>
              </a:rPr>
            </a:br>
            <a:endParaRPr lang="en-US" sz="1800" dirty="0">
              <a:latin typeface="Effra "/>
              <a:cs typeface="Effra 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42183" y="417392"/>
            <a:ext cx="5673684" cy="56773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Effra "/>
                <a:cs typeface="Effra "/>
              </a:rPr>
              <a:t>The Flatiron Institute is the research division of the Simons Foundation.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266" y="2882882"/>
            <a:ext cx="5128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Effra "/>
                <a:cs typeface="Effra "/>
              </a:rPr>
              <a:t>Center for Computational Biology (CCB)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Effra "/>
                <a:cs typeface="Effra "/>
              </a:rPr>
              <a:t>Center for Computational Astrophysics(CCA) and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Effra "/>
                <a:cs typeface="Effra "/>
              </a:rPr>
              <a:t>Center for Computational Quantum Physics (CCQ)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Effra "/>
                <a:cs typeface="Effra "/>
              </a:rPr>
              <a:t>CCX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Effra "/>
                <a:cs typeface="Effra "/>
              </a:rPr>
              <a:t>Scientific Computing Core (SCC)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74C91C-0FB8-4C44-B262-42C50ECA7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340" y="0"/>
            <a:ext cx="3286970" cy="438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8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906" y="798852"/>
            <a:ext cx="4868967" cy="3793268"/>
          </a:xfrm>
        </p:spPr>
        <p:txBody>
          <a:bodyPr/>
          <a:lstStyle/>
          <a:p>
            <a:r>
              <a:rPr lang="en-US" sz="3200" dirty="0"/>
              <a:t>We are in Manhattan</a:t>
            </a:r>
          </a:p>
          <a:p>
            <a:pPr lvl="1"/>
            <a:r>
              <a:rPr lang="en-US" sz="2800" dirty="0"/>
              <a:t>Space is at a premium</a:t>
            </a:r>
          </a:p>
          <a:p>
            <a:pPr lvl="2"/>
            <a:r>
              <a:rPr lang="en-US" sz="2400" dirty="0"/>
              <a:t>Space used for computers and computing support is space not used for scientists </a:t>
            </a:r>
          </a:p>
          <a:p>
            <a:pPr lvl="3"/>
            <a:r>
              <a:rPr lang="en-US" sz="1800" dirty="0"/>
              <a:t>Data Center is in the basement</a:t>
            </a:r>
          </a:p>
          <a:p>
            <a:pPr lvl="3"/>
            <a:r>
              <a:rPr lang="en-US" sz="1800" dirty="0"/>
              <a:t>Currently Scientific Computing Core is 9 people (7 + 2 directors)</a:t>
            </a:r>
          </a:p>
          <a:p>
            <a:pPr lvl="4"/>
            <a:r>
              <a:rPr lang="en-US" sz="1800" dirty="0"/>
              <a:t>Roughly balanced between hardware and software experts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167" y="1020245"/>
            <a:ext cx="3742459" cy="370780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956277" y="2033899"/>
            <a:ext cx="341831" cy="1777525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1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41C11B-4031-F340-BC0D-43A66B448DF3}"/>
              </a:ext>
            </a:extLst>
          </p:cNvPr>
          <p:cNvSpPr/>
          <p:nvPr/>
        </p:nvSpPr>
        <p:spPr>
          <a:xfrm>
            <a:off x="5617347" y="3981450"/>
            <a:ext cx="1047750" cy="561975"/>
          </a:xfrm>
          <a:prstGeom prst="rect">
            <a:avLst/>
          </a:prstGeom>
          <a:gradFill flip="none" rotWithShape="1">
            <a:gsLst>
              <a:gs pos="0">
                <a:srgbClr val="537EBA">
                  <a:tint val="66000"/>
                  <a:satMod val="160000"/>
                </a:srgbClr>
              </a:gs>
              <a:gs pos="50000">
                <a:srgbClr val="537EBA">
                  <a:tint val="44500"/>
                  <a:satMod val="160000"/>
                </a:srgbClr>
              </a:gs>
              <a:gs pos="100000">
                <a:srgbClr val="537EBA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Cluster</a:t>
            </a:r>
          </a:p>
        </p:txBody>
      </p:sp>
    </p:spTree>
    <p:extLst>
      <p:ext uri="{BB962C8B-B14F-4D97-AF65-F5344CB8AC3E}">
        <p14:creationId xmlns:p14="http://schemas.microsoft.com/office/powerpoint/2010/main" val="132653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187" y="53490"/>
            <a:ext cx="2901298" cy="3884596"/>
          </a:xfr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rPr lang="en-US" sz="1800" dirty="0"/>
              <a:t>Flatiron has a data center in the basement </a:t>
            </a:r>
          </a:p>
          <a:p>
            <a:pPr defTabSz="914400">
              <a:spcBef>
                <a:spcPts val="0"/>
              </a:spcBef>
            </a:pPr>
            <a:r>
              <a:rPr lang="en-US" sz="1800" dirty="0"/>
              <a:t>A co-location facility at BNL</a:t>
            </a:r>
          </a:p>
          <a:p>
            <a:pPr lvl="1" defTabSz="914400">
              <a:spcBef>
                <a:spcPts val="0"/>
              </a:spcBef>
            </a:pPr>
            <a:r>
              <a:rPr lang="en-US" sz="1800" dirty="0"/>
              <a:t>From the user perspective the two NY facilities are integrated</a:t>
            </a:r>
          </a:p>
          <a:p>
            <a:pPr defTabSz="914400">
              <a:spcBef>
                <a:spcPts val="0"/>
              </a:spcBef>
            </a:pPr>
            <a:r>
              <a:rPr lang="en-US" sz="1800" dirty="0"/>
              <a:t>A tape archival facility at </a:t>
            </a:r>
            <a:r>
              <a:rPr lang="en-US" sz="1800" dirty="0" err="1"/>
              <a:t>Fermilab</a:t>
            </a:r>
            <a:endParaRPr lang="en-US" sz="1800" dirty="0"/>
          </a:p>
          <a:p>
            <a:pPr defTabSz="914400">
              <a:spcBef>
                <a:spcPts val="0"/>
              </a:spcBef>
            </a:pPr>
            <a:r>
              <a:rPr lang="en-US" sz="1800" dirty="0"/>
              <a:t>A leased super computer at the San Diego Computer Center</a:t>
            </a:r>
          </a:p>
          <a:p>
            <a:pPr lvl="1" defTabSz="914400">
              <a:spcBef>
                <a:spcPts val="0"/>
              </a:spcBef>
            </a:pPr>
            <a:r>
              <a:rPr lang="en-US" sz="1800" dirty="0"/>
              <a:t>Gordon</a:t>
            </a:r>
          </a:p>
          <a:p>
            <a:pPr defTabSz="914400">
              <a:spcBef>
                <a:spcPts val="0"/>
              </a:spcBef>
            </a:pPr>
            <a:r>
              <a:rPr lang="en-US" sz="1800" dirty="0"/>
              <a:t>In addition there are opportunities in Massachusetts and Wyoming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81" y="775721"/>
            <a:ext cx="5552219" cy="381890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flipH="1">
            <a:off x="3956702" y="3264494"/>
            <a:ext cx="128187" cy="1110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flipH="1">
            <a:off x="7894889" y="2323032"/>
            <a:ext cx="128187" cy="1110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H="1">
            <a:off x="8023076" y="2267484"/>
            <a:ext cx="128187" cy="11109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151672" y="1897166"/>
            <a:ext cx="5342528" cy="2734655"/>
            <a:chOff x="3252437" y="1760433"/>
            <a:chExt cx="5342528" cy="273465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2437" y="2890271"/>
              <a:ext cx="1990226" cy="160481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1555" y="1760433"/>
              <a:ext cx="1493410" cy="995429"/>
            </a:xfrm>
            <a:prstGeom prst="rect">
              <a:avLst/>
            </a:prstGeom>
          </p:spPr>
        </p:pic>
      </p:grpSp>
      <p:sp>
        <p:nvSpPr>
          <p:cNvPr id="13" name="Oval 12"/>
          <p:cNvSpPr/>
          <p:nvPr/>
        </p:nvSpPr>
        <p:spPr>
          <a:xfrm flipH="1">
            <a:off x="6621566" y="2369321"/>
            <a:ext cx="112520" cy="12961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5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93A09-BDF6-804D-9E27-5963966A0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8CD49-7329-6546-A849-2A8FC7644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Diversity of requirements</a:t>
            </a:r>
          </a:p>
          <a:p>
            <a:pPr lvl="2"/>
            <a:r>
              <a:rPr lang="en-US" dirty="0"/>
              <a:t>HPC/HTC</a:t>
            </a:r>
          </a:p>
          <a:p>
            <a:pPr lvl="2"/>
            <a:r>
              <a:rPr lang="en-US" dirty="0"/>
              <a:t>Finite vs. Infinite Computing</a:t>
            </a:r>
          </a:p>
          <a:p>
            <a:pPr lvl="2"/>
            <a:r>
              <a:rPr lang="en-US" dirty="0"/>
              <a:t>GPU and specialized hardware </a:t>
            </a:r>
          </a:p>
          <a:p>
            <a:r>
              <a:rPr lang="en-US" dirty="0"/>
              <a:t>Dealing with Data</a:t>
            </a:r>
          </a:p>
          <a:p>
            <a:pPr lvl="2"/>
            <a:r>
              <a:rPr lang="en-US" dirty="0"/>
              <a:t>Quantity </a:t>
            </a:r>
          </a:p>
          <a:p>
            <a:pPr lvl="2"/>
            <a:r>
              <a:rPr lang="en-US" dirty="0"/>
              <a:t>Archiving </a:t>
            </a:r>
          </a:p>
          <a:p>
            <a:r>
              <a:rPr lang="en-US" dirty="0"/>
              <a:t>Sharing </a:t>
            </a:r>
          </a:p>
          <a:p>
            <a:pPr lvl="1"/>
            <a:r>
              <a:rPr lang="en-US" dirty="0"/>
              <a:t>Exporting Data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19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93A09-BDF6-804D-9E27-5963966A0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of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8CD49-7329-6546-A849-2A8FC7644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30801"/>
            <a:ext cx="4829175" cy="3955524"/>
          </a:xfrm>
        </p:spPr>
        <p:txBody>
          <a:bodyPr/>
          <a:lstStyle/>
          <a:p>
            <a:r>
              <a:rPr lang="en-US" dirty="0"/>
              <a:t>Astronomy simulation is primarily HPC using a few hundred cores in a tightly coupled configuration</a:t>
            </a:r>
          </a:p>
          <a:p>
            <a:r>
              <a:rPr lang="en-US" dirty="0"/>
              <a:t>Some portion of the Quantum systems work is also HPC</a:t>
            </a:r>
          </a:p>
          <a:p>
            <a:r>
              <a:rPr lang="en-US" dirty="0"/>
              <a:t>Low latency interconnects like </a:t>
            </a:r>
            <a:r>
              <a:rPr lang="en-US" dirty="0" err="1"/>
              <a:t>Omnipath</a:t>
            </a:r>
            <a:r>
              <a:rPr lang="en-US" dirty="0"/>
              <a:t> are needed</a:t>
            </a:r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3C7F81-789D-654B-8679-9AAC7540E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930801"/>
            <a:ext cx="3755342" cy="25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81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62832-1E04-2845-BCB0-124C71B3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Throughput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553FB-E431-7645-AA6C-786307969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91" y="805285"/>
            <a:ext cx="5410200" cy="2261766"/>
          </a:xfrm>
        </p:spPr>
        <p:txBody>
          <a:bodyPr/>
          <a:lstStyle/>
          <a:p>
            <a:r>
              <a:rPr lang="en-US" dirty="0"/>
              <a:t>Biology and half of Quantum systems are HTC</a:t>
            </a:r>
          </a:p>
          <a:p>
            <a:pPr lvl="1"/>
            <a:r>
              <a:rPr lang="en-US" dirty="0"/>
              <a:t>Processing data and validating code in the highly parallelizable infrastructure </a:t>
            </a:r>
          </a:p>
          <a:p>
            <a:pPr lvl="2"/>
            <a:r>
              <a:rPr lang="en-US" dirty="0"/>
              <a:t>Easier to support </a:t>
            </a:r>
          </a:p>
          <a:p>
            <a:pPr lvl="2"/>
            <a:r>
              <a:rPr lang="en-US" dirty="0"/>
              <a:t>Easier to schedule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1CBAF-F367-CC47-BC93-37665A36A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52475"/>
            <a:ext cx="3105509" cy="2069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39B220-F917-5242-A122-5D023A63D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67" y="2502521"/>
            <a:ext cx="3386565" cy="243113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137D926-8782-354D-A557-3772113697AB}"/>
              </a:ext>
            </a:extLst>
          </p:cNvPr>
          <p:cNvSpPr txBox="1">
            <a:spLocks/>
          </p:cNvSpPr>
          <p:nvPr/>
        </p:nvSpPr>
        <p:spPr>
          <a:xfrm>
            <a:off x="247650" y="3067051"/>
            <a:ext cx="3221617" cy="2261766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Nodes are common </a:t>
            </a:r>
          </a:p>
          <a:p>
            <a:pPr lvl="1"/>
            <a:r>
              <a:rPr lang="en-US" dirty="0"/>
              <a:t>20GB RAM per core</a:t>
            </a:r>
          </a:p>
        </p:txBody>
      </p:sp>
    </p:spTree>
    <p:extLst>
      <p:ext uri="{BB962C8B-B14F-4D97-AF65-F5344CB8AC3E}">
        <p14:creationId xmlns:p14="http://schemas.microsoft.com/office/powerpoint/2010/main" val="850553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Davida - SFARI theme.thmx</Template>
  <TotalTime>11580</TotalTime>
  <Words>1018</Words>
  <Application>Microsoft Macintosh PowerPoint</Application>
  <PresentationFormat>On-screen Show (16:9)</PresentationFormat>
  <Paragraphs>129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Effra</vt:lpstr>
      <vt:lpstr>Effra </vt:lpstr>
      <vt:lpstr>Effra light</vt:lpstr>
      <vt:lpstr>Univers LT 55   </vt:lpstr>
      <vt:lpstr>Univers LT Std 45 Light</vt:lpstr>
      <vt:lpstr>Univers LT Std 55 Roman</vt:lpstr>
      <vt:lpstr>Office Theme</vt:lpstr>
      <vt:lpstr>Custom Design</vt:lpstr>
      <vt:lpstr>PowerPoint Presentation</vt:lpstr>
      <vt:lpstr>Background</vt:lpstr>
      <vt:lpstr>Flatiron Institute</vt:lpstr>
      <vt:lpstr>PowerPoint Presentation</vt:lpstr>
      <vt:lpstr>Challenges</vt:lpstr>
      <vt:lpstr>LOCATIONS</vt:lpstr>
      <vt:lpstr>Technical Challenges</vt:lpstr>
      <vt:lpstr>Diversity of Requirements</vt:lpstr>
      <vt:lpstr>High Throughput Computing</vt:lpstr>
      <vt:lpstr>Infinite &gt;&gt; Finite</vt:lpstr>
      <vt:lpstr>Specialized Hardware</vt:lpstr>
      <vt:lpstr>Dealing with Data</vt:lpstr>
      <vt:lpstr>Dealing with Data </vt:lpstr>
      <vt:lpstr>Delivering Data</vt:lpstr>
      <vt:lpstr>Archive</vt:lpstr>
      <vt:lpstr>Sharing</vt:lpstr>
      <vt:lpstr>Tools</vt:lpstr>
      <vt:lpstr>Challenges of Sharing</vt:lpstr>
      <vt:lpstr>Challenges of Sharing</vt:lpstr>
      <vt:lpstr>COLLABORATION</vt:lpstr>
      <vt:lpstr>OUTLOOK</vt:lpstr>
      <vt:lpstr>PowerPoint Presentation</vt:lpstr>
    </vt:vector>
  </TitlesOfParts>
  <Company>Simons Foundation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Anastasia Greenebaum</dc:creator>
  <cp:lastModifiedBy>Ian Fisk</cp:lastModifiedBy>
  <cp:revision>93</cp:revision>
  <dcterms:created xsi:type="dcterms:W3CDTF">2014-03-17T17:14:03Z</dcterms:created>
  <dcterms:modified xsi:type="dcterms:W3CDTF">2018-03-21T17:20:19Z</dcterms:modified>
</cp:coreProperties>
</file>