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1" r:id="rId1"/>
  </p:sldMasterIdLst>
  <p:notesMasterIdLst>
    <p:notesMasterId r:id="rId33"/>
  </p:notesMasterIdLst>
  <p:sldIdLst>
    <p:sldId id="260" r:id="rId2"/>
    <p:sldId id="393" r:id="rId3"/>
    <p:sldId id="392" r:id="rId4"/>
    <p:sldId id="372" r:id="rId5"/>
    <p:sldId id="394" r:id="rId6"/>
    <p:sldId id="395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375" r:id="rId19"/>
    <p:sldId id="389" r:id="rId20"/>
    <p:sldId id="382" r:id="rId21"/>
    <p:sldId id="377" r:id="rId22"/>
    <p:sldId id="379" r:id="rId23"/>
    <p:sldId id="380" r:id="rId24"/>
    <p:sldId id="390" r:id="rId25"/>
    <p:sldId id="378" r:id="rId26"/>
    <p:sldId id="356" r:id="rId27"/>
    <p:sldId id="386" r:id="rId28"/>
    <p:sldId id="385" r:id="rId29"/>
    <p:sldId id="381" r:id="rId30"/>
    <p:sldId id="387" r:id="rId31"/>
    <p:sldId id="388" r:id="rId3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1F00"/>
    <a:srgbClr val="FF2800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8"/>
    <p:restoredTop sz="94575"/>
  </p:normalViewPr>
  <p:slideViewPr>
    <p:cSldViewPr>
      <p:cViewPr>
        <p:scale>
          <a:sx n="110" d="100"/>
          <a:sy n="110" d="100"/>
        </p:scale>
        <p:origin x="440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92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DD4EDD9-2D3D-264D-8D16-8857EC493268}" type="datetimeFigureOut">
              <a:rPr lang="en-US"/>
              <a:pPr>
                <a:defRPr/>
              </a:pPr>
              <a:t>3/19/18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C229F5D-29E6-9D4D-B956-DDA57F6E3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4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229F5D-29E6-9D4D-B956-DDA57F6E38C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66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229F5D-29E6-9D4D-B956-DDA57F6E38C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8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229F5D-29E6-9D4D-B956-DDA57F6E38C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22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229F5D-29E6-9D4D-B956-DDA57F6E38C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44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229F5D-29E6-9D4D-B956-DDA57F6E38C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80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229F5D-29E6-9D4D-B956-DDA57F6E38C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60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229F5D-29E6-9D4D-B956-DDA57F6E38C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76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229F5D-29E6-9D4D-B956-DDA57F6E38C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54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229F5D-29E6-9D4D-B956-DDA57F6E38C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05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 bwMode="auto">
          <a:xfrm>
            <a:off x="457200" y="838200"/>
            <a:ext cx="8229600" cy="762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>
                <a:solidFill>
                  <a:srgbClr val="C12030"/>
                </a:solidFill>
                <a:latin typeface="Helvetica CE" charset="0"/>
                <a:cs typeface="Helvetica CE" charset="0"/>
              </a:rPr>
              <a:t>Headline </a:t>
            </a:r>
            <a:r>
              <a:rPr lang="en-US" sz="3600" dirty="0" err="1" smtClean="0">
                <a:solidFill>
                  <a:srgbClr val="C12030"/>
                </a:solidFill>
                <a:latin typeface="Helvetica CE" charset="0"/>
                <a:cs typeface="Helvetica CE" charset="0"/>
              </a:rPr>
              <a:t>Lorem</a:t>
            </a:r>
            <a:r>
              <a:rPr lang="en-US" sz="3600" dirty="0" smtClean="0">
                <a:solidFill>
                  <a:srgbClr val="C12030"/>
                </a:solidFill>
                <a:latin typeface="Helvetica CE" charset="0"/>
                <a:cs typeface="Helvetica CE" charset="0"/>
              </a:rPr>
              <a:t> </a:t>
            </a:r>
            <a:r>
              <a:rPr lang="en-US" sz="3600" dirty="0" err="1" smtClean="0">
                <a:solidFill>
                  <a:srgbClr val="C12030"/>
                </a:solidFill>
                <a:latin typeface="Helvetica CE" charset="0"/>
                <a:cs typeface="Helvetica CE" charset="0"/>
              </a:rPr>
              <a:t>Ipsum</a:t>
            </a:r>
            <a:r>
              <a:rPr lang="en-US" sz="3600" dirty="0" smtClean="0">
                <a:solidFill>
                  <a:srgbClr val="C12030"/>
                </a:solidFill>
                <a:latin typeface="Helvetica CE" charset="0"/>
                <a:cs typeface="Helvetica CE" charset="0"/>
              </a:rPr>
              <a:t/>
            </a:r>
            <a:br>
              <a:rPr lang="en-US" sz="3600" dirty="0" smtClean="0">
                <a:solidFill>
                  <a:srgbClr val="C12030"/>
                </a:solidFill>
                <a:latin typeface="Helvetica CE" charset="0"/>
                <a:cs typeface="Helvetica CE" charset="0"/>
              </a:rPr>
            </a:br>
            <a:r>
              <a:rPr lang="en-US" sz="3600" dirty="0" smtClean="0">
                <a:latin typeface="Helvetica CE" charset="0"/>
                <a:cs typeface="Helvetica CE" charset="0"/>
              </a:rPr>
              <a:t/>
            </a:r>
            <a:br>
              <a:rPr lang="en-US" sz="3600" dirty="0" smtClean="0">
                <a:latin typeface="Helvetica CE" charset="0"/>
                <a:cs typeface="Helvetica CE" charset="0"/>
              </a:rPr>
            </a:br>
            <a:endParaRPr lang="en-US" sz="3600" dirty="0" smtClean="0">
              <a:solidFill>
                <a:srgbClr val="C12030"/>
              </a:solidFill>
              <a:latin typeface="Helvetica CE" charset="0"/>
              <a:cs typeface="Helvetica CE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457200" y="1600200"/>
            <a:ext cx="8229600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ITC New Baskerville Roman" charset="0"/>
              </a:rPr>
              <a:t>Body content.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62000" y="6370638"/>
            <a:ext cx="5410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Adaptive Caching Networks w. Optimality Guarantees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3AD6D-58F0-034D-B0C1-6C0BA37C02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65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D81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81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3" name="Picture 9" descr="titl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3" t="33368" r="10869" b="40395"/>
          <a:stretch>
            <a:fillRect/>
          </a:stretch>
        </p:blipFill>
        <p:spPr bwMode="auto">
          <a:xfrm>
            <a:off x="228600" y="1066800"/>
            <a:ext cx="3179762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0049" y="1852260"/>
            <a:ext cx="5695951" cy="58614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28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2822" y="1"/>
            <a:ext cx="9146822" cy="10668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1">
                <a:latin typeface="Helvetica Light Oblique" charset="0"/>
                <a:ea typeface="Helvetica Light Oblique" charset="0"/>
                <a:cs typeface="Helvetica Light Oblique" charset="0"/>
              </a:defRPr>
            </a:lvl1pPr>
          </a:lstStyle>
          <a:p>
            <a:pPr>
              <a:defRPr/>
            </a:pPr>
            <a:r>
              <a:rPr lang="en-US" smtClean="0"/>
              <a:t>Adaptive Caching Networks w. Optimality Guarantees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>
              <a:defRPr/>
            </a:pPr>
            <a:fld id="{65266EC2-25C9-064A-B56B-A50F6AAFCA6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09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6900"/>
            <a:ext cx="8229600" cy="1304421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06713"/>
            <a:ext cx="8229600" cy="14366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Adaptive Caching Networks w. Optimality Guarantees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C5CED-6953-1541-912E-78DA273A3A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48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7200" y="838201"/>
            <a:ext cx="8229600" cy="7620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Adaptive Caching Networks w. Optimality Guarantees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48B59-619E-F043-9EFD-E705B6A4A3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24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Adaptive Caching Networks w. Optimality Guarantees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0F4A2-D16A-5F42-8D72-49BC3B3189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8942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162"/>
            <a:ext cx="8229600" cy="9604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Adaptive Caching Networks w. Optimality Guarantees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C97BA-9295-8643-9109-76B01B3AC2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03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Adaptive Caching Networks w. Optimality Guarantees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0A16E-DD2A-CA4C-B967-AB6AF872A1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6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67310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364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Adaptive Caching Networks w. Optimality Guarantees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CB31C-FC86-784C-8887-C674547AA3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44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199"/>
            <a:ext cx="5486400" cy="38893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Adaptive Caching Networks w. Optimality Guarantees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56EB6-FE9F-9B4B-938A-E3B987C383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599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D81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370638"/>
            <a:ext cx="5508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 b="0" i="1">
                <a:solidFill>
                  <a:schemeClr val="tx1">
                    <a:tint val="75000"/>
                  </a:schemeClr>
                </a:solidFill>
                <a:latin typeface="Helvetica Light Oblique" charset="0"/>
                <a:ea typeface="Helvetica Light Oblique" charset="0"/>
                <a:cs typeface="Helvetica Light Oblique" charset="0"/>
              </a:defRPr>
            </a:lvl1pPr>
          </a:lstStyle>
          <a:p>
            <a:pPr>
              <a:defRPr/>
            </a:pPr>
            <a:r>
              <a:rPr lang="en-US" smtClean="0"/>
              <a:t>Adaptive Caching Networks w. Optimality Guarantees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5" y="6370638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>
              <a:defRPr/>
            </a:pPr>
            <a:fld id="{78B3AAAD-471D-3E40-B2A7-1208A5557A3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0604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04800" y="6248400"/>
            <a:ext cx="86868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324600" y="6304845"/>
            <a:ext cx="2763853" cy="5074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3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F2F2F2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F2F2F2"/>
          </a:solidFill>
          <a:latin typeface="Helvetica" pitchFamily="34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F2F2F2"/>
          </a:solidFill>
          <a:latin typeface="Helvetica" pitchFamily="34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F2F2F2"/>
          </a:solidFill>
          <a:latin typeface="Helvetica" pitchFamily="34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F2F2F2"/>
          </a:solidFill>
          <a:latin typeface="Helvetica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rgbClr val="C12030"/>
          </a:solidFill>
          <a:latin typeface="Helvetica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rgbClr val="C12030"/>
          </a:solidFill>
          <a:latin typeface="Helvetica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rgbClr val="C12030"/>
          </a:solidFill>
          <a:latin typeface="Helvetica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rgbClr val="C12030"/>
          </a:solidFill>
          <a:latin typeface="Helvetic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amed-data.et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Box 2"/>
          <p:cNvSpPr txBox="1">
            <a:spLocks noChangeArrowheads="1"/>
          </p:cNvSpPr>
          <p:nvPr/>
        </p:nvSpPr>
        <p:spPr bwMode="auto">
          <a:xfrm>
            <a:off x="609600" y="2743200"/>
            <a:ext cx="8001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chemeClr val="bg1"/>
                </a:solidFill>
              </a:rPr>
              <a:t>Named Data Networking for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chemeClr val="bg1"/>
                </a:solidFill>
              </a:rPr>
              <a:t>Data Distribution in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chemeClr val="bg1"/>
                </a:solidFill>
              </a:rPr>
              <a:t>High Energy Physics</a:t>
            </a:r>
            <a:endParaRPr lang="en-US" altLang="en-US" sz="3600" dirty="0" smtClean="0">
              <a:solidFill>
                <a:schemeClr val="bg1"/>
              </a:solidFill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609600" y="5029200"/>
            <a:ext cx="8001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Helvetica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Edmund 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Yeh</a:t>
            </a:r>
            <a:endParaRPr lang="en-US" altLang="en-US" sz="2800" dirty="0" smtClean="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0" y="586409"/>
            <a:ext cx="7332709" cy="380194"/>
          </a:xfrm>
        </p:spPr>
        <p:txBody>
          <a:bodyPr/>
          <a:lstStyle/>
          <a:p>
            <a:r>
              <a:rPr lang="en-US" altLang="en-US" dirty="0">
                <a:latin typeface="Helvetica" charset="0"/>
                <a:ea typeface="ＭＳ Ｐゴシック" charset="-128"/>
              </a:rPr>
              <a:t>NDN Caching Network</a:t>
            </a:r>
          </a:p>
        </p:txBody>
      </p:sp>
      <p:sp>
        <p:nvSpPr>
          <p:cNvPr id="4" name="Oval 3"/>
          <p:cNvSpPr/>
          <p:nvPr/>
        </p:nvSpPr>
        <p:spPr>
          <a:xfrm>
            <a:off x="2006345" y="2726466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6" name="Oval 5"/>
          <p:cNvSpPr/>
          <p:nvPr/>
        </p:nvSpPr>
        <p:spPr>
          <a:xfrm>
            <a:off x="2163805" y="3591630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7" name="Oval 6"/>
          <p:cNvSpPr/>
          <p:nvPr/>
        </p:nvSpPr>
        <p:spPr>
          <a:xfrm>
            <a:off x="2681517" y="2017022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8" name="Oval 7"/>
          <p:cNvSpPr/>
          <p:nvPr/>
        </p:nvSpPr>
        <p:spPr>
          <a:xfrm>
            <a:off x="3336362" y="2949971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9" name="Oval 8"/>
          <p:cNvSpPr/>
          <p:nvPr/>
        </p:nvSpPr>
        <p:spPr>
          <a:xfrm>
            <a:off x="4382570" y="1853275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0" name="Oval 9"/>
          <p:cNvSpPr/>
          <p:nvPr/>
        </p:nvSpPr>
        <p:spPr>
          <a:xfrm>
            <a:off x="3434276" y="4131684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1" name="Oval 10"/>
          <p:cNvSpPr/>
          <p:nvPr/>
        </p:nvSpPr>
        <p:spPr>
          <a:xfrm>
            <a:off x="4492315" y="3073272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2" name="Oval 11"/>
          <p:cNvSpPr/>
          <p:nvPr/>
        </p:nvSpPr>
        <p:spPr>
          <a:xfrm>
            <a:off x="5471625" y="2874384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3" name="Oval 12"/>
          <p:cNvSpPr/>
          <p:nvPr/>
        </p:nvSpPr>
        <p:spPr>
          <a:xfrm>
            <a:off x="5629085" y="3739547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4" name="Oval 13"/>
          <p:cNvSpPr/>
          <p:nvPr/>
        </p:nvSpPr>
        <p:spPr>
          <a:xfrm>
            <a:off x="6146797" y="2164940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5" name="Oval 14"/>
          <p:cNvSpPr/>
          <p:nvPr/>
        </p:nvSpPr>
        <p:spPr>
          <a:xfrm>
            <a:off x="6823211" y="3221190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cxnSp>
        <p:nvCxnSpPr>
          <p:cNvPr id="16" name="Straight Connector 15"/>
          <p:cNvCxnSpPr>
            <a:stCxn id="4" idx="7"/>
            <a:endCxn id="7" idx="3"/>
          </p:cNvCxnSpPr>
          <p:nvPr/>
        </p:nvCxnSpPr>
        <p:spPr>
          <a:xfrm flipV="1">
            <a:off x="2132602" y="2143279"/>
            <a:ext cx="570578" cy="6048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1"/>
            <a:endCxn id="7" idx="4"/>
          </p:cNvCxnSpPr>
          <p:nvPr/>
        </p:nvCxnSpPr>
        <p:spPr>
          <a:xfrm flipH="1" flipV="1">
            <a:off x="2755477" y="2164939"/>
            <a:ext cx="602547" cy="8066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9" idx="2"/>
            <a:endCxn id="7" idx="6"/>
          </p:cNvCxnSpPr>
          <p:nvPr/>
        </p:nvCxnSpPr>
        <p:spPr>
          <a:xfrm flipH="1">
            <a:off x="2829435" y="1927234"/>
            <a:ext cx="1553135" cy="1637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1" idx="2"/>
            <a:endCxn id="8" idx="6"/>
          </p:cNvCxnSpPr>
          <p:nvPr/>
        </p:nvCxnSpPr>
        <p:spPr>
          <a:xfrm flipH="1" flipV="1">
            <a:off x="3484281" y="3023929"/>
            <a:ext cx="1008036" cy="1233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3"/>
            <a:endCxn id="6" idx="6"/>
          </p:cNvCxnSpPr>
          <p:nvPr/>
        </p:nvCxnSpPr>
        <p:spPr>
          <a:xfrm flipH="1">
            <a:off x="2311724" y="3076228"/>
            <a:ext cx="1046300" cy="5893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4" idx="4"/>
            <a:endCxn id="6" idx="0"/>
          </p:cNvCxnSpPr>
          <p:nvPr/>
        </p:nvCxnSpPr>
        <p:spPr>
          <a:xfrm>
            <a:off x="2080305" y="2874384"/>
            <a:ext cx="157460" cy="7172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2"/>
            <a:endCxn id="6" idx="5"/>
          </p:cNvCxnSpPr>
          <p:nvPr/>
        </p:nvCxnSpPr>
        <p:spPr>
          <a:xfrm flipH="1" flipV="1">
            <a:off x="2290062" y="3717886"/>
            <a:ext cx="1144215" cy="4877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3" idx="2"/>
          </p:cNvCxnSpPr>
          <p:nvPr/>
        </p:nvCxnSpPr>
        <p:spPr>
          <a:xfrm flipH="1">
            <a:off x="3582194" y="3813507"/>
            <a:ext cx="2046891" cy="3978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2" idx="2"/>
            <a:endCxn id="11" idx="6"/>
          </p:cNvCxnSpPr>
          <p:nvPr/>
        </p:nvCxnSpPr>
        <p:spPr>
          <a:xfrm flipH="1">
            <a:off x="4640233" y="2948343"/>
            <a:ext cx="831392" cy="1988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8" idx="4"/>
            <a:endCxn id="10" idx="0"/>
          </p:cNvCxnSpPr>
          <p:nvPr/>
        </p:nvCxnSpPr>
        <p:spPr>
          <a:xfrm>
            <a:off x="3410320" y="3097889"/>
            <a:ext cx="97915" cy="1033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9" idx="4"/>
            <a:endCxn id="11" idx="0"/>
          </p:cNvCxnSpPr>
          <p:nvPr/>
        </p:nvCxnSpPr>
        <p:spPr>
          <a:xfrm>
            <a:off x="4456530" y="2001192"/>
            <a:ext cx="109745" cy="10720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4" idx="5"/>
            <a:endCxn id="15" idx="1"/>
          </p:cNvCxnSpPr>
          <p:nvPr/>
        </p:nvCxnSpPr>
        <p:spPr>
          <a:xfrm>
            <a:off x="6273054" y="2291196"/>
            <a:ext cx="571820" cy="9516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2" idx="7"/>
            <a:endCxn id="14" idx="3"/>
          </p:cNvCxnSpPr>
          <p:nvPr/>
        </p:nvCxnSpPr>
        <p:spPr>
          <a:xfrm flipV="1">
            <a:off x="5597881" y="2291196"/>
            <a:ext cx="570578" cy="6048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3" idx="7"/>
            <a:endCxn id="15" idx="3"/>
          </p:cNvCxnSpPr>
          <p:nvPr/>
        </p:nvCxnSpPr>
        <p:spPr>
          <a:xfrm flipV="1">
            <a:off x="5755342" y="3347447"/>
            <a:ext cx="1089532" cy="4137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3" idx="0"/>
            <a:endCxn id="12" idx="4"/>
          </p:cNvCxnSpPr>
          <p:nvPr/>
        </p:nvCxnSpPr>
        <p:spPr>
          <a:xfrm flipH="1" flipV="1">
            <a:off x="5545584" y="3022302"/>
            <a:ext cx="157460" cy="7172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9" idx="6"/>
            <a:endCxn id="14" idx="2"/>
          </p:cNvCxnSpPr>
          <p:nvPr/>
        </p:nvCxnSpPr>
        <p:spPr>
          <a:xfrm>
            <a:off x="4530488" y="1927234"/>
            <a:ext cx="1616309" cy="3116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11" idx="3"/>
            <a:endCxn id="10" idx="7"/>
          </p:cNvCxnSpPr>
          <p:nvPr/>
        </p:nvCxnSpPr>
        <p:spPr>
          <a:xfrm flipH="1">
            <a:off x="3560534" y="3199529"/>
            <a:ext cx="953445" cy="9538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28" name="Snip Single Corner Rectangle 13327"/>
          <p:cNvSpPr/>
          <p:nvPr/>
        </p:nvSpPr>
        <p:spPr>
          <a:xfrm>
            <a:off x="6340243" y="1789295"/>
            <a:ext cx="295835" cy="400619"/>
          </a:xfrm>
          <a:prstGeom prst="snip1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3329" name="TextBox 13328"/>
          <p:cNvSpPr txBox="1"/>
          <p:nvPr/>
        </p:nvSpPr>
        <p:spPr>
          <a:xfrm>
            <a:off x="2250562" y="4788698"/>
            <a:ext cx="5216617" cy="36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47" dirty="0">
                <a:latin typeface="Helvetica" charset="0"/>
                <a:ea typeface="Helvetica" charset="0"/>
                <a:cs typeface="Helvetica" charset="0"/>
              </a:rPr>
              <a:t>Nodes generate </a:t>
            </a:r>
            <a:r>
              <a:rPr lang="en-US" sz="1747" b="1" dirty="0">
                <a:latin typeface="Helvetica" charset="0"/>
                <a:ea typeface="Helvetica" charset="0"/>
                <a:cs typeface="Helvetica" charset="0"/>
              </a:rPr>
              <a:t>requests (IP) </a:t>
            </a:r>
            <a:r>
              <a:rPr lang="en-US" sz="1747" dirty="0">
                <a:latin typeface="Helvetica" charset="0"/>
                <a:ea typeface="Helvetica" charset="0"/>
                <a:cs typeface="Helvetica" charset="0"/>
              </a:rPr>
              <a:t>for data objects</a:t>
            </a:r>
            <a:endParaRPr lang="en-US" sz="1747" dirty="0"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526313" y="3278339"/>
            <a:ext cx="502951" cy="361189"/>
            <a:chOff x="7246366" y="2231240"/>
            <a:chExt cx="518192" cy="372134"/>
          </a:xfrm>
        </p:grpSpPr>
        <p:sp>
          <p:nvSpPr>
            <p:cNvPr id="38" name="Snip Single Corner Rectangle 37"/>
            <p:cNvSpPr/>
            <p:nvPr/>
          </p:nvSpPr>
          <p:spPr>
            <a:xfrm>
              <a:off x="7321590" y="2311183"/>
              <a:ext cx="160290" cy="217064"/>
            </a:xfrm>
            <a:prstGeom prst="snip1Rect">
              <a:avLst>
                <a:gd name="adj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7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459758" y="2231240"/>
              <a:ext cx="304800" cy="372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47">
                  <a:latin typeface="Helvetica Neue" charset="0"/>
                  <a:ea typeface="Helvetica Neue" charset="0"/>
                  <a:cs typeface="Helvetica Neue" charset="0"/>
                </a:rPr>
                <a:t>?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246366" y="2256717"/>
              <a:ext cx="518192" cy="34385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7"/>
            </a:p>
          </p:txBody>
        </p:sp>
      </p:grpSp>
    </p:spTree>
    <p:extLst>
      <p:ext uri="{BB962C8B-B14F-4D97-AF65-F5344CB8AC3E}">
        <p14:creationId xmlns:p14="http://schemas.microsoft.com/office/powerpoint/2010/main" val="78965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5787" y="558117"/>
            <a:ext cx="7321924" cy="434509"/>
          </a:xfrm>
        </p:spPr>
        <p:txBody>
          <a:bodyPr/>
          <a:lstStyle/>
          <a:p>
            <a:r>
              <a:rPr lang="en-US" altLang="en-US" dirty="0" smtClean="0">
                <a:latin typeface="Helvetica" charset="0"/>
                <a:ea typeface="ＭＳ Ｐゴシック" charset="-128"/>
              </a:rPr>
              <a:t>NDN </a:t>
            </a:r>
            <a:r>
              <a:rPr lang="en-US" altLang="en-US" sz="2824" dirty="0">
                <a:latin typeface="Helvetica" charset="0"/>
                <a:ea typeface="ＭＳ Ｐゴシック" charset="-128"/>
              </a:rPr>
              <a:t>Caching</a:t>
            </a:r>
            <a:r>
              <a:rPr lang="en-US" altLang="en-US" dirty="0" smtClean="0">
                <a:latin typeface="Helvetica" charset="0"/>
                <a:ea typeface="ＭＳ Ｐゴシック" charset="-128"/>
              </a:rPr>
              <a:t> Network</a:t>
            </a:r>
            <a:endParaRPr lang="en-US" altLang="en-US" dirty="0">
              <a:latin typeface="Helvetica" charset="0"/>
              <a:ea typeface="ＭＳ Ｐゴシック" charset="-128"/>
            </a:endParaRPr>
          </a:p>
        </p:txBody>
      </p:sp>
      <p:sp>
        <p:nvSpPr>
          <p:cNvPr id="4" name="Oval 3"/>
          <p:cNvSpPr/>
          <p:nvPr/>
        </p:nvSpPr>
        <p:spPr>
          <a:xfrm>
            <a:off x="2006345" y="2726466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6" name="Oval 5"/>
          <p:cNvSpPr/>
          <p:nvPr/>
        </p:nvSpPr>
        <p:spPr>
          <a:xfrm>
            <a:off x="2163805" y="3591630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7" name="Oval 6"/>
          <p:cNvSpPr/>
          <p:nvPr/>
        </p:nvSpPr>
        <p:spPr>
          <a:xfrm>
            <a:off x="2681517" y="2017022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8" name="Oval 7"/>
          <p:cNvSpPr/>
          <p:nvPr/>
        </p:nvSpPr>
        <p:spPr>
          <a:xfrm>
            <a:off x="3336362" y="2949971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9" name="Oval 8"/>
          <p:cNvSpPr/>
          <p:nvPr/>
        </p:nvSpPr>
        <p:spPr>
          <a:xfrm>
            <a:off x="4382570" y="1853275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0" name="Oval 9"/>
          <p:cNvSpPr/>
          <p:nvPr/>
        </p:nvSpPr>
        <p:spPr>
          <a:xfrm>
            <a:off x="3434276" y="4131684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1" name="Oval 10"/>
          <p:cNvSpPr/>
          <p:nvPr/>
        </p:nvSpPr>
        <p:spPr>
          <a:xfrm>
            <a:off x="4492315" y="3073272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2" name="Oval 11"/>
          <p:cNvSpPr/>
          <p:nvPr/>
        </p:nvSpPr>
        <p:spPr>
          <a:xfrm>
            <a:off x="5471625" y="2874384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3" name="Oval 12"/>
          <p:cNvSpPr/>
          <p:nvPr/>
        </p:nvSpPr>
        <p:spPr>
          <a:xfrm>
            <a:off x="5629085" y="3739547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4" name="Oval 13"/>
          <p:cNvSpPr/>
          <p:nvPr/>
        </p:nvSpPr>
        <p:spPr>
          <a:xfrm>
            <a:off x="6146797" y="2164940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5" name="Oval 14"/>
          <p:cNvSpPr/>
          <p:nvPr/>
        </p:nvSpPr>
        <p:spPr>
          <a:xfrm>
            <a:off x="6823211" y="3221190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cxnSp>
        <p:nvCxnSpPr>
          <p:cNvPr id="16" name="Straight Connector 15"/>
          <p:cNvCxnSpPr>
            <a:stCxn id="4" idx="7"/>
            <a:endCxn id="7" idx="3"/>
          </p:cNvCxnSpPr>
          <p:nvPr/>
        </p:nvCxnSpPr>
        <p:spPr>
          <a:xfrm flipV="1">
            <a:off x="2132602" y="2143279"/>
            <a:ext cx="570578" cy="6048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1"/>
            <a:endCxn id="7" idx="4"/>
          </p:cNvCxnSpPr>
          <p:nvPr/>
        </p:nvCxnSpPr>
        <p:spPr>
          <a:xfrm flipH="1" flipV="1">
            <a:off x="2755477" y="2164939"/>
            <a:ext cx="602547" cy="8066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9" idx="2"/>
            <a:endCxn id="7" idx="6"/>
          </p:cNvCxnSpPr>
          <p:nvPr/>
        </p:nvCxnSpPr>
        <p:spPr>
          <a:xfrm flipH="1">
            <a:off x="2829435" y="1927234"/>
            <a:ext cx="1553135" cy="1637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1" idx="2"/>
            <a:endCxn id="8" idx="6"/>
          </p:cNvCxnSpPr>
          <p:nvPr/>
        </p:nvCxnSpPr>
        <p:spPr>
          <a:xfrm flipH="1" flipV="1">
            <a:off x="3484281" y="3023929"/>
            <a:ext cx="1008036" cy="12330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3"/>
            <a:endCxn id="6" idx="6"/>
          </p:cNvCxnSpPr>
          <p:nvPr/>
        </p:nvCxnSpPr>
        <p:spPr>
          <a:xfrm flipH="1">
            <a:off x="2311724" y="3076228"/>
            <a:ext cx="1046300" cy="58936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4" idx="4"/>
            <a:endCxn id="6" idx="0"/>
          </p:cNvCxnSpPr>
          <p:nvPr/>
        </p:nvCxnSpPr>
        <p:spPr>
          <a:xfrm>
            <a:off x="2080305" y="2874384"/>
            <a:ext cx="157460" cy="7172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2"/>
            <a:endCxn id="6" idx="5"/>
          </p:cNvCxnSpPr>
          <p:nvPr/>
        </p:nvCxnSpPr>
        <p:spPr>
          <a:xfrm flipH="1" flipV="1">
            <a:off x="2290062" y="3717886"/>
            <a:ext cx="1144215" cy="4877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3" idx="2"/>
          </p:cNvCxnSpPr>
          <p:nvPr/>
        </p:nvCxnSpPr>
        <p:spPr>
          <a:xfrm flipH="1">
            <a:off x="3582194" y="3813507"/>
            <a:ext cx="2046891" cy="3978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2" idx="2"/>
            <a:endCxn id="11" idx="6"/>
          </p:cNvCxnSpPr>
          <p:nvPr/>
        </p:nvCxnSpPr>
        <p:spPr>
          <a:xfrm flipH="1">
            <a:off x="4640233" y="2948343"/>
            <a:ext cx="831392" cy="19888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8" idx="4"/>
            <a:endCxn id="10" idx="0"/>
          </p:cNvCxnSpPr>
          <p:nvPr/>
        </p:nvCxnSpPr>
        <p:spPr>
          <a:xfrm>
            <a:off x="3410320" y="3097889"/>
            <a:ext cx="97915" cy="1033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9" idx="4"/>
            <a:endCxn id="11" idx="0"/>
          </p:cNvCxnSpPr>
          <p:nvPr/>
        </p:nvCxnSpPr>
        <p:spPr>
          <a:xfrm>
            <a:off x="4456530" y="2001192"/>
            <a:ext cx="109745" cy="10720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4" idx="5"/>
            <a:endCxn id="15" idx="1"/>
          </p:cNvCxnSpPr>
          <p:nvPr/>
        </p:nvCxnSpPr>
        <p:spPr>
          <a:xfrm>
            <a:off x="6273054" y="2291196"/>
            <a:ext cx="571820" cy="9516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2" idx="7"/>
            <a:endCxn id="14" idx="3"/>
          </p:cNvCxnSpPr>
          <p:nvPr/>
        </p:nvCxnSpPr>
        <p:spPr>
          <a:xfrm flipV="1">
            <a:off x="5597881" y="2291196"/>
            <a:ext cx="570578" cy="60484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3" idx="7"/>
            <a:endCxn id="15" idx="3"/>
          </p:cNvCxnSpPr>
          <p:nvPr/>
        </p:nvCxnSpPr>
        <p:spPr>
          <a:xfrm flipV="1">
            <a:off x="5755342" y="3347447"/>
            <a:ext cx="1089532" cy="4137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3" idx="0"/>
            <a:endCxn id="12" idx="4"/>
          </p:cNvCxnSpPr>
          <p:nvPr/>
        </p:nvCxnSpPr>
        <p:spPr>
          <a:xfrm flipH="1" flipV="1">
            <a:off x="5545584" y="3022302"/>
            <a:ext cx="157460" cy="7172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9" idx="6"/>
            <a:endCxn id="14" idx="2"/>
          </p:cNvCxnSpPr>
          <p:nvPr/>
        </p:nvCxnSpPr>
        <p:spPr>
          <a:xfrm>
            <a:off x="4530488" y="1927234"/>
            <a:ext cx="1616309" cy="3116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11" idx="3"/>
            <a:endCxn id="10" idx="7"/>
          </p:cNvCxnSpPr>
          <p:nvPr/>
        </p:nvCxnSpPr>
        <p:spPr>
          <a:xfrm flipH="1">
            <a:off x="3560534" y="3199529"/>
            <a:ext cx="953445" cy="9538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28" name="Snip Single Corner Rectangle 13327"/>
          <p:cNvSpPr/>
          <p:nvPr/>
        </p:nvSpPr>
        <p:spPr>
          <a:xfrm>
            <a:off x="6340243" y="1789295"/>
            <a:ext cx="295835" cy="400619"/>
          </a:xfrm>
          <a:prstGeom prst="snip1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3329" name="TextBox 13328"/>
          <p:cNvSpPr txBox="1"/>
          <p:nvPr/>
        </p:nvSpPr>
        <p:spPr>
          <a:xfrm>
            <a:off x="2132601" y="4959537"/>
            <a:ext cx="4937350" cy="36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47" dirty="0">
                <a:latin typeface="Helvetica" charset="0"/>
                <a:ea typeface="Helvetica" charset="0"/>
                <a:cs typeface="Helvetica" charset="0"/>
              </a:rPr>
              <a:t>Requests (IPs) routed </a:t>
            </a:r>
            <a:r>
              <a:rPr lang="en-US" sz="1747" dirty="0">
                <a:latin typeface="Helvetica" charset="0"/>
                <a:ea typeface="Helvetica" charset="0"/>
                <a:cs typeface="Helvetica" charset="0"/>
              </a:rPr>
              <a:t>towards </a:t>
            </a:r>
            <a:r>
              <a:rPr lang="en-US" sz="1747" dirty="0">
                <a:latin typeface="Helvetica" charset="0"/>
                <a:ea typeface="Helvetica" charset="0"/>
                <a:cs typeface="Helvetica" charset="0"/>
              </a:rPr>
              <a:t>data source</a:t>
            </a:r>
            <a:endParaRPr lang="en-US" sz="1747" dirty="0"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526313" y="3278339"/>
            <a:ext cx="502951" cy="361189"/>
            <a:chOff x="7246366" y="2231240"/>
            <a:chExt cx="518192" cy="372134"/>
          </a:xfrm>
        </p:grpSpPr>
        <p:sp>
          <p:nvSpPr>
            <p:cNvPr id="17" name="Rectangle 16"/>
            <p:cNvSpPr/>
            <p:nvPr/>
          </p:nvSpPr>
          <p:spPr>
            <a:xfrm>
              <a:off x="7246366" y="2256717"/>
              <a:ext cx="518192" cy="343855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7"/>
            </a:p>
          </p:txBody>
        </p:sp>
        <p:sp>
          <p:nvSpPr>
            <p:cNvPr id="35" name="Snip Single Corner Rectangle 34"/>
            <p:cNvSpPr/>
            <p:nvPr/>
          </p:nvSpPr>
          <p:spPr>
            <a:xfrm>
              <a:off x="7321590" y="2311183"/>
              <a:ext cx="160290" cy="217064"/>
            </a:xfrm>
            <a:prstGeom prst="snip1Rect">
              <a:avLst>
                <a:gd name="adj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7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459758" y="2231240"/>
              <a:ext cx="304800" cy="372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47" dirty="0">
                  <a:latin typeface="Helvetica Neue" charset="0"/>
                  <a:ea typeface="Helvetica Neue" charset="0"/>
                  <a:cs typeface="Helvetica Neue" charset="0"/>
                </a:rPr>
                <a:t>?</a:t>
              </a:r>
            </a:p>
          </p:txBody>
        </p:sp>
      </p:grpSp>
      <p:sp>
        <p:nvSpPr>
          <p:cNvPr id="43" name="Snip Single Corner Rectangle 42"/>
          <p:cNvSpPr/>
          <p:nvPr/>
        </p:nvSpPr>
        <p:spPr>
          <a:xfrm>
            <a:off x="6488160" y="1937213"/>
            <a:ext cx="295835" cy="400619"/>
          </a:xfrm>
          <a:prstGeom prst="snip1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</p:spTree>
    <p:extLst>
      <p:ext uri="{BB962C8B-B14F-4D97-AF65-F5344CB8AC3E}">
        <p14:creationId xmlns:p14="http://schemas.microsoft.com/office/powerpoint/2010/main" val="186669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7407E-6 L 0.19687 -0.10047 L 0.34496 -0.09167 L 0.40903 -0.10764 L 0.48489 -0.20764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53" y="-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06345" y="2726466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6" name="Oval 5"/>
          <p:cNvSpPr/>
          <p:nvPr/>
        </p:nvSpPr>
        <p:spPr>
          <a:xfrm>
            <a:off x="2163805" y="3591630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7" name="Oval 6"/>
          <p:cNvSpPr/>
          <p:nvPr/>
        </p:nvSpPr>
        <p:spPr>
          <a:xfrm>
            <a:off x="2681517" y="2017022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8" name="Oval 7"/>
          <p:cNvSpPr/>
          <p:nvPr/>
        </p:nvSpPr>
        <p:spPr>
          <a:xfrm>
            <a:off x="3336362" y="2949971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9" name="Oval 8"/>
          <p:cNvSpPr/>
          <p:nvPr/>
        </p:nvSpPr>
        <p:spPr>
          <a:xfrm>
            <a:off x="4382570" y="1853275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0" name="Oval 9"/>
          <p:cNvSpPr/>
          <p:nvPr/>
        </p:nvSpPr>
        <p:spPr>
          <a:xfrm>
            <a:off x="3434276" y="4131684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1" name="Oval 10"/>
          <p:cNvSpPr/>
          <p:nvPr/>
        </p:nvSpPr>
        <p:spPr>
          <a:xfrm>
            <a:off x="4492315" y="3073272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2" name="Oval 11"/>
          <p:cNvSpPr/>
          <p:nvPr/>
        </p:nvSpPr>
        <p:spPr>
          <a:xfrm>
            <a:off x="5471625" y="2874384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3" name="Oval 12"/>
          <p:cNvSpPr/>
          <p:nvPr/>
        </p:nvSpPr>
        <p:spPr>
          <a:xfrm>
            <a:off x="5629085" y="3739547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4" name="Oval 13"/>
          <p:cNvSpPr/>
          <p:nvPr/>
        </p:nvSpPr>
        <p:spPr>
          <a:xfrm>
            <a:off x="6146797" y="2164940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5" name="Oval 14"/>
          <p:cNvSpPr/>
          <p:nvPr/>
        </p:nvSpPr>
        <p:spPr>
          <a:xfrm>
            <a:off x="6823211" y="3221190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cxnSp>
        <p:nvCxnSpPr>
          <p:cNvPr id="16" name="Straight Connector 15"/>
          <p:cNvCxnSpPr>
            <a:stCxn id="4" idx="7"/>
            <a:endCxn id="7" idx="3"/>
          </p:cNvCxnSpPr>
          <p:nvPr/>
        </p:nvCxnSpPr>
        <p:spPr>
          <a:xfrm flipV="1">
            <a:off x="2132602" y="2143279"/>
            <a:ext cx="570578" cy="6048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1"/>
            <a:endCxn id="7" idx="4"/>
          </p:cNvCxnSpPr>
          <p:nvPr/>
        </p:nvCxnSpPr>
        <p:spPr>
          <a:xfrm flipH="1" flipV="1">
            <a:off x="2755477" y="2164939"/>
            <a:ext cx="602547" cy="8066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9" idx="2"/>
            <a:endCxn id="7" idx="6"/>
          </p:cNvCxnSpPr>
          <p:nvPr/>
        </p:nvCxnSpPr>
        <p:spPr>
          <a:xfrm flipH="1">
            <a:off x="2829435" y="1927234"/>
            <a:ext cx="1553135" cy="1637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1" idx="2"/>
            <a:endCxn id="8" idx="6"/>
          </p:cNvCxnSpPr>
          <p:nvPr/>
        </p:nvCxnSpPr>
        <p:spPr>
          <a:xfrm flipH="1" flipV="1">
            <a:off x="3484281" y="3023929"/>
            <a:ext cx="1008036" cy="12330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3"/>
            <a:endCxn id="6" idx="6"/>
          </p:cNvCxnSpPr>
          <p:nvPr/>
        </p:nvCxnSpPr>
        <p:spPr>
          <a:xfrm flipH="1">
            <a:off x="2311724" y="3076228"/>
            <a:ext cx="1046300" cy="58936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4" idx="4"/>
            <a:endCxn id="6" idx="0"/>
          </p:cNvCxnSpPr>
          <p:nvPr/>
        </p:nvCxnSpPr>
        <p:spPr>
          <a:xfrm>
            <a:off x="2080305" y="2874384"/>
            <a:ext cx="157460" cy="7172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2"/>
            <a:endCxn id="6" idx="5"/>
          </p:cNvCxnSpPr>
          <p:nvPr/>
        </p:nvCxnSpPr>
        <p:spPr>
          <a:xfrm flipH="1" flipV="1">
            <a:off x="2290062" y="3717886"/>
            <a:ext cx="1144215" cy="4877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3" idx="2"/>
          </p:cNvCxnSpPr>
          <p:nvPr/>
        </p:nvCxnSpPr>
        <p:spPr>
          <a:xfrm flipH="1">
            <a:off x="3582194" y="3813507"/>
            <a:ext cx="2046891" cy="3978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2" idx="2"/>
            <a:endCxn id="11" idx="6"/>
          </p:cNvCxnSpPr>
          <p:nvPr/>
        </p:nvCxnSpPr>
        <p:spPr>
          <a:xfrm flipH="1">
            <a:off x="4640233" y="2948343"/>
            <a:ext cx="831392" cy="19888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8" idx="4"/>
            <a:endCxn id="10" idx="0"/>
          </p:cNvCxnSpPr>
          <p:nvPr/>
        </p:nvCxnSpPr>
        <p:spPr>
          <a:xfrm>
            <a:off x="3410320" y="3097889"/>
            <a:ext cx="97915" cy="1033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9" idx="4"/>
            <a:endCxn id="11" idx="0"/>
          </p:cNvCxnSpPr>
          <p:nvPr/>
        </p:nvCxnSpPr>
        <p:spPr>
          <a:xfrm>
            <a:off x="4456530" y="2001192"/>
            <a:ext cx="109745" cy="10720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4" idx="5"/>
            <a:endCxn id="15" idx="1"/>
          </p:cNvCxnSpPr>
          <p:nvPr/>
        </p:nvCxnSpPr>
        <p:spPr>
          <a:xfrm>
            <a:off x="6273054" y="2291196"/>
            <a:ext cx="571820" cy="9516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2" idx="7"/>
            <a:endCxn id="14" idx="3"/>
          </p:cNvCxnSpPr>
          <p:nvPr/>
        </p:nvCxnSpPr>
        <p:spPr>
          <a:xfrm flipV="1">
            <a:off x="5597881" y="2291196"/>
            <a:ext cx="570578" cy="60484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3" idx="7"/>
            <a:endCxn id="15" idx="3"/>
          </p:cNvCxnSpPr>
          <p:nvPr/>
        </p:nvCxnSpPr>
        <p:spPr>
          <a:xfrm flipV="1">
            <a:off x="5755342" y="3347447"/>
            <a:ext cx="1089532" cy="4137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3" idx="0"/>
            <a:endCxn id="12" idx="4"/>
          </p:cNvCxnSpPr>
          <p:nvPr/>
        </p:nvCxnSpPr>
        <p:spPr>
          <a:xfrm flipH="1" flipV="1">
            <a:off x="5545584" y="3022302"/>
            <a:ext cx="157460" cy="7172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9" idx="6"/>
            <a:endCxn id="14" idx="2"/>
          </p:cNvCxnSpPr>
          <p:nvPr/>
        </p:nvCxnSpPr>
        <p:spPr>
          <a:xfrm>
            <a:off x="4530488" y="1927234"/>
            <a:ext cx="1616309" cy="3116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11" idx="3"/>
            <a:endCxn id="10" idx="7"/>
          </p:cNvCxnSpPr>
          <p:nvPr/>
        </p:nvCxnSpPr>
        <p:spPr>
          <a:xfrm flipH="1">
            <a:off x="3560534" y="3199529"/>
            <a:ext cx="953445" cy="9538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28" name="Snip Single Corner Rectangle 13327"/>
          <p:cNvSpPr/>
          <p:nvPr/>
        </p:nvSpPr>
        <p:spPr>
          <a:xfrm>
            <a:off x="6340243" y="1789295"/>
            <a:ext cx="295835" cy="400619"/>
          </a:xfrm>
          <a:prstGeom prst="snip1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3329" name="TextBox 13328"/>
          <p:cNvSpPr txBox="1"/>
          <p:nvPr/>
        </p:nvSpPr>
        <p:spPr>
          <a:xfrm>
            <a:off x="2103972" y="4834218"/>
            <a:ext cx="4937350" cy="36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47" dirty="0">
                <a:latin typeface="Helvetica" charset="0"/>
                <a:ea typeface="Helvetica" charset="0"/>
                <a:cs typeface="Helvetica" charset="0"/>
              </a:rPr>
              <a:t>Data Packets (DPs) routed over </a:t>
            </a:r>
            <a:r>
              <a:rPr lang="en-US" sz="1747" b="1" dirty="0">
                <a:latin typeface="Helvetica" charset="0"/>
                <a:ea typeface="Helvetica" charset="0"/>
                <a:cs typeface="Helvetica" charset="0"/>
              </a:rPr>
              <a:t>reverse</a:t>
            </a:r>
            <a:r>
              <a:rPr lang="en-US" sz="1747" dirty="0">
                <a:latin typeface="Helvetica" charset="0"/>
                <a:ea typeface="Helvetica" charset="0"/>
                <a:cs typeface="Helvetica" charset="0"/>
              </a:rPr>
              <a:t> path</a:t>
            </a:r>
          </a:p>
        </p:txBody>
      </p:sp>
      <p:sp>
        <p:nvSpPr>
          <p:cNvPr id="39" name="Snip Single Corner Rectangle 38"/>
          <p:cNvSpPr/>
          <p:nvPr/>
        </p:nvSpPr>
        <p:spPr>
          <a:xfrm>
            <a:off x="6488160" y="1937213"/>
            <a:ext cx="295835" cy="400619"/>
          </a:xfrm>
          <a:prstGeom prst="snip1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539575"/>
            <a:ext cx="5644051" cy="434509"/>
          </a:xfrm>
        </p:spPr>
        <p:txBody>
          <a:bodyPr/>
          <a:lstStyle/>
          <a:p>
            <a:r>
              <a:rPr lang="en-US" dirty="0" smtClean="0"/>
              <a:t>NDN </a:t>
            </a:r>
            <a:r>
              <a:rPr lang="en-US" altLang="en-US" sz="2824" dirty="0">
                <a:latin typeface="Helvetica" charset="0"/>
                <a:ea typeface="ＭＳ Ｐゴシック" charset="-128"/>
              </a:rPr>
              <a:t>Caching </a:t>
            </a:r>
            <a:r>
              <a:rPr lang="en-US" dirty="0" smtClean="0"/>
              <a:t>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63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21 -0.00741 L -0.07917 0.15162 L -0.19757 0.19606 L -0.3309 0.17592 L -0.46945 0.270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06345" y="2726466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6" name="Oval 5"/>
          <p:cNvSpPr/>
          <p:nvPr/>
        </p:nvSpPr>
        <p:spPr>
          <a:xfrm>
            <a:off x="2163805" y="3591630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7" name="Oval 6"/>
          <p:cNvSpPr/>
          <p:nvPr/>
        </p:nvSpPr>
        <p:spPr>
          <a:xfrm>
            <a:off x="2681517" y="2017022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8" name="Oval 7"/>
          <p:cNvSpPr/>
          <p:nvPr/>
        </p:nvSpPr>
        <p:spPr>
          <a:xfrm>
            <a:off x="3336362" y="2949971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9" name="Oval 8"/>
          <p:cNvSpPr/>
          <p:nvPr/>
        </p:nvSpPr>
        <p:spPr>
          <a:xfrm>
            <a:off x="4382570" y="1853275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0" name="Oval 9"/>
          <p:cNvSpPr/>
          <p:nvPr/>
        </p:nvSpPr>
        <p:spPr>
          <a:xfrm>
            <a:off x="3434276" y="4131684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1" name="Oval 10"/>
          <p:cNvSpPr/>
          <p:nvPr/>
        </p:nvSpPr>
        <p:spPr>
          <a:xfrm>
            <a:off x="4492315" y="3073272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2" name="Oval 11"/>
          <p:cNvSpPr/>
          <p:nvPr/>
        </p:nvSpPr>
        <p:spPr>
          <a:xfrm>
            <a:off x="5471625" y="2874384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3" name="Oval 12"/>
          <p:cNvSpPr/>
          <p:nvPr/>
        </p:nvSpPr>
        <p:spPr>
          <a:xfrm>
            <a:off x="5629085" y="3739547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4" name="Oval 13"/>
          <p:cNvSpPr/>
          <p:nvPr/>
        </p:nvSpPr>
        <p:spPr>
          <a:xfrm>
            <a:off x="6146797" y="2164940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5" name="Oval 14"/>
          <p:cNvSpPr/>
          <p:nvPr/>
        </p:nvSpPr>
        <p:spPr>
          <a:xfrm>
            <a:off x="6823211" y="3221190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cxnSp>
        <p:nvCxnSpPr>
          <p:cNvPr id="16" name="Straight Connector 15"/>
          <p:cNvCxnSpPr>
            <a:stCxn id="4" idx="7"/>
            <a:endCxn id="7" idx="3"/>
          </p:cNvCxnSpPr>
          <p:nvPr/>
        </p:nvCxnSpPr>
        <p:spPr>
          <a:xfrm flipV="1">
            <a:off x="2132602" y="2143279"/>
            <a:ext cx="570578" cy="6048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1"/>
            <a:endCxn id="7" idx="4"/>
          </p:cNvCxnSpPr>
          <p:nvPr/>
        </p:nvCxnSpPr>
        <p:spPr>
          <a:xfrm flipH="1" flipV="1">
            <a:off x="2755477" y="2164939"/>
            <a:ext cx="602547" cy="8066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9" idx="2"/>
            <a:endCxn id="7" idx="6"/>
          </p:cNvCxnSpPr>
          <p:nvPr/>
        </p:nvCxnSpPr>
        <p:spPr>
          <a:xfrm flipH="1">
            <a:off x="2829435" y="1927234"/>
            <a:ext cx="1553135" cy="1637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1" idx="2"/>
            <a:endCxn id="8" idx="6"/>
          </p:cNvCxnSpPr>
          <p:nvPr/>
        </p:nvCxnSpPr>
        <p:spPr>
          <a:xfrm flipH="1" flipV="1">
            <a:off x="3484281" y="3023929"/>
            <a:ext cx="1008036" cy="1233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3"/>
            <a:endCxn id="6" idx="6"/>
          </p:cNvCxnSpPr>
          <p:nvPr/>
        </p:nvCxnSpPr>
        <p:spPr>
          <a:xfrm flipH="1">
            <a:off x="2311724" y="3076228"/>
            <a:ext cx="1046300" cy="5893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4" idx="4"/>
            <a:endCxn id="6" idx="0"/>
          </p:cNvCxnSpPr>
          <p:nvPr/>
        </p:nvCxnSpPr>
        <p:spPr>
          <a:xfrm>
            <a:off x="2080305" y="2874384"/>
            <a:ext cx="157460" cy="7172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2"/>
            <a:endCxn id="6" idx="5"/>
          </p:cNvCxnSpPr>
          <p:nvPr/>
        </p:nvCxnSpPr>
        <p:spPr>
          <a:xfrm flipH="1" flipV="1">
            <a:off x="2290062" y="3717886"/>
            <a:ext cx="1144215" cy="4877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3" idx="2"/>
          </p:cNvCxnSpPr>
          <p:nvPr/>
        </p:nvCxnSpPr>
        <p:spPr>
          <a:xfrm flipH="1">
            <a:off x="3582194" y="3813507"/>
            <a:ext cx="2046891" cy="3978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2" idx="2"/>
            <a:endCxn id="11" idx="6"/>
          </p:cNvCxnSpPr>
          <p:nvPr/>
        </p:nvCxnSpPr>
        <p:spPr>
          <a:xfrm flipH="1">
            <a:off x="4640233" y="2948343"/>
            <a:ext cx="831392" cy="1988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8" idx="4"/>
            <a:endCxn id="10" idx="0"/>
          </p:cNvCxnSpPr>
          <p:nvPr/>
        </p:nvCxnSpPr>
        <p:spPr>
          <a:xfrm>
            <a:off x="3410320" y="3097889"/>
            <a:ext cx="97915" cy="1033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9" idx="4"/>
            <a:endCxn id="11" idx="0"/>
          </p:cNvCxnSpPr>
          <p:nvPr/>
        </p:nvCxnSpPr>
        <p:spPr>
          <a:xfrm>
            <a:off x="4456530" y="2001192"/>
            <a:ext cx="109745" cy="10720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4" idx="5"/>
            <a:endCxn id="15" idx="1"/>
          </p:cNvCxnSpPr>
          <p:nvPr/>
        </p:nvCxnSpPr>
        <p:spPr>
          <a:xfrm>
            <a:off x="6273054" y="2291196"/>
            <a:ext cx="571820" cy="9516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2" idx="7"/>
            <a:endCxn id="14" idx="3"/>
          </p:cNvCxnSpPr>
          <p:nvPr/>
        </p:nvCxnSpPr>
        <p:spPr>
          <a:xfrm flipV="1">
            <a:off x="5597881" y="2291196"/>
            <a:ext cx="570578" cy="6048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3" idx="7"/>
            <a:endCxn id="15" idx="3"/>
          </p:cNvCxnSpPr>
          <p:nvPr/>
        </p:nvCxnSpPr>
        <p:spPr>
          <a:xfrm flipV="1">
            <a:off x="5755342" y="3347447"/>
            <a:ext cx="1089532" cy="4137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3" idx="0"/>
            <a:endCxn id="12" idx="4"/>
          </p:cNvCxnSpPr>
          <p:nvPr/>
        </p:nvCxnSpPr>
        <p:spPr>
          <a:xfrm flipH="1" flipV="1">
            <a:off x="5545584" y="3022302"/>
            <a:ext cx="157460" cy="7172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9" idx="6"/>
            <a:endCxn id="14" idx="2"/>
          </p:cNvCxnSpPr>
          <p:nvPr/>
        </p:nvCxnSpPr>
        <p:spPr>
          <a:xfrm>
            <a:off x="4530488" y="1927234"/>
            <a:ext cx="1616309" cy="3116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11" idx="3"/>
            <a:endCxn id="10" idx="7"/>
          </p:cNvCxnSpPr>
          <p:nvPr/>
        </p:nvCxnSpPr>
        <p:spPr>
          <a:xfrm flipH="1">
            <a:off x="3560534" y="3199529"/>
            <a:ext cx="953445" cy="9538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28" name="Snip Single Corner Rectangle 13327"/>
          <p:cNvSpPr/>
          <p:nvPr/>
        </p:nvSpPr>
        <p:spPr>
          <a:xfrm>
            <a:off x="6340243" y="1789295"/>
            <a:ext cx="295835" cy="400619"/>
          </a:xfrm>
          <a:prstGeom prst="snip1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grpSp>
        <p:nvGrpSpPr>
          <p:cNvPr id="36" name="Group 35"/>
          <p:cNvGrpSpPr/>
          <p:nvPr/>
        </p:nvGrpSpPr>
        <p:grpSpPr>
          <a:xfrm>
            <a:off x="1526313" y="3278339"/>
            <a:ext cx="502951" cy="361189"/>
            <a:chOff x="7246366" y="2231240"/>
            <a:chExt cx="518192" cy="372134"/>
          </a:xfrm>
        </p:grpSpPr>
        <p:sp>
          <p:nvSpPr>
            <p:cNvPr id="41" name="Rectangle 40"/>
            <p:cNvSpPr/>
            <p:nvPr/>
          </p:nvSpPr>
          <p:spPr>
            <a:xfrm>
              <a:off x="7246366" y="2256717"/>
              <a:ext cx="518192" cy="343855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7"/>
            </a:p>
          </p:txBody>
        </p:sp>
        <p:sp>
          <p:nvSpPr>
            <p:cNvPr id="38" name="Snip Single Corner Rectangle 37"/>
            <p:cNvSpPr/>
            <p:nvPr/>
          </p:nvSpPr>
          <p:spPr>
            <a:xfrm>
              <a:off x="7321590" y="2311183"/>
              <a:ext cx="160290" cy="217064"/>
            </a:xfrm>
            <a:prstGeom prst="snip1Rect">
              <a:avLst>
                <a:gd name="adj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7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459758" y="2231240"/>
              <a:ext cx="304800" cy="372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47">
                  <a:latin typeface="Helvetica Neue" charset="0"/>
                  <a:ea typeface="Helvetica Neue" charset="0"/>
                  <a:cs typeface="Helvetica Neue" charset="0"/>
                </a:rPr>
                <a:t>?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49778" y="2334289"/>
            <a:ext cx="272931" cy="695566"/>
            <a:chOff x="6891430" y="4236356"/>
            <a:chExt cx="281202" cy="716644"/>
          </a:xfrm>
        </p:grpSpPr>
        <p:sp>
          <p:nvSpPr>
            <p:cNvPr id="43" name="Rectangle 42"/>
            <p:cNvSpPr/>
            <p:nvPr/>
          </p:nvSpPr>
          <p:spPr>
            <a:xfrm>
              <a:off x="6891430" y="4236356"/>
              <a:ext cx="281202" cy="362699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7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891430" y="4590301"/>
              <a:ext cx="281202" cy="362699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7"/>
            </a:p>
          </p:txBody>
        </p:sp>
      </p:grpSp>
      <p:sp>
        <p:nvSpPr>
          <p:cNvPr id="63" name="Rectangle 62"/>
          <p:cNvSpPr/>
          <p:nvPr/>
        </p:nvSpPr>
        <p:spPr>
          <a:xfrm>
            <a:off x="3349722" y="2627564"/>
            <a:ext cx="272931" cy="3520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grpSp>
        <p:nvGrpSpPr>
          <p:cNvPr id="52" name="Group 51"/>
          <p:cNvGrpSpPr/>
          <p:nvPr/>
        </p:nvGrpSpPr>
        <p:grpSpPr>
          <a:xfrm>
            <a:off x="5310923" y="2135649"/>
            <a:ext cx="272931" cy="695566"/>
            <a:chOff x="6891430" y="4236356"/>
            <a:chExt cx="281202" cy="716644"/>
          </a:xfrm>
        </p:grpSpPr>
        <p:sp>
          <p:nvSpPr>
            <p:cNvPr id="53" name="Rectangle 52"/>
            <p:cNvSpPr/>
            <p:nvPr/>
          </p:nvSpPr>
          <p:spPr>
            <a:xfrm>
              <a:off x="6891430" y="4236356"/>
              <a:ext cx="281202" cy="362699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7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891430" y="4590301"/>
              <a:ext cx="281202" cy="362699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7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1872932" y="2320377"/>
            <a:ext cx="272931" cy="3520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67" name="Rectangle 66"/>
          <p:cNvSpPr/>
          <p:nvPr/>
        </p:nvSpPr>
        <p:spPr>
          <a:xfrm>
            <a:off x="4533686" y="1447316"/>
            <a:ext cx="272931" cy="3520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grpSp>
        <p:nvGrpSpPr>
          <p:cNvPr id="68" name="Group 67"/>
          <p:cNvGrpSpPr/>
          <p:nvPr/>
        </p:nvGrpSpPr>
        <p:grpSpPr>
          <a:xfrm>
            <a:off x="2920284" y="1290761"/>
            <a:ext cx="272931" cy="695566"/>
            <a:chOff x="6891430" y="4236356"/>
            <a:chExt cx="281202" cy="716644"/>
          </a:xfrm>
        </p:grpSpPr>
        <p:sp>
          <p:nvSpPr>
            <p:cNvPr id="69" name="Rectangle 68"/>
            <p:cNvSpPr/>
            <p:nvPr/>
          </p:nvSpPr>
          <p:spPr>
            <a:xfrm>
              <a:off x="6891430" y="4236356"/>
              <a:ext cx="281202" cy="362699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7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891430" y="4590301"/>
              <a:ext cx="281202" cy="362699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7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028319" y="3731253"/>
            <a:ext cx="272931" cy="695566"/>
            <a:chOff x="6891430" y="4236356"/>
            <a:chExt cx="281202" cy="716644"/>
          </a:xfrm>
        </p:grpSpPr>
        <p:sp>
          <p:nvSpPr>
            <p:cNvPr id="73" name="Rectangle 72"/>
            <p:cNvSpPr/>
            <p:nvPr/>
          </p:nvSpPr>
          <p:spPr>
            <a:xfrm>
              <a:off x="6891430" y="4236356"/>
              <a:ext cx="281202" cy="362699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7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891430" y="4590301"/>
              <a:ext cx="281202" cy="362699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7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946214" y="3539682"/>
            <a:ext cx="272931" cy="695566"/>
            <a:chOff x="6891430" y="4236356"/>
            <a:chExt cx="281202" cy="716644"/>
          </a:xfrm>
        </p:grpSpPr>
        <p:sp>
          <p:nvSpPr>
            <p:cNvPr id="76" name="Rectangle 75"/>
            <p:cNvSpPr/>
            <p:nvPr/>
          </p:nvSpPr>
          <p:spPr>
            <a:xfrm>
              <a:off x="6891430" y="4236356"/>
              <a:ext cx="281202" cy="362699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7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891430" y="4590301"/>
              <a:ext cx="281202" cy="362699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7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141951" y="2800425"/>
            <a:ext cx="272931" cy="695566"/>
            <a:chOff x="6891430" y="4236356"/>
            <a:chExt cx="281202" cy="716644"/>
          </a:xfrm>
        </p:grpSpPr>
        <p:sp>
          <p:nvSpPr>
            <p:cNvPr id="80" name="Rectangle 79"/>
            <p:cNvSpPr/>
            <p:nvPr/>
          </p:nvSpPr>
          <p:spPr>
            <a:xfrm>
              <a:off x="6891430" y="4236356"/>
              <a:ext cx="281202" cy="362699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7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891430" y="4590301"/>
              <a:ext cx="281202" cy="362699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7"/>
            </a:p>
          </p:txBody>
        </p:sp>
      </p:grp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601280"/>
            <a:ext cx="5563765" cy="379028"/>
          </a:xfrm>
        </p:spPr>
        <p:txBody>
          <a:bodyPr/>
          <a:lstStyle/>
          <a:p>
            <a:r>
              <a:rPr lang="en-US" dirty="0" smtClean="0"/>
              <a:t>NDN </a:t>
            </a:r>
            <a:r>
              <a:rPr lang="en-US" altLang="en-US" sz="2824" dirty="0">
                <a:latin typeface="Helvetica" charset="0"/>
                <a:ea typeface="ＭＳ Ｐゴシック" charset="-128"/>
              </a:rPr>
              <a:t>Caching </a:t>
            </a:r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250563" y="4788698"/>
            <a:ext cx="5164319" cy="36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47" dirty="0">
                <a:latin typeface="Helvetica" charset="0"/>
                <a:ea typeface="Helvetica" charset="0"/>
                <a:cs typeface="Helvetica" charset="0"/>
              </a:rPr>
              <a:t>Nodes have </a:t>
            </a:r>
            <a:r>
              <a:rPr lang="en-US" sz="1747" b="1" dirty="0">
                <a:latin typeface="Helvetica" charset="0"/>
                <a:ea typeface="Helvetica" charset="0"/>
                <a:cs typeface="Helvetica" charset="0"/>
              </a:rPr>
              <a:t>caches</a:t>
            </a:r>
            <a:r>
              <a:rPr lang="en-US" sz="1747" dirty="0">
                <a:latin typeface="Helvetica" charset="0"/>
                <a:ea typeface="Helvetica" charset="0"/>
                <a:cs typeface="Helvetica" charset="0"/>
              </a:rPr>
              <a:t> with finite capacities</a:t>
            </a:r>
          </a:p>
        </p:txBody>
      </p:sp>
    </p:spTree>
    <p:extLst>
      <p:ext uri="{BB962C8B-B14F-4D97-AF65-F5344CB8AC3E}">
        <p14:creationId xmlns:p14="http://schemas.microsoft.com/office/powerpoint/2010/main" val="13064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06345" y="2726466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6" name="Oval 5"/>
          <p:cNvSpPr/>
          <p:nvPr/>
        </p:nvSpPr>
        <p:spPr>
          <a:xfrm>
            <a:off x="2163805" y="3591630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7" name="Oval 6"/>
          <p:cNvSpPr/>
          <p:nvPr/>
        </p:nvSpPr>
        <p:spPr>
          <a:xfrm>
            <a:off x="2681517" y="2017022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8" name="Oval 7"/>
          <p:cNvSpPr/>
          <p:nvPr/>
        </p:nvSpPr>
        <p:spPr>
          <a:xfrm>
            <a:off x="3336362" y="2949971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9" name="Oval 8"/>
          <p:cNvSpPr/>
          <p:nvPr/>
        </p:nvSpPr>
        <p:spPr>
          <a:xfrm>
            <a:off x="4382570" y="1853275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0" name="Oval 9"/>
          <p:cNvSpPr/>
          <p:nvPr/>
        </p:nvSpPr>
        <p:spPr>
          <a:xfrm>
            <a:off x="3434276" y="4131684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1" name="Oval 10"/>
          <p:cNvSpPr/>
          <p:nvPr/>
        </p:nvSpPr>
        <p:spPr>
          <a:xfrm>
            <a:off x="4492315" y="3073272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2" name="Oval 11"/>
          <p:cNvSpPr/>
          <p:nvPr/>
        </p:nvSpPr>
        <p:spPr>
          <a:xfrm>
            <a:off x="5471625" y="2874384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3" name="Oval 12"/>
          <p:cNvSpPr/>
          <p:nvPr/>
        </p:nvSpPr>
        <p:spPr>
          <a:xfrm>
            <a:off x="5629085" y="3739547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4" name="Oval 13"/>
          <p:cNvSpPr/>
          <p:nvPr/>
        </p:nvSpPr>
        <p:spPr>
          <a:xfrm>
            <a:off x="6146797" y="2164940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5" name="Oval 14"/>
          <p:cNvSpPr/>
          <p:nvPr/>
        </p:nvSpPr>
        <p:spPr>
          <a:xfrm>
            <a:off x="6823211" y="3221190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cxnSp>
        <p:nvCxnSpPr>
          <p:cNvPr id="16" name="Straight Connector 15"/>
          <p:cNvCxnSpPr>
            <a:stCxn id="4" idx="7"/>
            <a:endCxn id="7" idx="3"/>
          </p:cNvCxnSpPr>
          <p:nvPr/>
        </p:nvCxnSpPr>
        <p:spPr>
          <a:xfrm flipV="1">
            <a:off x="2132602" y="2143279"/>
            <a:ext cx="570578" cy="6048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1"/>
            <a:endCxn id="7" idx="4"/>
          </p:cNvCxnSpPr>
          <p:nvPr/>
        </p:nvCxnSpPr>
        <p:spPr>
          <a:xfrm flipH="1" flipV="1">
            <a:off x="2755477" y="2164939"/>
            <a:ext cx="602547" cy="8066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9" idx="2"/>
            <a:endCxn id="7" idx="6"/>
          </p:cNvCxnSpPr>
          <p:nvPr/>
        </p:nvCxnSpPr>
        <p:spPr>
          <a:xfrm flipH="1">
            <a:off x="2829435" y="1927234"/>
            <a:ext cx="1553135" cy="1637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3484281" y="3019405"/>
            <a:ext cx="1008036" cy="123302"/>
          </a:xfrm>
          <a:prstGeom prst="line">
            <a:avLst/>
          </a:prstGeom>
          <a:ln w="57150">
            <a:solidFill>
              <a:srgbClr val="D81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303423" y="3038221"/>
            <a:ext cx="1046300" cy="589361"/>
          </a:xfrm>
          <a:prstGeom prst="line">
            <a:avLst/>
          </a:prstGeom>
          <a:ln w="57150">
            <a:solidFill>
              <a:srgbClr val="D81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4" idx="4"/>
            <a:endCxn id="6" idx="0"/>
          </p:cNvCxnSpPr>
          <p:nvPr/>
        </p:nvCxnSpPr>
        <p:spPr>
          <a:xfrm>
            <a:off x="2080305" y="2874384"/>
            <a:ext cx="157460" cy="7172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2"/>
            <a:endCxn id="6" idx="5"/>
          </p:cNvCxnSpPr>
          <p:nvPr/>
        </p:nvCxnSpPr>
        <p:spPr>
          <a:xfrm flipH="1" flipV="1">
            <a:off x="2290062" y="3717886"/>
            <a:ext cx="1144215" cy="4877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3" idx="2"/>
          </p:cNvCxnSpPr>
          <p:nvPr/>
        </p:nvCxnSpPr>
        <p:spPr>
          <a:xfrm flipH="1">
            <a:off x="3582194" y="3813507"/>
            <a:ext cx="2046891" cy="3978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4640233" y="2956711"/>
            <a:ext cx="831392" cy="198889"/>
          </a:xfrm>
          <a:prstGeom prst="line">
            <a:avLst/>
          </a:prstGeom>
          <a:ln w="57150">
            <a:solidFill>
              <a:srgbClr val="D81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8" idx="4"/>
            <a:endCxn id="10" idx="0"/>
          </p:cNvCxnSpPr>
          <p:nvPr/>
        </p:nvCxnSpPr>
        <p:spPr>
          <a:xfrm>
            <a:off x="3410320" y="3097889"/>
            <a:ext cx="97915" cy="1033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9" idx="4"/>
            <a:endCxn id="11" idx="0"/>
          </p:cNvCxnSpPr>
          <p:nvPr/>
        </p:nvCxnSpPr>
        <p:spPr>
          <a:xfrm>
            <a:off x="4456530" y="2001192"/>
            <a:ext cx="109745" cy="10720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4" idx="5"/>
            <a:endCxn id="15" idx="1"/>
          </p:cNvCxnSpPr>
          <p:nvPr/>
        </p:nvCxnSpPr>
        <p:spPr>
          <a:xfrm>
            <a:off x="6273054" y="2291196"/>
            <a:ext cx="571820" cy="9516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2" idx="7"/>
            <a:endCxn id="14" idx="3"/>
          </p:cNvCxnSpPr>
          <p:nvPr/>
        </p:nvCxnSpPr>
        <p:spPr>
          <a:xfrm flipV="1">
            <a:off x="5597881" y="2291196"/>
            <a:ext cx="570578" cy="604849"/>
          </a:xfrm>
          <a:prstGeom prst="line">
            <a:avLst/>
          </a:prstGeom>
          <a:ln w="57150">
            <a:solidFill>
              <a:srgbClr val="D81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3" idx="7"/>
            <a:endCxn id="15" idx="3"/>
          </p:cNvCxnSpPr>
          <p:nvPr/>
        </p:nvCxnSpPr>
        <p:spPr>
          <a:xfrm flipV="1">
            <a:off x="5755342" y="3347447"/>
            <a:ext cx="1089532" cy="4137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3" idx="0"/>
            <a:endCxn id="12" idx="4"/>
          </p:cNvCxnSpPr>
          <p:nvPr/>
        </p:nvCxnSpPr>
        <p:spPr>
          <a:xfrm flipH="1" flipV="1">
            <a:off x="5545584" y="3022302"/>
            <a:ext cx="157460" cy="7172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9" idx="6"/>
            <a:endCxn id="14" idx="2"/>
          </p:cNvCxnSpPr>
          <p:nvPr/>
        </p:nvCxnSpPr>
        <p:spPr>
          <a:xfrm>
            <a:off x="4530488" y="1927234"/>
            <a:ext cx="1616309" cy="3116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11" idx="3"/>
            <a:endCxn id="10" idx="7"/>
          </p:cNvCxnSpPr>
          <p:nvPr/>
        </p:nvCxnSpPr>
        <p:spPr>
          <a:xfrm flipH="1">
            <a:off x="3560534" y="3199529"/>
            <a:ext cx="953445" cy="9538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28" name="Snip Single Corner Rectangle 13327"/>
          <p:cNvSpPr/>
          <p:nvPr/>
        </p:nvSpPr>
        <p:spPr>
          <a:xfrm>
            <a:off x="6340243" y="1789295"/>
            <a:ext cx="295835" cy="400619"/>
          </a:xfrm>
          <a:prstGeom prst="snip1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3329" name="TextBox 13328"/>
          <p:cNvSpPr txBox="1"/>
          <p:nvPr/>
        </p:nvSpPr>
        <p:spPr>
          <a:xfrm>
            <a:off x="2250563" y="4788699"/>
            <a:ext cx="4572650" cy="36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47" dirty="0">
                <a:latin typeface="Helvetica" charset="0"/>
                <a:ea typeface="Helvetica" charset="0"/>
                <a:cs typeface="Helvetica" charset="0"/>
              </a:rPr>
              <a:t>Nodes have </a:t>
            </a:r>
            <a:r>
              <a:rPr lang="en-US" sz="1747" b="1" dirty="0">
                <a:latin typeface="Helvetica" charset="0"/>
                <a:ea typeface="Helvetica" charset="0"/>
                <a:cs typeface="Helvetica" charset="0"/>
              </a:rPr>
              <a:t>caches</a:t>
            </a:r>
            <a:r>
              <a:rPr lang="en-US" sz="1747" dirty="0">
                <a:latin typeface="Helvetica" charset="0"/>
                <a:ea typeface="Helvetica" charset="0"/>
                <a:cs typeface="Helvetica" charset="0"/>
              </a:rPr>
              <a:t> with finite capacities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349722" y="2627564"/>
            <a:ext cx="272931" cy="3520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grpSp>
        <p:nvGrpSpPr>
          <p:cNvPr id="52" name="Group 51"/>
          <p:cNvGrpSpPr/>
          <p:nvPr/>
        </p:nvGrpSpPr>
        <p:grpSpPr>
          <a:xfrm>
            <a:off x="5310923" y="2135649"/>
            <a:ext cx="272931" cy="695566"/>
            <a:chOff x="6891430" y="4236356"/>
            <a:chExt cx="281202" cy="716644"/>
          </a:xfrm>
        </p:grpSpPr>
        <p:sp>
          <p:nvSpPr>
            <p:cNvPr id="53" name="Rectangle 52"/>
            <p:cNvSpPr/>
            <p:nvPr/>
          </p:nvSpPr>
          <p:spPr>
            <a:xfrm>
              <a:off x="6891430" y="4236356"/>
              <a:ext cx="281202" cy="362699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7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891430" y="4590301"/>
              <a:ext cx="281202" cy="362699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7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577336" y="3538654"/>
            <a:ext cx="502951" cy="361189"/>
            <a:chOff x="7246366" y="2231240"/>
            <a:chExt cx="518192" cy="372134"/>
          </a:xfrm>
        </p:grpSpPr>
        <p:sp>
          <p:nvSpPr>
            <p:cNvPr id="66" name="Rectangle 65"/>
            <p:cNvSpPr/>
            <p:nvPr/>
          </p:nvSpPr>
          <p:spPr>
            <a:xfrm>
              <a:off x="7246366" y="2256717"/>
              <a:ext cx="518192" cy="343855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7"/>
            </a:p>
          </p:txBody>
        </p:sp>
        <p:sp>
          <p:nvSpPr>
            <p:cNvPr id="67" name="Snip Single Corner Rectangle 66"/>
            <p:cNvSpPr/>
            <p:nvPr/>
          </p:nvSpPr>
          <p:spPr>
            <a:xfrm>
              <a:off x="7321590" y="2311183"/>
              <a:ext cx="160290" cy="217064"/>
            </a:xfrm>
            <a:prstGeom prst="snip1Rect">
              <a:avLst>
                <a:gd name="adj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7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459758" y="2231240"/>
              <a:ext cx="304800" cy="372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47" dirty="0">
                  <a:latin typeface="Helvetica Neue" charset="0"/>
                  <a:ea typeface="Helvetica Neue" charset="0"/>
                  <a:cs typeface="Helvetica Neue" charset="0"/>
                </a:rPr>
                <a:t>?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649778" y="2334289"/>
            <a:ext cx="272931" cy="695566"/>
            <a:chOff x="4652134" y="2301116"/>
            <a:chExt cx="281202" cy="716644"/>
          </a:xfrm>
        </p:grpSpPr>
        <p:sp>
          <p:nvSpPr>
            <p:cNvPr id="43" name="Rectangle 42"/>
            <p:cNvSpPr/>
            <p:nvPr/>
          </p:nvSpPr>
          <p:spPr>
            <a:xfrm>
              <a:off x="4652134" y="2301116"/>
              <a:ext cx="281202" cy="362699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7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652134" y="2655061"/>
              <a:ext cx="281202" cy="362699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7"/>
            </a:p>
          </p:txBody>
        </p:sp>
      </p:grpSp>
      <p:sp>
        <p:nvSpPr>
          <p:cNvPr id="17" name="Title 16"/>
          <p:cNvSpPr>
            <a:spLocks noGrp="1"/>
          </p:cNvSpPr>
          <p:nvPr>
            <p:ph type="ctrTitle"/>
          </p:nvPr>
        </p:nvSpPr>
        <p:spPr>
          <a:xfrm>
            <a:off x="44690" y="597291"/>
            <a:ext cx="5563765" cy="434509"/>
          </a:xfrm>
        </p:spPr>
        <p:txBody>
          <a:bodyPr/>
          <a:lstStyle/>
          <a:p>
            <a:r>
              <a:rPr lang="en-US" dirty="0" smtClean="0"/>
              <a:t>NDN </a:t>
            </a:r>
            <a:r>
              <a:rPr lang="en-US" altLang="en-US" sz="2824" dirty="0">
                <a:latin typeface="Helvetica" charset="0"/>
                <a:ea typeface="ＭＳ Ｐゴシック" charset="-128"/>
              </a:rPr>
              <a:t>Caching</a:t>
            </a:r>
            <a:r>
              <a:rPr lang="en-US" dirty="0" smtClean="0"/>
              <a:t> Network</a:t>
            </a:r>
            <a:endParaRPr lang="en-US" dirty="0"/>
          </a:p>
        </p:txBody>
      </p:sp>
      <p:sp>
        <p:nvSpPr>
          <p:cNvPr id="57" name="Snip Single Corner Rectangle 56"/>
          <p:cNvSpPr/>
          <p:nvPr/>
        </p:nvSpPr>
        <p:spPr>
          <a:xfrm>
            <a:off x="6399309" y="1942969"/>
            <a:ext cx="295835" cy="400619"/>
          </a:xfrm>
          <a:prstGeom prst="snip1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59" name="Snip Single Corner Rectangle 58"/>
          <p:cNvSpPr/>
          <p:nvPr/>
        </p:nvSpPr>
        <p:spPr>
          <a:xfrm>
            <a:off x="5368960" y="2199987"/>
            <a:ext cx="155576" cy="210679"/>
          </a:xfrm>
          <a:prstGeom prst="snip1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62" name="Snip Single Corner Rectangle 61"/>
          <p:cNvSpPr/>
          <p:nvPr/>
        </p:nvSpPr>
        <p:spPr>
          <a:xfrm>
            <a:off x="5502545" y="2993364"/>
            <a:ext cx="295835" cy="400619"/>
          </a:xfrm>
          <a:prstGeom prst="snip1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72" name="Snip Single Corner Rectangle 71"/>
          <p:cNvSpPr/>
          <p:nvPr/>
        </p:nvSpPr>
        <p:spPr>
          <a:xfrm>
            <a:off x="4720895" y="2737663"/>
            <a:ext cx="155576" cy="210679"/>
          </a:xfrm>
          <a:prstGeom prst="snip1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73" name="Snip Single Corner Rectangle 72"/>
          <p:cNvSpPr/>
          <p:nvPr/>
        </p:nvSpPr>
        <p:spPr>
          <a:xfrm>
            <a:off x="4389629" y="3332902"/>
            <a:ext cx="295835" cy="400619"/>
          </a:xfrm>
          <a:prstGeom prst="snip1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75" name="Snip Single Corner Rectangle 74"/>
          <p:cNvSpPr/>
          <p:nvPr/>
        </p:nvSpPr>
        <p:spPr>
          <a:xfrm>
            <a:off x="3413392" y="2693973"/>
            <a:ext cx="153061" cy="212905"/>
          </a:xfrm>
          <a:prstGeom prst="snip1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76" name="Snip Single Corner Rectangle 75"/>
          <p:cNvSpPr/>
          <p:nvPr/>
        </p:nvSpPr>
        <p:spPr>
          <a:xfrm>
            <a:off x="3276588" y="3163368"/>
            <a:ext cx="289865" cy="411480"/>
          </a:xfrm>
          <a:prstGeom prst="snip1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82" name="Snip Single Corner Rectangle 81"/>
          <p:cNvSpPr/>
          <p:nvPr/>
        </p:nvSpPr>
        <p:spPr>
          <a:xfrm>
            <a:off x="6589218" y="1497895"/>
            <a:ext cx="291813" cy="400869"/>
          </a:xfrm>
          <a:prstGeom prst="snip1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83" name="Snip Single Corner Rectangle 82"/>
          <p:cNvSpPr/>
          <p:nvPr/>
        </p:nvSpPr>
        <p:spPr>
          <a:xfrm>
            <a:off x="6438573" y="1640445"/>
            <a:ext cx="291927" cy="408235"/>
          </a:xfrm>
          <a:prstGeom prst="snip1Rect">
            <a:avLst>
              <a:gd name="adj" fmla="val 50000"/>
            </a:avLst>
          </a:prstGeom>
          <a:gradFill>
            <a:gsLst>
              <a:gs pos="0">
                <a:srgbClr val="00B050"/>
              </a:gs>
              <a:gs pos="100000">
                <a:srgbClr val="FFFF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grpSp>
        <p:nvGrpSpPr>
          <p:cNvPr id="31" name="Group 30"/>
          <p:cNvGrpSpPr/>
          <p:nvPr/>
        </p:nvGrpSpPr>
        <p:grpSpPr>
          <a:xfrm>
            <a:off x="1577336" y="3538657"/>
            <a:ext cx="502951" cy="361189"/>
            <a:chOff x="1486588" y="4060109"/>
            <a:chExt cx="518192" cy="372134"/>
          </a:xfrm>
        </p:grpSpPr>
        <p:grpSp>
          <p:nvGrpSpPr>
            <p:cNvPr id="92" name="Group 91"/>
            <p:cNvGrpSpPr/>
            <p:nvPr/>
          </p:nvGrpSpPr>
          <p:grpSpPr>
            <a:xfrm>
              <a:off x="1486588" y="4060109"/>
              <a:ext cx="518192" cy="372134"/>
              <a:chOff x="7246366" y="2231240"/>
              <a:chExt cx="518192" cy="372134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7246366" y="2256717"/>
                <a:ext cx="518192" cy="34385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47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7459758" y="2231240"/>
                <a:ext cx="304800" cy="372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47" dirty="0">
                    <a:latin typeface="Helvetica Neue" charset="0"/>
                    <a:ea typeface="Helvetica Neue" charset="0"/>
                    <a:cs typeface="Helvetica Neue" charset="0"/>
                  </a:rPr>
                  <a:t>?</a:t>
                </a:r>
              </a:p>
            </p:txBody>
          </p:sp>
        </p:grpSp>
        <p:sp>
          <p:nvSpPr>
            <p:cNvPr id="96" name="Snip Single Corner Rectangle 95"/>
            <p:cNvSpPr/>
            <p:nvPr/>
          </p:nvSpPr>
          <p:spPr>
            <a:xfrm>
              <a:off x="1540545" y="4152977"/>
              <a:ext cx="159435" cy="216743"/>
            </a:xfrm>
            <a:prstGeom prst="snip1Rect">
              <a:avLst>
                <a:gd name="adj" fmla="val 50000"/>
              </a:avLst>
            </a:prstGeom>
            <a:gradFill>
              <a:gsLst>
                <a:gs pos="0">
                  <a:srgbClr val="00B050"/>
                </a:gs>
                <a:gs pos="100000">
                  <a:srgbClr val="FFFF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7"/>
            </a:p>
          </p:txBody>
        </p:sp>
      </p:grpSp>
      <p:sp>
        <p:nvSpPr>
          <p:cNvPr id="97" name="Snip Single Corner Rectangle 96"/>
          <p:cNvSpPr/>
          <p:nvPr/>
        </p:nvSpPr>
        <p:spPr>
          <a:xfrm>
            <a:off x="6403217" y="1946507"/>
            <a:ext cx="291927" cy="408235"/>
          </a:xfrm>
          <a:prstGeom prst="snip1Rect">
            <a:avLst>
              <a:gd name="adj" fmla="val 50000"/>
            </a:avLst>
          </a:prstGeom>
          <a:gradFill>
            <a:gsLst>
              <a:gs pos="0">
                <a:srgbClr val="00B050"/>
              </a:gs>
              <a:gs pos="100000">
                <a:srgbClr val="FFFF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98" name="Snip Single Corner Rectangle 97"/>
          <p:cNvSpPr/>
          <p:nvPr/>
        </p:nvSpPr>
        <p:spPr>
          <a:xfrm>
            <a:off x="5506453" y="2994825"/>
            <a:ext cx="291927" cy="408235"/>
          </a:xfrm>
          <a:prstGeom prst="snip1Rect">
            <a:avLst>
              <a:gd name="adj" fmla="val 50000"/>
            </a:avLst>
          </a:prstGeom>
          <a:gradFill>
            <a:gsLst>
              <a:gs pos="0">
                <a:srgbClr val="00B050"/>
              </a:gs>
              <a:gs pos="100000">
                <a:srgbClr val="FFFF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99" name="Snip Single Corner Rectangle 98"/>
          <p:cNvSpPr/>
          <p:nvPr/>
        </p:nvSpPr>
        <p:spPr>
          <a:xfrm>
            <a:off x="5372763" y="2542022"/>
            <a:ext cx="154746" cy="210368"/>
          </a:xfrm>
          <a:prstGeom prst="snip1Rect">
            <a:avLst>
              <a:gd name="adj" fmla="val 50000"/>
            </a:avLst>
          </a:prstGeom>
          <a:gradFill>
            <a:gsLst>
              <a:gs pos="0">
                <a:srgbClr val="00B050"/>
              </a:gs>
              <a:gs pos="100000">
                <a:srgbClr val="FFFF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00" name="Snip Single Corner Rectangle 99"/>
          <p:cNvSpPr/>
          <p:nvPr/>
        </p:nvSpPr>
        <p:spPr>
          <a:xfrm>
            <a:off x="4708870" y="2416115"/>
            <a:ext cx="154746" cy="210368"/>
          </a:xfrm>
          <a:prstGeom prst="snip1Rect">
            <a:avLst>
              <a:gd name="adj" fmla="val 50000"/>
            </a:avLst>
          </a:prstGeom>
          <a:gradFill>
            <a:gsLst>
              <a:gs pos="0">
                <a:srgbClr val="00B050"/>
              </a:gs>
              <a:gs pos="100000">
                <a:srgbClr val="FFFF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01" name="Snip Single Corner Rectangle 100"/>
          <p:cNvSpPr/>
          <p:nvPr/>
        </p:nvSpPr>
        <p:spPr>
          <a:xfrm>
            <a:off x="4407443" y="3334035"/>
            <a:ext cx="291927" cy="408235"/>
          </a:xfrm>
          <a:prstGeom prst="snip1Rect">
            <a:avLst>
              <a:gd name="adj" fmla="val 50000"/>
            </a:avLst>
          </a:prstGeom>
          <a:gradFill>
            <a:gsLst>
              <a:gs pos="0">
                <a:srgbClr val="00B050"/>
              </a:gs>
              <a:gs pos="100000">
                <a:srgbClr val="FFFF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02" name="Snip Single Corner Rectangle 101"/>
          <p:cNvSpPr/>
          <p:nvPr/>
        </p:nvSpPr>
        <p:spPr>
          <a:xfrm>
            <a:off x="3274525" y="3167372"/>
            <a:ext cx="291927" cy="408235"/>
          </a:xfrm>
          <a:prstGeom prst="snip1Rect">
            <a:avLst>
              <a:gd name="adj" fmla="val 50000"/>
            </a:avLst>
          </a:prstGeom>
          <a:gradFill>
            <a:gsLst>
              <a:gs pos="0">
                <a:srgbClr val="00B050"/>
              </a:gs>
              <a:gs pos="100000">
                <a:srgbClr val="FFFF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03" name="Snip Single Corner Rectangle 102"/>
          <p:cNvSpPr/>
          <p:nvPr/>
        </p:nvSpPr>
        <p:spPr>
          <a:xfrm>
            <a:off x="3406906" y="2687628"/>
            <a:ext cx="154746" cy="210368"/>
          </a:xfrm>
          <a:prstGeom prst="snip1Rect">
            <a:avLst>
              <a:gd name="adj" fmla="val 50000"/>
            </a:avLst>
          </a:prstGeom>
          <a:gradFill>
            <a:gsLst>
              <a:gs pos="0">
                <a:srgbClr val="00B050"/>
              </a:gs>
              <a:gs pos="100000">
                <a:srgbClr val="FFFF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grpSp>
        <p:nvGrpSpPr>
          <p:cNvPr id="32" name="Group 31"/>
          <p:cNvGrpSpPr/>
          <p:nvPr/>
        </p:nvGrpSpPr>
        <p:grpSpPr>
          <a:xfrm>
            <a:off x="1566540" y="3530968"/>
            <a:ext cx="502951" cy="361189"/>
            <a:chOff x="1500522" y="4460569"/>
            <a:chExt cx="518192" cy="372134"/>
          </a:xfrm>
        </p:grpSpPr>
        <p:grpSp>
          <p:nvGrpSpPr>
            <p:cNvPr id="104" name="Group 103"/>
            <p:cNvGrpSpPr/>
            <p:nvPr/>
          </p:nvGrpSpPr>
          <p:grpSpPr>
            <a:xfrm>
              <a:off x="1500522" y="4460569"/>
              <a:ext cx="518192" cy="372134"/>
              <a:chOff x="1486588" y="4060109"/>
              <a:chExt cx="518192" cy="372134"/>
            </a:xfrm>
          </p:grpSpPr>
          <p:grpSp>
            <p:nvGrpSpPr>
              <p:cNvPr id="105" name="Group 104"/>
              <p:cNvGrpSpPr/>
              <p:nvPr/>
            </p:nvGrpSpPr>
            <p:grpSpPr>
              <a:xfrm>
                <a:off x="1486588" y="4060109"/>
                <a:ext cx="518192" cy="372134"/>
                <a:chOff x="7246366" y="2231240"/>
                <a:chExt cx="518192" cy="372134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7246366" y="2256717"/>
                  <a:ext cx="518192" cy="343855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47"/>
                </a:p>
              </p:txBody>
            </p:sp>
            <p:sp>
              <p:nvSpPr>
                <p:cNvPr id="108" name="TextBox 107"/>
                <p:cNvSpPr txBox="1"/>
                <p:nvPr/>
              </p:nvSpPr>
              <p:spPr>
                <a:xfrm>
                  <a:off x="7459758" y="2231240"/>
                  <a:ext cx="304800" cy="3721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47" dirty="0">
                      <a:latin typeface="Helvetica Neue" charset="0"/>
                      <a:ea typeface="Helvetica Neue" charset="0"/>
                      <a:cs typeface="Helvetica Neue" charset="0"/>
                    </a:rPr>
                    <a:t>?</a:t>
                  </a:r>
                </a:p>
              </p:txBody>
            </p:sp>
          </p:grpSp>
          <p:sp>
            <p:nvSpPr>
              <p:cNvPr id="106" name="Snip Single Corner Rectangle 105"/>
              <p:cNvSpPr/>
              <p:nvPr/>
            </p:nvSpPr>
            <p:spPr>
              <a:xfrm>
                <a:off x="1540545" y="4152977"/>
                <a:ext cx="159435" cy="216743"/>
              </a:xfrm>
              <a:prstGeom prst="snip1Rect">
                <a:avLst>
                  <a:gd name="adj" fmla="val 50000"/>
                </a:avLst>
              </a:prstGeom>
              <a:gradFill>
                <a:gsLst>
                  <a:gs pos="0">
                    <a:srgbClr val="00B050"/>
                  </a:gs>
                  <a:gs pos="100000">
                    <a:srgbClr val="FFFF00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47"/>
              </a:p>
            </p:txBody>
          </p:sp>
        </p:grpSp>
        <p:sp>
          <p:nvSpPr>
            <p:cNvPr id="109" name="Snip Single Corner Rectangle 108"/>
            <p:cNvSpPr/>
            <p:nvPr/>
          </p:nvSpPr>
          <p:spPr>
            <a:xfrm>
              <a:off x="1539047" y="4546450"/>
              <a:ext cx="183055" cy="230570"/>
            </a:xfrm>
            <a:prstGeom prst="snip1Rect">
              <a:avLst>
                <a:gd name="adj" fmla="val 50000"/>
              </a:avLst>
            </a:prstGeom>
            <a:gradFill>
              <a:gsLst>
                <a:gs pos="0">
                  <a:srgbClr val="C00000"/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7"/>
            </a:p>
          </p:txBody>
        </p:sp>
      </p:grpSp>
      <p:sp>
        <p:nvSpPr>
          <p:cNvPr id="110" name="Snip Single Corner Rectangle 109"/>
          <p:cNvSpPr/>
          <p:nvPr/>
        </p:nvSpPr>
        <p:spPr>
          <a:xfrm>
            <a:off x="6417929" y="1960873"/>
            <a:ext cx="291813" cy="400869"/>
          </a:xfrm>
          <a:prstGeom prst="snip1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11" name="Snip Single Corner Rectangle 110"/>
          <p:cNvSpPr/>
          <p:nvPr/>
        </p:nvSpPr>
        <p:spPr>
          <a:xfrm>
            <a:off x="5508345" y="3002571"/>
            <a:ext cx="291813" cy="400869"/>
          </a:xfrm>
          <a:prstGeom prst="snip1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12" name="Snip Single Corner Rectangle 111"/>
          <p:cNvSpPr/>
          <p:nvPr/>
        </p:nvSpPr>
        <p:spPr>
          <a:xfrm>
            <a:off x="4397599" y="3327080"/>
            <a:ext cx="291813" cy="400869"/>
          </a:xfrm>
          <a:prstGeom prst="snip1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13" name="Snip Single Corner Rectangle 112"/>
          <p:cNvSpPr/>
          <p:nvPr/>
        </p:nvSpPr>
        <p:spPr>
          <a:xfrm>
            <a:off x="4706831" y="2401185"/>
            <a:ext cx="177671" cy="223789"/>
          </a:xfrm>
          <a:prstGeom prst="snip1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14" name="Snip Single Corner Rectangle 113"/>
          <p:cNvSpPr/>
          <p:nvPr/>
        </p:nvSpPr>
        <p:spPr>
          <a:xfrm>
            <a:off x="3276613" y="3182517"/>
            <a:ext cx="291813" cy="400869"/>
          </a:xfrm>
          <a:prstGeom prst="snip1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</p:spTree>
    <p:extLst>
      <p:ext uri="{BB962C8B-B14F-4D97-AF65-F5344CB8AC3E}">
        <p14:creationId xmlns:p14="http://schemas.microsoft.com/office/powerpoint/2010/main" val="199329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-2.77778E-7 -3.7037E-7 C 0.0033 -0.00185 0.00677 -0.00301 0.01007 -0.0051 C 0.01198 -0.00648 0.01337 -0.00857 0.0151 -0.01019 C 0.02309 -0.0176 0.02014 -0.01574 0.02656 -0.01875 C 0.03767 -0.02871 0.01979 -0.01343 0.03785 -0.02547 C 0.03958 -0.02662 0.04132 -0.02755 0.04288 -0.02871 C 0.0493 -0.03357 0.04826 -0.03357 0.05434 -0.03727 C 0.05642 -0.03843 0.05868 -0.03935 0.06076 -0.04051 C 0.06285 -0.04213 0.06493 -0.04375 0.06701 -0.0456 C 0.06875 -0.04722 0.07014 -0.04954 0.07205 -0.0507 C 0.07361 -0.05185 0.07552 -0.05185 0.07708 -0.05232 C 0.07847 -0.05347 0.07951 -0.05486 0.0809 -0.05579 C 0.08212 -0.05648 0.08351 -0.05672 0.08472 -0.05741 C 0.08646 -0.05857 0.08819 -0.05949 0.08976 -0.06088 C 0.0967 -0.06597 0.09045 -0.06273 0.09739 -0.06597 C 0.09826 -0.06713 0.09878 -0.06852 0.1 -0.06922 C 0.12066 -0.0831 0.09705 -0.06412 0.11267 -0.07593 C 0.11389 -0.07709 0.11528 -0.07824 0.11632 -0.0794 C 0.11736 -0.08033 0.11788 -0.08195 0.11892 -0.08287 C 0.12049 -0.08426 0.12239 -0.08472 0.12396 -0.08611 C 0.12569 -0.08773 0.12726 -0.08982 0.12899 -0.09121 C 0.13073 -0.0926 0.13246 -0.09329 0.13403 -0.09468 C 0.1368 -0.09676 0.13924 -0.09908 0.14167 -0.10139 C 0.14305 -0.10255 0.14427 -0.10347 0.14549 -0.10463 C 0.14722 -0.10648 0.14861 -0.10857 0.15052 -0.10972 C 0.15295 -0.11135 0.15816 -0.1132 0.15816 -0.1132 C 0.16701 -0.1125 0.17587 -0.11227 0.18472 -0.11135 C 0.18733 -0.11111 0.18976 -0.11042 0.19236 -0.10972 C 0.19653 -0.1088 0.20069 -0.10672 0.20503 -0.10648 L 0.22899 -0.10463 C 0.24045 -0.10093 0.22639 -0.10533 0.24427 -0.10139 C 0.24601 -0.10093 0.24757 -0.1 0.2493 -0.09954 C 0.25486 -0.09885 0.26024 -0.09861 0.2658 -0.09792 C 0.26753 -0.09746 0.2691 -0.09676 0.27083 -0.0963 C 0.27465 -0.09537 0.28628 -0.09352 0.28976 -0.09283 L 0.31128 -0.09792 C 0.31389 -0.09861 0.31632 -0.09931 0.31892 -0.09954 L 0.32899 -0.10139 C 0.33611 -0.10255 0.34114 -0.10324 0.34809 -0.10648 C 0.35312 -0.10857 0.35816 -0.11135 0.36319 -0.1132 C 0.36493 -0.11366 0.36667 -0.11412 0.3684 -0.11482 C 0.37083 -0.11574 0.37326 -0.1176 0.37587 -0.11829 L 0.38229 -0.11991 C 0.38472 -0.1206 0.38733 -0.12084 0.38993 -0.12153 C 0.39305 -0.12246 0.39479 -0.12385 0.39739 -0.12662 C 0.39844 -0.12755 0.39896 -0.1294 0.4 -0.1301 C 0.40191 -0.13102 0.40417 -0.13102 0.40625 -0.13172 C 0.40799 -0.13334 0.40955 -0.13519 0.41128 -0.13681 C 0.41337 -0.13866 0.4158 -0.13959 0.41771 -0.1419 C 0.42135 -0.14584 0.42448 -0.1507 0.42778 -0.15533 L 0.43281 -0.16204 C 0.43368 -0.1632 0.43472 -0.16412 0.43542 -0.16551 C 0.43733 -0.16829 0.44375 -0.1794 0.44687 -0.18218 C 0.44792 -0.18334 0.4493 -0.18334 0.45069 -0.18403 C 0.45573 -0.19908 0.45503 -0.19908 0.46198 -0.21273 C 0.46441 -0.21736 0.46667 -0.22222 0.46962 -0.22616 L 0.47222 -0.2294 " pathEditMode="relative" ptsTypes="AAAAAAAAAAAAAAAAAAAAAAAAAAAAAAAAAAAAAAAAAAAAAAAAAAAAAAAAAA">
                                      <p:cBhvr>
                                        <p:cTn id="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087 0.15833 " pathEditMode="relative" ptsTypes="AA">
                                      <p:cBhvr>
                                        <p:cTn id="17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L -0.12188 0.04908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7.40741E-7 L -0.1243 -0.02292 " pathEditMode="relative" rAng="0" ptsTypes="AA">
                                      <p:cBhvr>
                                        <p:cTn id="37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1" y="-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12187 0.09213 " pathEditMode="relative" rAng="0" ptsTypes="AA">
                                      <p:cBhvr>
                                        <p:cTn id="47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25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5E-6 0.00046 L 0.0106 -0.00533 C 0.01181 -0.00602 0.0132 -0.00625 0.01459 -0.00718 C 0.01563 -0.00787 0.01598 -0.00972 0.01719 -0.01065 C 0.02223 -0.01389 0.02657 -0.01435 0.03178 -0.01574 C 0.03351 -0.01644 0.03542 -0.01713 0.03716 -0.0176 C 0.03855 -0.01875 0.03976 -0.02014 0.04132 -0.02107 C 0.04376 -0.02269 0.04671 -0.02269 0.04914 -0.02477 C 0.05053 -0.02593 0.05174 -0.02755 0.05313 -0.02824 C 0.05573 -0.02963 0.06111 -0.03172 0.06111 -0.03148 C 0.06598 -0.0382 0.06129 -0.03334 0.06928 -0.03704 C 0.07101 -0.0382 0.07275 -0.03959 0.07448 -0.04051 C 0.07587 -0.04121 0.07726 -0.04144 0.07848 -0.04236 C 0.08195 -0.04468 0.08594 -0.04653 0.08924 -0.04954 C 0.09046 -0.0507 0.09166 -0.05209 0.09323 -0.05278 C 0.0948 -0.05371 0.09671 -0.05417 0.09844 -0.05486 C 0.10452 -0.06273 0.09688 -0.05347 0.10782 -0.06181 C 0.10886 -0.0625 0.10921 -0.06435 0.1106 -0.06528 C 0.11285 -0.0669 0.11841 -0.06875 0.11841 -0.06852 C 0.1198 -0.0706 0.12101 -0.07269 0.1224 -0.07408 C 0.12379 -0.075 0.12518 -0.075 0.12639 -0.07593 C 0.12917 -0.07801 0.13212 -0.07986 0.13455 -0.08287 C 0.13542 -0.08403 0.13612 -0.08542 0.13698 -0.08658 C 0.13959 -0.08912 0.14289 -0.09051 0.14514 -0.09352 C 0.14879 -0.09838 0.14653 -0.09653 0.15191 -0.09885 C 0.15313 -0.10047 0.15417 -0.10301 0.15591 -0.10417 C 0.15834 -0.10579 0.16112 -0.10648 0.16372 -0.10764 L 0.17188 -0.11111 C 0.1731 -0.11181 0.17448 -0.11181 0.17587 -0.11273 C 0.17709 -0.11412 0.17848 -0.11551 0.17987 -0.11644 C 0.18247 -0.11783 0.18768 -0.12014 0.18768 -0.11991 L 0.2224 -0.11644 L 0.23855 -0.11482 L 0.25851 -0.11273 C 0.26025 -0.11227 0.26198 -0.11158 0.26372 -0.11111 C 0.26771 -0.11019 0.27466 -0.10903 0.27848 -0.10764 C 0.28108 -0.10672 0.28369 -0.10463 0.28646 -0.10417 C 0.29445 -0.10301 0.29896 -0.10278 0.30643 -0.10047 C 0.30816 -0.1 0.31007 -0.09931 0.31181 -0.09885 C 0.31632 -0.09815 0.32066 -0.09769 0.32501 -0.09699 C 0.33369 -0.09329 0.32466 -0.09607 0.33316 -0.09699 C 0.34237 -0.09815 0.35174 -0.09815 0.36112 -0.09885 L 0.39983 -0.10232 C 0.40226 -0.10556 0.40435 -0.10926 0.40764 -0.11111 C 0.41285 -0.11412 0.41719 -0.11528 0.42257 -0.11644 C 0.42501 -0.11713 0.42778 -0.11736 0.43039 -0.11806 C 0.43316 -0.11922 0.43594 -0.1206 0.43837 -0.12176 L 0.44237 -0.12338 C 0.44376 -0.12408 0.44514 -0.12408 0.44653 -0.12547 C 0.44775 -0.12639 0.44914 -0.12732 0.45053 -0.12871 C 0.45226 -0.13102 0.454 -0.13357 0.45573 -0.13588 L 0.4599 -0.14121 C 0.46112 -0.14306 0.46216 -0.14491 0.46389 -0.14653 C 0.46737 -0.14954 0.47066 -0.15209 0.4731 -0.15718 C 0.47414 -0.1588 0.47483 -0.16065 0.4757 -0.1625 C 0.48004 -0.16898 0.48056 -0.16875 0.48507 -0.17292 C 0.48594 -0.17477 0.48664 -0.17662 0.48785 -0.17801 C 0.48941 -0.18079 0.49167 -0.18241 0.49306 -0.18542 C 0.49393 -0.18704 0.4948 -0.18889 0.49584 -0.19051 C 0.50001 -0.19722 0.50035 -0.19699 0.50521 -0.20116 C 0.50955 -0.20972 0.5066 -0.20486 0.51441 -0.21528 L 0.51858 -0.2206 C 0.5198 -0.22246 0.52084 -0.22454 0.5224 -0.2257 C 0.52431 -0.22778 0.53195 -0.23357 0.53195 -0.23635 L 0.53195 -0.23797 " pathEditMode="relative" rAng="0" ptsTypes="AAAAAAAAAAAAAAAAAAAAAAAAAAAAAAAAAAAAAAAAAAAAAAAAAAAAAAAAAAAAAAAAAA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97" y="-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965 0.15972 " pathEditMode="relative" ptsTypes="AA">
                                      <p:cBhvr>
                                        <p:cTn id="72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621 0.05185 " pathEditMode="relative" ptsTypes="AA">
                                      <p:cBhvr>
                                        <p:cTn id="82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46 L -0.12604 -0.02152 " pathEditMode="relative" ptsTypes="AA">
                                      <p:cBhvr>
                                        <p:cTn id="92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162 L -0.12483 0.09653 " pathEditMode="relative" ptsTypes="AA">
                                      <p:cBhvr>
                                        <p:cTn id="102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25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5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741E-7 L 2.22222E-6 7.40741E-7 C 0.01424 -0.00625 0.02847 -0.01296 0.04288 -0.01875 C 0.07066 -0.02986 0.09879 -0.03935 0.12656 -0.0507 C 0.13177 -0.05301 0.13663 -0.05671 0.14167 -0.05926 C 0.15 -0.06343 0.15868 -0.0669 0.16702 -0.07107 C 0.17743 -0.07593 0.1691 -0.07315 0.17969 -0.07616 C 0.19566 -0.07384 0.21181 -0.07222 0.22778 -0.06921 C 0.23299 -0.06829 0.23785 -0.06505 0.24306 -0.06435 C 0.25608 -0.06227 0.2691 -0.06204 0.28229 -0.06088 C 0.28386 -0.06042 0.28559 -0.05949 0.28733 -0.05926 C 0.29479 -0.05741 0.31007 -0.05417 0.31007 -0.05417 C 0.31094 -0.05139 0.31042 -0.04537 0.31267 -0.0456 C 0.3724 -0.05602 0.36754 -0.06065 0.40382 -0.07431 C 0.41007 -0.07685 0.41667 -0.07801 0.42274 -0.08102 C 0.42899 -0.08426 0.43507 -0.08796 0.44045 -0.09283 C 0.44497 -0.09699 0.44792 -0.10324 0.45191 -0.1081 C 0.4559 -0.11296 0.46042 -0.1169 0.46458 -0.12153 C 0.47101 -0.12917 0.47743 -0.13704 0.48351 -0.14514 C 0.48906 -0.15255 0.50191 -0.17755 0.50382 -0.18079 C 0.51007 -0.19074 0.50799 -0.18519 0.51389 -0.18912 C 0.51424 -0.18935 0.51302 -0.18912 0.51267 -0.18912 " pathEditMode="relative" ptsTypes="AAAAAAAAAAAAAAAAAAAAAA">
                                      <p:cBhvr>
                                        <p:cTn id="1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255 L -0.10278 0.15509 " pathEditMode="relative" ptsTypes="AA">
                                      <p:cBhvr>
                                        <p:cTn id="133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604 0.05047 " pathEditMode="relative" ptsTypes="AA">
                                      <p:cBhvr>
                                        <p:cTn id="141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709 -0.02385 " pathEditMode="relative" ptsTypes="AA">
                                      <p:cBhvr>
                                        <p:cTn id="151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657 0.09792 " pathEditMode="relative" ptsTypes="AA">
                                      <p:cBhvr>
                                        <p:cTn id="159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25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25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57" grpId="2" animBg="1"/>
      <p:bldP spid="59" grpId="0" animBg="1"/>
      <p:bldP spid="62" grpId="0" animBg="1"/>
      <p:bldP spid="62" grpId="1" animBg="1"/>
      <p:bldP spid="62" grpId="2" animBg="1"/>
      <p:bldP spid="72" grpId="0" animBg="1"/>
      <p:bldP spid="73" grpId="0" animBg="1"/>
      <p:bldP spid="73" grpId="1" animBg="1"/>
      <p:bldP spid="73" grpId="2" animBg="1"/>
      <p:bldP spid="75" grpId="0" animBg="1"/>
      <p:bldP spid="76" grpId="0" animBg="1"/>
      <p:bldP spid="76" grpId="1" animBg="1"/>
      <p:bldP spid="76" grpId="2" animBg="1"/>
      <p:bldP spid="97" grpId="0" animBg="1"/>
      <p:bldP spid="97" grpId="1" animBg="1"/>
      <p:bldP spid="97" grpId="2" animBg="1"/>
      <p:bldP spid="98" grpId="0" animBg="1"/>
      <p:bldP spid="98" grpId="1" animBg="1"/>
      <p:bldP spid="98" grpId="2" animBg="1"/>
      <p:bldP spid="99" grpId="0" animBg="1"/>
      <p:bldP spid="100" grpId="0" animBg="1"/>
      <p:bldP spid="101" grpId="0" animBg="1"/>
      <p:bldP spid="101" grpId="1" animBg="1"/>
      <p:bldP spid="101" grpId="2" animBg="1"/>
      <p:bldP spid="101" grpId="3" animBg="1"/>
      <p:bldP spid="102" grpId="0" animBg="1"/>
      <p:bldP spid="102" grpId="1" animBg="1"/>
      <p:bldP spid="102" grpId="2" animBg="1"/>
      <p:bldP spid="103" grpId="0" animBg="1"/>
      <p:bldP spid="110" grpId="0" animBg="1"/>
      <p:bldP spid="110" grpId="1" animBg="1"/>
      <p:bldP spid="110" grpId="2" animBg="1"/>
      <p:bldP spid="111" grpId="0" animBg="1"/>
      <p:bldP spid="111" grpId="1" animBg="1"/>
      <p:bldP spid="111" grpId="2" animBg="1"/>
      <p:bldP spid="112" grpId="0" animBg="1"/>
      <p:bldP spid="112" grpId="1" animBg="1"/>
      <p:bldP spid="112" grpId="2" animBg="1"/>
      <p:bldP spid="113" grpId="0" animBg="1"/>
      <p:bldP spid="114" grpId="0" animBg="1"/>
      <p:bldP spid="114" grpId="1" animBg="1"/>
      <p:bldP spid="114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06345" y="2726466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6" name="Oval 5"/>
          <p:cNvSpPr/>
          <p:nvPr/>
        </p:nvSpPr>
        <p:spPr>
          <a:xfrm>
            <a:off x="2163805" y="3591630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7" name="Oval 6"/>
          <p:cNvSpPr/>
          <p:nvPr/>
        </p:nvSpPr>
        <p:spPr>
          <a:xfrm>
            <a:off x="2681517" y="2017022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8" name="Oval 7"/>
          <p:cNvSpPr/>
          <p:nvPr/>
        </p:nvSpPr>
        <p:spPr>
          <a:xfrm>
            <a:off x="3336362" y="2949971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9" name="Oval 8"/>
          <p:cNvSpPr/>
          <p:nvPr/>
        </p:nvSpPr>
        <p:spPr>
          <a:xfrm>
            <a:off x="4382570" y="1853275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0" name="Oval 9"/>
          <p:cNvSpPr/>
          <p:nvPr/>
        </p:nvSpPr>
        <p:spPr>
          <a:xfrm>
            <a:off x="3434276" y="4131684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1" name="Oval 10"/>
          <p:cNvSpPr/>
          <p:nvPr/>
        </p:nvSpPr>
        <p:spPr>
          <a:xfrm>
            <a:off x="4492315" y="3073272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2" name="Oval 11"/>
          <p:cNvSpPr/>
          <p:nvPr/>
        </p:nvSpPr>
        <p:spPr>
          <a:xfrm>
            <a:off x="5471625" y="2874384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3" name="Oval 12"/>
          <p:cNvSpPr/>
          <p:nvPr/>
        </p:nvSpPr>
        <p:spPr>
          <a:xfrm>
            <a:off x="5629085" y="3739547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4" name="Oval 13"/>
          <p:cNvSpPr/>
          <p:nvPr/>
        </p:nvSpPr>
        <p:spPr>
          <a:xfrm>
            <a:off x="6146797" y="2164940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5" name="Oval 14"/>
          <p:cNvSpPr/>
          <p:nvPr/>
        </p:nvSpPr>
        <p:spPr>
          <a:xfrm>
            <a:off x="6823211" y="3221190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cxnSp>
        <p:nvCxnSpPr>
          <p:cNvPr id="16" name="Straight Connector 15"/>
          <p:cNvCxnSpPr>
            <a:stCxn id="4" idx="7"/>
            <a:endCxn id="7" idx="3"/>
          </p:cNvCxnSpPr>
          <p:nvPr/>
        </p:nvCxnSpPr>
        <p:spPr>
          <a:xfrm flipV="1">
            <a:off x="2132602" y="2143279"/>
            <a:ext cx="570578" cy="6048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1"/>
            <a:endCxn id="7" idx="4"/>
          </p:cNvCxnSpPr>
          <p:nvPr/>
        </p:nvCxnSpPr>
        <p:spPr>
          <a:xfrm flipH="1" flipV="1">
            <a:off x="2755477" y="2164939"/>
            <a:ext cx="602547" cy="8066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9" idx="2"/>
            <a:endCxn id="7" idx="6"/>
          </p:cNvCxnSpPr>
          <p:nvPr/>
        </p:nvCxnSpPr>
        <p:spPr>
          <a:xfrm flipH="1">
            <a:off x="2829435" y="1927234"/>
            <a:ext cx="1553135" cy="1637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1" idx="2"/>
            <a:endCxn id="8" idx="6"/>
          </p:cNvCxnSpPr>
          <p:nvPr/>
        </p:nvCxnSpPr>
        <p:spPr>
          <a:xfrm flipH="1" flipV="1">
            <a:off x="3484281" y="3023929"/>
            <a:ext cx="1008036" cy="1233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3"/>
            <a:endCxn id="6" idx="6"/>
          </p:cNvCxnSpPr>
          <p:nvPr/>
        </p:nvCxnSpPr>
        <p:spPr>
          <a:xfrm flipH="1">
            <a:off x="2311724" y="3076228"/>
            <a:ext cx="1046300" cy="5893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4" idx="4"/>
            <a:endCxn id="6" idx="0"/>
          </p:cNvCxnSpPr>
          <p:nvPr/>
        </p:nvCxnSpPr>
        <p:spPr>
          <a:xfrm>
            <a:off x="2080305" y="2874384"/>
            <a:ext cx="157460" cy="7172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2"/>
            <a:endCxn id="6" idx="5"/>
          </p:cNvCxnSpPr>
          <p:nvPr/>
        </p:nvCxnSpPr>
        <p:spPr>
          <a:xfrm flipH="1" flipV="1">
            <a:off x="2290062" y="3717886"/>
            <a:ext cx="1144215" cy="4877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3" idx="2"/>
          </p:cNvCxnSpPr>
          <p:nvPr/>
        </p:nvCxnSpPr>
        <p:spPr>
          <a:xfrm flipH="1">
            <a:off x="3582194" y="3813507"/>
            <a:ext cx="2046891" cy="3978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2" idx="2"/>
            <a:endCxn id="11" idx="6"/>
          </p:cNvCxnSpPr>
          <p:nvPr/>
        </p:nvCxnSpPr>
        <p:spPr>
          <a:xfrm flipH="1">
            <a:off x="4640233" y="2948343"/>
            <a:ext cx="831392" cy="1988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8" idx="4"/>
            <a:endCxn id="10" idx="0"/>
          </p:cNvCxnSpPr>
          <p:nvPr/>
        </p:nvCxnSpPr>
        <p:spPr>
          <a:xfrm>
            <a:off x="3410320" y="3097889"/>
            <a:ext cx="97915" cy="1033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9" idx="4"/>
            <a:endCxn id="11" idx="0"/>
          </p:cNvCxnSpPr>
          <p:nvPr/>
        </p:nvCxnSpPr>
        <p:spPr>
          <a:xfrm>
            <a:off x="4456530" y="2001192"/>
            <a:ext cx="109745" cy="10720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4" idx="5"/>
            <a:endCxn id="15" idx="1"/>
          </p:cNvCxnSpPr>
          <p:nvPr/>
        </p:nvCxnSpPr>
        <p:spPr>
          <a:xfrm>
            <a:off x="6273054" y="2291196"/>
            <a:ext cx="571820" cy="9516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2" idx="7"/>
            <a:endCxn id="14" idx="3"/>
          </p:cNvCxnSpPr>
          <p:nvPr/>
        </p:nvCxnSpPr>
        <p:spPr>
          <a:xfrm flipV="1">
            <a:off x="5597881" y="2291196"/>
            <a:ext cx="570578" cy="6048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3" idx="7"/>
            <a:endCxn id="15" idx="3"/>
          </p:cNvCxnSpPr>
          <p:nvPr/>
        </p:nvCxnSpPr>
        <p:spPr>
          <a:xfrm flipV="1">
            <a:off x="5755342" y="3347447"/>
            <a:ext cx="1089532" cy="4137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3" idx="0"/>
            <a:endCxn id="12" idx="4"/>
          </p:cNvCxnSpPr>
          <p:nvPr/>
        </p:nvCxnSpPr>
        <p:spPr>
          <a:xfrm flipH="1" flipV="1">
            <a:off x="5545584" y="3022302"/>
            <a:ext cx="157460" cy="7172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9" idx="6"/>
            <a:endCxn id="14" idx="2"/>
          </p:cNvCxnSpPr>
          <p:nvPr/>
        </p:nvCxnSpPr>
        <p:spPr>
          <a:xfrm>
            <a:off x="4530488" y="1927234"/>
            <a:ext cx="1616309" cy="3116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11" idx="3"/>
            <a:endCxn id="10" idx="7"/>
          </p:cNvCxnSpPr>
          <p:nvPr/>
        </p:nvCxnSpPr>
        <p:spPr>
          <a:xfrm flipH="1">
            <a:off x="3560534" y="3199529"/>
            <a:ext cx="953445" cy="9538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28" name="Snip Single Corner Rectangle 13327"/>
          <p:cNvSpPr/>
          <p:nvPr/>
        </p:nvSpPr>
        <p:spPr>
          <a:xfrm>
            <a:off x="6340243" y="1789295"/>
            <a:ext cx="295835" cy="400619"/>
          </a:xfrm>
          <a:prstGeom prst="snip1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grpSp>
        <p:nvGrpSpPr>
          <p:cNvPr id="36" name="Group 35"/>
          <p:cNvGrpSpPr/>
          <p:nvPr/>
        </p:nvGrpSpPr>
        <p:grpSpPr>
          <a:xfrm>
            <a:off x="1526313" y="3278339"/>
            <a:ext cx="502951" cy="361189"/>
            <a:chOff x="7246366" y="2231240"/>
            <a:chExt cx="518192" cy="372134"/>
          </a:xfrm>
        </p:grpSpPr>
        <p:sp>
          <p:nvSpPr>
            <p:cNvPr id="41" name="Rectangle 40"/>
            <p:cNvSpPr/>
            <p:nvPr/>
          </p:nvSpPr>
          <p:spPr>
            <a:xfrm>
              <a:off x="7246366" y="2256717"/>
              <a:ext cx="518192" cy="343855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7"/>
            </a:p>
          </p:txBody>
        </p:sp>
        <p:sp>
          <p:nvSpPr>
            <p:cNvPr id="38" name="Snip Single Corner Rectangle 37"/>
            <p:cNvSpPr/>
            <p:nvPr/>
          </p:nvSpPr>
          <p:spPr>
            <a:xfrm>
              <a:off x="7321590" y="2311183"/>
              <a:ext cx="160290" cy="217064"/>
            </a:xfrm>
            <a:prstGeom prst="snip1Rect">
              <a:avLst>
                <a:gd name="adj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7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459758" y="2231240"/>
              <a:ext cx="304800" cy="372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47">
                  <a:latin typeface="Helvetica Neue" charset="0"/>
                  <a:ea typeface="Helvetica Neue" charset="0"/>
                  <a:cs typeface="Helvetica Neue" charset="0"/>
                </a:rPr>
                <a:t>?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349722" y="2627564"/>
            <a:ext cx="272931" cy="352031"/>
            <a:chOff x="3312683" y="2603277"/>
            <a:chExt cx="281202" cy="362699"/>
          </a:xfrm>
        </p:grpSpPr>
        <p:sp>
          <p:nvSpPr>
            <p:cNvPr id="63" name="Rectangle 62"/>
            <p:cNvSpPr/>
            <p:nvPr/>
          </p:nvSpPr>
          <p:spPr>
            <a:xfrm>
              <a:off x="3312683" y="2603277"/>
              <a:ext cx="281202" cy="362699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7"/>
            </a:p>
          </p:txBody>
        </p:sp>
        <p:sp>
          <p:nvSpPr>
            <p:cNvPr id="50" name="Snip Single Corner Rectangle 49"/>
            <p:cNvSpPr/>
            <p:nvPr/>
          </p:nvSpPr>
          <p:spPr>
            <a:xfrm>
              <a:off x="3370654" y="2664072"/>
              <a:ext cx="172052" cy="232992"/>
            </a:xfrm>
            <a:prstGeom prst="snip1Rect">
              <a:avLst>
                <a:gd name="adj" fmla="val 50000"/>
              </a:avLst>
            </a:prstGeom>
            <a:gradFill>
              <a:gsLst>
                <a:gs pos="0">
                  <a:srgbClr val="00B050"/>
                </a:gs>
                <a:gs pos="100000">
                  <a:srgbClr val="FFFF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7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10923" y="2135649"/>
            <a:ext cx="272931" cy="695566"/>
            <a:chOff x="5333314" y="2096456"/>
            <a:chExt cx="281202" cy="716644"/>
          </a:xfrm>
        </p:grpSpPr>
        <p:grpSp>
          <p:nvGrpSpPr>
            <p:cNvPr id="52" name="Group 51"/>
            <p:cNvGrpSpPr/>
            <p:nvPr/>
          </p:nvGrpSpPr>
          <p:grpSpPr>
            <a:xfrm>
              <a:off x="5333314" y="2096456"/>
              <a:ext cx="281202" cy="716644"/>
              <a:chOff x="6891430" y="4236356"/>
              <a:chExt cx="281202" cy="716644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6891430" y="4236356"/>
                <a:ext cx="281202" cy="36269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47"/>
              </a:p>
            </p:txBody>
          </p:sp>
          <p:sp>
            <p:nvSpPr>
              <p:cNvPr id="54" name="Snip Single Corner Rectangle 53"/>
              <p:cNvSpPr/>
              <p:nvPr/>
            </p:nvSpPr>
            <p:spPr>
              <a:xfrm>
                <a:off x="6965639" y="4315637"/>
                <a:ext cx="160290" cy="217064"/>
              </a:xfrm>
              <a:prstGeom prst="snip1Rect">
                <a:avLst>
                  <a:gd name="adj" fmla="val 5000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47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891430" y="4590301"/>
                <a:ext cx="281202" cy="36269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47"/>
              </a:p>
            </p:txBody>
          </p:sp>
        </p:grpSp>
        <p:sp>
          <p:nvSpPr>
            <p:cNvPr id="65" name="Snip Single Corner Rectangle 64"/>
            <p:cNvSpPr/>
            <p:nvPr/>
          </p:nvSpPr>
          <p:spPr>
            <a:xfrm>
              <a:off x="5388579" y="2531691"/>
              <a:ext cx="156411" cy="192555"/>
            </a:xfrm>
            <a:prstGeom prst="snip1Rect">
              <a:avLst>
                <a:gd name="adj" fmla="val 50000"/>
              </a:avLst>
            </a:prstGeom>
            <a:gradFill>
              <a:gsLst>
                <a:gs pos="0">
                  <a:srgbClr val="00B050"/>
                </a:gs>
                <a:gs pos="100000">
                  <a:srgbClr val="FFFF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7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649778" y="2334289"/>
            <a:ext cx="272931" cy="695566"/>
            <a:chOff x="4652134" y="2301116"/>
            <a:chExt cx="281202" cy="716644"/>
          </a:xfrm>
        </p:grpSpPr>
        <p:sp>
          <p:nvSpPr>
            <p:cNvPr id="59" name="Rectangle 58"/>
            <p:cNvSpPr/>
            <p:nvPr/>
          </p:nvSpPr>
          <p:spPr>
            <a:xfrm>
              <a:off x="4652134" y="2301116"/>
              <a:ext cx="281202" cy="362699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7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652134" y="2655061"/>
              <a:ext cx="281202" cy="362699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7"/>
            </a:p>
          </p:txBody>
        </p:sp>
        <p:sp>
          <p:nvSpPr>
            <p:cNvPr id="62" name="Snip Single Corner Rectangle 61"/>
            <p:cNvSpPr/>
            <p:nvPr/>
          </p:nvSpPr>
          <p:spPr>
            <a:xfrm>
              <a:off x="4722511" y="2374939"/>
              <a:ext cx="150369" cy="223993"/>
            </a:xfrm>
            <a:prstGeom prst="snip1Rect">
              <a:avLst>
                <a:gd name="adj" fmla="val 50000"/>
              </a:avLst>
            </a:prstGeom>
            <a:gradFill>
              <a:gsLst>
                <a:gs pos="0">
                  <a:srgbClr val="C00000"/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7"/>
            </a:p>
          </p:txBody>
        </p:sp>
        <p:sp>
          <p:nvSpPr>
            <p:cNvPr id="64" name="Snip Single Corner Rectangle 63"/>
            <p:cNvSpPr/>
            <p:nvPr/>
          </p:nvSpPr>
          <p:spPr>
            <a:xfrm>
              <a:off x="4712590" y="2724246"/>
              <a:ext cx="160290" cy="217064"/>
            </a:xfrm>
            <a:prstGeom prst="snip1Rect">
              <a:avLst>
                <a:gd name="adj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7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2250563" y="4788698"/>
            <a:ext cx="5164319" cy="36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47" dirty="0">
                <a:latin typeface="Helvetica" charset="0"/>
                <a:ea typeface="Helvetica" charset="0"/>
                <a:cs typeface="Helvetica" charset="0"/>
              </a:rPr>
              <a:t>Nodes have </a:t>
            </a:r>
            <a:r>
              <a:rPr lang="en-US" sz="1747" b="1" dirty="0">
                <a:latin typeface="Helvetica" charset="0"/>
                <a:ea typeface="Helvetica" charset="0"/>
                <a:cs typeface="Helvetica" charset="0"/>
              </a:rPr>
              <a:t>caches</a:t>
            </a:r>
            <a:r>
              <a:rPr lang="en-US" sz="1747" dirty="0">
                <a:latin typeface="Helvetica" charset="0"/>
                <a:ea typeface="Helvetica" charset="0"/>
                <a:cs typeface="Helvetica" charset="0"/>
              </a:rPr>
              <a:t> with finite capacities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0286" y="563941"/>
            <a:ext cx="5563765" cy="434509"/>
          </a:xfrm>
        </p:spPr>
        <p:txBody>
          <a:bodyPr/>
          <a:lstStyle/>
          <a:p>
            <a:r>
              <a:rPr lang="en-US" dirty="0" smtClean="0"/>
              <a:t>NDN </a:t>
            </a:r>
            <a:r>
              <a:rPr lang="en-US" altLang="en-US" sz="2824" dirty="0">
                <a:latin typeface="Helvetica" charset="0"/>
                <a:ea typeface="ＭＳ Ｐゴシック" charset="-128"/>
              </a:rPr>
              <a:t>Caching</a:t>
            </a:r>
            <a:r>
              <a:rPr lang="en-US" dirty="0" smtClean="0"/>
              <a:t>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25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06345" y="2726466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6" name="Oval 5"/>
          <p:cNvSpPr/>
          <p:nvPr/>
        </p:nvSpPr>
        <p:spPr>
          <a:xfrm>
            <a:off x="2163805" y="3591630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7" name="Oval 6"/>
          <p:cNvSpPr/>
          <p:nvPr/>
        </p:nvSpPr>
        <p:spPr>
          <a:xfrm>
            <a:off x="2681517" y="2017022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8" name="Oval 7"/>
          <p:cNvSpPr/>
          <p:nvPr/>
        </p:nvSpPr>
        <p:spPr>
          <a:xfrm>
            <a:off x="3336362" y="2949971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9" name="Oval 8"/>
          <p:cNvSpPr/>
          <p:nvPr/>
        </p:nvSpPr>
        <p:spPr>
          <a:xfrm>
            <a:off x="4382570" y="1853275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0" name="Oval 9"/>
          <p:cNvSpPr/>
          <p:nvPr/>
        </p:nvSpPr>
        <p:spPr>
          <a:xfrm>
            <a:off x="3434276" y="4131684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1" name="Oval 10"/>
          <p:cNvSpPr/>
          <p:nvPr/>
        </p:nvSpPr>
        <p:spPr>
          <a:xfrm>
            <a:off x="4492315" y="3073272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2" name="Oval 11"/>
          <p:cNvSpPr/>
          <p:nvPr/>
        </p:nvSpPr>
        <p:spPr>
          <a:xfrm>
            <a:off x="5471625" y="2874384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3" name="Oval 12"/>
          <p:cNvSpPr/>
          <p:nvPr/>
        </p:nvSpPr>
        <p:spPr>
          <a:xfrm>
            <a:off x="5629085" y="3739547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4" name="Oval 13"/>
          <p:cNvSpPr/>
          <p:nvPr/>
        </p:nvSpPr>
        <p:spPr>
          <a:xfrm>
            <a:off x="6146797" y="2164940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5" name="Oval 14"/>
          <p:cNvSpPr/>
          <p:nvPr/>
        </p:nvSpPr>
        <p:spPr>
          <a:xfrm>
            <a:off x="6823211" y="3221190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cxnSp>
        <p:nvCxnSpPr>
          <p:cNvPr id="16" name="Straight Connector 15"/>
          <p:cNvCxnSpPr>
            <a:stCxn id="4" idx="7"/>
            <a:endCxn id="7" idx="3"/>
          </p:cNvCxnSpPr>
          <p:nvPr/>
        </p:nvCxnSpPr>
        <p:spPr>
          <a:xfrm flipV="1">
            <a:off x="2132602" y="2143279"/>
            <a:ext cx="570578" cy="6048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1"/>
            <a:endCxn id="7" idx="4"/>
          </p:cNvCxnSpPr>
          <p:nvPr/>
        </p:nvCxnSpPr>
        <p:spPr>
          <a:xfrm flipH="1" flipV="1">
            <a:off x="2755477" y="2164939"/>
            <a:ext cx="602547" cy="8066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9" idx="2"/>
            <a:endCxn id="7" idx="6"/>
          </p:cNvCxnSpPr>
          <p:nvPr/>
        </p:nvCxnSpPr>
        <p:spPr>
          <a:xfrm flipH="1">
            <a:off x="2829435" y="1927234"/>
            <a:ext cx="1553135" cy="1637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1" idx="2"/>
            <a:endCxn id="8" idx="6"/>
          </p:cNvCxnSpPr>
          <p:nvPr/>
        </p:nvCxnSpPr>
        <p:spPr>
          <a:xfrm flipH="1" flipV="1">
            <a:off x="3484281" y="3023929"/>
            <a:ext cx="1008036" cy="123302"/>
          </a:xfrm>
          <a:prstGeom prst="line">
            <a:avLst/>
          </a:prstGeom>
          <a:ln w="57150">
            <a:solidFill>
              <a:srgbClr val="D81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3"/>
            <a:endCxn id="6" idx="6"/>
          </p:cNvCxnSpPr>
          <p:nvPr/>
        </p:nvCxnSpPr>
        <p:spPr>
          <a:xfrm flipH="1">
            <a:off x="2311724" y="3076228"/>
            <a:ext cx="1046300" cy="589361"/>
          </a:xfrm>
          <a:prstGeom prst="line">
            <a:avLst/>
          </a:prstGeom>
          <a:ln w="57150">
            <a:solidFill>
              <a:srgbClr val="D81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4" idx="4"/>
            <a:endCxn id="6" idx="0"/>
          </p:cNvCxnSpPr>
          <p:nvPr/>
        </p:nvCxnSpPr>
        <p:spPr>
          <a:xfrm>
            <a:off x="2080305" y="2874384"/>
            <a:ext cx="157460" cy="7172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2"/>
            <a:endCxn id="6" idx="5"/>
          </p:cNvCxnSpPr>
          <p:nvPr/>
        </p:nvCxnSpPr>
        <p:spPr>
          <a:xfrm flipH="1" flipV="1">
            <a:off x="2290062" y="3717886"/>
            <a:ext cx="1144215" cy="4877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3" idx="2"/>
          </p:cNvCxnSpPr>
          <p:nvPr/>
        </p:nvCxnSpPr>
        <p:spPr>
          <a:xfrm flipH="1">
            <a:off x="3582194" y="3813507"/>
            <a:ext cx="2046891" cy="3978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2" idx="2"/>
            <a:endCxn id="11" idx="6"/>
          </p:cNvCxnSpPr>
          <p:nvPr/>
        </p:nvCxnSpPr>
        <p:spPr>
          <a:xfrm flipH="1">
            <a:off x="4640233" y="2948343"/>
            <a:ext cx="831392" cy="198889"/>
          </a:xfrm>
          <a:prstGeom prst="line">
            <a:avLst/>
          </a:prstGeom>
          <a:ln w="57150">
            <a:solidFill>
              <a:srgbClr val="D81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8" idx="4"/>
            <a:endCxn id="10" idx="0"/>
          </p:cNvCxnSpPr>
          <p:nvPr/>
        </p:nvCxnSpPr>
        <p:spPr>
          <a:xfrm>
            <a:off x="3410320" y="3097889"/>
            <a:ext cx="97915" cy="1033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9" idx="4"/>
            <a:endCxn id="11" idx="0"/>
          </p:cNvCxnSpPr>
          <p:nvPr/>
        </p:nvCxnSpPr>
        <p:spPr>
          <a:xfrm>
            <a:off x="4456530" y="2001192"/>
            <a:ext cx="109745" cy="10720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4" idx="5"/>
            <a:endCxn id="15" idx="1"/>
          </p:cNvCxnSpPr>
          <p:nvPr/>
        </p:nvCxnSpPr>
        <p:spPr>
          <a:xfrm>
            <a:off x="6273054" y="2291196"/>
            <a:ext cx="571820" cy="9516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2" idx="7"/>
            <a:endCxn id="14" idx="3"/>
          </p:cNvCxnSpPr>
          <p:nvPr/>
        </p:nvCxnSpPr>
        <p:spPr>
          <a:xfrm flipV="1">
            <a:off x="5597881" y="2291196"/>
            <a:ext cx="570578" cy="604849"/>
          </a:xfrm>
          <a:prstGeom prst="line">
            <a:avLst/>
          </a:prstGeom>
          <a:ln w="57150">
            <a:solidFill>
              <a:srgbClr val="D81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3" idx="7"/>
            <a:endCxn id="15" idx="3"/>
          </p:cNvCxnSpPr>
          <p:nvPr/>
        </p:nvCxnSpPr>
        <p:spPr>
          <a:xfrm flipV="1">
            <a:off x="5755342" y="3347447"/>
            <a:ext cx="1089532" cy="4137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3" idx="0"/>
            <a:endCxn id="12" idx="4"/>
          </p:cNvCxnSpPr>
          <p:nvPr/>
        </p:nvCxnSpPr>
        <p:spPr>
          <a:xfrm flipH="1" flipV="1">
            <a:off x="5545584" y="3022302"/>
            <a:ext cx="157460" cy="7172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9" idx="6"/>
            <a:endCxn id="14" idx="2"/>
          </p:cNvCxnSpPr>
          <p:nvPr/>
        </p:nvCxnSpPr>
        <p:spPr>
          <a:xfrm>
            <a:off x="4530488" y="1927234"/>
            <a:ext cx="1616309" cy="3116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11" idx="3"/>
            <a:endCxn id="10" idx="7"/>
          </p:cNvCxnSpPr>
          <p:nvPr/>
        </p:nvCxnSpPr>
        <p:spPr>
          <a:xfrm flipH="1">
            <a:off x="3560534" y="3199529"/>
            <a:ext cx="953445" cy="9538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28" name="Snip Single Corner Rectangle 13327"/>
          <p:cNvSpPr/>
          <p:nvPr/>
        </p:nvSpPr>
        <p:spPr>
          <a:xfrm>
            <a:off x="6340243" y="1789295"/>
            <a:ext cx="295835" cy="400619"/>
          </a:xfrm>
          <a:prstGeom prst="snip1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3329" name="TextBox 13328"/>
          <p:cNvSpPr txBox="1"/>
          <p:nvPr/>
        </p:nvSpPr>
        <p:spPr>
          <a:xfrm>
            <a:off x="2250563" y="4788699"/>
            <a:ext cx="4943614" cy="63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47" dirty="0">
                <a:latin typeface="Helvetica" charset="0"/>
                <a:ea typeface="Helvetica" charset="0"/>
                <a:cs typeface="Helvetica" charset="0"/>
              </a:rPr>
              <a:t>Requests (IPs) </a:t>
            </a:r>
            <a:r>
              <a:rPr lang="en-US" sz="1747" dirty="0">
                <a:latin typeface="Helvetica" charset="0"/>
                <a:ea typeface="Helvetica" charset="0"/>
                <a:cs typeface="Helvetica" charset="0"/>
              </a:rPr>
              <a:t>terminate early upon a </a:t>
            </a:r>
            <a:r>
              <a:rPr lang="en-US" sz="1747" b="1" dirty="0">
                <a:latin typeface="Helvetica" charset="0"/>
                <a:ea typeface="Helvetica" charset="0"/>
                <a:cs typeface="Helvetica" charset="0"/>
              </a:rPr>
              <a:t>cache hit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349722" y="2627564"/>
            <a:ext cx="272931" cy="352031"/>
            <a:chOff x="3312683" y="2603277"/>
            <a:chExt cx="281202" cy="362699"/>
          </a:xfrm>
        </p:grpSpPr>
        <p:sp>
          <p:nvSpPr>
            <p:cNvPr id="63" name="Rectangle 62"/>
            <p:cNvSpPr/>
            <p:nvPr/>
          </p:nvSpPr>
          <p:spPr>
            <a:xfrm>
              <a:off x="3312683" y="2603277"/>
              <a:ext cx="281202" cy="362699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7"/>
            </a:p>
          </p:txBody>
        </p:sp>
        <p:sp>
          <p:nvSpPr>
            <p:cNvPr id="50" name="Snip Single Corner Rectangle 49"/>
            <p:cNvSpPr/>
            <p:nvPr/>
          </p:nvSpPr>
          <p:spPr>
            <a:xfrm>
              <a:off x="3370654" y="2664072"/>
              <a:ext cx="172052" cy="232992"/>
            </a:xfrm>
            <a:prstGeom prst="snip1Rect">
              <a:avLst>
                <a:gd name="adj" fmla="val 50000"/>
              </a:avLst>
            </a:prstGeom>
            <a:gradFill>
              <a:gsLst>
                <a:gs pos="0">
                  <a:srgbClr val="00B050"/>
                </a:gs>
                <a:gs pos="100000">
                  <a:srgbClr val="FFFF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7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10923" y="2135649"/>
            <a:ext cx="272931" cy="695566"/>
            <a:chOff x="5333314" y="2096456"/>
            <a:chExt cx="281202" cy="716644"/>
          </a:xfrm>
        </p:grpSpPr>
        <p:grpSp>
          <p:nvGrpSpPr>
            <p:cNvPr id="52" name="Group 51"/>
            <p:cNvGrpSpPr/>
            <p:nvPr/>
          </p:nvGrpSpPr>
          <p:grpSpPr>
            <a:xfrm>
              <a:off x="5333314" y="2096456"/>
              <a:ext cx="281202" cy="716644"/>
              <a:chOff x="6891430" y="4236356"/>
              <a:chExt cx="281202" cy="716644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6891430" y="4236356"/>
                <a:ext cx="281202" cy="36269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47"/>
              </a:p>
            </p:txBody>
          </p:sp>
          <p:sp>
            <p:nvSpPr>
              <p:cNvPr id="54" name="Snip Single Corner Rectangle 53"/>
              <p:cNvSpPr/>
              <p:nvPr/>
            </p:nvSpPr>
            <p:spPr>
              <a:xfrm>
                <a:off x="6965639" y="4315637"/>
                <a:ext cx="160290" cy="217064"/>
              </a:xfrm>
              <a:prstGeom prst="snip1Rect">
                <a:avLst>
                  <a:gd name="adj" fmla="val 5000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47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891430" y="4590301"/>
                <a:ext cx="281202" cy="36269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47"/>
              </a:p>
            </p:txBody>
          </p:sp>
        </p:grpSp>
        <p:sp>
          <p:nvSpPr>
            <p:cNvPr id="65" name="Snip Single Corner Rectangle 64"/>
            <p:cNvSpPr/>
            <p:nvPr/>
          </p:nvSpPr>
          <p:spPr>
            <a:xfrm>
              <a:off x="5388579" y="2531691"/>
              <a:ext cx="156411" cy="192555"/>
            </a:xfrm>
            <a:prstGeom prst="snip1Rect">
              <a:avLst>
                <a:gd name="adj" fmla="val 50000"/>
              </a:avLst>
            </a:prstGeom>
            <a:gradFill>
              <a:gsLst>
                <a:gs pos="0">
                  <a:srgbClr val="00B050"/>
                </a:gs>
                <a:gs pos="100000">
                  <a:srgbClr val="FFFF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7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526313" y="3278339"/>
            <a:ext cx="502951" cy="361189"/>
            <a:chOff x="7246366" y="2231240"/>
            <a:chExt cx="518192" cy="372134"/>
          </a:xfrm>
        </p:grpSpPr>
        <p:sp>
          <p:nvSpPr>
            <p:cNvPr id="66" name="Rectangle 65"/>
            <p:cNvSpPr/>
            <p:nvPr/>
          </p:nvSpPr>
          <p:spPr>
            <a:xfrm>
              <a:off x="7246366" y="2256717"/>
              <a:ext cx="518192" cy="343855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7"/>
            </a:p>
          </p:txBody>
        </p:sp>
        <p:sp>
          <p:nvSpPr>
            <p:cNvPr id="67" name="Snip Single Corner Rectangle 66"/>
            <p:cNvSpPr/>
            <p:nvPr/>
          </p:nvSpPr>
          <p:spPr>
            <a:xfrm>
              <a:off x="7321590" y="2311183"/>
              <a:ext cx="160290" cy="217064"/>
            </a:xfrm>
            <a:prstGeom prst="snip1Rect">
              <a:avLst>
                <a:gd name="adj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7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459758" y="2231240"/>
              <a:ext cx="304800" cy="372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47">
                  <a:latin typeface="Helvetica Neue" charset="0"/>
                  <a:ea typeface="Helvetica Neue" charset="0"/>
                  <a:cs typeface="Helvetica Neue" charset="0"/>
                </a:rPr>
                <a:t>?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649778" y="2334289"/>
            <a:ext cx="272931" cy="695566"/>
            <a:chOff x="4652134" y="2301116"/>
            <a:chExt cx="281202" cy="716644"/>
          </a:xfrm>
        </p:grpSpPr>
        <p:sp>
          <p:nvSpPr>
            <p:cNvPr id="43" name="Rectangle 42"/>
            <p:cNvSpPr/>
            <p:nvPr/>
          </p:nvSpPr>
          <p:spPr>
            <a:xfrm>
              <a:off x="4652134" y="2301116"/>
              <a:ext cx="281202" cy="362699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7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652134" y="2655061"/>
              <a:ext cx="281202" cy="362699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7"/>
            </a:p>
          </p:txBody>
        </p:sp>
        <p:sp>
          <p:nvSpPr>
            <p:cNvPr id="49" name="Snip Single Corner Rectangle 48"/>
            <p:cNvSpPr/>
            <p:nvPr/>
          </p:nvSpPr>
          <p:spPr>
            <a:xfrm>
              <a:off x="4722511" y="2374939"/>
              <a:ext cx="150369" cy="223993"/>
            </a:xfrm>
            <a:prstGeom prst="snip1Rect">
              <a:avLst>
                <a:gd name="adj" fmla="val 50000"/>
              </a:avLst>
            </a:prstGeom>
            <a:gradFill>
              <a:gsLst>
                <a:gs pos="0">
                  <a:srgbClr val="C00000"/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7"/>
            </a:p>
          </p:txBody>
        </p:sp>
        <p:sp>
          <p:nvSpPr>
            <p:cNvPr id="44" name="Snip Single Corner Rectangle 43"/>
            <p:cNvSpPr/>
            <p:nvPr/>
          </p:nvSpPr>
          <p:spPr>
            <a:xfrm>
              <a:off x="4712590" y="2724246"/>
              <a:ext cx="160290" cy="217064"/>
            </a:xfrm>
            <a:prstGeom prst="snip1Rect">
              <a:avLst>
                <a:gd name="adj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7"/>
            </a:p>
          </p:txBody>
        </p:sp>
      </p:grpSp>
      <p:sp>
        <p:nvSpPr>
          <p:cNvPr id="69" name="Snip Single Corner Rectangle 68"/>
          <p:cNvSpPr/>
          <p:nvPr/>
        </p:nvSpPr>
        <p:spPr>
          <a:xfrm>
            <a:off x="4712260" y="2753828"/>
            <a:ext cx="155576" cy="210679"/>
          </a:xfrm>
          <a:prstGeom prst="snip1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71" name="Snip Single Corner Rectangle 70"/>
          <p:cNvSpPr/>
          <p:nvPr/>
        </p:nvSpPr>
        <p:spPr>
          <a:xfrm>
            <a:off x="4712260" y="2763371"/>
            <a:ext cx="155576" cy="210679"/>
          </a:xfrm>
          <a:prstGeom prst="snip1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7" name="Title 16"/>
          <p:cNvSpPr>
            <a:spLocks noGrp="1"/>
          </p:cNvSpPr>
          <p:nvPr>
            <p:ph type="ctrTitle"/>
          </p:nvPr>
        </p:nvSpPr>
        <p:spPr>
          <a:xfrm>
            <a:off x="55778" y="578158"/>
            <a:ext cx="5563765" cy="434509"/>
          </a:xfrm>
        </p:spPr>
        <p:txBody>
          <a:bodyPr/>
          <a:lstStyle/>
          <a:p>
            <a:r>
              <a:rPr lang="en-US" dirty="0" smtClean="0"/>
              <a:t>NDN </a:t>
            </a:r>
            <a:r>
              <a:rPr lang="en-US" altLang="en-US" sz="2824" dirty="0">
                <a:latin typeface="Helvetica" charset="0"/>
                <a:ea typeface="ＭＳ Ｐゴシック" charset="-128"/>
              </a:rPr>
              <a:t>Caching </a:t>
            </a:r>
            <a:r>
              <a:rPr lang="en-US" dirty="0" smtClean="0"/>
              <a:t>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12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92593E-6 L 0.18056 -0.12478 L 0.28282 -0.10904 " pathEditMode="relative" ptsTypes="AAA">
                                      <p:cBhvr>
                                        <p:cTn id="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6435 " pathEditMode="relative" ptsTypes="AA">
                                      <p:cBhvr>
                                        <p:cTn id="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7292 L -0.12674 0.05579 L -0.2901 0.16065 " pathEditMode="relative" rAng="0" ptsTypes="AAA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14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06345" y="2726466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6" name="Oval 5"/>
          <p:cNvSpPr/>
          <p:nvPr/>
        </p:nvSpPr>
        <p:spPr>
          <a:xfrm>
            <a:off x="2163805" y="3591630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7" name="Oval 6"/>
          <p:cNvSpPr/>
          <p:nvPr/>
        </p:nvSpPr>
        <p:spPr>
          <a:xfrm>
            <a:off x="2681517" y="2017022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8" name="Oval 7"/>
          <p:cNvSpPr/>
          <p:nvPr/>
        </p:nvSpPr>
        <p:spPr>
          <a:xfrm>
            <a:off x="3336362" y="2949971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9" name="Oval 8"/>
          <p:cNvSpPr/>
          <p:nvPr/>
        </p:nvSpPr>
        <p:spPr>
          <a:xfrm>
            <a:off x="4382570" y="1853275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0" name="Oval 9"/>
          <p:cNvSpPr/>
          <p:nvPr/>
        </p:nvSpPr>
        <p:spPr>
          <a:xfrm>
            <a:off x="3434276" y="4131684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1" name="Oval 10"/>
          <p:cNvSpPr/>
          <p:nvPr/>
        </p:nvSpPr>
        <p:spPr>
          <a:xfrm>
            <a:off x="4492315" y="3073272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2" name="Oval 11"/>
          <p:cNvSpPr/>
          <p:nvPr/>
        </p:nvSpPr>
        <p:spPr>
          <a:xfrm>
            <a:off x="5471625" y="2874384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3" name="Oval 12"/>
          <p:cNvSpPr/>
          <p:nvPr/>
        </p:nvSpPr>
        <p:spPr>
          <a:xfrm>
            <a:off x="5629085" y="3739547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4" name="Oval 13"/>
          <p:cNvSpPr/>
          <p:nvPr/>
        </p:nvSpPr>
        <p:spPr>
          <a:xfrm>
            <a:off x="6146797" y="2164940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5" name="Oval 14"/>
          <p:cNvSpPr/>
          <p:nvPr/>
        </p:nvSpPr>
        <p:spPr>
          <a:xfrm>
            <a:off x="6823211" y="3221190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cxnSp>
        <p:nvCxnSpPr>
          <p:cNvPr id="16" name="Straight Connector 15"/>
          <p:cNvCxnSpPr>
            <a:stCxn id="4" idx="7"/>
            <a:endCxn id="7" idx="3"/>
          </p:cNvCxnSpPr>
          <p:nvPr/>
        </p:nvCxnSpPr>
        <p:spPr>
          <a:xfrm flipV="1">
            <a:off x="2132602" y="2143279"/>
            <a:ext cx="570578" cy="6048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9" idx="2"/>
            <a:endCxn id="7" idx="6"/>
          </p:cNvCxnSpPr>
          <p:nvPr/>
        </p:nvCxnSpPr>
        <p:spPr>
          <a:xfrm flipH="1">
            <a:off x="2829435" y="1927234"/>
            <a:ext cx="1553135" cy="1637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1" idx="2"/>
            <a:endCxn id="8" idx="6"/>
          </p:cNvCxnSpPr>
          <p:nvPr/>
        </p:nvCxnSpPr>
        <p:spPr>
          <a:xfrm flipH="1" flipV="1">
            <a:off x="3484281" y="3023929"/>
            <a:ext cx="1008036" cy="123302"/>
          </a:xfrm>
          <a:prstGeom prst="line">
            <a:avLst/>
          </a:prstGeom>
          <a:ln w="57150">
            <a:solidFill>
              <a:srgbClr val="D81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3"/>
            <a:endCxn id="6" idx="6"/>
          </p:cNvCxnSpPr>
          <p:nvPr/>
        </p:nvCxnSpPr>
        <p:spPr>
          <a:xfrm flipH="1">
            <a:off x="2311724" y="3076228"/>
            <a:ext cx="1046300" cy="589361"/>
          </a:xfrm>
          <a:prstGeom prst="line">
            <a:avLst/>
          </a:prstGeom>
          <a:ln w="57150">
            <a:solidFill>
              <a:srgbClr val="D81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4" idx="4"/>
            <a:endCxn id="6" idx="0"/>
          </p:cNvCxnSpPr>
          <p:nvPr/>
        </p:nvCxnSpPr>
        <p:spPr>
          <a:xfrm>
            <a:off x="2080305" y="2874384"/>
            <a:ext cx="157460" cy="7172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2"/>
            <a:endCxn id="6" idx="5"/>
          </p:cNvCxnSpPr>
          <p:nvPr/>
        </p:nvCxnSpPr>
        <p:spPr>
          <a:xfrm flipH="1" flipV="1">
            <a:off x="2290062" y="3717886"/>
            <a:ext cx="1144215" cy="4877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3" idx="2"/>
          </p:cNvCxnSpPr>
          <p:nvPr/>
        </p:nvCxnSpPr>
        <p:spPr>
          <a:xfrm flipH="1">
            <a:off x="3582194" y="3813507"/>
            <a:ext cx="2046891" cy="3978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2" idx="2"/>
            <a:endCxn id="11" idx="6"/>
          </p:cNvCxnSpPr>
          <p:nvPr/>
        </p:nvCxnSpPr>
        <p:spPr>
          <a:xfrm flipH="1">
            <a:off x="4640233" y="2948343"/>
            <a:ext cx="831392" cy="198889"/>
          </a:xfrm>
          <a:prstGeom prst="line">
            <a:avLst/>
          </a:prstGeom>
          <a:ln w="57150">
            <a:solidFill>
              <a:srgbClr val="D81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8" idx="4"/>
            <a:endCxn id="10" idx="0"/>
          </p:cNvCxnSpPr>
          <p:nvPr/>
        </p:nvCxnSpPr>
        <p:spPr>
          <a:xfrm>
            <a:off x="3410320" y="3097889"/>
            <a:ext cx="97915" cy="1033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9" idx="4"/>
            <a:endCxn id="11" idx="0"/>
          </p:cNvCxnSpPr>
          <p:nvPr/>
        </p:nvCxnSpPr>
        <p:spPr>
          <a:xfrm>
            <a:off x="4456530" y="2001192"/>
            <a:ext cx="109745" cy="10720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4" idx="5"/>
            <a:endCxn id="15" idx="1"/>
          </p:cNvCxnSpPr>
          <p:nvPr/>
        </p:nvCxnSpPr>
        <p:spPr>
          <a:xfrm>
            <a:off x="6273054" y="2291196"/>
            <a:ext cx="571820" cy="9516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2" idx="7"/>
            <a:endCxn id="14" idx="3"/>
          </p:cNvCxnSpPr>
          <p:nvPr/>
        </p:nvCxnSpPr>
        <p:spPr>
          <a:xfrm flipV="1">
            <a:off x="5597881" y="2291196"/>
            <a:ext cx="570578" cy="604849"/>
          </a:xfrm>
          <a:prstGeom prst="line">
            <a:avLst/>
          </a:prstGeom>
          <a:ln w="57150">
            <a:solidFill>
              <a:srgbClr val="D81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3" idx="7"/>
            <a:endCxn id="15" idx="3"/>
          </p:cNvCxnSpPr>
          <p:nvPr/>
        </p:nvCxnSpPr>
        <p:spPr>
          <a:xfrm flipV="1">
            <a:off x="5755342" y="3347447"/>
            <a:ext cx="1089532" cy="4137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3" idx="0"/>
            <a:endCxn id="12" idx="4"/>
          </p:cNvCxnSpPr>
          <p:nvPr/>
        </p:nvCxnSpPr>
        <p:spPr>
          <a:xfrm flipH="1" flipV="1">
            <a:off x="5545584" y="3022302"/>
            <a:ext cx="157460" cy="7172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9" idx="6"/>
            <a:endCxn id="14" idx="2"/>
          </p:cNvCxnSpPr>
          <p:nvPr/>
        </p:nvCxnSpPr>
        <p:spPr>
          <a:xfrm>
            <a:off x="4530488" y="1927234"/>
            <a:ext cx="1616309" cy="3116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11" idx="3"/>
            <a:endCxn id="10" idx="7"/>
          </p:cNvCxnSpPr>
          <p:nvPr/>
        </p:nvCxnSpPr>
        <p:spPr>
          <a:xfrm flipH="1">
            <a:off x="3560534" y="3199529"/>
            <a:ext cx="953445" cy="9538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28" name="Snip Single Corner Rectangle 13327"/>
          <p:cNvSpPr/>
          <p:nvPr/>
        </p:nvSpPr>
        <p:spPr>
          <a:xfrm>
            <a:off x="6340243" y="1789295"/>
            <a:ext cx="295835" cy="400619"/>
          </a:xfrm>
          <a:prstGeom prst="snip1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3329" name="TextBox 13328"/>
          <p:cNvSpPr txBox="1"/>
          <p:nvPr/>
        </p:nvSpPr>
        <p:spPr>
          <a:xfrm>
            <a:off x="1606471" y="4905540"/>
            <a:ext cx="6086614" cy="36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47" dirty="0">
                <a:latin typeface="Helvetica" charset="0"/>
                <a:ea typeface="Helvetica" charset="0"/>
                <a:cs typeface="Helvetica" charset="0"/>
              </a:rPr>
              <a:t>IPs for </a:t>
            </a:r>
            <a:r>
              <a:rPr lang="en-US" sz="1747" dirty="0">
                <a:latin typeface="Helvetica" charset="0"/>
                <a:ea typeface="Helvetica" charset="0"/>
                <a:cs typeface="Helvetica" charset="0"/>
              </a:rPr>
              <a:t>same </a:t>
            </a:r>
            <a:r>
              <a:rPr lang="en-US" sz="1747" dirty="0">
                <a:latin typeface="Helvetica" charset="0"/>
                <a:ea typeface="Helvetica" charset="0"/>
                <a:cs typeface="Helvetica" charset="0"/>
              </a:rPr>
              <a:t>data object collapsed; DP for object </a:t>
            </a:r>
            <a:r>
              <a:rPr lang="en-US" sz="1747" b="1" dirty="0">
                <a:latin typeface="Helvetica" charset="0"/>
                <a:ea typeface="Helvetica" charset="0"/>
                <a:cs typeface="Helvetica" charset="0"/>
              </a:rPr>
              <a:t>multicast</a:t>
            </a:r>
            <a:endParaRPr lang="en-US" sz="1747" b="1" dirty="0"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349722" y="2627564"/>
            <a:ext cx="272931" cy="352031"/>
            <a:chOff x="3312683" y="2603277"/>
            <a:chExt cx="281202" cy="362699"/>
          </a:xfrm>
        </p:grpSpPr>
        <p:sp>
          <p:nvSpPr>
            <p:cNvPr id="63" name="Rectangle 62"/>
            <p:cNvSpPr/>
            <p:nvPr/>
          </p:nvSpPr>
          <p:spPr>
            <a:xfrm>
              <a:off x="3312683" y="2603277"/>
              <a:ext cx="281202" cy="362699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7"/>
            </a:p>
          </p:txBody>
        </p:sp>
        <p:sp>
          <p:nvSpPr>
            <p:cNvPr id="50" name="Snip Single Corner Rectangle 49"/>
            <p:cNvSpPr/>
            <p:nvPr/>
          </p:nvSpPr>
          <p:spPr>
            <a:xfrm>
              <a:off x="3370654" y="2664072"/>
              <a:ext cx="172052" cy="232992"/>
            </a:xfrm>
            <a:prstGeom prst="snip1Rect">
              <a:avLst>
                <a:gd name="adj" fmla="val 50000"/>
              </a:avLst>
            </a:prstGeom>
            <a:gradFill>
              <a:gsLst>
                <a:gs pos="0">
                  <a:srgbClr val="00B050"/>
                </a:gs>
                <a:gs pos="100000">
                  <a:srgbClr val="FFFF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7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10923" y="2135649"/>
            <a:ext cx="272931" cy="695566"/>
            <a:chOff x="5333314" y="2096456"/>
            <a:chExt cx="281202" cy="716644"/>
          </a:xfrm>
        </p:grpSpPr>
        <p:grpSp>
          <p:nvGrpSpPr>
            <p:cNvPr id="52" name="Group 51"/>
            <p:cNvGrpSpPr/>
            <p:nvPr/>
          </p:nvGrpSpPr>
          <p:grpSpPr>
            <a:xfrm>
              <a:off x="5333314" y="2096456"/>
              <a:ext cx="281202" cy="716644"/>
              <a:chOff x="6891430" y="4236356"/>
              <a:chExt cx="281202" cy="716644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6891430" y="4236356"/>
                <a:ext cx="281202" cy="36269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47"/>
              </a:p>
            </p:txBody>
          </p:sp>
          <p:sp>
            <p:nvSpPr>
              <p:cNvPr id="54" name="Snip Single Corner Rectangle 53"/>
              <p:cNvSpPr/>
              <p:nvPr/>
            </p:nvSpPr>
            <p:spPr>
              <a:xfrm>
                <a:off x="6965639" y="4315637"/>
                <a:ext cx="160290" cy="217064"/>
              </a:xfrm>
              <a:prstGeom prst="snip1Rect">
                <a:avLst>
                  <a:gd name="adj" fmla="val 5000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47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891430" y="4590301"/>
                <a:ext cx="281202" cy="36269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47"/>
              </a:p>
            </p:txBody>
          </p:sp>
        </p:grpSp>
        <p:sp>
          <p:nvSpPr>
            <p:cNvPr id="65" name="Snip Single Corner Rectangle 64"/>
            <p:cNvSpPr/>
            <p:nvPr/>
          </p:nvSpPr>
          <p:spPr>
            <a:xfrm>
              <a:off x="5388579" y="2531691"/>
              <a:ext cx="156411" cy="192555"/>
            </a:xfrm>
            <a:prstGeom prst="snip1Rect">
              <a:avLst>
                <a:gd name="adj" fmla="val 50000"/>
              </a:avLst>
            </a:prstGeom>
            <a:gradFill>
              <a:gsLst>
                <a:gs pos="0">
                  <a:srgbClr val="00B050"/>
                </a:gs>
                <a:gs pos="100000">
                  <a:srgbClr val="FFFF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7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526313" y="3278339"/>
            <a:ext cx="502951" cy="361189"/>
            <a:chOff x="7246366" y="2231240"/>
            <a:chExt cx="518192" cy="372134"/>
          </a:xfrm>
        </p:grpSpPr>
        <p:sp>
          <p:nvSpPr>
            <p:cNvPr id="66" name="Rectangle 65"/>
            <p:cNvSpPr/>
            <p:nvPr/>
          </p:nvSpPr>
          <p:spPr>
            <a:xfrm>
              <a:off x="7246366" y="2256717"/>
              <a:ext cx="518192" cy="343855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7"/>
            </a:p>
          </p:txBody>
        </p:sp>
        <p:sp>
          <p:nvSpPr>
            <p:cNvPr id="67" name="Snip Single Corner Rectangle 66"/>
            <p:cNvSpPr/>
            <p:nvPr/>
          </p:nvSpPr>
          <p:spPr>
            <a:xfrm>
              <a:off x="7321590" y="2311183"/>
              <a:ext cx="160290" cy="217064"/>
            </a:xfrm>
            <a:prstGeom prst="snip1Rect">
              <a:avLst>
                <a:gd name="adj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7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459758" y="2231240"/>
              <a:ext cx="304800" cy="372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47">
                  <a:latin typeface="Helvetica Neue" charset="0"/>
                  <a:ea typeface="Helvetica Neue" charset="0"/>
                  <a:cs typeface="Helvetica Neue" charset="0"/>
                </a:rPr>
                <a:t>?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649778" y="2334289"/>
            <a:ext cx="272931" cy="695566"/>
            <a:chOff x="4652134" y="2301116"/>
            <a:chExt cx="281202" cy="716644"/>
          </a:xfrm>
        </p:grpSpPr>
        <p:sp>
          <p:nvSpPr>
            <p:cNvPr id="43" name="Rectangle 42"/>
            <p:cNvSpPr/>
            <p:nvPr/>
          </p:nvSpPr>
          <p:spPr>
            <a:xfrm>
              <a:off x="4652134" y="2301116"/>
              <a:ext cx="281202" cy="362699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7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652134" y="2655061"/>
              <a:ext cx="281202" cy="362699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7"/>
            </a:p>
          </p:txBody>
        </p:sp>
        <p:sp>
          <p:nvSpPr>
            <p:cNvPr id="49" name="Snip Single Corner Rectangle 48"/>
            <p:cNvSpPr/>
            <p:nvPr/>
          </p:nvSpPr>
          <p:spPr>
            <a:xfrm>
              <a:off x="4722511" y="2374939"/>
              <a:ext cx="150369" cy="223993"/>
            </a:xfrm>
            <a:prstGeom prst="snip1Rect">
              <a:avLst>
                <a:gd name="adj" fmla="val 50000"/>
              </a:avLst>
            </a:prstGeom>
            <a:gradFill>
              <a:gsLst>
                <a:gs pos="0">
                  <a:srgbClr val="C00000"/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7"/>
            </a:p>
          </p:txBody>
        </p:sp>
        <p:sp>
          <p:nvSpPr>
            <p:cNvPr id="44" name="Snip Single Corner Rectangle 43"/>
            <p:cNvSpPr/>
            <p:nvPr/>
          </p:nvSpPr>
          <p:spPr>
            <a:xfrm>
              <a:off x="4712590" y="2724246"/>
              <a:ext cx="160290" cy="217064"/>
            </a:xfrm>
            <a:prstGeom prst="snip1Rect">
              <a:avLst>
                <a:gd name="adj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7"/>
            </a:p>
          </p:txBody>
        </p:sp>
      </p:grpSp>
      <p:sp>
        <p:nvSpPr>
          <p:cNvPr id="69" name="Snip Single Corner Rectangle 68"/>
          <p:cNvSpPr/>
          <p:nvPr/>
        </p:nvSpPr>
        <p:spPr>
          <a:xfrm>
            <a:off x="4712260" y="2753828"/>
            <a:ext cx="155576" cy="210679"/>
          </a:xfrm>
          <a:prstGeom prst="snip1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71" name="Snip Single Corner Rectangle 70"/>
          <p:cNvSpPr/>
          <p:nvPr/>
        </p:nvSpPr>
        <p:spPr>
          <a:xfrm>
            <a:off x="4712260" y="2763371"/>
            <a:ext cx="155576" cy="210679"/>
          </a:xfrm>
          <a:prstGeom prst="snip1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7" name="Title 16"/>
          <p:cNvSpPr>
            <a:spLocks noGrp="1"/>
          </p:cNvSpPr>
          <p:nvPr>
            <p:ph type="ctrTitle"/>
          </p:nvPr>
        </p:nvSpPr>
        <p:spPr>
          <a:xfrm>
            <a:off x="50852" y="566935"/>
            <a:ext cx="5563765" cy="434509"/>
          </a:xfrm>
        </p:spPr>
        <p:txBody>
          <a:bodyPr/>
          <a:lstStyle/>
          <a:p>
            <a:r>
              <a:rPr lang="en-US" dirty="0" smtClean="0"/>
              <a:t>NDN </a:t>
            </a:r>
            <a:r>
              <a:rPr lang="en-US" altLang="en-US" sz="2824" dirty="0">
                <a:latin typeface="Helvetica" charset="0"/>
                <a:ea typeface="ＭＳ Ｐゴシック" charset="-128"/>
              </a:rPr>
              <a:t>Caching</a:t>
            </a:r>
            <a:r>
              <a:rPr lang="en-US" dirty="0" smtClean="0"/>
              <a:t> Network</a:t>
            </a:r>
            <a:endParaRPr lang="en-US" dirty="0"/>
          </a:p>
        </p:txBody>
      </p:sp>
      <p:cxnSp>
        <p:nvCxnSpPr>
          <p:cNvPr id="57" name="Straight Connector 56"/>
          <p:cNvCxnSpPr>
            <a:endCxn id="7" idx="5"/>
          </p:cNvCxnSpPr>
          <p:nvPr/>
        </p:nvCxnSpPr>
        <p:spPr>
          <a:xfrm flipH="1" flipV="1">
            <a:off x="2807774" y="2143278"/>
            <a:ext cx="562229" cy="821231"/>
          </a:xfrm>
          <a:prstGeom prst="line">
            <a:avLst/>
          </a:prstGeom>
          <a:ln w="57150">
            <a:solidFill>
              <a:srgbClr val="D81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2232018" y="1506306"/>
            <a:ext cx="502951" cy="361189"/>
            <a:chOff x="7246366" y="2231240"/>
            <a:chExt cx="518192" cy="372134"/>
          </a:xfrm>
        </p:grpSpPr>
        <p:sp>
          <p:nvSpPr>
            <p:cNvPr id="62" name="Rectangle 61"/>
            <p:cNvSpPr/>
            <p:nvPr/>
          </p:nvSpPr>
          <p:spPr>
            <a:xfrm>
              <a:off x="7246366" y="2256717"/>
              <a:ext cx="518192" cy="343855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7"/>
            </a:p>
          </p:txBody>
        </p:sp>
        <p:sp>
          <p:nvSpPr>
            <p:cNvPr id="72" name="Snip Single Corner Rectangle 71"/>
            <p:cNvSpPr/>
            <p:nvPr/>
          </p:nvSpPr>
          <p:spPr>
            <a:xfrm>
              <a:off x="7321590" y="2311183"/>
              <a:ext cx="160290" cy="217064"/>
            </a:xfrm>
            <a:prstGeom prst="snip1Rect">
              <a:avLst>
                <a:gd name="adj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7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459758" y="2231240"/>
              <a:ext cx="304800" cy="372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47">
                  <a:latin typeface="Helvetica Neue" charset="0"/>
                  <a:ea typeface="Helvetica Neue" charset="0"/>
                  <a:cs typeface="Helvetica Neue" charset="0"/>
                </a:rPr>
                <a:t>?</a:t>
              </a:r>
            </a:p>
          </p:txBody>
        </p:sp>
      </p:grpSp>
      <p:sp>
        <p:nvSpPr>
          <p:cNvPr id="74" name="Snip Single Corner Rectangle 73"/>
          <p:cNvSpPr/>
          <p:nvPr/>
        </p:nvSpPr>
        <p:spPr>
          <a:xfrm>
            <a:off x="3375897" y="3092372"/>
            <a:ext cx="155576" cy="210679"/>
          </a:xfrm>
          <a:prstGeom prst="snip1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75" name="Snip Single Corner Rectangle 74"/>
          <p:cNvSpPr/>
          <p:nvPr/>
        </p:nvSpPr>
        <p:spPr>
          <a:xfrm>
            <a:off x="3375897" y="3079371"/>
            <a:ext cx="155576" cy="210679"/>
          </a:xfrm>
          <a:prstGeom prst="snip1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77" name="Snip Single Corner Rectangle 76"/>
          <p:cNvSpPr/>
          <p:nvPr/>
        </p:nvSpPr>
        <p:spPr>
          <a:xfrm>
            <a:off x="4713343" y="3246722"/>
            <a:ext cx="155576" cy="210679"/>
          </a:xfrm>
          <a:prstGeom prst="snip1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</p:spTree>
    <p:extLst>
      <p:ext uri="{BB962C8B-B14F-4D97-AF65-F5344CB8AC3E}">
        <p14:creationId xmlns:p14="http://schemas.microsoft.com/office/powerpoint/2010/main" val="9050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92593E-6 L 0.18056 -0.12478 L 0.28282 -0.10904 " pathEditMode="relative" ptsTypes="AAA">
                                      <p:cBhvr>
                                        <p:cTn id="1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5 0.00324 L 0.1073 0.17986 " pathEditMode="relative" ptsTypes="AA">
                                      <p:cBhvr>
                                        <p:cTn id="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017 -0.02477 " pathEditMode="relative" ptsTypes="AA">
                                      <p:cBhvr>
                                        <p:cTn id="3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209 L -0.12865 0.10023 " pathEditMode="relative" ptsTypes="AA">
                                      <p:cBhvr>
                                        <p:cTn id="4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4.44444E-6 L -0.09479 -0.17523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-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7" grpId="0" animBg="1"/>
      <p:bldP spid="77" grpId="1" animBg="1"/>
      <p:bldP spid="77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460" y="1219200"/>
            <a:ext cx="7467600" cy="4525963"/>
          </a:xfrm>
        </p:spPr>
        <p:txBody>
          <a:bodyPr/>
          <a:lstStyle/>
          <a:p>
            <a:pPr>
              <a:buFont typeface="Wingdings" charset="2"/>
              <a:buChar char="q"/>
            </a:pPr>
            <a:r>
              <a:rPr lang="en-US" sz="1800" dirty="0" smtClean="0">
                <a:latin typeface="Arial"/>
                <a:cs typeface="Arial"/>
              </a:rPr>
              <a:t>State-of-the-art</a:t>
            </a:r>
            <a:r>
              <a:rPr lang="en-US" sz="1800" dirty="0">
                <a:latin typeface="Arial"/>
                <a:cs typeface="Arial"/>
              </a:rPr>
              <a:t>, theoretically grounded, high-performance </a:t>
            </a:r>
            <a:r>
              <a:rPr lang="en-US" sz="1800" dirty="0" smtClean="0">
                <a:latin typeface="Arial"/>
                <a:cs typeface="Arial"/>
              </a:rPr>
              <a:t>optimization frameworks for optimizing NDN.</a:t>
            </a:r>
          </a:p>
          <a:p>
            <a:pPr>
              <a:buFont typeface="Wingdings" charset="2"/>
              <a:buChar char="q"/>
            </a:pPr>
            <a:endParaRPr lang="en-US" sz="1800" dirty="0">
              <a:latin typeface="Arial"/>
              <a:cs typeface="Arial"/>
            </a:endParaRPr>
          </a:p>
          <a:p>
            <a:pPr>
              <a:buFont typeface="Wingdings" charset="2"/>
              <a:buChar char="q"/>
            </a:pPr>
            <a:r>
              <a:rPr lang="en-US" sz="1800" dirty="0" smtClean="0">
                <a:latin typeface="Arial"/>
                <a:cs typeface="Arial"/>
              </a:rPr>
              <a:t>Joint optimization of caching, forwarding, and congestion control.</a:t>
            </a:r>
          </a:p>
          <a:p>
            <a:pPr>
              <a:buFont typeface="Wingdings" charset="2"/>
              <a:buChar char="q"/>
            </a:pPr>
            <a:endParaRPr lang="en-US" sz="1800" dirty="0">
              <a:latin typeface="Arial"/>
              <a:cs typeface="Arial"/>
            </a:endParaRPr>
          </a:p>
          <a:p>
            <a:pPr>
              <a:buFont typeface="Wingdings" charset="2"/>
              <a:buChar char="q"/>
            </a:pP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VIP (Virtual Interest Packet) framework</a:t>
            </a:r>
            <a:r>
              <a:rPr lang="en-US" sz="1800" dirty="0" smtClean="0">
                <a:latin typeface="Arial"/>
                <a:cs typeface="Arial"/>
              </a:rPr>
              <a:t> (</a:t>
            </a:r>
            <a:r>
              <a:rPr lang="en-US" sz="1800" dirty="0" err="1" smtClean="0">
                <a:latin typeface="Arial"/>
                <a:cs typeface="Arial"/>
              </a:rPr>
              <a:t>Yeh</a:t>
            </a:r>
            <a:r>
              <a:rPr lang="en-US" sz="1800" dirty="0" smtClean="0">
                <a:latin typeface="Arial"/>
                <a:cs typeface="Arial"/>
              </a:rPr>
              <a:t>, et al. 2014).</a:t>
            </a:r>
          </a:p>
          <a:p>
            <a:pPr>
              <a:buFont typeface="Wingdings" charset="2"/>
              <a:buChar char="q"/>
            </a:pPr>
            <a:endParaRPr lang="en-US" sz="1800" dirty="0">
              <a:latin typeface="Arial"/>
              <a:cs typeface="Arial"/>
            </a:endParaRPr>
          </a:p>
          <a:p>
            <a:pPr>
              <a:buFont typeface="Wingdings" charset="2"/>
              <a:buChar char="q"/>
            </a:pP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Adaptive caching and routing framework</a:t>
            </a:r>
            <a:r>
              <a:rPr lang="en-US" sz="1800" dirty="0" smtClean="0">
                <a:latin typeface="Arial"/>
                <a:cs typeface="Arial"/>
              </a:rPr>
              <a:t> (Ioannidis and </a:t>
            </a:r>
            <a:r>
              <a:rPr lang="en-US" sz="1800" dirty="0" err="1" smtClean="0">
                <a:latin typeface="Arial"/>
                <a:cs typeface="Arial"/>
              </a:rPr>
              <a:t>Yeh</a:t>
            </a:r>
            <a:r>
              <a:rPr lang="en-US" sz="1800" dirty="0" smtClean="0">
                <a:latin typeface="Arial"/>
                <a:cs typeface="Arial"/>
              </a:rPr>
              <a:t> 2016, 2017). </a:t>
            </a:r>
          </a:p>
          <a:p>
            <a:pPr>
              <a:buFont typeface="Wingdings" charset="2"/>
              <a:buChar char="q"/>
            </a:pPr>
            <a:endParaRPr lang="en-US" sz="1800" dirty="0">
              <a:latin typeface="Arial"/>
              <a:cs typeface="Arial"/>
            </a:endParaRPr>
          </a:p>
          <a:p>
            <a:pPr>
              <a:buFont typeface="Wingdings" charset="2"/>
              <a:buChar char="q"/>
            </a:pPr>
            <a:r>
              <a:rPr lang="en-US" sz="1800" dirty="0" smtClean="0">
                <a:latin typeface="Arial"/>
                <a:cs typeface="Arial"/>
              </a:rPr>
              <a:t>Algorithms have </a:t>
            </a: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optimality guarantees</a:t>
            </a:r>
            <a:r>
              <a:rPr lang="en-US" sz="1800" dirty="0" smtClean="0">
                <a:latin typeface="Arial"/>
                <a:cs typeface="Arial"/>
              </a:rPr>
              <a:t>.</a:t>
            </a:r>
          </a:p>
          <a:p>
            <a:pPr>
              <a:buFont typeface="Wingdings" charset="2"/>
              <a:buChar char="q"/>
            </a:pPr>
            <a:endParaRPr lang="en-US" sz="1800" dirty="0">
              <a:latin typeface="Arial"/>
              <a:cs typeface="Arial"/>
            </a:endParaRPr>
          </a:p>
          <a:p>
            <a:pPr>
              <a:buFont typeface="Wingdings" charset="2"/>
              <a:buChar char="q"/>
            </a:pPr>
            <a:r>
              <a:rPr lang="en-US" sz="1800" dirty="0">
                <a:latin typeface="Arial"/>
                <a:cs typeface="Arial"/>
              </a:rPr>
              <a:t>Algorithms are </a:t>
            </a:r>
            <a:r>
              <a:rPr lang="en-US" sz="1800" dirty="0">
                <a:solidFill>
                  <a:srgbClr val="FF0000"/>
                </a:solidFill>
                <a:latin typeface="Arial"/>
                <a:cs typeface="Arial"/>
              </a:rPr>
              <a:t>distributed, adaptive, dynamic</a:t>
            </a:r>
            <a:r>
              <a:rPr lang="en-US" sz="1800" dirty="0" smtClean="0">
                <a:latin typeface="Arial"/>
                <a:cs typeface="Arial"/>
              </a:rPr>
              <a:t>.</a:t>
            </a:r>
          </a:p>
          <a:p>
            <a:pPr>
              <a:buFont typeface="Wingdings" charset="2"/>
              <a:buChar char="q"/>
            </a:pPr>
            <a:endParaRPr lang="en-US" sz="1800" dirty="0">
              <a:latin typeface="Arial"/>
              <a:cs typeface="Arial"/>
            </a:endParaRPr>
          </a:p>
          <a:p>
            <a:pPr>
              <a:buFont typeface="Wingdings" charset="2"/>
              <a:buChar char="q"/>
            </a:pPr>
            <a:r>
              <a:rPr lang="en-US" sz="1800" dirty="0">
                <a:solidFill>
                  <a:srgbClr val="FF0000"/>
                </a:solidFill>
                <a:latin typeface="Arial"/>
                <a:cs typeface="Arial"/>
              </a:rPr>
              <a:t>Superior performance </a:t>
            </a:r>
            <a:r>
              <a:rPr lang="en-US" sz="1800" dirty="0">
                <a:latin typeface="Arial"/>
                <a:cs typeface="Arial"/>
              </a:rPr>
              <a:t>in delay, cache </a:t>
            </a:r>
            <a:r>
              <a:rPr lang="en-US" sz="1800" dirty="0" smtClean="0">
                <a:latin typeface="Arial"/>
                <a:cs typeface="Arial"/>
              </a:rPr>
              <a:t>hits, cache evictions.</a:t>
            </a:r>
            <a:endParaRPr lang="en-US" sz="1800" dirty="0">
              <a:latin typeface="Arial"/>
              <a:cs typeface="Arial"/>
            </a:endParaRPr>
          </a:p>
          <a:p>
            <a:pPr>
              <a:buFont typeface="Wingdings" charset="2"/>
              <a:buChar char="q"/>
            </a:pPr>
            <a:endParaRPr lang="en-US" sz="1800" dirty="0" smtClean="0"/>
          </a:p>
          <a:p>
            <a:pPr>
              <a:buFont typeface="Wingdings" charset="2"/>
              <a:buChar char="q"/>
            </a:pPr>
            <a:endParaRPr lang="en-US" sz="1800" dirty="0">
              <a:latin typeface="Arial"/>
              <a:cs typeface="Arial"/>
            </a:endParaRPr>
          </a:p>
          <a:p>
            <a:pPr>
              <a:buFont typeface="Wingdings" charset="2"/>
              <a:buChar char="q"/>
            </a:pPr>
            <a:endParaRPr lang="en-US" sz="1800" dirty="0" smtClean="0"/>
          </a:p>
          <a:p>
            <a:pPr>
              <a:buFont typeface="Wingdings" charset="2"/>
              <a:buChar char="q"/>
            </a:pPr>
            <a:endParaRPr lang="en-US" sz="1800" dirty="0"/>
          </a:p>
          <a:p>
            <a:pPr>
              <a:buFont typeface="Wingdings" charset="2"/>
              <a:buChar char="q"/>
            </a:pPr>
            <a:endParaRPr lang="en-US" sz="1800" dirty="0" smtClean="0"/>
          </a:p>
          <a:p>
            <a:pPr>
              <a:buFont typeface="Wingdings" charset="2"/>
              <a:buChar char="q"/>
            </a:pPr>
            <a:endParaRPr lang="en-US" sz="1800" dirty="0"/>
          </a:p>
          <a:p>
            <a:pPr>
              <a:buFont typeface="Wingdings" charset="2"/>
              <a:buChar char="q"/>
            </a:pPr>
            <a:endParaRPr lang="en-US" sz="1800" dirty="0" smtClean="0"/>
          </a:p>
          <a:p>
            <a:pPr>
              <a:buFont typeface="Wingdings" charset="2"/>
              <a:buChar char="q"/>
            </a:pPr>
            <a:endParaRPr lang="en-US" sz="1800" dirty="0"/>
          </a:p>
          <a:p>
            <a:pPr>
              <a:buFont typeface="Wingdings" charset="2"/>
              <a:buChar char="q"/>
            </a:pPr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Optimized NDN Algorithms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SANDIE: NDN for Data Intensive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266EC2-25C9-064A-B56B-A50F6AAFCA6B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76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76400"/>
            <a:ext cx="7467600" cy="3429000"/>
          </a:xfrm>
        </p:spPr>
        <p:txBody>
          <a:bodyPr/>
          <a:lstStyle/>
          <a:p>
            <a:pPr>
              <a:buFont typeface="Wingdings" charset="2"/>
              <a:buChar char="q"/>
            </a:pPr>
            <a:r>
              <a:rPr lang="en-US" sz="1800" dirty="0" smtClean="0"/>
              <a:t>VIP (Virtual Interest Packet) framework for optimal caching and forwarding for NDN (first published at ACM ICN 2014).</a:t>
            </a:r>
          </a:p>
          <a:p>
            <a:pPr>
              <a:buFont typeface="Wingdings" charset="2"/>
              <a:buChar char="q"/>
            </a:pPr>
            <a:r>
              <a:rPr lang="en-US" sz="1800" dirty="0"/>
              <a:t>C</a:t>
            </a:r>
            <a:r>
              <a:rPr lang="en-US" sz="1800" dirty="0" smtClean="0"/>
              <a:t>omprehensive framework for jointly optimal caching, forwarding, and congestion control for ICN networks.</a:t>
            </a:r>
          </a:p>
          <a:p>
            <a:pPr>
              <a:buFont typeface="Wingdings" charset="2"/>
              <a:buChar char="q"/>
            </a:pPr>
            <a:r>
              <a:rPr lang="en-US" sz="1800" dirty="0" smtClean="0"/>
              <a:t>Stochastic control approach: models queuing and congestion.</a:t>
            </a:r>
          </a:p>
          <a:p>
            <a:pPr>
              <a:buFont typeface="Wingdings" charset="2"/>
              <a:buChar char="q"/>
            </a:pP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Maximizes</a:t>
            </a:r>
            <a:r>
              <a:rPr lang="en-US" altLang="zh-CN" sz="18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Arial"/>
                <a:cs typeface="Arial"/>
              </a:rPr>
              <a:t>user</a:t>
            </a:r>
            <a:r>
              <a:rPr lang="en-US" altLang="zh-CN" sz="1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Arial"/>
                <a:cs typeface="Arial"/>
              </a:rPr>
              <a:t>demand</a:t>
            </a:r>
            <a:r>
              <a:rPr lang="en-US" altLang="zh-CN" sz="1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Arial"/>
                <a:cs typeface="Arial"/>
              </a:rPr>
              <a:t>rate satisfied by</a:t>
            </a:r>
            <a:r>
              <a:rPr lang="en-US" altLang="zh-CN" sz="1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Arial"/>
                <a:cs typeface="Arial"/>
              </a:rPr>
              <a:t>NDN </a:t>
            </a: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network</a:t>
            </a:r>
            <a:r>
              <a:rPr lang="en-US" sz="1800" dirty="0">
                <a:latin typeface="Arial"/>
                <a:cs typeface="Arial"/>
              </a:rPr>
              <a:t>.</a:t>
            </a:r>
            <a:endParaRPr lang="en-US" sz="1800" dirty="0" smtClean="0">
              <a:latin typeface="Arial"/>
              <a:cs typeface="Arial"/>
            </a:endParaRPr>
          </a:p>
          <a:p>
            <a:pPr>
              <a:buFont typeface="Wingdings" charset="2"/>
              <a:buChar char="q"/>
            </a:pPr>
            <a:r>
              <a:rPr lang="en-US" sz="1800" dirty="0">
                <a:latin typeface="Arial"/>
                <a:cs typeface="Arial"/>
              </a:rPr>
              <a:t>Superior performance</a:t>
            </a:r>
            <a:r>
              <a:rPr lang="en-US" altLang="zh-CN" sz="180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in user</a:t>
            </a:r>
            <a:r>
              <a:rPr lang="en-US" altLang="zh-CN" sz="180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delay,</a:t>
            </a:r>
            <a:r>
              <a:rPr lang="en-US" altLang="zh-CN" sz="180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cache</a:t>
            </a:r>
            <a:r>
              <a:rPr lang="en-US" altLang="zh-CN" sz="180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hit </a:t>
            </a:r>
            <a:r>
              <a:rPr lang="en-US" sz="1800" dirty="0" smtClean="0">
                <a:latin typeface="Arial"/>
                <a:cs typeface="Arial"/>
              </a:rPr>
              <a:t>rate, cache evictions.</a:t>
            </a:r>
          </a:p>
          <a:p>
            <a:pPr>
              <a:buFont typeface="Wingdings" charset="2"/>
              <a:buChar char="q"/>
            </a:pPr>
            <a:r>
              <a:rPr lang="en-US" sz="1800" dirty="0" smtClean="0">
                <a:latin typeface="Arial"/>
                <a:cs typeface="Arial"/>
              </a:rPr>
              <a:t>Includes duplicate interest suppression.</a:t>
            </a:r>
          </a:p>
          <a:p>
            <a:pPr>
              <a:buFont typeface="Wingdings" charset="2"/>
              <a:buChar char="q"/>
            </a:pPr>
            <a:r>
              <a:rPr lang="en-US" sz="1800" dirty="0" smtClean="0">
                <a:latin typeface="Arial"/>
                <a:cs typeface="Arial"/>
              </a:rPr>
              <a:t>Distributed, adaptive algorithms for changing </a:t>
            </a:r>
            <a:r>
              <a:rPr lang="en-US" sz="1800" dirty="0">
                <a:latin typeface="Arial"/>
                <a:cs typeface="Arial"/>
              </a:rPr>
              <a:t>content, </a:t>
            </a:r>
            <a:r>
              <a:rPr lang="en-US" sz="1800" dirty="0" smtClean="0">
                <a:latin typeface="Arial"/>
                <a:cs typeface="Arial"/>
              </a:rPr>
              <a:t>user demands</a:t>
            </a:r>
            <a:r>
              <a:rPr lang="en-US" sz="1800" dirty="0">
                <a:latin typeface="Arial"/>
                <a:cs typeface="Arial"/>
              </a:rPr>
              <a:t>,</a:t>
            </a:r>
            <a:r>
              <a:rPr lang="en-US" altLang="zh-CN" sz="180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and</a:t>
            </a:r>
            <a:r>
              <a:rPr lang="en-US" altLang="zh-CN" sz="180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network conditions</a:t>
            </a:r>
            <a:r>
              <a:rPr lang="en-US" sz="1800" dirty="0" smtClean="0">
                <a:latin typeface="Arial"/>
                <a:cs typeface="Arial"/>
              </a:rPr>
              <a:t>.</a:t>
            </a:r>
          </a:p>
          <a:p>
            <a:pPr>
              <a:buFont typeface="Wingdings" charset="2"/>
              <a:buChar char="q"/>
            </a:pPr>
            <a:r>
              <a:rPr lang="en-US" sz="1800" dirty="0" smtClean="0">
                <a:latin typeface="Arial"/>
                <a:cs typeface="Arial"/>
              </a:rPr>
              <a:t>Project supported by NSF FIA NDN grant 2010-2014, NSF </a:t>
            </a:r>
            <a:r>
              <a:rPr lang="en-US" sz="1800" dirty="0" err="1" smtClean="0">
                <a:latin typeface="Arial"/>
                <a:cs typeface="Arial"/>
              </a:rPr>
              <a:t>NeTS</a:t>
            </a:r>
            <a:r>
              <a:rPr lang="en-US" sz="1800" dirty="0" smtClean="0">
                <a:latin typeface="Arial"/>
                <a:cs typeface="Arial"/>
              </a:rPr>
              <a:t> grants 2014-2020, Cisco grants 2013-2018. </a:t>
            </a:r>
            <a:endParaRPr lang="en-US" sz="1800" dirty="0">
              <a:latin typeface="Arial"/>
              <a:cs typeface="Arial"/>
            </a:endParaRPr>
          </a:p>
          <a:p>
            <a:pPr>
              <a:buFont typeface="Wingdings" charset="2"/>
              <a:buChar char="q"/>
            </a:pPr>
            <a:endParaRPr lang="en-US" sz="1800" dirty="0"/>
          </a:p>
          <a:p>
            <a:pPr>
              <a:buFont typeface="Wingdings" charset="2"/>
              <a:buChar char="q"/>
            </a:pPr>
            <a:endParaRPr lang="en-US" sz="1800" dirty="0" smtClean="0"/>
          </a:p>
          <a:p>
            <a:pPr>
              <a:buFont typeface="Wingdings" charset="2"/>
              <a:buChar char="q"/>
            </a:pPr>
            <a:endParaRPr lang="en-US" sz="1800" dirty="0"/>
          </a:p>
          <a:p>
            <a:pPr>
              <a:buFont typeface="Wingdings" charset="2"/>
              <a:buChar char="q"/>
            </a:pPr>
            <a:endParaRPr lang="en-US" sz="1800" dirty="0" smtClean="0"/>
          </a:p>
          <a:p>
            <a:pPr>
              <a:buFont typeface="Wingdings" charset="2"/>
              <a:buChar char="q"/>
            </a:pPr>
            <a:endParaRPr lang="en-US" sz="1800" dirty="0"/>
          </a:p>
          <a:p>
            <a:pPr>
              <a:buFont typeface="Wingdings" charset="2"/>
              <a:buChar char="q"/>
            </a:pPr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VIP Framework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SANDIE: NDN for Data Intensive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266EC2-25C9-064A-B56B-A50F6AAFCA6B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21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7467600" cy="4525963"/>
          </a:xfrm>
        </p:spPr>
        <p:txBody>
          <a:bodyPr/>
          <a:lstStyle/>
          <a:p>
            <a:pPr>
              <a:buFont typeface="Wingdings" charset="2"/>
              <a:buChar char="q"/>
            </a:pPr>
            <a:r>
              <a:rPr lang="en-US" sz="1800" dirty="0" smtClean="0"/>
              <a:t>Data-intensive science: </a:t>
            </a:r>
            <a:r>
              <a:rPr lang="en-US" sz="1800" dirty="0" smtClean="0">
                <a:solidFill>
                  <a:srgbClr val="FF0000"/>
                </a:solidFill>
              </a:rPr>
              <a:t>extract knowledge from massive datasets with </a:t>
            </a:r>
            <a:r>
              <a:rPr lang="en-US" sz="1800" dirty="0">
                <a:solidFill>
                  <a:srgbClr val="FF0000"/>
                </a:solidFill>
              </a:rPr>
              <a:t>g</a:t>
            </a:r>
            <a:r>
              <a:rPr lang="en-US" sz="1800" dirty="0" smtClean="0">
                <a:solidFill>
                  <a:srgbClr val="FF0000"/>
                </a:solidFill>
              </a:rPr>
              <a:t>rowing scale and complexity</a:t>
            </a:r>
            <a:r>
              <a:rPr lang="en-US" sz="1800" dirty="0" smtClean="0"/>
              <a:t>.</a:t>
            </a:r>
          </a:p>
          <a:p>
            <a:pPr>
              <a:buFont typeface="Wingdings" charset="2"/>
              <a:buChar char="q"/>
            </a:pPr>
            <a:r>
              <a:rPr lang="en-US" sz="1800" dirty="0" smtClean="0">
                <a:solidFill>
                  <a:srgbClr val="FF0000"/>
                </a:solidFill>
              </a:rPr>
              <a:t>Global data distribution, processing, access, analysis</a:t>
            </a:r>
            <a:r>
              <a:rPr lang="en-US" sz="1800" dirty="0" smtClean="0"/>
              <a:t>; coordinated use of large but limited computing, storage and network resources.</a:t>
            </a:r>
          </a:p>
          <a:p>
            <a:pPr>
              <a:buFont typeface="Wingdings" charset="2"/>
              <a:buChar char="q"/>
            </a:pPr>
            <a:r>
              <a:rPr lang="en-US" sz="1800" dirty="0" smtClean="0"/>
              <a:t>Named Data Networking (NDN) natural </a:t>
            </a:r>
            <a:r>
              <a:rPr lang="en-US" sz="1800" dirty="0" smtClean="0"/>
              <a:t>fit for data-intensive science.</a:t>
            </a:r>
          </a:p>
          <a:p>
            <a:pPr>
              <a:buFont typeface="Wingdings" charset="2"/>
              <a:buChar char="q"/>
            </a:pPr>
            <a:r>
              <a:rPr lang="en-US" sz="1800" dirty="0" smtClean="0"/>
              <a:t>Large Hadron Collider (LHC) high energy physics program </a:t>
            </a:r>
            <a:r>
              <a:rPr lang="en-US" sz="1800" dirty="0"/>
              <a:t>is </a:t>
            </a:r>
            <a:r>
              <a:rPr lang="en-US" sz="1800" dirty="0">
                <a:solidFill>
                  <a:srgbClr val="FF0000"/>
                </a:solidFill>
              </a:rPr>
              <a:t>world’s largest data intensive application</a:t>
            </a:r>
            <a:r>
              <a:rPr lang="en-US" sz="1800" dirty="0"/>
              <a:t>, handles about 1 Exabyte (1 million terabytes) by 2018</a:t>
            </a:r>
            <a:r>
              <a:rPr lang="en-US" sz="1800" dirty="0" smtClean="0"/>
              <a:t>.</a:t>
            </a:r>
          </a:p>
          <a:p>
            <a:pPr>
              <a:buFont typeface="Wingdings" charset="2"/>
              <a:buChar char="q"/>
            </a:pPr>
            <a:r>
              <a:rPr lang="en-US" sz="1800" dirty="0"/>
              <a:t>LHC network connects CERN </a:t>
            </a:r>
            <a:r>
              <a:rPr lang="en-US" sz="1800" dirty="0" smtClean="0"/>
              <a:t>to 500 tiered </a:t>
            </a:r>
            <a:r>
              <a:rPr lang="en-US" sz="1800" dirty="0"/>
              <a:t>sites worldwide</a:t>
            </a:r>
            <a:r>
              <a:rPr lang="en-US" sz="1800" dirty="0" smtClean="0"/>
              <a:t>.</a:t>
            </a:r>
          </a:p>
          <a:p>
            <a:pPr>
              <a:buFont typeface="Wingdings" charset="2"/>
              <a:buChar char="q"/>
            </a:pPr>
            <a:r>
              <a:rPr lang="en-US" sz="1800" dirty="0" smtClean="0"/>
              <a:t>LHC network traffic projected to grow by another 2 orders of magnitude by 2026. </a:t>
            </a:r>
          </a:p>
          <a:p>
            <a:pPr>
              <a:buFont typeface="Wingdings" charset="2"/>
              <a:buChar char="q"/>
            </a:pPr>
            <a:r>
              <a:rPr lang="en-US" sz="1800" dirty="0" smtClean="0"/>
              <a:t>Increased complexity of data.</a:t>
            </a:r>
          </a:p>
          <a:p>
            <a:pPr>
              <a:buFont typeface="Wingdings" charset="2"/>
              <a:buChar char="q"/>
            </a:pPr>
            <a:r>
              <a:rPr lang="en-US" sz="1800" dirty="0" smtClean="0"/>
              <a:t>Present system cannot scale to meet needs of HC Run3 (2021-23).</a:t>
            </a:r>
          </a:p>
          <a:p>
            <a:pPr>
              <a:buFont typeface="Wingdings" charset="2"/>
              <a:buChar char="q"/>
            </a:pPr>
            <a:endParaRPr lang="en-US" sz="1800" dirty="0"/>
          </a:p>
          <a:p>
            <a:pPr>
              <a:buFont typeface="Wingdings" charset="2"/>
              <a:buChar char="q"/>
            </a:pPr>
            <a:endParaRPr lang="en-US" sz="1800" dirty="0" smtClean="0"/>
          </a:p>
          <a:p>
            <a:pPr>
              <a:buFont typeface="Wingdings" charset="2"/>
              <a:buChar char="q"/>
            </a:pPr>
            <a:endParaRPr lang="en-US" sz="1800" dirty="0"/>
          </a:p>
          <a:p>
            <a:pPr>
              <a:buFont typeface="Wingdings" charset="2"/>
              <a:buChar char="q"/>
            </a:pPr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Data-intensive Science and LHC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SANDIE: NDN for Data Intensive Science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266EC2-25C9-064A-B56B-A50F6AAFCA6B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78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5921" y="1219200"/>
            <a:ext cx="7467600" cy="4525963"/>
          </a:xfrm>
        </p:spPr>
        <p:txBody>
          <a:bodyPr/>
          <a:lstStyle/>
          <a:p>
            <a:pPr>
              <a:buFont typeface="Wingdings" charset="2"/>
              <a:buChar char="q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For each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Interest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acket for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data object </a:t>
            </a:r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k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entering network,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generate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corresponding</a:t>
            </a:r>
            <a:r>
              <a:rPr lang="en-US" altLang="zh-CN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VIP count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for object </a:t>
            </a:r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>
              <a:buFont typeface="Wingdings" charset="2"/>
              <a:buChar char="q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VIP counts: 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locally measured demand/popularity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for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data objects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Wingdings" charset="2"/>
              <a:buChar char="q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VIP counts incremented at request entry nodes, removed at data sources and caching points.</a:t>
            </a:r>
            <a:endParaRPr lang="en-US" sz="1800" dirty="0" smtClean="0"/>
          </a:p>
          <a:p>
            <a:pPr>
              <a:buFont typeface="Wingdings" charset="2"/>
              <a:buChar char="q"/>
            </a:pPr>
            <a:r>
              <a:rPr lang="en-US" sz="1800" dirty="0" smtClean="0">
                <a:latin typeface="Arial"/>
                <a:cs typeface="Arial"/>
              </a:rPr>
              <a:t>VIP counts maintained for most popular data objects.</a:t>
            </a:r>
          </a:p>
          <a:p>
            <a:pPr>
              <a:buFont typeface="Wingdings" charset="2"/>
              <a:buChar char="q"/>
            </a:pP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Forwarding</a:t>
            </a:r>
            <a:r>
              <a:rPr lang="en-US" sz="1800" dirty="0" smtClean="0">
                <a:latin typeface="Arial"/>
                <a:cs typeface="Arial"/>
              </a:rPr>
              <a:t>: at each time and on each link, use all capacity to send data object with largest VIP count difference.</a:t>
            </a:r>
          </a:p>
          <a:p>
            <a:pPr>
              <a:buFont typeface="Wingdings" charset="2"/>
              <a:buChar char="q"/>
            </a:pP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Dynamic, multipath </a:t>
            </a:r>
            <a:r>
              <a:rPr lang="en-US" sz="1800" dirty="0" smtClean="0">
                <a:latin typeface="Arial"/>
                <a:cs typeface="Arial"/>
              </a:rPr>
              <a:t>forwarding algorithm.</a:t>
            </a:r>
          </a:p>
          <a:p>
            <a:pPr>
              <a:buFont typeface="Wingdings" charset="2"/>
              <a:buChar char="q"/>
            </a:pP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Caching</a:t>
            </a:r>
            <a:r>
              <a:rPr lang="en-US" sz="1800" dirty="0" smtClean="0">
                <a:latin typeface="Arial"/>
                <a:cs typeface="Arial"/>
              </a:rPr>
              <a:t>: at each time and each node, cache data objects (with all chunks) with highest VIP counts.  </a:t>
            </a:r>
          </a:p>
          <a:p>
            <a:pPr>
              <a:buFont typeface="Wingdings" charset="2"/>
              <a:buChar char="q"/>
            </a:pP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Number of replicas dynamically optimized</a:t>
            </a:r>
            <a:r>
              <a:rPr lang="en-US" sz="1800" dirty="0" smtClean="0">
                <a:latin typeface="Arial"/>
                <a:cs typeface="Arial"/>
              </a:rPr>
              <a:t>; does not always forward to nearest replica.</a:t>
            </a:r>
          </a:p>
          <a:p>
            <a:pPr>
              <a:buFont typeface="Wingdings" charset="2"/>
              <a:buChar char="q"/>
            </a:pPr>
            <a:r>
              <a:rPr lang="en-US" sz="1800" dirty="0" smtClean="0">
                <a:latin typeface="Arial"/>
                <a:cs typeface="Arial"/>
              </a:rPr>
              <a:t>Both caching and forwarding are </a:t>
            </a: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adaptive and distributed</a:t>
            </a:r>
            <a:r>
              <a:rPr lang="en-US" sz="1800" dirty="0" smtClean="0">
                <a:latin typeface="Arial"/>
                <a:cs typeface="Arial"/>
              </a:rPr>
              <a:t>.</a:t>
            </a:r>
          </a:p>
          <a:p>
            <a:pPr>
              <a:buFont typeface="Wingdings" charset="2"/>
              <a:buChar char="q"/>
            </a:pPr>
            <a:r>
              <a:rPr lang="en-US" sz="1800" dirty="0" smtClean="0">
                <a:latin typeface="Arial"/>
                <a:cs typeface="Arial"/>
              </a:rPr>
              <a:t>Can incorporate </a:t>
            </a: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content-centric congestion control</a:t>
            </a:r>
            <a:r>
              <a:rPr lang="en-US" sz="1800" dirty="0" smtClean="0">
                <a:latin typeface="Arial"/>
                <a:cs typeface="Arial"/>
              </a:rPr>
              <a:t>.</a:t>
            </a:r>
          </a:p>
          <a:p>
            <a:pPr>
              <a:buFont typeface="Wingdings" charset="2"/>
              <a:buChar char="q"/>
            </a:pPr>
            <a:endParaRPr lang="en-US" sz="1800" dirty="0" smtClean="0">
              <a:latin typeface="Arial"/>
              <a:cs typeface="Arial"/>
            </a:endParaRPr>
          </a:p>
          <a:p>
            <a:pPr>
              <a:buFont typeface="Wingdings" charset="2"/>
              <a:buChar char="q"/>
            </a:pPr>
            <a:endParaRPr lang="en-US" sz="1800" dirty="0">
              <a:latin typeface="Arial"/>
              <a:cs typeface="Arial"/>
            </a:endParaRPr>
          </a:p>
          <a:p>
            <a:pPr>
              <a:buFont typeface="Wingdings" charset="2"/>
              <a:buChar char="q"/>
            </a:pPr>
            <a:endParaRPr lang="en-US" sz="1800" dirty="0" smtClean="0"/>
          </a:p>
          <a:p>
            <a:pPr>
              <a:buFont typeface="Wingdings" charset="2"/>
              <a:buChar char="q"/>
            </a:pPr>
            <a:endParaRPr lang="en-US" sz="1800" dirty="0"/>
          </a:p>
          <a:p>
            <a:pPr>
              <a:buFont typeface="Wingdings" charset="2"/>
              <a:buChar char="q"/>
            </a:pPr>
            <a:endParaRPr lang="en-US" sz="1800" dirty="0" smtClean="0"/>
          </a:p>
          <a:p>
            <a:pPr>
              <a:buFont typeface="Wingdings" charset="2"/>
              <a:buChar char="q"/>
            </a:pPr>
            <a:endParaRPr lang="en-US" sz="1800" dirty="0"/>
          </a:p>
          <a:p>
            <a:pPr>
              <a:buFont typeface="Wingdings" charset="2"/>
              <a:buChar char="q"/>
            </a:pPr>
            <a:endParaRPr lang="en-US" sz="1800" dirty="0" smtClean="0"/>
          </a:p>
          <a:p>
            <a:pPr>
              <a:buFont typeface="Wingdings" charset="2"/>
              <a:buChar char="q"/>
            </a:pPr>
            <a:endParaRPr lang="en-US" sz="1800" dirty="0"/>
          </a:p>
          <a:p>
            <a:pPr>
              <a:buFont typeface="Wingdings" charset="2"/>
              <a:buChar char="q"/>
            </a:pPr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VIP Framework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SANDIE: NDN for Data Intensive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266EC2-25C9-064A-B56B-A50F6AAFCA6B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89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VIP Evaluation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SANDIE: NDN for Data Intensive </a:t>
            </a:r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266EC2-25C9-064A-B56B-A50F6AAFCA6B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8" name="object 3"/>
          <p:cNvSpPr/>
          <p:nvPr/>
        </p:nvSpPr>
        <p:spPr>
          <a:xfrm>
            <a:off x="1828800" y="1508764"/>
            <a:ext cx="5791200" cy="4342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50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VIP Evaluation: Delay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SANDIE: NDN for Data Intensive </a:t>
            </a:r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266EC2-25C9-064A-B56B-A50F6AAFCA6B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pic>
        <p:nvPicPr>
          <p:cNvPr id="6" name="图片 6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7924800" cy="497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3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VIP Evaluation: Cache Hits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SANDIE: NDN for Data Intensive </a:t>
            </a:r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266EC2-25C9-064A-B56B-A50F6AAFCA6B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6" name="图片 6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25" y="1285934"/>
            <a:ext cx="7728871" cy="481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VIP Evaluation: Cache Evictions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SANDIE: NDN for Data Intensive </a:t>
            </a:r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266EC2-25C9-064A-B56B-A50F6AAFCA6B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6361061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LHC Model Map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SANDIE: NDN for Data Intensive </a:t>
            </a:r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266EC2-25C9-064A-B56B-A50F6AAFCA6B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pic>
        <p:nvPicPr>
          <p:cNvPr id="6" name="officeArt object"/>
          <p:cNvPicPr>
            <a:picLocks noGrp="1"/>
          </p:cNvPicPr>
          <p:nvPr>
            <p:ph idx="1"/>
          </p:nvPr>
        </p:nvPicPr>
        <p:blipFill>
          <a:blip r:embed="rId2" cstate="print">
            <a:extLst/>
          </a:blip>
          <a:srcRect t="5" b="5"/>
          <a:stretch>
            <a:fillRect/>
          </a:stretch>
        </p:blipFill>
        <p:spPr>
          <a:xfrm>
            <a:off x="1447800" y="1219200"/>
            <a:ext cx="5943600" cy="486328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95152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LHC Model Data Access Pattern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SANDIE: NDN for Data Intensive </a:t>
            </a:r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266EC2-25C9-064A-B56B-A50F6AAFCA6B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395892"/>
              </p:ext>
            </p:extLst>
          </p:nvPr>
        </p:nvGraphicFramePr>
        <p:xfrm>
          <a:off x="435312" y="5105400"/>
          <a:ext cx="8251488" cy="876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5248"/>
                <a:gridCol w="1375248"/>
                <a:gridCol w="1375248"/>
                <a:gridCol w="1375248"/>
                <a:gridCol w="1375248"/>
                <a:gridCol w="1375248"/>
              </a:tblGrid>
              <a:tr h="5108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</a:t>
                      </a:r>
                      <a:r>
                        <a:rPr lang="en-US" baseline="0" dirty="0" smtClean="0"/>
                        <a:t>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Median Size</a:t>
                      </a:r>
                      <a:endParaRPr lang="en-US" dirty="0"/>
                    </a:p>
                  </a:txBody>
                  <a:tcPr/>
                </a:tc>
              </a:tr>
              <a:tr h="357472">
                <a:tc>
                  <a:txBody>
                    <a:bodyPr/>
                    <a:lstStyle/>
                    <a:p>
                      <a:pPr algn="ctr"/>
                      <a:r>
                        <a:rPr lang="is-I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58035992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149.86 PB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 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163.82 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2.58 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2.59 GB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17" y="1145041"/>
            <a:ext cx="8195544" cy="3925635"/>
          </a:xfrm>
        </p:spPr>
      </p:pic>
    </p:spTree>
    <p:extLst>
      <p:ext uri="{BB962C8B-B14F-4D97-AF65-F5344CB8AC3E}">
        <p14:creationId xmlns:p14="http://schemas.microsoft.com/office/powerpoint/2010/main" val="61833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7467600" cy="4525963"/>
          </a:xfrm>
        </p:spPr>
        <p:txBody>
          <a:bodyPr/>
          <a:lstStyle/>
          <a:p>
            <a:pPr>
              <a:buFont typeface="Wingdings" charset="2"/>
              <a:buChar char="q"/>
            </a:pPr>
            <a:r>
              <a:rPr lang="en-US" sz="1800" dirty="0" smtClean="0">
                <a:cs typeface="Helvetica"/>
              </a:rPr>
              <a:t>Data object: (</a:t>
            </a:r>
            <a:r>
              <a:rPr lang="en-US" sz="1800" dirty="0" err="1" smtClean="0">
                <a:cs typeface="Helvetica"/>
              </a:rPr>
              <a:t>MiniAOD</a:t>
            </a:r>
            <a:r>
              <a:rPr lang="en-US" sz="1800" dirty="0" smtClean="0">
                <a:cs typeface="Helvetica"/>
              </a:rPr>
              <a:t>) dataset (2 TB), each with 100 data block chunks (20 GB).  </a:t>
            </a:r>
            <a:endParaRPr lang="en-US" sz="1800" dirty="0">
              <a:cs typeface="Helvetica"/>
            </a:endParaRPr>
          </a:p>
          <a:p>
            <a:pPr>
              <a:buFont typeface="Wingdings" charset="2"/>
              <a:buChar char="q"/>
            </a:pPr>
            <a:r>
              <a:rPr lang="en-US" sz="1800" dirty="0" smtClean="0">
                <a:cs typeface="Helvetica"/>
              </a:rPr>
              <a:t>VIP counts maintained for </a:t>
            </a:r>
            <a:r>
              <a:rPr lang="en-US" sz="1800" dirty="0">
                <a:cs typeface="Helvetica"/>
              </a:rPr>
              <a:t>200 most popular </a:t>
            </a:r>
            <a:r>
              <a:rPr lang="en-US" sz="1800" dirty="0" smtClean="0">
                <a:cs typeface="Helvetica"/>
              </a:rPr>
              <a:t>(hot) datasets, accounting </a:t>
            </a:r>
            <a:r>
              <a:rPr lang="en-US" sz="1800" dirty="0">
                <a:cs typeface="Helvetica"/>
              </a:rPr>
              <a:t>for </a:t>
            </a:r>
            <a:r>
              <a:rPr lang="en-US" sz="1800" dirty="0" smtClean="0">
                <a:cs typeface="Helvetica"/>
              </a:rPr>
              <a:t>87</a:t>
            </a:r>
            <a:r>
              <a:rPr lang="en-US" sz="1800" dirty="0">
                <a:cs typeface="Helvetica"/>
              </a:rPr>
              <a:t>% of requests </a:t>
            </a:r>
            <a:r>
              <a:rPr lang="en-US" sz="1800" dirty="0" smtClean="0">
                <a:cs typeface="Helvetica"/>
              </a:rPr>
              <a:t>among 1500 </a:t>
            </a:r>
            <a:r>
              <a:rPr lang="en-US" sz="1800" dirty="0">
                <a:cs typeface="Helvetica"/>
              </a:rPr>
              <a:t>active </a:t>
            </a:r>
            <a:r>
              <a:rPr lang="en-US" sz="1800" dirty="0" smtClean="0">
                <a:cs typeface="Helvetica"/>
              </a:rPr>
              <a:t>datasets.</a:t>
            </a:r>
            <a:r>
              <a:rPr lang="en-US" sz="1800" dirty="0">
                <a:cs typeface="Helvetica"/>
              </a:rPr>
              <a:t>  </a:t>
            </a:r>
            <a:endParaRPr lang="en-US" sz="1800" dirty="0">
              <a:latin typeface="Arial"/>
              <a:cs typeface="Helvetica"/>
            </a:endParaRPr>
          </a:p>
          <a:p>
            <a:pPr>
              <a:buFont typeface="Wingdings" charset="2"/>
              <a:buChar char="q"/>
            </a:pPr>
            <a:r>
              <a:rPr lang="en-US" sz="1800" dirty="0" smtClean="0">
                <a:latin typeface="Arial"/>
                <a:cs typeface="Helvetica"/>
              </a:rPr>
              <a:t>Dataset popularity distribution fitted with </a:t>
            </a:r>
            <a:r>
              <a:rPr lang="en-US" sz="1800" dirty="0" err="1" smtClean="0">
                <a:latin typeface="Arial"/>
                <a:cs typeface="Helvetica"/>
              </a:rPr>
              <a:t>Zipf</a:t>
            </a:r>
            <a:r>
              <a:rPr lang="en-US" sz="1800" dirty="0" smtClean="0">
                <a:latin typeface="Arial"/>
                <a:cs typeface="Helvetica"/>
              </a:rPr>
              <a:t>(1.2).</a:t>
            </a:r>
            <a:endParaRPr lang="en-US" sz="1800" dirty="0">
              <a:latin typeface="Arial"/>
              <a:cs typeface="Helvetica"/>
            </a:endParaRPr>
          </a:p>
          <a:p>
            <a:pPr>
              <a:buFont typeface="Wingdings" charset="2"/>
              <a:buChar char="q"/>
            </a:pPr>
            <a:r>
              <a:rPr lang="en-US" sz="1800" dirty="0" smtClean="0">
                <a:latin typeface="Arial"/>
                <a:cs typeface="Helvetica"/>
              </a:rPr>
              <a:t>Dataset requests arrive at Tier 1/Tier 2/Tier 3 node at rate </a:t>
            </a:r>
            <a:r>
              <a:rPr lang="en-US" sz="1800" dirty="0" smtClean="0">
                <a:latin typeface="Symbol" charset="2"/>
                <a:ea typeface="Symbol" charset="2"/>
                <a:cs typeface="Symbol" charset="2"/>
              </a:rPr>
              <a:t>l</a:t>
            </a:r>
            <a:r>
              <a:rPr lang="en-US" sz="1800" dirty="0" smtClean="0">
                <a:latin typeface="Arial"/>
                <a:cs typeface="Helvetica"/>
              </a:rPr>
              <a:t>, according </a:t>
            </a:r>
            <a:r>
              <a:rPr lang="en-US" sz="1800" dirty="0">
                <a:latin typeface="Arial"/>
                <a:cs typeface="Helvetica"/>
              </a:rPr>
              <a:t>to </a:t>
            </a:r>
            <a:r>
              <a:rPr lang="en-US" sz="1800" dirty="0" err="1">
                <a:latin typeface="Arial"/>
                <a:cs typeface="Helvetica"/>
              </a:rPr>
              <a:t>Zipf</a:t>
            </a:r>
            <a:r>
              <a:rPr lang="en-US" sz="1800" dirty="0">
                <a:latin typeface="Arial"/>
                <a:cs typeface="Helvetica"/>
              </a:rPr>
              <a:t>(1.2</a:t>
            </a:r>
            <a:r>
              <a:rPr lang="en-US" sz="1800" dirty="0" smtClean="0">
                <a:latin typeface="Arial"/>
                <a:cs typeface="Helvetica"/>
              </a:rPr>
              <a:t>) distribution. </a:t>
            </a:r>
            <a:endParaRPr lang="en-US" sz="1800" dirty="0">
              <a:latin typeface="Arial"/>
              <a:cs typeface="Helvetica"/>
            </a:endParaRPr>
          </a:p>
          <a:p>
            <a:pPr>
              <a:buFont typeface="Wingdings" charset="2"/>
              <a:buChar char="q"/>
            </a:pPr>
            <a:r>
              <a:rPr lang="en-US" sz="1800" dirty="0" smtClean="0"/>
              <a:t>VIP-controlled 60 </a:t>
            </a:r>
            <a:r>
              <a:rPr lang="en-US" sz="1800" dirty="0" err="1"/>
              <a:t>TByte</a:t>
            </a:r>
            <a:r>
              <a:rPr lang="en-US" sz="1800" dirty="0"/>
              <a:t> caches at </a:t>
            </a:r>
            <a:r>
              <a:rPr lang="en-US" sz="1800" dirty="0" smtClean="0"/>
              <a:t>CHIC</a:t>
            </a:r>
            <a:r>
              <a:rPr lang="en-US" sz="1800" dirty="0"/>
              <a:t>, LOSA, ATLA and AMST </a:t>
            </a:r>
            <a:r>
              <a:rPr lang="en-US" sz="1800" dirty="0" smtClean="0"/>
              <a:t>core nodes.</a:t>
            </a:r>
          </a:p>
          <a:p>
            <a:pPr>
              <a:buFont typeface="Wingdings" charset="2"/>
              <a:buChar char="q"/>
            </a:pPr>
            <a:r>
              <a:rPr lang="en-US" sz="1800" dirty="0" smtClean="0">
                <a:latin typeface="Arial"/>
                <a:cs typeface="Arial"/>
              </a:rPr>
              <a:t>Source nodes for all datasets: CERN and FNL.</a:t>
            </a:r>
            <a:endParaRPr lang="en-US" sz="1800" dirty="0">
              <a:latin typeface="Arial"/>
              <a:cs typeface="Arial"/>
            </a:endParaRPr>
          </a:p>
          <a:p>
            <a:pPr>
              <a:buFont typeface="Wingdings" charset="2"/>
              <a:buChar char="q"/>
            </a:pPr>
            <a:r>
              <a:rPr lang="en-US" sz="1800" dirty="0" smtClean="0">
                <a:cs typeface="Helvetica"/>
              </a:rPr>
              <a:t>800 TB</a:t>
            </a:r>
            <a:r>
              <a:rPr lang="en-US" sz="1800" dirty="0">
                <a:cs typeface="Helvetica"/>
              </a:rPr>
              <a:t> repositories at </a:t>
            </a:r>
            <a:r>
              <a:rPr lang="en-US" sz="1800" dirty="0" smtClean="0">
                <a:cs typeface="Helvetica"/>
              </a:rPr>
              <a:t>all Tier </a:t>
            </a:r>
            <a:r>
              <a:rPr lang="en-US" sz="1800" dirty="0">
                <a:cs typeface="Helvetica"/>
              </a:rPr>
              <a:t>2 </a:t>
            </a:r>
            <a:r>
              <a:rPr lang="en-US" sz="1800" dirty="0" smtClean="0">
                <a:cs typeface="Helvetica"/>
              </a:rPr>
              <a:t>sites: store all 200 hot datasets.</a:t>
            </a:r>
            <a:endParaRPr lang="en-US" sz="1800" dirty="0">
              <a:cs typeface="Helvetica"/>
            </a:endParaRPr>
          </a:p>
          <a:p>
            <a:pPr>
              <a:buFont typeface="Wingdings" charset="2"/>
              <a:buChar char="q"/>
            </a:pPr>
            <a:r>
              <a:rPr lang="en-US" sz="1800" dirty="0" smtClean="0">
                <a:latin typeface="Arial"/>
                <a:cs typeface="Arial"/>
              </a:rPr>
              <a:t>Scenarios: </a:t>
            </a:r>
            <a:r>
              <a:rPr lang="en-US" sz="1800" dirty="0" smtClean="0">
                <a:cs typeface="Helvetica"/>
              </a:rPr>
              <a:t>1</a:t>
            </a:r>
            <a:r>
              <a:rPr lang="en-US" sz="1800" dirty="0">
                <a:cs typeface="Helvetica"/>
              </a:rPr>
              <a:t>) </a:t>
            </a:r>
            <a:r>
              <a:rPr lang="en-US" sz="1800" dirty="0" smtClean="0">
                <a:cs typeface="Helvetica"/>
              </a:rPr>
              <a:t>no caching, no tier 2 repositories; 2) caching at 4 core nodes, no repositories at tier 2 nodes; 3) no caching, </a:t>
            </a:r>
            <a:r>
              <a:rPr lang="en-US" sz="1800" dirty="0">
                <a:cs typeface="Helvetica"/>
              </a:rPr>
              <a:t>tier 2 </a:t>
            </a:r>
            <a:r>
              <a:rPr lang="en-US" sz="1800" dirty="0" smtClean="0">
                <a:cs typeface="Helvetica"/>
              </a:rPr>
              <a:t>repositories at all tier 2 nodes; 4) </a:t>
            </a:r>
            <a:r>
              <a:rPr lang="en-US" sz="1800" dirty="0">
                <a:cs typeface="Helvetica"/>
              </a:rPr>
              <a:t>caching at 4 core </a:t>
            </a:r>
            <a:r>
              <a:rPr lang="en-US" sz="1800" dirty="0" smtClean="0">
                <a:cs typeface="Helvetica"/>
              </a:rPr>
              <a:t>nodes, repositories at all tier 2 nodes.</a:t>
            </a:r>
            <a:endParaRPr lang="en-US" sz="1800" dirty="0" smtClean="0"/>
          </a:p>
          <a:p>
            <a:pPr>
              <a:buFont typeface="Wingdings" charset="2"/>
              <a:buChar char="q"/>
            </a:pPr>
            <a:endParaRPr lang="en-US" sz="1800" dirty="0"/>
          </a:p>
          <a:p>
            <a:pPr>
              <a:buFont typeface="Wingdings" charset="2"/>
              <a:buChar char="q"/>
            </a:pPr>
            <a:endParaRPr lang="en-US" sz="1800" dirty="0" smtClean="0"/>
          </a:p>
          <a:p>
            <a:pPr>
              <a:buFont typeface="Wingdings" charset="2"/>
              <a:buChar char="q"/>
            </a:pPr>
            <a:endParaRPr lang="en-US" sz="1800" dirty="0"/>
          </a:p>
          <a:p>
            <a:pPr>
              <a:buFont typeface="Wingdings" charset="2"/>
              <a:buChar char="q"/>
            </a:pPr>
            <a:endParaRPr lang="en-US" sz="1800" dirty="0" smtClean="0"/>
          </a:p>
          <a:p>
            <a:pPr>
              <a:buFont typeface="Wingdings" charset="2"/>
              <a:buChar char="q"/>
            </a:pPr>
            <a:endParaRPr lang="en-US" sz="1800" dirty="0"/>
          </a:p>
          <a:p>
            <a:pPr>
              <a:buFont typeface="Wingdings" charset="2"/>
              <a:buChar char="q"/>
            </a:pPr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VIP Evaluation for LHC Model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SANDIE: NDN for Data Intensive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266EC2-25C9-064A-B56B-A50F6AAFCA6B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77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cs typeface="Helvetica"/>
              </a:rPr>
              <a:t>VIP Evaluation for LHC Model</a:t>
            </a:r>
            <a:endParaRPr lang="en-US" dirty="0"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SANDIE: NDN for Data Intensive Science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266EC2-25C9-064A-B56B-A50F6AAFCA6B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pic>
        <p:nvPicPr>
          <p:cNvPr id="8" name="Picture 8" descr="image3-27.jpeg">
            <a:extLst>
              <a:ext uri="{FF2B5EF4-FFF2-40B4-BE49-F238E27FC236}">
                <a16:creationId xmlns:a16="http://schemas.microsoft.com/office/drawing/2014/main" xmlns="" id="{96DA43DF-5512-4D4B-B84C-7DB15EFDD2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4652" y="1600200"/>
            <a:ext cx="521469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9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9425" y="1600200"/>
            <a:ext cx="7467600" cy="4525963"/>
          </a:xfrm>
        </p:spPr>
        <p:txBody>
          <a:bodyPr/>
          <a:lstStyle/>
          <a:p>
            <a:pPr>
              <a:buFont typeface="Wingdings" charset="2"/>
              <a:buChar char="q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New approach for optimizing caching and routing in general multi-hop networks by Ioannidis and 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Yeh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 (ACM SIGMETRICS 2016, ACM ICN 2017 Best Paper Award). 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Wingdings" charset="2"/>
              <a:buChar char="q"/>
            </a:pPr>
            <a:r>
              <a:rPr lang="en-US" sz="1800" dirty="0" smtClean="0">
                <a:latin typeface="Arial"/>
                <a:cs typeface="Arial"/>
              </a:rPr>
              <a:t>Optimize caching and routing to </a:t>
            </a: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maximize gain in reducing link costs incurred.</a:t>
            </a:r>
          </a:p>
          <a:p>
            <a:pPr>
              <a:buFont typeface="Wingdings" charset="2"/>
              <a:buChar char="q"/>
            </a:pP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Distributed, adaptive </a:t>
            </a:r>
            <a:r>
              <a:rPr lang="en-US" sz="1800" dirty="0" smtClean="0">
                <a:latin typeface="Arial"/>
                <a:cs typeface="Arial"/>
              </a:rPr>
              <a:t>algorithm.</a:t>
            </a:r>
          </a:p>
          <a:p>
            <a:pPr>
              <a:buFont typeface="Wingdings" charset="2"/>
              <a:buChar char="q"/>
            </a:pP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Performance guarantee</a:t>
            </a:r>
            <a:r>
              <a:rPr lang="en-US" sz="1800" dirty="0" smtClean="0">
                <a:latin typeface="Arial"/>
                <a:cs typeface="Arial"/>
              </a:rPr>
              <a:t>: converges to point within 1-1/e of optimal (NP-hard) solution.</a:t>
            </a:r>
          </a:p>
          <a:p>
            <a:pPr>
              <a:buFont typeface="Wingdings" charset="2"/>
              <a:buChar char="q"/>
            </a:pP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dirty="0" smtClean="0">
                <a:latin typeface="Arial"/>
                <a:cs typeface="Arial"/>
              </a:rPr>
              <a:t>tochastic projected gradient ascent on concave relaxation.</a:t>
            </a:r>
          </a:p>
          <a:p>
            <a:pPr>
              <a:buFont typeface="Wingdings" charset="2"/>
              <a:buChar char="q"/>
            </a:pPr>
            <a:r>
              <a:rPr lang="en-US" sz="1800" dirty="0" smtClean="0">
                <a:latin typeface="Arial"/>
                <a:cs typeface="Arial"/>
              </a:rPr>
              <a:t>Route-to-Nearest-Server combined with LRU, LFU, FIFO, </a:t>
            </a:r>
            <a:r>
              <a:rPr lang="mr-IN" sz="1800" dirty="0" smtClean="0">
                <a:latin typeface="Arial"/>
                <a:cs typeface="Arial"/>
              </a:rPr>
              <a:t>…</a:t>
            </a:r>
            <a:r>
              <a:rPr lang="en-US" sz="1800" dirty="0" smtClean="0">
                <a:latin typeface="Arial"/>
                <a:cs typeface="Arial"/>
              </a:rPr>
              <a:t> can be arbitrarily suboptimal.</a:t>
            </a:r>
            <a:endParaRPr lang="en-US" sz="1800" dirty="0">
              <a:latin typeface="Arial"/>
              <a:cs typeface="Arial"/>
            </a:endParaRPr>
          </a:p>
          <a:p>
            <a:pPr>
              <a:buFont typeface="Wingdings" charset="2"/>
              <a:buChar char="q"/>
            </a:pPr>
            <a:r>
              <a:rPr lang="en-US" sz="1800" dirty="0" smtClean="0"/>
              <a:t>In heterogeneous networks, can decrease network costs by 3 orders of magnitude.</a:t>
            </a:r>
          </a:p>
          <a:p>
            <a:pPr>
              <a:buFont typeface="Wingdings" charset="2"/>
              <a:buChar char="q"/>
            </a:pPr>
            <a:r>
              <a:rPr lang="en-US" sz="1800" dirty="0" smtClean="0"/>
              <a:t>Project supported by NSF </a:t>
            </a:r>
            <a:r>
              <a:rPr lang="en-US" sz="1800" dirty="0" err="1" smtClean="0"/>
              <a:t>NeTS</a:t>
            </a:r>
            <a:r>
              <a:rPr lang="en-US" sz="1800" dirty="0" smtClean="0"/>
              <a:t> grant 2017-2020, Intel grant 2018-2019.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Adaptive Caching and Routing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SANDIE: NDN for Data Intensive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266EC2-25C9-064A-B56B-A50F6AAFCA6B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45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9425" y="2027237"/>
            <a:ext cx="7467600" cy="4525963"/>
          </a:xfrm>
        </p:spPr>
        <p:txBody>
          <a:bodyPr/>
          <a:lstStyle/>
          <a:p>
            <a:pPr>
              <a:buFont typeface="Wingdings" charset="2"/>
              <a:buChar char="q"/>
            </a:pPr>
            <a:r>
              <a:rPr lang="en-US" sz="1800" dirty="0" smtClean="0">
                <a:solidFill>
                  <a:srgbClr val="FF0000"/>
                </a:solidFill>
              </a:rPr>
              <a:t>$</a:t>
            </a:r>
            <a:r>
              <a:rPr lang="en-US" sz="1800" dirty="0">
                <a:solidFill>
                  <a:srgbClr val="FF0000"/>
                </a:solidFill>
              </a:rPr>
              <a:t>1M, 2-year US NSF CC* grant </a:t>
            </a:r>
            <a:r>
              <a:rPr lang="en-US" sz="1800" dirty="0"/>
              <a:t>starting July 2017</a:t>
            </a:r>
            <a:r>
              <a:rPr lang="en-US" sz="1800" dirty="0" smtClean="0"/>
              <a:t>.</a:t>
            </a:r>
            <a:endParaRPr lang="en-US" sz="1800" dirty="0"/>
          </a:p>
          <a:p>
            <a:pPr>
              <a:buFont typeface="Wingdings" charset="2"/>
              <a:buChar char="q"/>
            </a:pPr>
            <a:r>
              <a:rPr lang="en-US" sz="1800" dirty="0" smtClean="0"/>
              <a:t>Northeastern (lead), </a:t>
            </a:r>
            <a:r>
              <a:rPr lang="en-US" sz="1800" dirty="0" smtClean="0"/>
              <a:t>Caltech (PI: Harvey Newman), </a:t>
            </a:r>
            <a:r>
              <a:rPr lang="en-US" sz="1800" dirty="0" smtClean="0"/>
              <a:t>Colorado </a:t>
            </a:r>
            <a:r>
              <a:rPr lang="en-US" sz="1800" dirty="0" smtClean="0"/>
              <a:t>State (PI: Christos Papadopoulos).</a:t>
            </a:r>
            <a:endParaRPr lang="en-US" sz="1800" dirty="0"/>
          </a:p>
          <a:p>
            <a:pPr>
              <a:buFont typeface="Wingdings" charset="2"/>
              <a:buChar char="q"/>
            </a:pPr>
            <a:r>
              <a:rPr lang="en-US" sz="1800" dirty="0" smtClean="0"/>
              <a:t>Use NDN principles to redesign high energy physics (HEP) Large Hadron Collider (LHC) program network.</a:t>
            </a:r>
          </a:p>
          <a:p>
            <a:pPr>
              <a:buFont typeface="Wingdings" charset="2"/>
              <a:buChar char="q"/>
            </a:pPr>
            <a:r>
              <a:rPr lang="en-US" sz="1800" dirty="0" smtClean="0"/>
              <a:t>Will deploy </a:t>
            </a:r>
            <a:r>
              <a:rPr lang="en-US" sz="1800" dirty="0" smtClean="0">
                <a:solidFill>
                  <a:srgbClr val="FF0000"/>
                </a:solidFill>
              </a:rPr>
              <a:t>NDN edge caches</a:t>
            </a:r>
            <a:r>
              <a:rPr lang="en-US" sz="1800" dirty="0" smtClean="0"/>
              <a:t> with SSDs and 40G/100G network interfaces at 7 sites (Northeastern, Caltech, CSU, </a:t>
            </a:r>
            <a:r>
              <a:rPr lang="en-US" sz="1800" dirty="0" err="1" smtClean="0"/>
              <a:t>Fermilab</a:t>
            </a:r>
            <a:r>
              <a:rPr lang="en-US" sz="1800" dirty="0" smtClean="0"/>
              <a:t>, ..)</a:t>
            </a:r>
          </a:p>
          <a:p>
            <a:pPr>
              <a:buFont typeface="Wingdings" charset="2"/>
              <a:buChar char="q"/>
            </a:pPr>
            <a:r>
              <a:rPr lang="en-US" sz="1800" dirty="0" smtClean="0"/>
              <a:t>Combine with larger core caches in strategic locations.</a:t>
            </a:r>
            <a:endParaRPr lang="en-US" sz="1800" dirty="0"/>
          </a:p>
          <a:p>
            <a:pPr>
              <a:buFont typeface="Wingdings" charset="2"/>
              <a:buChar char="q"/>
            </a:pPr>
            <a:r>
              <a:rPr lang="en-US" sz="1800" dirty="0" smtClean="0"/>
              <a:t>Coordinate with compact preprocessing of data objects (e.g. </a:t>
            </a:r>
            <a:r>
              <a:rPr lang="en-US" sz="1800" dirty="0" err="1" smtClean="0"/>
              <a:t>MiniAOD</a:t>
            </a:r>
            <a:r>
              <a:rPr lang="en-US" sz="1800" dirty="0" smtClean="0"/>
              <a:t>, </a:t>
            </a:r>
            <a:r>
              <a:rPr lang="en-US" sz="1800" dirty="0" err="1" smtClean="0"/>
              <a:t>MicroAOD</a:t>
            </a:r>
            <a:r>
              <a:rPr lang="en-US" sz="1800" dirty="0" smtClean="0"/>
              <a:t>, data scouting, n-tuples).</a:t>
            </a:r>
          </a:p>
          <a:p>
            <a:pPr>
              <a:buFont typeface="Wingdings" charset="2"/>
              <a:buChar char="q"/>
            </a:pPr>
            <a:r>
              <a:rPr lang="en-US" sz="1800" dirty="0" smtClean="0"/>
              <a:t>Leverages NDN-based tested for climate applications at CSU.</a:t>
            </a:r>
            <a:endParaRPr lang="en-US" sz="1800" dirty="0"/>
          </a:p>
          <a:p>
            <a:pPr>
              <a:buFont typeface="Wingdings" charset="2"/>
              <a:buChar char="q"/>
            </a:pPr>
            <a:endParaRPr lang="en-US" sz="1800" dirty="0" smtClean="0"/>
          </a:p>
          <a:p>
            <a:pPr>
              <a:buFont typeface="Wingdings" charset="2"/>
              <a:buChar char="q"/>
            </a:pPr>
            <a:endParaRPr lang="en-US" sz="1800" dirty="0"/>
          </a:p>
          <a:p>
            <a:pPr>
              <a:buFont typeface="Wingdings" charset="2"/>
              <a:buChar char="q"/>
            </a:pPr>
            <a:endParaRPr lang="en-US" sz="1800" dirty="0" smtClean="0"/>
          </a:p>
          <a:p>
            <a:pPr>
              <a:buFont typeface="Wingdings" charset="2"/>
              <a:buChar char="q"/>
            </a:pPr>
            <a:endParaRPr lang="en-US" sz="1800" dirty="0"/>
          </a:p>
          <a:p>
            <a:pPr>
              <a:buFont typeface="Wingdings" charset="2"/>
              <a:buChar char="q"/>
            </a:pPr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SANDIE Project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SANDIE: NDN for Data Intensive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266EC2-25C9-064A-B56B-A50F6AAFCA6B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59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1628" y="1524000"/>
            <a:ext cx="7467600" cy="4525963"/>
          </a:xfrm>
        </p:spPr>
        <p:txBody>
          <a:bodyPr/>
          <a:lstStyle/>
          <a:p>
            <a:pPr>
              <a:buFont typeface="Wingdings" charset="2"/>
              <a:buChar char="q"/>
            </a:pPr>
            <a:r>
              <a:rPr lang="en-US" sz="1800" dirty="0" smtClean="0">
                <a:latin typeface="Arial"/>
                <a:cs typeface="Arial"/>
              </a:rPr>
              <a:t>LHC network: distributed computation and data storage network.</a:t>
            </a:r>
          </a:p>
          <a:p>
            <a:pPr>
              <a:buFont typeface="Wingdings" charset="2"/>
              <a:buChar char="q"/>
            </a:pPr>
            <a:endParaRPr lang="en-US" sz="1800" dirty="0" smtClean="0">
              <a:latin typeface="Arial"/>
              <a:cs typeface="Arial"/>
            </a:endParaRPr>
          </a:p>
          <a:p>
            <a:pPr>
              <a:buFont typeface="Wingdings" charset="2"/>
              <a:buChar char="q"/>
            </a:pPr>
            <a:r>
              <a:rPr lang="en-US" sz="1800" dirty="0" smtClean="0">
                <a:latin typeface="Arial"/>
                <a:cs typeface="Arial"/>
              </a:rPr>
              <a:t>Need to optimize usage of bandwidth, storage, and computation resources for performance.</a:t>
            </a:r>
          </a:p>
          <a:p>
            <a:pPr>
              <a:buFont typeface="Wingdings" charset="2"/>
              <a:buChar char="q"/>
            </a:pPr>
            <a:endParaRPr lang="en-US" sz="1800" dirty="0" smtClean="0">
              <a:latin typeface="Arial"/>
              <a:cs typeface="Arial"/>
            </a:endParaRPr>
          </a:p>
          <a:p>
            <a:pPr>
              <a:buFont typeface="Wingdings" charset="2"/>
              <a:buChar char="q"/>
            </a:pPr>
            <a:r>
              <a:rPr lang="en-US" sz="1800" dirty="0" smtClean="0">
                <a:latin typeface="Arial"/>
                <a:cs typeface="Arial"/>
              </a:rPr>
              <a:t>Powerful machines may be congested, may not have needed datasets.</a:t>
            </a:r>
          </a:p>
          <a:p>
            <a:pPr>
              <a:buFont typeface="Wingdings" charset="2"/>
              <a:buChar char="q"/>
            </a:pPr>
            <a:endParaRPr lang="en-US" sz="1800" dirty="0" smtClean="0">
              <a:latin typeface="Arial"/>
              <a:cs typeface="Arial"/>
            </a:endParaRPr>
          </a:p>
          <a:p>
            <a:pPr>
              <a:buFont typeface="Wingdings" charset="2"/>
              <a:buChar char="q"/>
            </a:pPr>
            <a:r>
              <a:rPr lang="en-US" sz="1800" dirty="0" smtClean="0">
                <a:latin typeface="Arial"/>
                <a:cs typeface="Arial"/>
              </a:rPr>
              <a:t>Caching required data where jobs are processed enhances performance.</a:t>
            </a:r>
          </a:p>
          <a:p>
            <a:pPr>
              <a:buFont typeface="Wingdings" charset="2"/>
              <a:buChar char="q"/>
            </a:pPr>
            <a:endParaRPr lang="en-US" sz="1800" dirty="0" smtClean="0">
              <a:latin typeface="Arial"/>
              <a:cs typeface="Arial"/>
            </a:endParaRPr>
          </a:p>
          <a:p>
            <a:pPr>
              <a:buFont typeface="Wingdings" charset="2"/>
              <a:buChar char="q"/>
            </a:pPr>
            <a:r>
              <a:rPr lang="en-US" sz="1800" dirty="0" smtClean="0">
                <a:latin typeface="Arial"/>
                <a:cs typeface="Arial"/>
              </a:rPr>
              <a:t>Ongoing work: use NDN approach to </a:t>
            </a: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jointly optimize workflow (forwarding and processor scheduling) and data caching</a:t>
            </a:r>
            <a:r>
              <a:rPr lang="en-US" sz="1800" dirty="0" smtClean="0">
                <a:latin typeface="Arial"/>
                <a:cs typeface="Arial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Optimal Distributed Computation and Storage with NDN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SANDIE: NDN for Data Intensive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266EC2-25C9-064A-B56B-A50F6AAFCA6B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47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08025" y="1453809"/>
            <a:ext cx="7467600" cy="4525963"/>
          </a:xfrm>
        </p:spPr>
        <p:txBody>
          <a:bodyPr/>
          <a:lstStyle/>
          <a:p>
            <a:pPr>
              <a:buFont typeface="Wingdings" charset="2"/>
              <a:buChar char="q"/>
            </a:pPr>
            <a:r>
              <a:rPr lang="en-US" sz="1800" dirty="0" smtClean="0">
                <a:latin typeface="Arial"/>
                <a:cs typeface="Arial"/>
              </a:rPr>
              <a:t>NDN holds great promise for optimizing data-intensive science networks.</a:t>
            </a:r>
            <a:endParaRPr lang="en-US" sz="1800" dirty="0">
              <a:latin typeface="Arial"/>
              <a:cs typeface="Arial"/>
            </a:endParaRPr>
          </a:p>
          <a:p>
            <a:pPr>
              <a:buFont typeface="Wingdings" charset="2"/>
              <a:buChar char="q"/>
            </a:pPr>
            <a:r>
              <a:rPr lang="en-US" sz="1800" dirty="0" smtClean="0">
                <a:latin typeface="Arial"/>
                <a:cs typeface="Arial"/>
              </a:rPr>
              <a:t>State-of-the-art, theoretically grounded, high-performance frameworks (VIP, adaptive caching/routing) developed for jointly optimizing caching, forwarding, and congestion control for NDN.</a:t>
            </a:r>
          </a:p>
          <a:p>
            <a:pPr>
              <a:buFont typeface="Wingdings" charset="2"/>
              <a:buChar char="q"/>
            </a:pPr>
            <a:r>
              <a:rPr lang="en-US" sz="1800" dirty="0" smtClean="0">
                <a:latin typeface="Arial"/>
                <a:cs typeface="Arial"/>
              </a:rPr>
              <a:t>Algorithms are distributed, adaptive, dynamic.</a:t>
            </a:r>
          </a:p>
          <a:p>
            <a:pPr>
              <a:buFont typeface="Wingdings" charset="2"/>
              <a:buChar char="q"/>
            </a:pPr>
            <a:r>
              <a:rPr lang="en-US" sz="1800" dirty="0" smtClean="0">
                <a:latin typeface="Arial"/>
                <a:cs typeface="Arial"/>
              </a:rPr>
              <a:t>Superior performance in delay, cache hits.  </a:t>
            </a:r>
            <a:endParaRPr lang="en-US" sz="1800" dirty="0">
              <a:latin typeface="Arial"/>
              <a:cs typeface="Arial"/>
            </a:endParaRPr>
          </a:p>
          <a:p>
            <a:pPr>
              <a:buFont typeface="Wingdings" charset="2"/>
              <a:buChar char="q"/>
            </a:pPr>
            <a:r>
              <a:rPr lang="en-US" sz="1800" dirty="0" smtClean="0">
                <a:latin typeface="Arial"/>
                <a:cs typeface="Arial"/>
              </a:rPr>
              <a:t>VIP optimization shows great performance gains for LHC model network.</a:t>
            </a:r>
          </a:p>
          <a:p>
            <a:pPr>
              <a:buFont typeface="Wingdings" charset="2"/>
              <a:buChar char="q"/>
            </a:pPr>
            <a:r>
              <a:rPr lang="en-US" sz="1800" dirty="0" smtClean="0">
                <a:latin typeface="Arial"/>
                <a:cs typeface="Arial"/>
              </a:rPr>
              <a:t>Ongoing work: optimization with storage management (SSD, disks)</a:t>
            </a:r>
            <a:endParaRPr lang="en-US" sz="1800" dirty="0">
              <a:latin typeface="Arial"/>
              <a:cs typeface="Arial"/>
            </a:endParaRPr>
          </a:p>
          <a:p>
            <a:pPr>
              <a:buFont typeface="Wingdings" charset="2"/>
              <a:buChar char="q"/>
            </a:pPr>
            <a:r>
              <a:rPr lang="en-US" sz="1800" dirty="0" smtClean="0">
                <a:latin typeface="Arial"/>
                <a:cs typeface="Arial"/>
              </a:rPr>
              <a:t>Ongoing work: joint optimization of bandwidth, storage, and computation resources for performance.</a:t>
            </a:r>
          </a:p>
          <a:p>
            <a:pPr>
              <a:buFont typeface="Wingdings" charset="2"/>
              <a:buChar char="q"/>
            </a:pPr>
            <a:r>
              <a:rPr lang="en-US" sz="1800" dirty="0" smtClean="0">
                <a:latin typeface="Arial"/>
                <a:cs typeface="Arial"/>
              </a:rPr>
              <a:t>Ongoing work: proactive caching strategies using predictions on future demand.</a:t>
            </a:r>
          </a:p>
          <a:p>
            <a:pPr>
              <a:buFont typeface="Wingdings" charset="2"/>
              <a:buChar char="q"/>
            </a:pPr>
            <a:r>
              <a:rPr lang="en-US" sz="1800" dirty="0" smtClean="0">
                <a:latin typeface="Arial"/>
                <a:cs typeface="Arial"/>
              </a:rPr>
              <a:t>ACM ICN 2018 at Northeastern University, Boston, </a:t>
            </a:r>
            <a:r>
              <a:rPr lang="is-IS" sz="1800" dirty="0" smtClean="0"/>
              <a:t>Sept. 21-23.</a:t>
            </a:r>
            <a:endParaRPr lang="en-US" sz="1800" dirty="0" smtClean="0">
              <a:latin typeface="Arial"/>
              <a:cs typeface="Arial"/>
            </a:endParaRPr>
          </a:p>
          <a:p>
            <a:pPr>
              <a:buFont typeface="Wingdings" charset="2"/>
              <a:buChar char="q"/>
            </a:pPr>
            <a:endParaRPr lang="en-US" sz="1800" dirty="0" smtClean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Conclusion and Ongoing 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SANDIE: NDN for Data Intensive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266EC2-25C9-064A-B56B-A50F6AAFCA6B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65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7467600" cy="4525963"/>
          </a:xfrm>
        </p:spPr>
        <p:txBody>
          <a:bodyPr/>
          <a:lstStyle/>
          <a:p>
            <a:pPr>
              <a:buFont typeface="Wingdings" charset="2"/>
              <a:buChar char="q"/>
            </a:pPr>
            <a:r>
              <a:rPr lang="en-US" sz="1800" dirty="0" smtClean="0"/>
              <a:t>Derive NDN-based operational model </a:t>
            </a:r>
            <a:r>
              <a:rPr lang="en-US" sz="1800" dirty="0"/>
              <a:t>for </a:t>
            </a:r>
            <a:r>
              <a:rPr lang="en-US" sz="1800" dirty="0" smtClean="0"/>
              <a:t>data distribution, processing, gathering, analysis to benefit LHC and other </a:t>
            </a:r>
            <a:r>
              <a:rPr lang="en-US" sz="1800" dirty="0"/>
              <a:t>major data-intensive </a:t>
            </a:r>
            <a:r>
              <a:rPr lang="en-US" sz="1800" dirty="0" smtClean="0"/>
              <a:t>scientific programs</a:t>
            </a:r>
            <a:r>
              <a:rPr lang="en-US" sz="1800" dirty="0"/>
              <a:t> </a:t>
            </a:r>
            <a:r>
              <a:rPr lang="en-US" sz="1800" dirty="0" smtClean="0"/>
              <a:t>(e.g. LSST, SKA).</a:t>
            </a:r>
          </a:p>
          <a:p>
            <a:pPr>
              <a:buFont typeface="Wingdings" charset="2"/>
              <a:buChar char="q"/>
            </a:pPr>
            <a:endParaRPr lang="en-US" sz="1800" dirty="0"/>
          </a:p>
          <a:p>
            <a:pPr>
              <a:buFont typeface="Wingdings" charset="2"/>
              <a:buChar char="q"/>
            </a:pPr>
            <a:r>
              <a:rPr lang="en-US" sz="1800" dirty="0" smtClean="0">
                <a:solidFill>
                  <a:srgbClr val="FF0000"/>
                </a:solidFill>
              </a:rPr>
              <a:t>Simultaneous optimization of caching (“hot” datasets), forwarding, and congestion control</a:t>
            </a:r>
            <a:r>
              <a:rPr lang="en-US" sz="1800" dirty="0" smtClean="0"/>
              <a:t> in network core and site edges</a:t>
            </a:r>
            <a:r>
              <a:rPr lang="en-US" sz="1800" dirty="0"/>
              <a:t>.</a:t>
            </a:r>
            <a:endParaRPr lang="en-US" sz="1800" dirty="0" smtClean="0"/>
          </a:p>
          <a:p>
            <a:pPr>
              <a:buFont typeface="Wingdings" charset="2"/>
              <a:buChar char="q"/>
            </a:pPr>
            <a:endParaRPr lang="en-US" sz="1800" dirty="0"/>
          </a:p>
          <a:p>
            <a:pPr>
              <a:buFont typeface="Wingdings" charset="2"/>
              <a:buChar char="q"/>
            </a:pPr>
            <a:r>
              <a:rPr lang="en-US" sz="1800" dirty="0" smtClean="0"/>
              <a:t>Network core and edge node design and performance optimization.</a:t>
            </a:r>
          </a:p>
          <a:p>
            <a:pPr>
              <a:buFont typeface="Wingdings" charset="2"/>
              <a:buChar char="q"/>
            </a:pPr>
            <a:endParaRPr lang="en-US" sz="1800" dirty="0"/>
          </a:p>
          <a:p>
            <a:pPr>
              <a:buFont typeface="Wingdings" charset="2"/>
              <a:buChar char="q"/>
            </a:pPr>
            <a:r>
              <a:rPr lang="en-US" sz="1800" dirty="0" smtClean="0">
                <a:solidFill>
                  <a:srgbClr val="FF0000"/>
                </a:solidFill>
              </a:rPr>
              <a:t>Development of naming scheme </a:t>
            </a:r>
            <a:r>
              <a:rPr lang="en-US" sz="1800" dirty="0" smtClean="0"/>
              <a:t>and attributes for fast access and efficient communication in HEP and other fields.</a:t>
            </a:r>
          </a:p>
          <a:p>
            <a:pPr>
              <a:buFont typeface="Wingdings" charset="2"/>
              <a:buChar char="q"/>
            </a:pPr>
            <a:endParaRPr lang="en-US" sz="1800" dirty="0"/>
          </a:p>
          <a:p>
            <a:pPr>
              <a:buFont typeface="Wingdings" charset="2"/>
              <a:buChar char="q"/>
            </a:pPr>
            <a:r>
              <a:rPr lang="en-US" sz="1800" dirty="0" smtClean="0"/>
              <a:t>Scalability of NDN system in amount and type of data supported as well as geographic extent. </a:t>
            </a:r>
            <a:endParaRPr lang="en-US" sz="1800" dirty="0"/>
          </a:p>
          <a:p>
            <a:pPr>
              <a:buFont typeface="Wingdings" charset="2"/>
              <a:buChar char="q"/>
            </a:pPr>
            <a:endParaRPr lang="en-US" sz="1800" dirty="0" smtClean="0"/>
          </a:p>
          <a:p>
            <a:pPr>
              <a:buFont typeface="Wingdings" charset="2"/>
              <a:buChar char="q"/>
            </a:pPr>
            <a:endParaRPr lang="en-US" sz="1800" dirty="0"/>
          </a:p>
          <a:p>
            <a:pPr>
              <a:buFont typeface="Wingdings" charset="2"/>
              <a:buChar char="q"/>
            </a:pPr>
            <a:endParaRPr lang="en-US" sz="1800" dirty="0" smtClean="0"/>
          </a:p>
          <a:p>
            <a:pPr>
              <a:buFont typeface="Wingdings" charset="2"/>
              <a:buChar char="q"/>
            </a:pPr>
            <a:endParaRPr lang="en-US" sz="1800" dirty="0"/>
          </a:p>
          <a:p>
            <a:pPr>
              <a:buFont typeface="Wingdings" charset="2"/>
              <a:buChar char="q"/>
            </a:pPr>
            <a:endParaRPr lang="en-US" sz="1800" dirty="0" smtClean="0"/>
          </a:p>
          <a:p>
            <a:pPr>
              <a:buFont typeface="Wingdings" charset="2"/>
              <a:buChar char="q"/>
            </a:pPr>
            <a:endParaRPr lang="en-US" sz="1800" dirty="0"/>
          </a:p>
          <a:p>
            <a:pPr>
              <a:buFont typeface="Wingdings" charset="2"/>
              <a:buChar char="q"/>
            </a:pPr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Project Aims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SANDIE: NDN for Data Intensive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266EC2-25C9-064A-B56B-A50F6AAFCA6B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533400"/>
            <a:ext cx="4191000" cy="445031"/>
          </a:xfrm>
          <a:prstGeom prst="rect">
            <a:avLst/>
          </a:prstGeom>
        </p:spPr>
        <p:txBody>
          <a:bodyPr vert="horz" wrap="square" lIns="0" tIns="14007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11206">
              <a:spcBef>
                <a:spcPts val="110"/>
              </a:spcBef>
            </a:pPr>
            <a:r>
              <a:rPr spc="-18" dirty="0"/>
              <a:t>Named </a:t>
            </a:r>
            <a:r>
              <a:rPr spc="53" dirty="0"/>
              <a:t>Data</a:t>
            </a:r>
            <a:r>
              <a:rPr spc="-212" dirty="0"/>
              <a:t> </a:t>
            </a:r>
            <a:r>
              <a:rPr spc="-49" dirty="0"/>
              <a:t>Networking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09600" y="1905000"/>
            <a:ext cx="7620000" cy="3070452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82666" indent="-171459">
              <a:spcBef>
                <a:spcPts val="101"/>
              </a:spcBef>
              <a:buFont typeface="Cambria"/>
              <a:buChar char="•"/>
              <a:tabLst>
                <a:tab pos="183226" algn="l"/>
              </a:tabLst>
            </a:pPr>
            <a:r>
              <a:rPr sz="2118" dirty="0">
                <a:ea typeface="Arial" charset="0"/>
                <a:cs typeface="Arial" charset="0"/>
              </a:rPr>
              <a:t>$7.9 </a:t>
            </a:r>
            <a:r>
              <a:rPr sz="2118" dirty="0">
                <a:ea typeface="Arial" charset="0"/>
                <a:cs typeface="Arial" charset="0"/>
              </a:rPr>
              <a:t>million </a:t>
            </a:r>
            <a:r>
              <a:rPr sz="2118" dirty="0">
                <a:ea typeface="Arial" charset="0"/>
                <a:cs typeface="Arial" charset="0"/>
              </a:rPr>
              <a:t>Future </a:t>
            </a:r>
            <a:r>
              <a:rPr sz="2118" dirty="0">
                <a:ea typeface="Arial" charset="0"/>
                <a:cs typeface="Arial" charset="0"/>
              </a:rPr>
              <a:t>Internet </a:t>
            </a:r>
            <a:r>
              <a:rPr sz="2118" dirty="0">
                <a:ea typeface="Arial" charset="0"/>
                <a:cs typeface="Arial" charset="0"/>
              </a:rPr>
              <a:t>Architecture grant from NSF.</a:t>
            </a:r>
          </a:p>
          <a:p>
            <a:pPr marL="182666" marR="4483" indent="-171459">
              <a:lnSpc>
                <a:spcPct val="101200"/>
              </a:lnSpc>
              <a:spcBef>
                <a:spcPts val="1972"/>
              </a:spcBef>
              <a:buFont typeface="Cambria"/>
              <a:buChar char="•"/>
              <a:tabLst>
                <a:tab pos="183226" algn="l"/>
              </a:tabLst>
            </a:pPr>
            <a:r>
              <a:rPr sz="2118" dirty="0">
                <a:ea typeface="Arial" charset="0"/>
                <a:cs typeface="Arial" charset="0"/>
              </a:rPr>
              <a:t>UCLA, UCSD, UIUC, UC Irvine, PARC, Northeastern, Washington U, </a:t>
            </a:r>
            <a:r>
              <a:rPr sz="2118" dirty="0">
                <a:ea typeface="Arial" charset="0"/>
                <a:cs typeface="Arial" charset="0"/>
              </a:rPr>
              <a:t>U</a:t>
            </a:r>
            <a:r>
              <a:rPr lang="zh-CN" altLang="en-US" sz="2118" dirty="0">
                <a:ea typeface="Arial" charset="0"/>
                <a:cs typeface="Arial" charset="0"/>
              </a:rPr>
              <a:t> </a:t>
            </a:r>
            <a:r>
              <a:rPr sz="2118" dirty="0">
                <a:ea typeface="Arial" charset="0"/>
                <a:cs typeface="Arial" charset="0"/>
              </a:rPr>
              <a:t>Arizona</a:t>
            </a:r>
            <a:r>
              <a:rPr sz="2118" dirty="0">
                <a:ea typeface="Arial" charset="0"/>
                <a:cs typeface="Arial" charset="0"/>
              </a:rPr>
              <a:t>, Colorado </a:t>
            </a:r>
            <a:r>
              <a:rPr sz="2118" dirty="0">
                <a:ea typeface="Arial" charset="0"/>
                <a:cs typeface="Arial" charset="0"/>
              </a:rPr>
              <a:t>State</a:t>
            </a:r>
            <a:r>
              <a:rPr sz="2118" dirty="0">
                <a:ea typeface="Arial" charset="0"/>
                <a:cs typeface="Arial" charset="0"/>
              </a:rPr>
              <a:t>, U Memphis.</a:t>
            </a:r>
          </a:p>
          <a:p>
            <a:pPr>
              <a:spcBef>
                <a:spcPts val="18"/>
              </a:spcBef>
              <a:buFont typeface="Cambria"/>
              <a:buChar char="•"/>
            </a:pPr>
            <a:endParaRPr sz="2118" dirty="0">
              <a:ea typeface="Arial" charset="0"/>
              <a:cs typeface="Arial" charset="0"/>
            </a:endParaRPr>
          </a:p>
          <a:p>
            <a:pPr marL="182666" indent="-171459">
              <a:buFont typeface="Cambria"/>
              <a:buChar char="•"/>
              <a:tabLst>
                <a:tab pos="183226" algn="l"/>
              </a:tabLst>
            </a:pPr>
            <a:r>
              <a:rPr sz="2118" dirty="0">
                <a:ea typeface="Arial" charset="0"/>
                <a:cs typeface="Arial" charset="0"/>
              </a:rPr>
              <a:t>Intellectual </a:t>
            </a:r>
            <a:r>
              <a:rPr sz="2118" dirty="0">
                <a:ea typeface="Arial" charset="0"/>
                <a:cs typeface="Arial" charset="0"/>
              </a:rPr>
              <a:t>leadership </a:t>
            </a:r>
            <a:r>
              <a:rPr sz="2118" dirty="0">
                <a:ea typeface="Arial" charset="0"/>
                <a:cs typeface="Arial" charset="0"/>
              </a:rPr>
              <a:t>by </a:t>
            </a:r>
            <a:r>
              <a:rPr sz="2118" dirty="0">
                <a:ea typeface="Arial" charset="0"/>
                <a:cs typeface="Arial" charset="0"/>
              </a:rPr>
              <a:t>Van </a:t>
            </a:r>
            <a:r>
              <a:rPr sz="2118" dirty="0">
                <a:ea typeface="Arial" charset="0"/>
                <a:cs typeface="Arial" charset="0"/>
              </a:rPr>
              <a:t>Jacobson.</a:t>
            </a:r>
          </a:p>
          <a:p>
            <a:pPr marL="182666" indent="-171459">
              <a:spcBef>
                <a:spcPts val="1999"/>
              </a:spcBef>
              <a:buFont typeface="Cambria"/>
              <a:buChar char="•"/>
              <a:tabLst>
                <a:tab pos="183226" algn="l"/>
              </a:tabLst>
            </a:pPr>
            <a:r>
              <a:rPr sz="2118" dirty="0">
                <a:ea typeface="Arial" charset="0"/>
                <a:cs typeface="Arial" charset="0"/>
              </a:rPr>
              <a:t>Leading </a:t>
            </a:r>
            <a:r>
              <a:rPr sz="2118" dirty="0">
                <a:ea typeface="Arial" charset="0"/>
                <a:cs typeface="Arial" charset="0"/>
              </a:rPr>
              <a:t>Information-centric </a:t>
            </a:r>
            <a:r>
              <a:rPr sz="2118" dirty="0">
                <a:ea typeface="Arial" charset="0"/>
                <a:cs typeface="Arial" charset="0"/>
              </a:rPr>
              <a:t>Networking </a:t>
            </a:r>
            <a:r>
              <a:rPr sz="2118" dirty="0">
                <a:ea typeface="Arial" charset="0"/>
                <a:cs typeface="Arial" charset="0"/>
              </a:rPr>
              <a:t>(</a:t>
            </a:r>
            <a:r>
              <a:rPr sz="2118" dirty="0">
                <a:ea typeface="Arial" charset="0"/>
                <a:cs typeface="Arial" charset="0"/>
              </a:rPr>
              <a:t>ICN)</a:t>
            </a:r>
            <a:r>
              <a:rPr lang="en-US" sz="2118" dirty="0">
                <a:ea typeface="Arial" charset="0"/>
                <a:cs typeface="Arial" charset="0"/>
              </a:rPr>
              <a:t> </a:t>
            </a:r>
            <a:r>
              <a:rPr sz="2118" dirty="0">
                <a:ea typeface="Arial" charset="0"/>
                <a:cs typeface="Arial" charset="0"/>
              </a:rPr>
              <a:t>architecture</a:t>
            </a:r>
            <a:r>
              <a:rPr sz="2118" dirty="0">
                <a:ea typeface="Arial" charset="0"/>
                <a:cs typeface="Arial" charset="0"/>
              </a:rPr>
              <a:t>.</a:t>
            </a:r>
          </a:p>
          <a:p>
            <a:pPr marL="182666" indent="-171459">
              <a:spcBef>
                <a:spcPts val="1999"/>
              </a:spcBef>
              <a:buFont typeface="Cambria"/>
              <a:buChar char="•"/>
              <a:tabLst>
                <a:tab pos="183226" algn="l"/>
              </a:tabLst>
            </a:pPr>
            <a:r>
              <a:rPr sz="2118" dirty="0">
                <a:ea typeface="Arial" charset="0"/>
                <a:cs typeface="Arial" charset="0"/>
              </a:rPr>
              <a:t>Website</a:t>
            </a:r>
            <a:r>
              <a:rPr sz="2118" dirty="0">
                <a:ea typeface="Arial" charset="0"/>
                <a:cs typeface="Arial" charset="0"/>
              </a:rPr>
              <a:t>:</a:t>
            </a:r>
            <a:r>
              <a:rPr lang="en-US" sz="2118" dirty="0">
                <a:ea typeface="Arial" charset="0"/>
                <a:cs typeface="Arial" charset="0"/>
              </a:rPr>
              <a:t> </a:t>
            </a:r>
            <a:r>
              <a:rPr lang="en-US" sz="2118" dirty="0">
                <a:ea typeface="Arial" charset="0"/>
                <a:cs typeface="Arial" charset="0"/>
                <a:hlinkClick r:id="rId2"/>
              </a:rPr>
              <a:t>http://named-data.net</a:t>
            </a:r>
            <a:endParaRPr sz="2118" dirty="0">
              <a:solidFill>
                <a:schemeClr val="accent5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79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533400"/>
            <a:ext cx="3276600" cy="445031"/>
          </a:xfrm>
          <a:prstGeom prst="rect">
            <a:avLst/>
          </a:prstGeom>
        </p:spPr>
        <p:txBody>
          <a:bodyPr vert="horz" wrap="square" lIns="0" tIns="14007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11206">
              <a:spcBef>
                <a:spcPts val="110"/>
              </a:spcBef>
            </a:pPr>
            <a:r>
              <a:rPr spc="-49" dirty="0"/>
              <a:t>Networking</a:t>
            </a:r>
            <a:r>
              <a:rPr spc="154" dirty="0"/>
              <a:t> </a:t>
            </a:r>
            <a:r>
              <a:rPr spc="-62" dirty="0"/>
              <a:t>Today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85800" y="1676400"/>
            <a:ext cx="7799294" cy="387086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82666" marR="4483" indent="-171459">
              <a:lnSpc>
                <a:spcPct val="101200"/>
              </a:lnSpc>
              <a:spcBef>
                <a:spcPts val="75"/>
              </a:spcBef>
              <a:buFont typeface="Cambria"/>
              <a:buChar char="•"/>
              <a:tabLst>
                <a:tab pos="183226" algn="l"/>
              </a:tabLst>
            </a:pPr>
            <a:r>
              <a:rPr sz="2118" dirty="0">
                <a:ea typeface="Arial" charset="0"/>
                <a:cs typeface="Arial" charset="0"/>
              </a:rPr>
              <a:t>Telephone Network (1876): connecting sources </a:t>
            </a:r>
            <a:r>
              <a:rPr sz="2118" dirty="0">
                <a:ea typeface="Arial" charset="0"/>
                <a:cs typeface="Arial" charset="0"/>
              </a:rPr>
              <a:t>to</a:t>
            </a:r>
            <a:r>
              <a:rPr lang="en-US" sz="2118" dirty="0">
                <a:ea typeface="Arial" charset="0"/>
                <a:cs typeface="Arial" charset="0"/>
              </a:rPr>
              <a:t> </a:t>
            </a:r>
            <a:r>
              <a:rPr sz="2118" dirty="0">
                <a:ea typeface="Arial" charset="0"/>
                <a:cs typeface="Arial" charset="0"/>
              </a:rPr>
              <a:t>destinations </a:t>
            </a:r>
            <a:r>
              <a:rPr sz="2118" dirty="0">
                <a:ea typeface="Arial" charset="0"/>
                <a:cs typeface="Arial" charset="0"/>
              </a:rPr>
              <a:t>via wires</a:t>
            </a:r>
            <a:r>
              <a:rPr sz="2118" dirty="0">
                <a:ea typeface="Arial" charset="0"/>
                <a:cs typeface="Arial" charset="0"/>
              </a:rPr>
              <a:t>.</a:t>
            </a:r>
            <a:r>
              <a:rPr lang="zh-CN" altLang="en-US" sz="2118" dirty="0">
                <a:ea typeface="Arial" charset="0"/>
                <a:cs typeface="Arial" charset="0"/>
              </a:rPr>
              <a:t> </a:t>
            </a:r>
            <a:r>
              <a:rPr sz="2118" dirty="0">
                <a:ea typeface="Arial" charset="0"/>
                <a:cs typeface="Arial" charset="0"/>
              </a:rPr>
              <a:t>Main</a:t>
            </a:r>
            <a:r>
              <a:rPr lang="zh-CN" altLang="en-US" sz="2118" dirty="0">
                <a:ea typeface="Arial" charset="0"/>
                <a:cs typeface="Arial" charset="0"/>
              </a:rPr>
              <a:t> </a:t>
            </a:r>
            <a:r>
              <a:rPr sz="2118" dirty="0">
                <a:ea typeface="Arial" charset="0"/>
                <a:cs typeface="Arial" charset="0"/>
              </a:rPr>
              <a:t>problem</a:t>
            </a:r>
            <a:r>
              <a:rPr sz="2118" dirty="0">
                <a:ea typeface="Arial" charset="0"/>
                <a:cs typeface="Arial" charset="0"/>
              </a:rPr>
              <a:t>: </a:t>
            </a:r>
            <a:r>
              <a:rPr sz="2118" dirty="0">
                <a:solidFill>
                  <a:srgbClr val="0000FF"/>
                </a:solidFill>
                <a:ea typeface="Arial" charset="0"/>
                <a:cs typeface="Arial" charset="0"/>
              </a:rPr>
              <a:t>switching</a:t>
            </a:r>
            <a:r>
              <a:rPr sz="2118" dirty="0">
                <a:ea typeface="Arial" charset="0"/>
                <a:cs typeface="Arial" charset="0"/>
              </a:rPr>
              <a:t>.</a:t>
            </a:r>
          </a:p>
          <a:p>
            <a:pPr>
              <a:spcBef>
                <a:spcPts val="44"/>
              </a:spcBef>
              <a:buFont typeface="Cambria"/>
              <a:buChar char="•"/>
            </a:pPr>
            <a:endParaRPr sz="2118" dirty="0">
              <a:ea typeface="Arial" charset="0"/>
              <a:cs typeface="Arial" charset="0"/>
            </a:endParaRPr>
          </a:p>
          <a:p>
            <a:pPr marL="182666" marR="6164" indent="-171459">
              <a:lnSpc>
                <a:spcPct val="101200"/>
              </a:lnSpc>
              <a:buFont typeface="Cambria"/>
              <a:buChar char="•"/>
              <a:tabLst>
                <a:tab pos="183226" algn="l"/>
              </a:tabLst>
            </a:pPr>
            <a:r>
              <a:rPr sz="2118" dirty="0">
                <a:ea typeface="Arial" charset="0"/>
                <a:cs typeface="Arial" charset="0"/>
              </a:rPr>
              <a:t>IP (1974): </a:t>
            </a:r>
            <a:r>
              <a:rPr sz="2118" dirty="0">
                <a:solidFill>
                  <a:srgbClr val="0000FF"/>
                </a:solidFill>
                <a:ea typeface="Arial" charset="0"/>
                <a:cs typeface="Arial" charset="0"/>
              </a:rPr>
              <a:t>end-to-end store and forward</a:t>
            </a:r>
            <a:r>
              <a:rPr sz="2118" dirty="0">
                <a:ea typeface="Arial" charset="0"/>
                <a:cs typeface="Arial" charset="0"/>
              </a:rPr>
              <a:t>: focuses on machines talking </a:t>
            </a:r>
            <a:r>
              <a:rPr sz="2118" dirty="0">
                <a:ea typeface="Arial" charset="0"/>
                <a:cs typeface="Arial" charset="0"/>
              </a:rPr>
              <a:t>to</a:t>
            </a:r>
            <a:r>
              <a:rPr lang="zh-CN" altLang="en-US" sz="2118" dirty="0">
                <a:ea typeface="Arial" charset="0"/>
                <a:cs typeface="Arial" charset="0"/>
              </a:rPr>
              <a:t> </a:t>
            </a:r>
            <a:r>
              <a:rPr sz="2118" dirty="0">
                <a:ea typeface="Arial" charset="0"/>
                <a:cs typeface="Arial" charset="0"/>
              </a:rPr>
              <a:t>machines</a:t>
            </a:r>
            <a:r>
              <a:rPr sz="2118" dirty="0">
                <a:ea typeface="Arial" charset="0"/>
                <a:cs typeface="Arial" charset="0"/>
              </a:rPr>
              <a:t>.</a:t>
            </a:r>
          </a:p>
          <a:p>
            <a:pPr>
              <a:spcBef>
                <a:spcPts val="18"/>
              </a:spcBef>
              <a:buFont typeface="Cambria"/>
              <a:buChar char="•"/>
            </a:pPr>
            <a:endParaRPr sz="2118" dirty="0">
              <a:ea typeface="Arial" charset="0"/>
              <a:cs typeface="Arial" charset="0"/>
            </a:endParaRPr>
          </a:p>
          <a:p>
            <a:pPr marL="182666" indent="-171459">
              <a:buFont typeface="Cambria"/>
              <a:buChar char="•"/>
              <a:tabLst>
                <a:tab pos="183226" algn="l"/>
              </a:tabLst>
            </a:pPr>
            <a:r>
              <a:rPr lang="en-US" sz="2118" dirty="0" smtClean="0">
                <a:ea typeface="Arial" charset="0"/>
                <a:cs typeface="Arial" charset="0"/>
              </a:rPr>
              <a:t>Network</a:t>
            </a:r>
            <a:r>
              <a:rPr sz="2118" dirty="0" smtClean="0">
                <a:ea typeface="Arial" charset="0"/>
                <a:cs typeface="Arial" charset="0"/>
              </a:rPr>
              <a:t> </a:t>
            </a:r>
            <a:r>
              <a:rPr sz="2118" dirty="0">
                <a:ea typeface="Arial" charset="0"/>
                <a:cs typeface="Arial" charset="0"/>
              </a:rPr>
              <a:t>usage</a:t>
            </a:r>
            <a:r>
              <a:rPr lang="zh-CN" altLang="en-US" sz="2118" dirty="0">
                <a:ea typeface="Arial" charset="0"/>
                <a:cs typeface="Arial" charset="0"/>
              </a:rPr>
              <a:t> </a:t>
            </a:r>
            <a:r>
              <a:rPr sz="2118" dirty="0">
                <a:ea typeface="Arial" charset="0"/>
                <a:cs typeface="Arial" charset="0"/>
              </a:rPr>
              <a:t>today is</a:t>
            </a:r>
            <a:r>
              <a:rPr lang="zh-CN" altLang="en-US" sz="2118" dirty="0">
                <a:ea typeface="Arial" charset="0"/>
                <a:cs typeface="Arial" charset="0"/>
              </a:rPr>
              <a:t> </a:t>
            </a:r>
            <a:r>
              <a:rPr sz="2118" dirty="0">
                <a:ea typeface="Arial" charset="0"/>
                <a:cs typeface="Arial" charset="0"/>
              </a:rPr>
              <a:t>dominated</a:t>
            </a:r>
            <a:r>
              <a:rPr lang="zh-CN" altLang="en-US" sz="2118" dirty="0">
                <a:ea typeface="Arial" charset="0"/>
                <a:cs typeface="Arial" charset="0"/>
              </a:rPr>
              <a:t> </a:t>
            </a:r>
            <a:r>
              <a:rPr sz="2118" dirty="0">
                <a:ea typeface="Arial" charset="0"/>
                <a:cs typeface="Arial" charset="0"/>
              </a:rPr>
              <a:t>by</a:t>
            </a:r>
            <a:r>
              <a:rPr lang="zh-CN" altLang="en-US" sz="2118" dirty="0">
                <a:ea typeface="Arial" charset="0"/>
                <a:cs typeface="Arial" charset="0"/>
              </a:rPr>
              <a:t> </a:t>
            </a:r>
            <a:r>
              <a:rPr sz="2118" dirty="0">
                <a:solidFill>
                  <a:srgbClr val="0000FF"/>
                </a:solidFill>
                <a:ea typeface="Arial" charset="0"/>
                <a:cs typeface="Arial" charset="0"/>
              </a:rPr>
              <a:t>content </a:t>
            </a:r>
            <a:r>
              <a:rPr sz="2118" dirty="0">
                <a:solidFill>
                  <a:srgbClr val="0000FF"/>
                </a:solidFill>
                <a:ea typeface="Arial" charset="0"/>
                <a:cs typeface="Arial" charset="0"/>
              </a:rPr>
              <a:t>distribution</a:t>
            </a:r>
            <a:endParaRPr sz="2118" dirty="0">
              <a:ea typeface="Arial" charset="0"/>
              <a:cs typeface="Arial" charset="0"/>
            </a:endParaRPr>
          </a:p>
          <a:p>
            <a:pPr marL="182666" marR="6724" indent="-171459">
              <a:lnSpc>
                <a:spcPct val="101200"/>
              </a:lnSpc>
              <a:spcBef>
                <a:spcPts val="1972"/>
              </a:spcBef>
              <a:buFont typeface="Cambria"/>
              <a:buChar char="•"/>
              <a:tabLst>
                <a:tab pos="183226" algn="l"/>
              </a:tabLst>
            </a:pPr>
            <a:r>
              <a:rPr sz="2118" dirty="0" smtClean="0">
                <a:ea typeface="Arial" charset="0"/>
                <a:cs typeface="Arial" charset="0"/>
              </a:rPr>
              <a:t>Middleware </a:t>
            </a:r>
            <a:r>
              <a:rPr sz="2118" dirty="0">
                <a:ea typeface="Arial" charset="0"/>
                <a:cs typeface="Arial" charset="0"/>
              </a:rPr>
              <a:t>such as CDNs and P2P try to mediate between </a:t>
            </a:r>
            <a:r>
              <a:rPr sz="2118" dirty="0">
                <a:ea typeface="Arial" charset="0"/>
                <a:cs typeface="Arial" charset="0"/>
              </a:rPr>
              <a:t>applications</a:t>
            </a:r>
            <a:r>
              <a:rPr lang="zh-CN" altLang="en-US" sz="2118" dirty="0">
                <a:ea typeface="Arial" charset="0"/>
                <a:cs typeface="Arial" charset="0"/>
              </a:rPr>
              <a:t> </a:t>
            </a:r>
            <a:r>
              <a:rPr sz="2118" dirty="0">
                <a:ea typeface="Arial" charset="0"/>
                <a:cs typeface="Arial" charset="0"/>
              </a:rPr>
              <a:t>and </a:t>
            </a:r>
            <a:r>
              <a:rPr sz="2118" dirty="0">
                <a:ea typeface="Arial" charset="0"/>
                <a:cs typeface="Arial" charset="0"/>
              </a:rPr>
              <a:t>TCP/IP.</a:t>
            </a:r>
          </a:p>
          <a:p>
            <a:pPr>
              <a:spcBef>
                <a:spcPts val="22"/>
              </a:spcBef>
              <a:buFont typeface="Cambria"/>
              <a:buChar char="•"/>
            </a:pPr>
            <a:endParaRPr sz="2118" dirty="0">
              <a:ea typeface="Arial" charset="0"/>
              <a:cs typeface="Arial" charset="0"/>
            </a:endParaRPr>
          </a:p>
          <a:p>
            <a:pPr marL="182666" indent="-171459">
              <a:buFont typeface="Cambria"/>
              <a:buChar char="•"/>
              <a:tabLst>
                <a:tab pos="183226" algn="l"/>
              </a:tabLst>
            </a:pPr>
            <a:r>
              <a:rPr sz="2118" dirty="0">
                <a:ea typeface="Arial" charset="0"/>
                <a:cs typeface="Arial" charset="0"/>
              </a:rPr>
              <a:t>Need</a:t>
            </a:r>
            <a:r>
              <a:rPr lang="zh-CN" altLang="en-US" sz="2118" dirty="0">
                <a:ea typeface="Arial" charset="0"/>
                <a:cs typeface="Arial" charset="0"/>
              </a:rPr>
              <a:t> </a:t>
            </a:r>
            <a:r>
              <a:rPr sz="2118" dirty="0">
                <a:ea typeface="Arial" charset="0"/>
                <a:cs typeface="Arial" charset="0"/>
              </a:rPr>
              <a:t>more</a:t>
            </a:r>
            <a:r>
              <a:rPr lang="zh-CN" altLang="en-US" sz="2118" dirty="0">
                <a:ea typeface="Arial" charset="0"/>
                <a:cs typeface="Arial" charset="0"/>
              </a:rPr>
              <a:t> </a:t>
            </a:r>
            <a:r>
              <a:rPr sz="2118" dirty="0">
                <a:ea typeface="Arial" charset="0"/>
                <a:cs typeface="Arial" charset="0"/>
              </a:rPr>
              <a:t>fundamental </a:t>
            </a:r>
            <a:r>
              <a:rPr sz="2118" dirty="0">
                <a:ea typeface="Arial" charset="0"/>
                <a:cs typeface="Arial" charset="0"/>
              </a:rPr>
              <a:t>solution.</a:t>
            </a:r>
          </a:p>
        </p:txBody>
      </p:sp>
    </p:spTree>
    <p:extLst>
      <p:ext uri="{BB962C8B-B14F-4D97-AF65-F5344CB8AC3E}">
        <p14:creationId xmlns:p14="http://schemas.microsoft.com/office/powerpoint/2010/main" val="150027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457200"/>
            <a:ext cx="2450301" cy="445031"/>
          </a:xfrm>
          <a:prstGeom prst="rect">
            <a:avLst/>
          </a:prstGeom>
        </p:spPr>
        <p:txBody>
          <a:bodyPr vert="horz" wrap="square" lIns="0" tIns="14007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11206">
              <a:spcBef>
                <a:spcPts val="110"/>
              </a:spcBef>
            </a:pPr>
            <a:r>
              <a:rPr spc="-128" dirty="0"/>
              <a:t>Basics</a:t>
            </a:r>
            <a:r>
              <a:rPr lang="zh-CN" altLang="en-US" spc="-128" dirty="0"/>
              <a:t> </a:t>
            </a:r>
            <a:r>
              <a:rPr spc="-53" dirty="0"/>
              <a:t>of</a:t>
            </a:r>
            <a:r>
              <a:rPr spc="-9" dirty="0"/>
              <a:t> </a:t>
            </a:r>
            <a:r>
              <a:rPr spc="168" dirty="0"/>
              <a:t>NDN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23335" y="1613647"/>
            <a:ext cx="6954371" cy="3988587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82666" indent="-171459">
              <a:spcBef>
                <a:spcPts val="101"/>
              </a:spcBef>
              <a:buClr>
                <a:srgbClr val="000000"/>
              </a:buClr>
              <a:buFont typeface="Cambria"/>
              <a:buChar char="•"/>
              <a:tabLst>
                <a:tab pos="183226" algn="l"/>
              </a:tabLst>
            </a:pPr>
            <a:r>
              <a:rPr sz="2118" dirty="0">
                <a:solidFill>
                  <a:srgbClr val="0000FF"/>
                </a:solidFill>
                <a:latin typeface="Arial"/>
                <a:cs typeface="Arial"/>
              </a:rPr>
              <a:t>Name</a:t>
            </a:r>
            <a:r>
              <a:rPr lang="zh-CN" altLang="en-US" sz="2118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118" dirty="0">
                <a:solidFill>
                  <a:srgbClr val="0000FF"/>
                </a:solidFill>
                <a:latin typeface="Arial"/>
                <a:cs typeface="Arial"/>
              </a:rPr>
              <a:t>data </a:t>
            </a:r>
            <a:r>
              <a:rPr sz="2118" dirty="0">
                <a:latin typeface="Arial"/>
                <a:cs typeface="Arial"/>
              </a:rPr>
              <a:t>instead</a:t>
            </a:r>
            <a:r>
              <a:rPr lang="zh-CN" altLang="en-US" sz="2118" dirty="0">
                <a:latin typeface="Arial"/>
                <a:cs typeface="Arial"/>
              </a:rPr>
              <a:t> </a:t>
            </a:r>
            <a:r>
              <a:rPr sz="2118" dirty="0">
                <a:latin typeface="Arial"/>
                <a:cs typeface="Arial"/>
              </a:rPr>
              <a:t>of </a:t>
            </a:r>
            <a:r>
              <a:rPr sz="2118" dirty="0">
                <a:latin typeface="Arial"/>
                <a:cs typeface="Arial"/>
              </a:rPr>
              <a:t>endpoints</a:t>
            </a:r>
            <a:r>
              <a:rPr sz="2118" dirty="0">
                <a:latin typeface="Arial"/>
                <a:cs typeface="Arial"/>
              </a:rPr>
              <a:t>:</a:t>
            </a:r>
            <a:r>
              <a:rPr lang="zh-CN" altLang="en-US" sz="2118" dirty="0">
                <a:latin typeface="Arial"/>
                <a:cs typeface="Arial"/>
              </a:rPr>
              <a:t> </a:t>
            </a:r>
            <a:r>
              <a:rPr sz="2118" dirty="0">
                <a:latin typeface="Arial"/>
                <a:cs typeface="Arial"/>
              </a:rPr>
              <a:t>paradigm </a:t>
            </a:r>
            <a:r>
              <a:rPr sz="2118" dirty="0">
                <a:latin typeface="Arial"/>
                <a:cs typeface="Arial"/>
              </a:rPr>
              <a:t>shift.</a:t>
            </a:r>
          </a:p>
          <a:p>
            <a:pPr marL="182666" indent="-171459">
              <a:spcBef>
                <a:spcPts val="1999"/>
              </a:spcBef>
              <a:buClr>
                <a:srgbClr val="000000"/>
              </a:buClr>
              <a:buFont typeface="Cambria"/>
              <a:buChar char="•"/>
              <a:tabLst>
                <a:tab pos="183226" algn="l"/>
              </a:tabLst>
            </a:pPr>
            <a:r>
              <a:rPr sz="2118" dirty="0">
                <a:solidFill>
                  <a:srgbClr val="0000FF"/>
                </a:solidFill>
                <a:latin typeface="Arial"/>
                <a:cs typeface="Arial"/>
              </a:rPr>
              <a:t>No</a:t>
            </a:r>
            <a:r>
              <a:rPr lang="zh-CN" altLang="en-US" sz="2118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118" dirty="0">
                <a:solidFill>
                  <a:srgbClr val="0000FF"/>
                </a:solidFill>
                <a:latin typeface="Arial"/>
                <a:cs typeface="Arial"/>
              </a:rPr>
              <a:t>notion </a:t>
            </a:r>
            <a:r>
              <a:rPr sz="2118" dirty="0">
                <a:solidFill>
                  <a:srgbClr val="0000FF"/>
                </a:solidFill>
                <a:latin typeface="Arial"/>
                <a:cs typeface="Arial"/>
              </a:rPr>
              <a:t>of </a:t>
            </a:r>
            <a:r>
              <a:rPr sz="2118" dirty="0">
                <a:solidFill>
                  <a:srgbClr val="0000FF"/>
                </a:solidFill>
                <a:latin typeface="Arial"/>
                <a:cs typeface="Arial"/>
              </a:rPr>
              <a:t>end</a:t>
            </a:r>
            <a:r>
              <a:rPr lang="zh-CN" altLang="en-US" sz="2118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118" dirty="0">
                <a:solidFill>
                  <a:srgbClr val="0000FF"/>
                </a:solidFill>
                <a:latin typeface="Arial"/>
                <a:cs typeface="Arial"/>
              </a:rPr>
              <a:t>to </a:t>
            </a:r>
            <a:r>
              <a:rPr sz="2118" dirty="0">
                <a:solidFill>
                  <a:srgbClr val="0000FF"/>
                </a:solidFill>
                <a:latin typeface="Arial"/>
                <a:cs typeface="Arial"/>
              </a:rPr>
              <a:t>end</a:t>
            </a:r>
            <a:r>
              <a:rPr sz="2118" dirty="0">
                <a:latin typeface="Arial"/>
                <a:cs typeface="Arial"/>
              </a:rPr>
              <a:t>.</a:t>
            </a:r>
          </a:p>
          <a:p>
            <a:pPr marL="182666" indent="-171459">
              <a:spcBef>
                <a:spcPts val="1999"/>
              </a:spcBef>
              <a:buFont typeface="Cambria"/>
              <a:buChar char="•"/>
              <a:tabLst>
                <a:tab pos="183226" algn="l"/>
              </a:tabLst>
            </a:pPr>
            <a:r>
              <a:rPr sz="2118" dirty="0">
                <a:latin typeface="Arial"/>
                <a:cs typeface="Arial"/>
              </a:rPr>
              <a:t>To</a:t>
            </a:r>
            <a:r>
              <a:rPr lang="zh-CN" altLang="en-US" sz="2118" dirty="0">
                <a:latin typeface="Arial"/>
                <a:cs typeface="Arial"/>
              </a:rPr>
              <a:t> </a:t>
            </a:r>
            <a:r>
              <a:rPr sz="2118" dirty="0">
                <a:latin typeface="Arial"/>
                <a:cs typeface="Arial"/>
              </a:rPr>
              <a:t>request</a:t>
            </a:r>
            <a:r>
              <a:rPr lang="zh-CN" altLang="en-US" sz="2118" dirty="0">
                <a:latin typeface="Arial"/>
                <a:cs typeface="Arial"/>
              </a:rPr>
              <a:t> </a:t>
            </a:r>
            <a:r>
              <a:rPr sz="2118" dirty="0">
                <a:latin typeface="Arial"/>
                <a:cs typeface="Arial"/>
              </a:rPr>
              <a:t>data</a:t>
            </a:r>
            <a:r>
              <a:rPr sz="2118" dirty="0">
                <a:latin typeface="Arial"/>
                <a:cs typeface="Arial"/>
              </a:rPr>
              <a:t>, </a:t>
            </a:r>
            <a:r>
              <a:rPr sz="2118" dirty="0">
                <a:latin typeface="Arial"/>
                <a:cs typeface="Arial"/>
              </a:rPr>
              <a:t>send</a:t>
            </a:r>
            <a:r>
              <a:rPr lang="zh-CN" altLang="en-US" sz="2118" dirty="0">
                <a:latin typeface="Arial"/>
                <a:cs typeface="Arial"/>
              </a:rPr>
              <a:t> </a:t>
            </a:r>
            <a:r>
              <a:rPr sz="2118" dirty="0">
                <a:solidFill>
                  <a:srgbClr val="0000FF"/>
                </a:solidFill>
                <a:latin typeface="Arial"/>
                <a:cs typeface="Arial"/>
              </a:rPr>
              <a:t>Interest Packet</a:t>
            </a:r>
            <a:r>
              <a:rPr lang="zh-CN" altLang="en-US" sz="2118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118" dirty="0">
                <a:latin typeface="Arial"/>
                <a:cs typeface="Arial"/>
              </a:rPr>
              <a:t>(</a:t>
            </a:r>
            <a:r>
              <a:rPr sz="2118" dirty="0">
                <a:latin typeface="Arial"/>
                <a:cs typeface="Arial"/>
              </a:rPr>
              <a:t>IP) containing data name.</a:t>
            </a:r>
          </a:p>
          <a:p>
            <a:pPr marL="182666" marR="214603" indent="-171459">
              <a:lnSpc>
                <a:spcPct val="101200"/>
              </a:lnSpc>
              <a:spcBef>
                <a:spcPts val="1972"/>
              </a:spcBef>
              <a:buFont typeface="Cambria"/>
              <a:buChar char="•"/>
              <a:tabLst>
                <a:tab pos="183226" algn="l"/>
              </a:tabLst>
            </a:pPr>
            <a:r>
              <a:rPr sz="2118" dirty="0">
                <a:latin typeface="Arial"/>
                <a:cs typeface="Arial"/>
              </a:rPr>
              <a:t>IPs forwarded along routes determined by </a:t>
            </a:r>
            <a:r>
              <a:rPr sz="2118" dirty="0">
                <a:solidFill>
                  <a:srgbClr val="0000FF"/>
                </a:solidFill>
                <a:latin typeface="Arial"/>
                <a:cs typeface="Arial"/>
              </a:rPr>
              <a:t>Forwarding Information </a:t>
            </a:r>
            <a:r>
              <a:rPr sz="2118" dirty="0">
                <a:solidFill>
                  <a:srgbClr val="0000FF"/>
                </a:solidFill>
                <a:latin typeface="Arial"/>
                <a:cs typeface="Arial"/>
              </a:rPr>
              <a:t>Base</a:t>
            </a:r>
            <a:r>
              <a:rPr lang="zh-CN" altLang="en-US" sz="2118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118" dirty="0">
                <a:latin typeface="Arial"/>
                <a:cs typeface="Arial"/>
              </a:rPr>
              <a:t>(</a:t>
            </a:r>
            <a:r>
              <a:rPr sz="2118" dirty="0">
                <a:latin typeface="Arial"/>
                <a:cs typeface="Arial"/>
              </a:rPr>
              <a:t>FIB) at </a:t>
            </a:r>
            <a:r>
              <a:rPr sz="2118" dirty="0">
                <a:latin typeface="Arial"/>
                <a:cs typeface="Arial"/>
              </a:rPr>
              <a:t>each</a:t>
            </a:r>
            <a:r>
              <a:rPr lang="zh-CN" altLang="en-US" sz="2118" dirty="0">
                <a:latin typeface="Arial"/>
                <a:cs typeface="Arial"/>
              </a:rPr>
              <a:t> </a:t>
            </a:r>
            <a:r>
              <a:rPr sz="2118" dirty="0">
                <a:latin typeface="Arial"/>
                <a:cs typeface="Arial"/>
              </a:rPr>
              <a:t>node</a:t>
            </a:r>
            <a:r>
              <a:rPr sz="2118" dirty="0">
                <a:latin typeface="Arial"/>
                <a:cs typeface="Arial"/>
              </a:rPr>
              <a:t>.</a:t>
            </a:r>
          </a:p>
          <a:p>
            <a:pPr marL="182666" marR="4483" indent="-171459">
              <a:lnSpc>
                <a:spcPct val="101200"/>
              </a:lnSpc>
              <a:spcBef>
                <a:spcPts val="1972"/>
              </a:spcBef>
              <a:buFont typeface="Cambria"/>
              <a:buChar char="•"/>
              <a:tabLst>
                <a:tab pos="183226" algn="l"/>
              </a:tabLst>
            </a:pPr>
            <a:r>
              <a:rPr sz="2118" dirty="0">
                <a:latin typeface="Arial"/>
                <a:cs typeface="Arial"/>
              </a:rPr>
              <a:t>Incoming </a:t>
            </a:r>
            <a:r>
              <a:rPr sz="2118" dirty="0">
                <a:latin typeface="Arial"/>
                <a:cs typeface="Arial"/>
              </a:rPr>
              <a:t>interface for received IPs recorded in </a:t>
            </a:r>
            <a:r>
              <a:rPr sz="2118" dirty="0">
                <a:solidFill>
                  <a:srgbClr val="0000FF"/>
                </a:solidFill>
                <a:latin typeface="Arial"/>
                <a:cs typeface="Arial"/>
              </a:rPr>
              <a:t>Pending Interest </a:t>
            </a:r>
            <a:r>
              <a:rPr sz="2118" dirty="0">
                <a:solidFill>
                  <a:srgbClr val="0000FF"/>
                </a:solidFill>
                <a:latin typeface="Arial"/>
                <a:cs typeface="Arial"/>
              </a:rPr>
              <a:t>Table</a:t>
            </a:r>
            <a:r>
              <a:rPr lang="zh-CN" altLang="en-US" sz="2118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118" dirty="0">
                <a:latin typeface="Arial"/>
                <a:cs typeface="Arial"/>
              </a:rPr>
              <a:t>(</a:t>
            </a:r>
            <a:r>
              <a:rPr sz="2118" dirty="0">
                <a:latin typeface="Arial"/>
                <a:cs typeface="Arial"/>
              </a:rPr>
              <a:t>PIT) at each node</a:t>
            </a:r>
            <a:r>
              <a:rPr sz="2118" dirty="0">
                <a:latin typeface="Arial"/>
                <a:cs typeface="Arial"/>
              </a:rPr>
              <a:t>.</a:t>
            </a:r>
            <a:r>
              <a:rPr lang="zh-CN" altLang="en-US" sz="2118" dirty="0">
                <a:latin typeface="Arial"/>
                <a:cs typeface="Arial"/>
              </a:rPr>
              <a:t> </a:t>
            </a:r>
            <a:r>
              <a:rPr sz="2118" dirty="0">
                <a:latin typeface="Arial"/>
                <a:cs typeface="Arial"/>
              </a:rPr>
              <a:t>Multiple </a:t>
            </a:r>
            <a:r>
              <a:rPr sz="2118" dirty="0">
                <a:latin typeface="Arial"/>
                <a:cs typeface="Arial"/>
              </a:rPr>
              <a:t>requests for same object </a:t>
            </a:r>
            <a:r>
              <a:rPr sz="2118" dirty="0">
                <a:solidFill>
                  <a:srgbClr val="0000FF"/>
                </a:solidFill>
                <a:latin typeface="Arial"/>
                <a:cs typeface="Arial"/>
              </a:rPr>
              <a:t>collapsed/suppressed</a:t>
            </a:r>
            <a:r>
              <a:rPr sz="2118" dirty="0"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247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533400"/>
            <a:ext cx="2365136" cy="445031"/>
          </a:xfrm>
          <a:prstGeom prst="rect">
            <a:avLst/>
          </a:prstGeom>
        </p:spPr>
        <p:txBody>
          <a:bodyPr vert="horz" wrap="square" lIns="0" tIns="14007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11206">
              <a:spcBef>
                <a:spcPts val="110"/>
              </a:spcBef>
            </a:pPr>
            <a:r>
              <a:rPr spc="-128" dirty="0"/>
              <a:t>Basics </a:t>
            </a:r>
            <a:r>
              <a:rPr spc="-53" dirty="0"/>
              <a:t>of</a:t>
            </a:r>
            <a:r>
              <a:rPr spc="-9" dirty="0"/>
              <a:t> </a:t>
            </a:r>
            <a:r>
              <a:rPr spc="168" dirty="0"/>
              <a:t>NDN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143000" y="1613647"/>
            <a:ext cx="7194176" cy="452925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82666" marR="4483" indent="-171459">
              <a:lnSpc>
                <a:spcPct val="101200"/>
              </a:lnSpc>
              <a:spcBef>
                <a:spcPts val="75"/>
              </a:spcBef>
              <a:buFont typeface="Cambria"/>
              <a:buChar char="•"/>
              <a:tabLst>
                <a:tab pos="183226" algn="l"/>
              </a:tabLst>
            </a:pPr>
            <a:r>
              <a:rPr sz="2118" dirty="0">
                <a:ea typeface="Arial" charset="0"/>
                <a:cs typeface="Arial" charset="0"/>
              </a:rPr>
              <a:t>When node </a:t>
            </a:r>
            <a:r>
              <a:rPr sz="2118" dirty="0">
                <a:ea typeface="Arial" charset="0"/>
                <a:cs typeface="Arial" charset="0"/>
              </a:rPr>
              <a:t>receives</a:t>
            </a:r>
            <a:r>
              <a:rPr lang="en-US" sz="2118" dirty="0">
                <a:ea typeface="Arial" charset="0"/>
                <a:cs typeface="Arial" charset="0"/>
              </a:rPr>
              <a:t> </a:t>
            </a:r>
            <a:r>
              <a:rPr sz="2118" dirty="0">
                <a:ea typeface="Arial" charset="0"/>
                <a:cs typeface="Arial" charset="0"/>
              </a:rPr>
              <a:t>IP </a:t>
            </a:r>
            <a:r>
              <a:rPr sz="2118" dirty="0">
                <a:ea typeface="Arial" charset="0"/>
                <a:cs typeface="Arial" charset="0"/>
              </a:rPr>
              <a:t>it can fulfill, creates </a:t>
            </a:r>
            <a:r>
              <a:rPr sz="2118" dirty="0">
                <a:solidFill>
                  <a:srgbClr val="0000FF"/>
                </a:solidFill>
                <a:ea typeface="Arial" charset="0"/>
                <a:cs typeface="Arial" charset="0"/>
              </a:rPr>
              <a:t>Data Packet </a:t>
            </a:r>
            <a:r>
              <a:rPr sz="2118" dirty="0">
                <a:ea typeface="Arial" charset="0"/>
                <a:cs typeface="Arial" charset="0"/>
              </a:rPr>
              <a:t>(DP) </a:t>
            </a:r>
            <a:r>
              <a:rPr sz="2118" dirty="0">
                <a:ea typeface="Arial" charset="0"/>
                <a:cs typeface="Arial" charset="0"/>
              </a:rPr>
              <a:t>containing </a:t>
            </a:r>
            <a:r>
              <a:rPr sz="2118" dirty="0">
                <a:ea typeface="Arial" charset="0"/>
                <a:cs typeface="Arial" charset="0"/>
              </a:rPr>
              <a:t>requested </a:t>
            </a:r>
            <a:r>
              <a:rPr sz="2118" dirty="0">
                <a:ea typeface="Arial" charset="0"/>
                <a:cs typeface="Arial" charset="0"/>
              </a:rPr>
              <a:t>data name,</a:t>
            </a:r>
            <a:r>
              <a:rPr lang="en-US" sz="2118" dirty="0">
                <a:ea typeface="Arial" charset="0"/>
                <a:cs typeface="Arial" charset="0"/>
              </a:rPr>
              <a:t> </a:t>
            </a:r>
            <a:r>
              <a:rPr sz="2118" dirty="0">
                <a:ea typeface="Arial" charset="0"/>
                <a:cs typeface="Arial" charset="0"/>
              </a:rPr>
              <a:t>data </a:t>
            </a:r>
            <a:r>
              <a:rPr sz="2118" dirty="0">
                <a:ea typeface="Arial" charset="0"/>
                <a:cs typeface="Arial" charset="0"/>
              </a:rPr>
              <a:t>object and </a:t>
            </a:r>
            <a:r>
              <a:rPr sz="2118" dirty="0">
                <a:ea typeface="Arial" charset="0"/>
                <a:cs typeface="Arial" charset="0"/>
              </a:rPr>
              <a:t>digital </a:t>
            </a:r>
            <a:r>
              <a:rPr sz="2118" dirty="0">
                <a:ea typeface="Arial" charset="0"/>
                <a:cs typeface="Arial" charset="0"/>
              </a:rPr>
              <a:t>signature.</a:t>
            </a:r>
          </a:p>
          <a:p>
            <a:pPr>
              <a:spcBef>
                <a:spcPts val="44"/>
              </a:spcBef>
              <a:buFont typeface="Cambria"/>
              <a:buChar char="•"/>
            </a:pPr>
            <a:endParaRPr sz="2118" dirty="0">
              <a:ea typeface="Arial" charset="0"/>
              <a:cs typeface="Arial" charset="0"/>
            </a:endParaRPr>
          </a:p>
          <a:p>
            <a:pPr marL="182666" marR="5043" indent="-171459">
              <a:lnSpc>
                <a:spcPct val="101200"/>
              </a:lnSpc>
              <a:buFont typeface="Cambria"/>
              <a:buChar char="•"/>
              <a:tabLst>
                <a:tab pos="183226" algn="l"/>
              </a:tabLst>
            </a:pPr>
            <a:r>
              <a:rPr sz="2118" dirty="0">
                <a:ea typeface="Arial" charset="0"/>
                <a:cs typeface="Arial" charset="0"/>
              </a:rPr>
              <a:t>DP is transmitted back along path taken by corresponding IP, as </a:t>
            </a:r>
            <a:r>
              <a:rPr sz="2118" dirty="0">
                <a:ea typeface="Arial" charset="0"/>
                <a:cs typeface="Arial" charset="0"/>
              </a:rPr>
              <a:t>recorded </a:t>
            </a:r>
            <a:r>
              <a:rPr sz="2118" dirty="0">
                <a:ea typeface="Arial" charset="0"/>
                <a:cs typeface="Arial" charset="0"/>
              </a:rPr>
              <a:t>by </a:t>
            </a:r>
            <a:r>
              <a:rPr sz="2118" dirty="0">
                <a:ea typeface="Arial" charset="0"/>
                <a:cs typeface="Arial" charset="0"/>
              </a:rPr>
              <a:t>PIT</a:t>
            </a:r>
            <a:r>
              <a:rPr lang="en-US" sz="2118" dirty="0">
                <a:ea typeface="Arial" charset="0"/>
                <a:cs typeface="Arial" charset="0"/>
              </a:rPr>
              <a:t> </a:t>
            </a:r>
            <a:r>
              <a:rPr sz="2118" dirty="0">
                <a:ea typeface="Arial" charset="0"/>
                <a:cs typeface="Arial" charset="0"/>
              </a:rPr>
              <a:t>at </a:t>
            </a:r>
            <a:r>
              <a:rPr sz="2118" dirty="0">
                <a:ea typeface="Arial" charset="0"/>
                <a:cs typeface="Arial" charset="0"/>
              </a:rPr>
              <a:t>each node. DP is </a:t>
            </a:r>
            <a:r>
              <a:rPr sz="2118" dirty="0">
                <a:solidFill>
                  <a:srgbClr val="0000FF"/>
                </a:solidFill>
                <a:ea typeface="Arial" charset="0"/>
                <a:cs typeface="Arial" charset="0"/>
              </a:rPr>
              <a:t>multicast </a:t>
            </a:r>
            <a:r>
              <a:rPr sz="2118" dirty="0">
                <a:ea typeface="Arial" charset="0"/>
                <a:cs typeface="Arial" charset="0"/>
              </a:rPr>
              <a:t>by node if corresponding IPs </a:t>
            </a:r>
            <a:r>
              <a:rPr sz="2118" dirty="0">
                <a:ea typeface="Arial" charset="0"/>
                <a:cs typeface="Arial" charset="0"/>
              </a:rPr>
              <a:t>are collapsed/suppressed </a:t>
            </a:r>
            <a:r>
              <a:rPr sz="2118" dirty="0">
                <a:ea typeface="Arial" charset="0"/>
                <a:cs typeface="Arial" charset="0"/>
              </a:rPr>
              <a:t>at node</a:t>
            </a:r>
            <a:r>
              <a:rPr sz="2118" dirty="0">
                <a:ea typeface="Arial" charset="0"/>
                <a:cs typeface="Arial" charset="0"/>
              </a:rPr>
              <a:t>.</a:t>
            </a:r>
            <a:endParaRPr lang="en-US" sz="2118" dirty="0">
              <a:ea typeface="Arial" charset="0"/>
              <a:cs typeface="Arial" charset="0"/>
            </a:endParaRPr>
          </a:p>
          <a:p>
            <a:pPr marL="182666" marR="5043" indent="-171459">
              <a:lnSpc>
                <a:spcPct val="101200"/>
              </a:lnSpc>
              <a:buFont typeface="Cambria"/>
              <a:buChar char="•"/>
              <a:tabLst>
                <a:tab pos="183226" algn="l"/>
              </a:tabLst>
            </a:pPr>
            <a:endParaRPr sz="2118" dirty="0">
              <a:ea typeface="Arial" charset="0"/>
              <a:cs typeface="Arial" charset="0"/>
            </a:endParaRPr>
          </a:p>
          <a:p>
            <a:pPr marL="182666" indent="-171459">
              <a:buFont typeface="Cambria"/>
              <a:buChar char="•"/>
              <a:tabLst>
                <a:tab pos="183226" algn="l"/>
              </a:tabLst>
            </a:pPr>
            <a:r>
              <a:rPr sz="2118" dirty="0">
                <a:ea typeface="Arial" charset="0"/>
                <a:cs typeface="Arial" charset="0"/>
              </a:rPr>
              <a:t>Nodes on reverse </a:t>
            </a:r>
            <a:r>
              <a:rPr sz="2118" dirty="0">
                <a:ea typeface="Arial" charset="0"/>
                <a:cs typeface="Arial" charset="0"/>
              </a:rPr>
              <a:t>path optionally </a:t>
            </a:r>
            <a:r>
              <a:rPr sz="2118" dirty="0">
                <a:solidFill>
                  <a:srgbClr val="0000FF"/>
                </a:solidFill>
                <a:ea typeface="Arial" charset="0"/>
                <a:cs typeface="Arial" charset="0"/>
              </a:rPr>
              <a:t>cache</a:t>
            </a:r>
            <a:r>
              <a:rPr lang="zh-CN" altLang="en-US" sz="2118" dirty="0">
                <a:solidFill>
                  <a:srgbClr val="0000FF"/>
                </a:solidFill>
                <a:ea typeface="Arial" charset="0"/>
                <a:cs typeface="Arial" charset="0"/>
              </a:rPr>
              <a:t> </a:t>
            </a:r>
            <a:r>
              <a:rPr sz="2118" dirty="0">
                <a:ea typeface="Arial" charset="0"/>
                <a:cs typeface="Arial" charset="0"/>
              </a:rPr>
              <a:t>data objects </a:t>
            </a:r>
            <a:r>
              <a:rPr sz="2118" dirty="0">
                <a:ea typeface="Arial" charset="0"/>
                <a:cs typeface="Arial" charset="0"/>
              </a:rPr>
              <a:t>in received DPs.</a:t>
            </a:r>
          </a:p>
          <a:p>
            <a:pPr marL="182666" indent="-171459">
              <a:spcBef>
                <a:spcPts val="1994"/>
              </a:spcBef>
              <a:buFont typeface="Cambria"/>
              <a:buChar char="•"/>
              <a:tabLst>
                <a:tab pos="183226" algn="l"/>
              </a:tabLst>
            </a:pPr>
            <a:r>
              <a:rPr sz="2118" dirty="0">
                <a:ea typeface="Arial" charset="0"/>
                <a:cs typeface="Arial" charset="0"/>
              </a:rPr>
              <a:t>Request for data object fulfilled by content source or by any </a:t>
            </a:r>
            <a:r>
              <a:rPr sz="2118" dirty="0">
                <a:ea typeface="Arial" charset="0"/>
                <a:cs typeface="Arial" charset="0"/>
              </a:rPr>
              <a:t>caching </a:t>
            </a:r>
            <a:r>
              <a:rPr sz="2118" dirty="0">
                <a:ea typeface="Arial" charset="0"/>
                <a:cs typeface="Arial" charset="0"/>
              </a:rPr>
              <a:t>node.</a:t>
            </a:r>
          </a:p>
        </p:txBody>
      </p:sp>
    </p:spTree>
    <p:extLst>
      <p:ext uri="{BB962C8B-B14F-4D97-AF65-F5344CB8AC3E}">
        <p14:creationId xmlns:p14="http://schemas.microsoft.com/office/powerpoint/2010/main" val="208653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-84161" y="630827"/>
            <a:ext cx="7332709" cy="380194"/>
          </a:xfrm>
        </p:spPr>
        <p:txBody>
          <a:bodyPr/>
          <a:lstStyle/>
          <a:p>
            <a:r>
              <a:rPr lang="en-US" altLang="en-US" sz="2471" dirty="0">
                <a:latin typeface="Helvetica" charset="0"/>
                <a:ea typeface="ＭＳ Ｐゴシック" charset="-128"/>
              </a:rPr>
              <a:t> </a:t>
            </a:r>
            <a:r>
              <a:rPr lang="en-US" altLang="en-US" dirty="0">
                <a:latin typeface="Helvetica" charset="0"/>
                <a:ea typeface="ＭＳ Ｐゴシック" charset="-128"/>
              </a:rPr>
              <a:t>NDN Caching Network</a:t>
            </a:r>
            <a:endParaRPr lang="en-US" altLang="en-US" dirty="0">
              <a:latin typeface="Helvetica" charset="0"/>
              <a:ea typeface="ＭＳ Ｐゴシック" charset="-128"/>
            </a:endParaRPr>
          </a:p>
        </p:txBody>
      </p:sp>
      <p:sp>
        <p:nvSpPr>
          <p:cNvPr id="4" name="Oval 3"/>
          <p:cNvSpPr/>
          <p:nvPr/>
        </p:nvSpPr>
        <p:spPr>
          <a:xfrm>
            <a:off x="2006345" y="2726466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6" name="Oval 5"/>
          <p:cNvSpPr/>
          <p:nvPr/>
        </p:nvSpPr>
        <p:spPr>
          <a:xfrm>
            <a:off x="2163805" y="3591630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7" name="Oval 6"/>
          <p:cNvSpPr/>
          <p:nvPr/>
        </p:nvSpPr>
        <p:spPr>
          <a:xfrm>
            <a:off x="2681517" y="2017022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8" name="Oval 7"/>
          <p:cNvSpPr/>
          <p:nvPr/>
        </p:nvSpPr>
        <p:spPr>
          <a:xfrm>
            <a:off x="3336362" y="2949971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9" name="Oval 8"/>
          <p:cNvSpPr/>
          <p:nvPr/>
        </p:nvSpPr>
        <p:spPr>
          <a:xfrm>
            <a:off x="4382570" y="1853275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0" name="Oval 9"/>
          <p:cNvSpPr/>
          <p:nvPr/>
        </p:nvSpPr>
        <p:spPr>
          <a:xfrm>
            <a:off x="3434276" y="4131684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1" name="Oval 10"/>
          <p:cNvSpPr/>
          <p:nvPr/>
        </p:nvSpPr>
        <p:spPr>
          <a:xfrm>
            <a:off x="4492315" y="3073272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2" name="Oval 11"/>
          <p:cNvSpPr/>
          <p:nvPr/>
        </p:nvSpPr>
        <p:spPr>
          <a:xfrm>
            <a:off x="5471625" y="2874384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3" name="Oval 12"/>
          <p:cNvSpPr/>
          <p:nvPr/>
        </p:nvSpPr>
        <p:spPr>
          <a:xfrm>
            <a:off x="5629085" y="3739547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4" name="Oval 13"/>
          <p:cNvSpPr/>
          <p:nvPr/>
        </p:nvSpPr>
        <p:spPr>
          <a:xfrm>
            <a:off x="6146797" y="2164940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5" name="Oval 14"/>
          <p:cNvSpPr/>
          <p:nvPr/>
        </p:nvSpPr>
        <p:spPr>
          <a:xfrm>
            <a:off x="6823211" y="3221190"/>
            <a:ext cx="147918" cy="14791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cxnSp>
        <p:nvCxnSpPr>
          <p:cNvPr id="16" name="Straight Connector 15"/>
          <p:cNvCxnSpPr>
            <a:stCxn id="4" idx="7"/>
            <a:endCxn id="7" idx="3"/>
          </p:cNvCxnSpPr>
          <p:nvPr/>
        </p:nvCxnSpPr>
        <p:spPr>
          <a:xfrm flipV="1">
            <a:off x="2132602" y="2143279"/>
            <a:ext cx="570578" cy="6048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1"/>
            <a:endCxn id="7" idx="4"/>
          </p:cNvCxnSpPr>
          <p:nvPr/>
        </p:nvCxnSpPr>
        <p:spPr>
          <a:xfrm flipH="1" flipV="1">
            <a:off x="2755477" y="2164939"/>
            <a:ext cx="602547" cy="8066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9" idx="2"/>
            <a:endCxn id="7" idx="6"/>
          </p:cNvCxnSpPr>
          <p:nvPr/>
        </p:nvCxnSpPr>
        <p:spPr>
          <a:xfrm flipH="1">
            <a:off x="2829435" y="1927234"/>
            <a:ext cx="1553135" cy="1637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1" idx="2"/>
            <a:endCxn id="8" idx="6"/>
          </p:cNvCxnSpPr>
          <p:nvPr/>
        </p:nvCxnSpPr>
        <p:spPr>
          <a:xfrm flipH="1" flipV="1">
            <a:off x="3484281" y="3023929"/>
            <a:ext cx="1008036" cy="1233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3"/>
            <a:endCxn id="6" idx="6"/>
          </p:cNvCxnSpPr>
          <p:nvPr/>
        </p:nvCxnSpPr>
        <p:spPr>
          <a:xfrm flipH="1">
            <a:off x="2311724" y="3076228"/>
            <a:ext cx="1046300" cy="5893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4" idx="4"/>
            <a:endCxn id="6" idx="0"/>
          </p:cNvCxnSpPr>
          <p:nvPr/>
        </p:nvCxnSpPr>
        <p:spPr>
          <a:xfrm>
            <a:off x="2080305" y="2874384"/>
            <a:ext cx="157460" cy="7172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2"/>
            <a:endCxn id="6" idx="5"/>
          </p:cNvCxnSpPr>
          <p:nvPr/>
        </p:nvCxnSpPr>
        <p:spPr>
          <a:xfrm flipH="1" flipV="1">
            <a:off x="2290062" y="3717886"/>
            <a:ext cx="1144215" cy="4877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3" idx="2"/>
          </p:cNvCxnSpPr>
          <p:nvPr/>
        </p:nvCxnSpPr>
        <p:spPr>
          <a:xfrm flipH="1">
            <a:off x="3582194" y="3813507"/>
            <a:ext cx="2046891" cy="3978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2" idx="2"/>
            <a:endCxn id="11" idx="6"/>
          </p:cNvCxnSpPr>
          <p:nvPr/>
        </p:nvCxnSpPr>
        <p:spPr>
          <a:xfrm flipH="1">
            <a:off x="4640233" y="2948343"/>
            <a:ext cx="831392" cy="1988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8" idx="4"/>
            <a:endCxn id="10" idx="0"/>
          </p:cNvCxnSpPr>
          <p:nvPr/>
        </p:nvCxnSpPr>
        <p:spPr>
          <a:xfrm>
            <a:off x="3410320" y="3097889"/>
            <a:ext cx="97915" cy="1033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9" idx="4"/>
            <a:endCxn id="11" idx="0"/>
          </p:cNvCxnSpPr>
          <p:nvPr/>
        </p:nvCxnSpPr>
        <p:spPr>
          <a:xfrm>
            <a:off x="4456530" y="2001192"/>
            <a:ext cx="109745" cy="10720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4" idx="5"/>
            <a:endCxn id="15" idx="1"/>
          </p:cNvCxnSpPr>
          <p:nvPr/>
        </p:nvCxnSpPr>
        <p:spPr>
          <a:xfrm>
            <a:off x="6273054" y="2291196"/>
            <a:ext cx="571820" cy="9516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2" idx="7"/>
            <a:endCxn id="14" idx="3"/>
          </p:cNvCxnSpPr>
          <p:nvPr/>
        </p:nvCxnSpPr>
        <p:spPr>
          <a:xfrm flipV="1">
            <a:off x="5597881" y="2291196"/>
            <a:ext cx="570578" cy="6048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3" idx="7"/>
            <a:endCxn id="15" idx="3"/>
          </p:cNvCxnSpPr>
          <p:nvPr/>
        </p:nvCxnSpPr>
        <p:spPr>
          <a:xfrm flipV="1">
            <a:off x="5755342" y="3347447"/>
            <a:ext cx="1089532" cy="4137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3" idx="0"/>
            <a:endCxn id="12" idx="4"/>
          </p:cNvCxnSpPr>
          <p:nvPr/>
        </p:nvCxnSpPr>
        <p:spPr>
          <a:xfrm flipH="1" flipV="1">
            <a:off x="5545584" y="3022302"/>
            <a:ext cx="157460" cy="7172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9" idx="6"/>
            <a:endCxn id="14" idx="2"/>
          </p:cNvCxnSpPr>
          <p:nvPr/>
        </p:nvCxnSpPr>
        <p:spPr>
          <a:xfrm>
            <a:off x="4530488" y="1927234"/>
            <a:ext cx="1616309" cy="3116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11" idx="3"/>
            <a:endCxn id="10" idx="7"/>
          </p:cNvCxnSpPr>
          <p:nvPr/>
        </p:nvCxnSpPr>
        <p:spPr>
          <a:xfrm flipH="1">
            <a:off x="3560534" y="3199529"/>
            <a:ext cx="953445" cy="9538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28" name="Snip Single Corner Rectangle 13327"/>
          <p:cNvSpPr/>
          <p:nvPr/>
        </p:nvSpPr>
        <p:spPr>
          <a:xfrm>
            <a:off x="6340243" y="1789295"/>
            <a:ext cx="295835" cy="400619"/>
          </a:xfrm>
          <a:prstGeom prst="snip1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13329" name="TextBox 13328"/>
          <p:cNvSpPr txBox="1"/>
          <p:nvPr/>
        </p:nvSpPr>
        <p:spPr>
          <a:xfrm>
            <a:off x="1341847" y="5049145"/>
            <a:ext cx="6207148" cy="363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65" dirty="0">
                <a:latin typeface="Helvetica" charset="0"/>
                <a:ea typeface="Helvetica" charset="0"/>
                <a:cs typeface="Helvetica" charset="0"/>
              </a:rPr>
              <a:t>Nodes in </a:t>
            </a:r>
            <a:r>
              <a:rPr lang="en-US" sz="1765" dirty="0">
                <a:latin typeface="Helvetica" charset="0"/>
                <a:ea typeface="Helvetica" charset="0"/>
                <a:cs typeface="Helvetica" charset="0"/>
              </a:rPr>
              <a:t>network </a:t>
            </a:r>
            <a:r>
              <a:rPr lang="en-US" sz="1765" dirty="0">
                <a:latin typeface="Helvetica" charset="0"/>
                <a:ea typeface="Helvetica" charset="0"/>
                <a:cs typeface="Helvetica" charset="0"/>
              </a:rPr>
              <a:t>store </a:t>
            </a:r>
            <a:r>
              <a:rPr lang="en-US" sz="1765" b="1" dirty="0">
                <a:latin typeface="Helvetica" charset="0"/>
                <a:ea typeface="Helvetica" charset="0"/>
                <a:cs typeface="Helvetica" charset="0"/>
              </a:rPr>
              <a:t>data objects </a:t>
            </a:r>
            <a:r>
              <a:rPr lang="en-US" sz="1765" dirty="0">
                <a:latin typeface="Helvetica" charset="0"/>
                <a:ea typeface="Helvetica" charset="0"/>
                <a:cs typeface="Helvetica" charset="0"/>
              </a:rPr>
              <a:t>(e.g., files, file chunks)</a:t>
            </a:r>
          </a:p>
        </p:txBody>
      </p:sp>
      <p:sp>
        <p:nvSpPr>
          <p:cNvPr id="86" name="Snip Single Corner Rectangle 85"/>
          <p:cNvSpPr/>
          <p:nvPr/>
        </p:nvSpPr>
        <p:spPr>
          <a:xfrm>
            <a:off x="5722715" y="4006769"/>
            <a:ext cx="295835" cy="400619"/>
          </a:xfrm>
          <a:prstGeom prst="snip1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  <p:sp>
        <p:nvSpPr>
          <p:cNvPr id="87" name="Snip Single Corner Rectangle 86"/>
          <p:cNvSpPr/>
          <p:nvPr/>
        </p:nvSpPr>
        <p:spPr>
          <a:xfrm>
            <a:off x="2328613" y="1588985"/>
            <a:ext cx="295835" cy="400619"/>
          </a:xfrm>
          <a:prstGeom prst="snip1Rect">
            <a:avLst>
              <a:gd name="adj" fmla="val 50000"/>
            </a:avLst>
          </a:prstGeom>
          <a:gradFill>
            <a:gsLst>
              <a:gs pos="0">
                <a:srgbClr val="00B050"/>
              </a:gs>
              <a:gs pos="100000">
                <a:srgbClr val="FFFF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/>
          </a:p>
        </p:txBody>
      </p:sp>
    </p:spTree>
    <p:extLst>
      <p:ext uri="{BB962C8B-B14F-4D97-AF65-F5344CB8AC3E}">
        <p14:creationId xmlns:p14="http://schemas.microsoft.com/office/powerpoint/2010/main" val="214053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8" grpId="0" animBg="1"/>
      <p:bldP spid="13329" grpId="0"/>
      <p:bldP spid="86" grpId="0" animBg="1"/>
      <p:bldP spid="87" grpId="0" animBg="1"/>
    </p:bldLst>
  </p:timing>
</p:sld>
</file>

<file path=ppt/theme/theme1.xml><?xml version="1.0" encoding="utf-8"?>
<a:theme xmlns:a="http://schemas.openxmlformats.org/drawingml/2006/main" name="powerpoint_newNE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powerpoint_newNEU</Template>
  <TotalTime>30887</TotalTime>
  <Words>1600</Words>
  <Application>Microsoft Macintosh PowerPoint</Application>
  <PresentationFormat>On-screen Show (4:3)</PresentationFormat>
  <Paragraphs>254</Paragraphs>
  <Slides>31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Calibri</vt:lpstr>
      <vt:lpstr>Cambria</vt:lpstr>
      <vt:lpstr>Helvetica</vt:lpstr>
      <vt:lpstr>Helvetica CE</vt:lpstr>
      <vt:lpstr>Helvetica Light Oblique</vt:lpstr>
      <vt:lpstr>Helvetica Neue</vt:lpstr>
      <vt:lpstr>ITC New Baskerville Roman</vt:lpstr>
      <vt:lpstr>ＭＳ Ｐゴシック</vt:lpstr>
      <vt:lpstr>Symbol</vt:lpstr>
      <vt:lpstr>Wingdings</vt:lpstr>
      <vt:lpstr>Arial</vt:lpstr>
      <vt:lpstr>powerpoint_newNEU</vt:lpstr>
      <vt:lpstr>PowerPoint Presentation</vt:lpstr>
      <vt:lpstr>Data-intensive Science and LHC</vt:lpstr>
      <vt:lpstr>SANDIE Project</vt:lpstr>
      <vt:lpstr>Project Aims</vt:lpstr>
      <vt:lpstr>Named Data Networking</vt:lpstr>
      <vt:lpstr>Networking Today</vt:lpstr>
      <vt:lpstr>Basics of NDN</vt:lpstr>
      <vt:lpstr>Basics of NDN</vt:lpstr>
      <vt:lpstr> NDN Caching Network</vt:lpstr>
      <vt:lpstr>NDN Caching Network</vt:lpstr>
      <vt:lpstr>NDN Caching Network</vt:lpstr>
      <vt:lpstr>NDN Caching Network</vt:lpstr>
      <vt:lpstr>NDN Caching Network</vt:lpstr>
      <vt:lpstr>NDN Caching Network</vt:lpstr>
      <vt:lpstr>NDN Caching Network</vt:lpstr>
      <vt:lpstr>NDN Caching Network</vt:lpstr>
      <vt:lpstr>NDN Caching Network</vt:lpstr>
      <vt:lpstr>Optimized NDN Algorithms</vt:lpstr>
      <vt:lpstr>VIP Framework </vt:lpstr>
      <vt:lpstr>VIP Framework </vt:lpstr>
      <vt:lpstr> VIP Evaluation</vt:lpstr>
      <vt:lpstr> VIP Evaluation: Delay</vt:lpstr>
      <vt:lpstr> VIP Evaluation: Cache Hits</vt:lpstr>
      <vt:lpstr> VIP Evaluation: Cache Evictions</vt:lpstr>
      <vt:lpstr>LHC Model Map</vt:lpstr>
      <vt:lpstr>LHC Model Data Access Pattern</vt:lpstr>
      <vt:lpstr>VIP Evaluation for LHC Model</vt:lpstr>
      <vt:lpstr>VIP Evaluation for LHC Model</vt:lpstr>
      <vt:lpstr> Adaptive Caching and Routing </vt:lpstr>
      <vt:lpstr> Optimal Distributed Computation and Storage with NDN</vt:lpstr>
      <vt:lpstr>Conclusion and Ongoing Work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Ioannidis, Stratis</dc:creator>
  <cp:lastModifiedBy>Yeh, Edmund</cp:lastModifiedBy>
  <cp:revision>663</cp:revision>
  <cp:lastPrinted>2017-11-20T19:53:46Z</cp:lastPrinted>
  <dcterms:created xsi:type="dcterms:W3CDTF">2015-10-06T17:28:06Z</dcterms:created>
  <dcterms:modified xsi:type="dcterms:W3CDTF">2018-03-20T00:49:17Z</dcterms:modified>
</cp:coreProperties>
</file>