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932" r:id="rId3"/>
    <p:sldId id="941" r:id="rId4"/>
    <p:sldId id="935" r:id="rId5"/>
    <p:sldId id="937" r:id="rId6"/>
    <p:sldId id="940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4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orient="horz" pos="3616">
          <p15:clr>
            <a:srgbClr val="A4A3A4"/>
          </p15:clr>
        </p15:guide>
        <p15:guide id="4" orient="horz" pos="476">
          <p15:clr>
            <a:srgbClr val="A4A3A4"/>
          </p15:clr>
        </p15:guide>
        <p15:guide id="5" orient="horz" pos="1443">
          <p15:clr>
            <a:srgbClr val="A4A3A4"/>
          </p15:clr>
        </p15:guide>
        <p15:guide id="6" orient="horz" pos="758">
          <p15:clr>
            <a:srgbClr val="A4A3A4"/>
          </p15:clr>
        </p15:guide>
        <p15:guide id="7" orient="horz" pos="985">
          <p15:clr>
            <a:srgbClr val="A4A3A4"/>
          </p15:clr>
        </p15:guide>
        <p15:guide id="8" orient="horz" pos="1876">
          <p15:clr>
            <a:srgbClr val="A4A3A4"/>
          </p15:clr>
        </p15:guide>
        <p15:guide id="9" pos="5473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00"/>
    <a:srgbClr val="1248D6"/>
    <a:srgbClr val="18A51A"/>
    <a:srgbClr val="2BEA62"/>
    <a:srgbClr val="2B2AA6"/>
    <a:srgbClr val="FF5400"/>
    <a:srgbClr val="E133A9"/>
    <a:srgbClr val="6689FF"/>
    <a:srgbClr val="00DA66"/>
    <a:srgbClr val="3C5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6" autoAdjust="0"/>
    <p:restoredTop sz="95321" autoAdjust="0"/>
  </p:normalViewPr>
  <p:slideViewPr>
    <p:cSldViewPr>
      <p:cViewPr varScale="1">
        <p:scale>
          <a:sx n="104" d="100"/>
          <a:sy n="104" d="100"/>
        </p:scale>
        <p:origin x="-944" y="-96"/>
      </p:cViewPr>
      <p:guideLst>
        <p:guide orient="horz" pos="4204"/>
        <p:guide orient="horz" pos="4065"/>
        <p:guide orient="horz" pos="3616"/>
        <p:guide orient="horz" pos="476"/>
        <p:guide orient="horz" pos="1443"/>
        <p:guide orient="horz" pos="758"/>
        <p:guide orient="horz" pos="985"/>
        <p:guide orient="horz" pos="1876"/>
        <p:guide pos="5473"/>
        <p:guide pos="282"/>
      </p:guideLst>
    </p:cSldViewPr>
  </p:slideViewPr>
  <p:outlineViewPr>
    <p:cViewPr>
      <p:scale>
        <a:sx n="33" d="100"/>
        <a:sy n="33" d="100"/>
      </p:scale>
      <p:origin x="0" y="-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1888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25/09/17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25/09/17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6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FF5400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FF54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8037086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93561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3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25 Sep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93561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3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93561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3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9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6096000"/>
            <a:ext cx="1370067" cy="57803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 userDrawn="1"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FF5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5943600"/>
            <a:ext cx="8229600" cy="0"/>
          </a:xfrm>
          <a:prstGeom prst="line">
            <a:avLst/>
          </a:prstGeom>
          <a:ln>
            <a:solidFill>
              <a:srgbClr val="FF5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181600" y="6029960"/>
            <a:ext cx="1798907" cy="8213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2" r:id="rId2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80" y="2743200"/>
            <a:ext cx="8218488" cy="1143000"/>
          </a:xfrm>
        </p:spPr>
        <p:txBody>
          <a:bodyPr/>
          <a:lstStyle/>
          <a:p>
            <a:r>
              <a:rPr lang="en-US" sz="4000" dirty="0" smtClean="0"/>
              <a:t>APA Consortium News</a:t>
            </a:r>
            <a:endParaRPr lang="en-US" sz="4000" dirty="0">
              <a:solidFill>
                <a:srgbClr val="FF54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038600"/>
            <a:ext cx="8221663" cy="1418503"/>
          </a:xfrm>
        </p:spPr>
        <p:txBody>
          <a:bodyPr/>
          <a:lstStyle/>
          <a:p>
            <a:r>
              <a:rPr lang="en-US" dirty="0" smtClean="0">
                <a:solidFill>
                  <a:srgbClr val="3C5A77"/>
                </a:solidFill>
              </a:rPr>
              <a:t>Stefan Söldner-Rembold, Alberto </a:t>
            </a:r>
            <a:r>
              <a:rPr lang="en-US" dirty="0" err="1" smtClean="0">
                <a:solidFill>
                  <a:srgbClr val="3C5A77"/>
                </a:solidFill>
              </a:rPr>
              <a:t>Marchionni</a:t>
            </a:r>
            <a:endParaRPr lang="en-US" dirty="0" smtClean="0">
              <a:solidFill>
                <a:srgbClr val="3C5A77"/>
              </a:solidFill>
            </a:endParaRPr>
          </a:p>
          <a:p>
            <a:r>
              <a:rPr lang="en-US" dirty="0" smtClean="0">
                <a:solidFill>
                  <a:srgbClr val="3C5A77"/>
                </a:solidFill>
              </a:rPr>
              <a:t>September 14,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039" y="809711"/>
            <a:ext cx="6409573" cy="21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9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Membership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25 Sep 2017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5943600" cy="421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085" y="2514600"/>
            <a:ext cx="28520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Argonne has joined</a:t>
            </a:r>
          </a:p>
          <a:p>
            <a:r>
              <a:rPr lang="en-US" dirty="0" smtClean="0"/>
              <a:t>as new Consortium Member</a:t>
            </a:r>
          </a:p>
          <a:p>
            <a:r>
              <a:rPr lang="en-US" dirty="0" smtClean="0"/>
              <a:t>with Steve Magill as </a:t>
            </a:r>
            <a:r>
              <a:rPr lang="en-US" dirty="0" smtClean="0"/>
              <a:t>IB rep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410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USA              Michigan State University                     Kendall </a:t>
            </a:r>
            <a:r>
              <a:rPr lang="en-US" dirty="0" err="1" smtClean="0">
                <a:solidFill>
                  <a:schemeClr val="tx2"/>
                </a:solidFill>
              </a:rPr>
              <a:t>Mahn</a:t>
            </a:r>
            <a:r>
              <a:rPr lang="en-US" dirty="0" smtClean="0">
                <a:solidFill>
                  <a:schemeClr val="tx2"/>
                </a:solidFill>
              </a:rPr>
              <a:t>     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Conveners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Not all appointments have been made (still talking to various groups and candidates), current Status:</a:t>
            </a:r>
          </a:p>
          <a:p>
            <a:r>
              <a:rPr lang="en-US" sz="2000" dirty="0" smtClean="0"/>
              <a:t>TPC Detector Design:</a:t>
            </a:r>
          </a:p>
          <a:p>
            <a:pPr lvl="1"/>
            <a:r>
              <a:rPr lang="en-US" sz="1800" dirty="0" smtClean="0"/>
              <a:t>Detector and Hardware: N.N.</a:t>
            </a:r>
          </a:p>
          <a:p>
            <a:pPr lvl="1"/>
            <a:r>
              <a:rPr lang="en-US" sz="1800" dirty="0" smtClean="0"/>
              <a:t>Simulation and Software: N.N.</a:t>
            </a:r>
          </a:p>
          <a:p>
            <a:r>
              <a:rPr lang="en-US" sz="2000" dirty="0" err="1" smtClean="0"/>
              <a:t>Automatisation</a:t>
            </a:r>
            <a:r>
              <a:rPr lang="en-US" sz="2000" dirty="0" smtClean="0"/>
              <a:t> and </a:t>
            </a:r>
            <a:r>
              <a:rPr lang="en-US" sz="2000" dirty="0" err="1" smtClean="0"/>
              <a:t>Industrialisation</a:t>
            </a:r>
            <a:r>
              <a:rPr lang="en-US" sz="2000" dirty="0" smtClean="0"/>
              <a:t>: </a:t>
            </a:r>
          </a:p>
          <a:p>
            <a:pPr lvl="1"/>
            <a:r>
              <a:rPr lang="en-US" sz="1800" dirty="0" smtClean="0"/>
              <a:t>Bob </a:t>
            </a:r>
            <a:r>
              <a:rPr lang="en-US" sz="1800" dirty="0" err="1" smtClean="0"/>
              <a:t>Paulos</a:t>
            </a:r>
            <a:r>
              <a:rPr lang="en-US" sz="1800" dirty="0" smtClean="0"/>
              <a:t> (PSL) and Alan Grant (DL)</a:t>
            </a:r>
          </a:p>
          <a:p>
            <a:r>
              <a:rPr lang="en-US" sz="2000" dirty="0" smtClean="0"/>
              <a:t>Testing, Integration, Installation:</a:t>
            </a:r>
          </a:p>
          <a:p>
            <a:pPr lvl="1"/>
            <a:r>
              <a:rPr lang="en-US" sz="1800" dirty="0" smtClean="0"/>
              <a:t>Roxanne </a:t>
            </a:r>
            <a:r>
              <a:rPr lang="en-US" sz="1800" dirty="0" err="1" smtClean="0"/>
              <a:t>Guenette</a:t>
            </a:r>
            <a:r>
              <a:rPr lang="en-US" sz="1800" dirty="0" smtClean="0"/>
              <a:t> (Harvard) and N.N.</a:t>
            </a:r>
          </a:p>
          <a:p>
            <a:r>
              <a:rPr lang="en-US" sz="2000" dirty="0" smtClean="0"/>
              <a:t>Calibration</a:t>
            </a:r>
          </a:p>
          <a:p>
            <a:pPr lvl="1"/>
            <a:r>
              <a:rPr lang="en-US" sz="1800" dirty="0" smtClean="0"/>
              <a:t>Kendall </a:t>
            </a:r>
            <a:r>
              <a:rPr lang="en-US" sz="1800" dirty="0" err="1" smtClean="0"/>
              <a:t>Mahn</a:t>
            </a:r>
            <a:r>
              <a:rPr lang="en-US" sz="1800" dirty="0" smtClean="0"/>
              <a:t> (MSU)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25 Sep 2017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534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25 Sep 2017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" y="838200"/>
            <a:ext cx="9144000" cy="49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6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8037086" cy="450723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 November 2017, RRB Meeting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 smtClean="0"/>
              <a:t>version of the Work Breakdown Structure (WBS) and an assignment of institutional responsibilities.</a:t>
            </a:r>
          </a:p>
          <a:p>
            <a:pPr lvl="1"/>
            <a:r>
              <a:rPr lang="en-US" dirty="0" err="1" smtClean="0"/>
              <a:t>Zeroth</a:t>
            </a:r>
            <a:r>
              <a:rPr lang="en-US" dirty="0" smtClean="0"/>
              <a:t> version of WBS sent to Project Office..</a:t>
            </a:r>
            <a:endParaRPr lang="en-US" dirty="0" smtClean="0"/>
          </a:p>
          <a:p>
            <a:r>
              <a:rPr lang="en-US" dirty="0" smtClean="0"/>
              <a:t>Summer 2018</a:t>
            </a:r>
          </a:p>
          <a:p>
            <a:pPr lvl="1"/>
            <a:r>
              <a:rPr lang="en-US" dirty="0" smtClean="0"/>
              <a:t>Technical Proposals </a:t>
            </a:r>
          </a:p>
          <a:p>
            <a:pPr lvl="2"/>
            <a:r>
              <a:rPr lang="en-US" dirty="0" smtClean="0"/>
              <a:t>Preliminary cost estimates</a:t>
            </a:r>
          </a:p>
          <a:p>
            <a:pPr lvl="2"/>
            <a:r>
              <a:rPr lang="en-US" dirty="0" smtClean="0"/>
              <a:t>Updated matrices of institutional responsibilities</a:t>
            </a:r>
          </a:p>
          <a:p>
            <a:pPr lvl="2"/>
            <a:r>
              <a:rPr lang="en-US" dirty="0" smtClean="0"/>
              <a:t>Draft schedules for 2020 and beyond</a:t>
            </a:r>
          </a:p>
          <a:p>
            <a:pPr lvl="2"/>
            <a:r>
              <a:rPr lang="en-US" dirty="0" smtClean="0"/>
              <a:t>Description of proposed system (can include some alternatives</a:t>
            </a:r>
          </a:p>
          <a:p>
            <a:r>
              <a:rPr lang="en-US" dirty="0" smtClean="0"/>
              <a:t>Spring 2019</a:t>
            </a:r>
          </a:p>
          <a:p>
            <a:pPr lvl="1"/>
            <a:r>
              <a:rPr lang="en-US" dirty="0" smtClean="0"/>
              <a:t>Technical Design Report</a:t>
            </a:r>
          </a:p>
          <a:p>
            <a:pPr lvl="2"/>
            <a:r>
              <a:rPr lang="en-US" dirty="0" smtClean="0"/>
              <a:t>Finalized version of Technical Proposal</a:t>
            </a:r>
          </a:p>
          <a:p>
            <a:pPr lvl="2"/>
            <a:r>
              <a:rPr lang="en-US" dirty="0" smtClean="0"/>
              <a:t>Baseline design with requisite studies to show that proposed subsystem meets DUNE requirements.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25 Sep 2017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353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Agenda of </a:t>
            </a:r>
            <a:r>
              <a:rPr lang="en-US" dirty="0" smtClean="0"/>
              <a:t>Meeting </a:t>
            </a:r>
            <a:r>
              <a:rPr lang="en-US" dirty="0" smtClean="0"/>
              <a:t>this week: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25 Sep 2017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9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60422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0615">
  <a:themeElements>
    <a:clrScheme name="DUNE 1">
      <a:dk1>
        <a:srgbClr val="BC5F2B"/>
      </a:dk1>
      <a:lt1>
        <a:srgbClr val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33801</TotalTime>
  <Words>217</Words>
  <Application>Microsoft Macintosh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Dune Template_050615</vt:lpstr>
      <vt:lpstr>APA Consortium News</vt:lpstr>
      <vt:lpstr>Consortium Membership  </vt:lpstr>
      <vt:lpstr>Working Group Conveners</vt:lpstr>
      <vt:lpstr>PowerPoint Presentation</vt:lpstr>
      <vt:lpstr>Milestones</vt:lpstr>
      <vt:lpstr> Agenda of Meeting this week: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Stefan Söldner-Rembold</cp:lastModifiedBy>
  <cp:revision>721</cp:revision>
  <cp:lastPrinted>2017-01-23T07:03:45Z</cp:lastPrinted>
  <dcterms:created xsi:type="dcterms:W3CDTF">2015-04-30T14:29:22Z</dcterms:created>
  <dcterms:modified xsi:type="dcterms:W3CDTF">2017-09-25T10:13:34Z</dcterms:modified>
</cp:coreProperties>
</file>