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
  </p:notesMasterIdLst>
  <p:sldIdLst>
    <p:sldId id="277" r:id="rId2"/>
    <p:sldId id="278" r:id="rId3"/>
    <p:sldId id="279" r:id="rId4"/>
    <p:sldId id="266" r:id="rId5"/>
    <p:sldId id="264" r:id="rId6"/>
    <p:sldId id="265" r:id="rId7"/>
    <p:sldId id="274" r:id="rId8"/>
    <p:sldId id="281" r:id="rId9"/>
    <p:sldId id="276" r:id="rId10"/>
    <p:sldId id="275" r:id="rId11"/>
    <p:sldId id="273" r:id="rId12"/>
    <p:sldId id="280"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97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727DBC-14FD-4A57-9CE7-828887C9FD6A}" type="datetimeFigureOut">
              <a:rPr lang="en-US" smtClean="0"/>
              <a:t>9/25/2017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61940A-E070-452E-A61C-F76B28A51D6D}" type="slidenum">
              <a:rPr lang="en-US" smtClean="0"/>
              <a:t>‹#›</a:t>
            </a:fld>
            <a:endParaRPr lang="en-US"/>
          </a:p>
        </p:txBody>
      </p:sp>
    </p:spTree>
    <p:extLst>
      <p:ext uri="{BB962C8B-B14F-4D97-AF65-F5344CB8AC3E}">
        <p14:creationId xmlns:p14="http://schemas.microsoft.com/office/powerpoint/2010/main" val="1489310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C35BF3-6B80-45C1-B301-C9188DD917D2}" type="datetime1">
              <a:rPr lang="en-US" smtClean="0"/>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1C35D-2BAF-4377-AB7A-CC51489E4237}" type="slidenum">
              <a:rPr lang="en-US" smtClean="0"/>
              <a:t>‹#›</a:t>
            </a:fld>
            <a:endParaRPr lang="en-US"/>
          </a:p>
        </p:txBody>
      </p:sp>
    </p:spTree>
    <p:extLst>
      <p:ext uri="{BB962C8B-B14F-4D97-AF65-F5344CB8AC3E}">
        <p14:creationId xmlns:p14="http://schemas.microsoft.com/office/powerpoint/2010/main" val="2639526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B4B3DA-3EF9-4329-894A-58DF2F0A3351}" type="datetime1">
              <a:rPr lang="en-US" smtClean="0"/>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1C35D-2BAF-4377-AB7A-CC51489E4237}" type="slidenum">
              <a:rPr lang="en-US" smtClean="0"/>
              <a:t>‹#›</a:t>
            </a:fld>
            <a:endParaRPr lang="en-US"/>
          </a:p>
        </p:txBody>
      </p:sp>
    </p:spTree>
    <p:extLst>
      <p:ext uri="{BB962C8B-B14F-4D97-AF65-F5344CB8AC3E}">
        <p14:creationId xmlns:p14="http://schemas.microsoft.com/office/powerpoint/2010/main" val="3032520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5ABB05-535B-41AA-9653-F485DAE6D7DF}" type="datetime1">
              <a:rPr lang="en-US" smtClean="0"/>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1C35D-2BAF-4377-AB7A-CC51489E4237}" type="slidenum">
              <a:rPr lang="en-US" smtClean="0"/>
              <a:t>‹#›</a:t>
            </a:fld>
            <a:endParaRPr lang="en-US"/>
          </a:p>
        </p:txBody>
      </p:sp>
    </p:spTree>
    <p:extLst>
      <p:ext uri="{BB962C8B-B14F-4D97-AF65-F5344CB8AC3E}">
        <p14:creationId xmlns:p14="http://schemas.microsoft.com/office/powerpoint/2010/main" val="734076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1DAFEB-2726-4EB7-A55B-9F2F0EA0F236}" type="datetime1">
              <a:rPr lang="en-US" smtClean="0"/>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1C35D-2BAF-4377-AB7A-CC51489E4237}" type="slidenum">
              <a:rPr lang="en-US" smtClean="0"/>
              <a:t>‹#›</a:t>
            </a:fld>
            <a:endParaRPr lang="en-US"/>
          </a:p>
        </p:txBody>
      </p:sp>
    </p:spTree>
    <p:extLst>
      <p:ext uri="{BB962C8B-B14F-4D97-AF65-F5344CB8AC3E}">
        <p14:creationId xmlns:p14="http://schemas.microsoft.com/office/powerpoint/2010/main" val="1482087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8FE5BA-2804-41D8-81AF-75A3F109842E}" type="datetime1">
              <a:rPr lang="en-US" smtClean="0"/>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1C35D-2BAF-4377-AB7A-CC51489E4237}" type="slidenum">
              <a:rPr lang="en-US" smtClean="0"/>
              <a:t>‹#›</a:t>
            </a:fld>
            <a:endParaRPr lang="en-US"/>
          </a:p>
        </p:txBody>
      </p:sp>
    </p:spTree>
    <p:extLst>
      <p:ext uri="{BB962C8B-B14F-4D97-AF65-F5344CB8AC3E}">
        <p14:creationId xmlns:p14="http://schemas.microsoft.com/office/powerpoint/2010/main" val="1980199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EE5C65-D589-4B5B-938F-26696DC96148}" type="datetime1">
              <a:rPr lang="en-US" smtClean="0"/>
              <a:t>9/25/2017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D1C35D-2BAF-4377-AB7A-CC51489E4237}" type="slidenum">
              <a:rPr lang="en-US" smtClean="0"/>
              <a:t>‹#›</a:t>
            </a:fld>
            <a:endParaRPr lang="en-US"/>
          </a:p>
        </p:txBody>
      </p:sp>
    </p:spTree>
    <p:extLst>
      <p:ext uri="{BB962C8B-B14F-4D97-AF65-F5344CB8AC3E}">
        <p14:creationId xmlns:p14="http://schemas.microsoft.com/office/powerpoint/2010/main" val="3497272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0AF05A-1F46-488F-B219-1DDC4127D9FF}" type="datetime1">
              <a:rPr lang="en-US" smtClean="0"/>
              <a:t>9/25/2017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D1C35D-2BAF-4377-AB7A-CC51489E4237}" type="slidenum">
              <a:rPr lang="en-US" smtClean="0"/>
              <a:t>‹#›</a:t>
            </a:fld>
            <a:endParaRPr lang="en-US"/>
          </a:p>
        </p:txBody>
      </p:sp>
    </p:spTree>
    <p:extLst>
      <p:ext uri="{BB962C8B-B14F-4D97-AF65-F5344CB8AC3E}">
        <p14:creationId xmlns:p14="http://schemas.microsoft.com/office/powerpoint/2010/main" val="2586751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509F35-A9BC-4159-BA47-39CB20EE64A6}" type="datetime1">
              <a:rPr lang="en-US" smtClean="0"/>
              <a:t>9/25/2017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D1C35D-2BAF-4377-AB7A-CC51489E4237}" type="slidenum">
              <a:rPr lang="en-US" smtClean="0"/>
              <a:t>‹#›</a:t>
            </a:fld>
            <a:endParaRPr lang="en-US"/>
          </a:p>
        </p:txBody>
      </p:sp>
    </p:spTree>
    <p:extLst>
      <p:ext uri="{BB962C8B-B14F-4D97-AF65-F5344CB8AC3E}">
        <p14:creationId xmlns:p14="http://schemas.microsoft.com/office/powerpoint/2010/main" val="1451003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6322E1-032F-4E49-AA69-5414A0CF97D7}" type="datetime1">
              <a:rPr lang="en-US" smtClean="0"/>
              <a:t>9/25/2017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D1C35D-2BAF-4377-AB7A-CC51489E4237}" type="slidenum">
              <a:rPr lang="en-US" smtClean="0"/>
              <a:t>‹#›</a:t>
            </a:fld>
            <a:endParaRPr lang="en-US"/>
          </a:p>
        </p:txBody>
      </p:sp>
    </p:spTree>
    <p:extLst>
      <p:ext uri="{BB962C8B-B14F-4D97-AF65-F5344CB8AC3E}">
        <p14:creationId xmlns:p14="http://schemas.microsoft.com/office/powerpoint/2010/main" val="2681172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3EB6E0-32E1-4410-9519-E1FCFC1DC772}" type="datetime1">
              <a:rPr lang="en-US" smtClean="0"/>
              <a:t>9/25/2017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D1C35D-2BAF-4377-AB7A-CC51489E4237}" type="slidenum">
              <a:rPr lang="en-US" smtClean="0"/>
              <a:t>‹#›</a:t>
            </a:fld>
            <a:endParaRPr lang="en-US"/>
          </a:p>
        </p:txBody>
      </p:sp>
    </p:spTree>
    <p:extLst>
      <p:ext uri="{BB962C8B-B14F-4D97-AF65-F5344CB8AC3E}">
        <p14:creationId xmlns:p14="http://schemas.microsoft.com/office/powerpoint/2010/main" val="1177301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520F5C-6942-40BE-B299-12D7C8D14CF6}" type="datetime1">
              <a:rPr lang="en-US" smtClean="0"/>
              <a:t>9/25/2017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D1C35D-2BAF-4377-AB7A-CC51489E4237}" type="slidenum">
              <a:rPr lang="en-US" smtClean="0"/>
              <a:t>‹#›</a:t>
            </a:fld>
            <a:endParaRPr lang="en-US"/>
          </a:p>
        </p:txBody>
      </p:sp>
    </p:spTree>
    <p:extLst>
      <p:ext uri="{BB962C8B-B14F-4D97-AF65-F5344CB8AC3E}">
        <p14:creationId xmlns:p14="http://schemas.microsoft.com/office/powerpoint/2010/main" val="3158637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F762E0-8BDC-42A1-8E4D-27D1CD127267}" type="datetime1">
              <a:rPr lang="en-US" smtClean="0"/>
              <a:t>9/25/2017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D1C35D-2BAF-4377-AB7A-CC51489E4237}" type="slidenum">
              <a:rPr lang="en-US" smtClean="0"/>
              <a:t>‹#›</a:t>
            </a:fld>
            <a:endParaRPr lang="en-US"/>
          </a:p>
        </p:txBody>
      </p:sp>
    </p:spTree>
    <p:extLst>
      <p:ext uri="{BB962C8B-B14F-4D97-AF65-F5344CB8AC3E}">
        <p14:creationId xmlns:p14="http://schemas.microsoft.com/office/powerpoint/2010/main" val="9838865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lar.bnl.gov/properties/#particle-pas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199" y="99159"/>
            <a:ext cx="8229600" cy="1143000"/>
          </a:xfrm>
        </p:spPr>
        <p:txBody>
          <a:bodyPr/>
          <a:lstStyle/>
          <a:p>
            <a:r>
              <a:rPr lang="en-US" dirty="0" smtClean="0"/>
              <a:t>Background Information</a:t>
            </a:r>
            <a:endParaRPr lang="en-US" dirty="0"/>
          </a:p>
        </p:txBody>
      </p:sp>
      <p:sp>
        <p:nvSpPr>
          <p:cNvPr id="5" name="Content Placeholder 4"/>
          <p:cNvSpPr>
            <a:spLocks noGrp="1"/>
          </p:cNvSpPr>
          <p:nvPr>
            <p:ph idx="1"/>
          </p:nvPr>
        </p:nvSpPr>
        <p:spPr>
          <a:xfrm>
            <a:off x="451337" y="5029200"/>
            <a:ext cx="8229600" cy="1706563"/>
          </a:xfrm>
        </p:spPr>
        <p:txBody>
          <a:bodyPr>
            <a:normAutofit fontScale="85000" lnSpcReduction="10000"/>
          </a:bodyPr>
          <a:lstStyle/>
          <a:p>
            <a:r>
              <a:rPr lang="en-US" dirty="0" smtClean="0"/>
              <a:t>Note, there are already a 20 mm gap between APAs </a:t>
            </a:r>
            <a:r>
              <a:rPr lang="en-US" dirty="0" smtClean="0">
                <a:sym typeface="Wingdings" panose="05000000000000000000" pitchFamily="2" charset="2"/>
              </a:rPr>
              <a:t> this is a natural consequence of modular design</a:t>
            </a:r>
          </a:p>
          <a:p>
            <a:r>
              <a:rPr lang="en-US" dirty="0" smtClean="0">
                <a:sym typeface="Wingdings" panose="05000000000000000000" pitchFamily="2" charset="2"/>
              </a:rPr>
              <a:t>Between 3</a:t>
            </a:r>
            <a:r>
              <a:rPr lang="en-US" baseline="30000" dirty="0" smtClean="0">
                <a:sym typeface="Wingdings" panose="05000000000000000000" pitchFamily="2" charset="2"/>
              </a:rPr>
              <a:t>rd</a:t>
            </a:r>
            <a:r>
              <a:rPr lang="en-US" dirty="0" smtClean="0">
                <a:sym typeface="Wingdings" panose="05000000000000000000" pitchFamily="2" charset="2"/>
              </a:rPr>
              <a:t> and 4</a:t>
            </a:r>
            <a:r>
              <a:rPr lang="en-US" baseline="30000" dirty="0" smtClean="0">
                <a:sym typeface="Wingdings" panose="05000000000000000000" pitchFamily="2" charset="2"/>
              </a:rPr>
              <a:t>th</a:t>
            </a:r>
            <a:r>
              <a:rPr lang="en-US" dirty="0" smtClean="0">
                <a:sym typeface="Wingdings" panose="05000000000000000000" pitchFamily="2" charset="2"/>
              </a:rPr>
              <a:t> APA, there will be an </a:t>
            </a:r>
            <a:r>
              <a:rPr lang="en-US" b="1" dirty="0" smtClean="0">
                <a:sym typeface="Wingdings" panose="05000000000000000000" pitchFamily="2" charset="2"/>
              </a:rPr>
              <a:t>additional</a:t>
            </a:r>
            <a:r>
              <a:rPr lang="en-US" dirty="0" smtClean="0">
                <a:sym typeface="Wingdings" panose="05000000000000000000" pitchFamily="2" charset="2"/>
              </a:rPr>
              <a:t> 1</a:t>
            </a:r>
            <a:br>
              <a:rPr lang="en-US" dirty="0" smtClean="0">
                <a:sym typeface="Wingdings" panose="05000000000000000000" pitchFamily="2" charset="2"/>
              </a:rPr>
            </a:br>
            <a:r>
              <a:rPr lang="en-US" dirty="0" smtClean="0">
                <a:sym typeface="Wingdings" panose="05000000000000000000" pitchFamily="2" charset="2"/>
              </a:rPr>
              <a:t>7 mm gap (37 mm in total)</a:t>
            </a:r>
            <a:endParaRPr lang="en-US" dirty="0"/>
          </a:p>
        </p:txBody>
      </p:sp>
      <p:pic>
        <p:nvPicPr>
          <p:cNvPr id="7" name="Picture 6"/>
          <p:cNvPicPr>
            <a:picLocks noChangeAspect="1"/>
          </p:cNvPicPr>
          <p:nvPr/>
        </p:nvPicPr>
        <p:blipFill>
          <a:blip r:embed="rId2"/>
          <a:stretch>
            <a:fillRect/>
          </a:stretch>
        </p:blipFill>
        <p:spPr>
          <a:xfrm>
            <a:off x="838200" y="1143000"/>
            <a:ext cx="7239000" cy="3770530"/>
          </a:xfrm>
          <a:prstGeom prst="rect">
            <a:avLst/>
          </a:prstGeom>
        </p:spPr>
      </p:pic>
      <p:sp>
        <p:nvSpPr>
          <p:cNvPr id="8" name="TextBox 7"/>
          <p:cNvSpPr txBox="1"/>
          <p:nvPr/>
        </p:nvSpPr>
        <p:spPr>
          <a:xfrm rot="2322801">
            <a:off x="6841239" y="1701617"/>
            <a:ext cx="2286000" cy="369332"/>
          </a:xfrm>
          <a:prstGeom prst="rect">
            <a:avLst/>
          </a:prstGeom>
          <a:noFill/>
        </p:spPr>
        <p:txBody>
          <a:bodyPr wrap="square" rtlCol="0">
            <a:spAutoFit/>
          </a:bodyPr>
          <a:lstStyle/>
          <a:p>
            <a:r>
              <a:rPr lang="en-US" smtClean="0"/>
              <a:t>From Victor </a:t>
            </a:r>
            <a:r>
              <a:rPr lang="en-US" dirty="0" err="1"/>
              <a:t>Guarino</a:t>
            </a:r>
            <a:endParaRPr lang="en-US" dirty="0"/>
          </a:p>
        </p:txBody>
      </p:sp>
    </p:spTree>
    <p:extLst>
      <p:ext uri="{BB962C8B-B14F-4D97-AF65-F5344CB8AC3E}">
        <p14:creationId xmlns:p14="http://schemas.microsoft.com/office/powerpoint/2010/main" val="41923631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r>
              <a:rPr lang="en-US" sz="3200" dirty="0" smtClean="0"/>
              <a:t>Implementation in NP04</a:t>
            </a:r>
            <a:endParaRPr lang="en-US" sz="3200" dirty="0"/>
          </a:p>
        </p:txBody>
      </p:sp>
      <p:sp>
        <p:nvSpPr>
          <p:cNvPr id="4" name="TextBox 3"/>
          <p:cNvSpPr txBox="1"/>
          <p:nvPr/>
        </p:nvSpPr>
        <p:spPr>
          <a:xfrm>
            <a:off x="341902" y="1219200"/>
            <a:ext cx="8192498" cy="1000274"/>
          </a:xfrm>
          <a:prstGeom prst="rect">
            <a:avLst/>
          </a:prstGeom>
          <a:noFill/>
        </p:spPr>
        <p:txBody>
          <a:bodyPr wrap="square" rtlCol="0">
            <a:spAutoFit/>
          </a:bodyPr>
          <a:lstStyle/>
          <a:p>
            <a:pPr lvl="0">
              <a:spcBef>
                <a:spcPts val="600"/>
              </a:spcBef>
            </a:pPr>
            <a:r>
              <a:rPr lang="en-US" dirty="0" smtClean="0"/>
              <a:t>A total of 10 printed circuit boards are interconnected to form a set of e-diverter between a pair of APAs.</a:t>
            </a:r>
          </a:p>
          <a:p>
            <a:pPr lvl="0">
              <a:spcBef>
                <a:spcPts val="600"/>
              </a:spcBef>
            </a:pPr>
            <a:r>
              <a:rPr lang="en-US" dirty="0"/>
              <a:t>S</a:t>
            </a:r>
            <a:r>
              <a:rPr lang="en-US" dirty="0" smtClean="0"/>
              <a:t>imple RC networks provide filtering for the ripples in the bias voltage supplies.</a:t>
            </a:r>
            <a:endParaRPr lang="en-US" dirty="0"/>
          </a:p>
        </p:txBody>
      </p:sp>
      <p:sp>
        <p:nvSpPr>
          <p:cNvPr id="3" name="Slide Number Placeholder 2"/>
          <p:cNvSpPr>
            <a:spLocks noGrp="1"/>
          </p:cNvSpPr>
          <p:nvPr>
            <p:ph type="sldNum" sz="quarter" idx="12"/>
          </p:nvPr>
        </p:nvSpPr>
        <p:spPr/>
        <p:txBody>
          <a:bodyPr/>
          <a:lstStyle/>
          <a:p>
            <a:fld id="{FDD1C35D-2BAF-4377-AB7A-CC51489E4237}" type="slidenum">
              <a:rPr lang="en-US" smtClean="0"/>
              <a:t>10</a:t>
            </a:fld>
            <a:endParaRPr lang="en-US"/>
          </a:p>
        </p:txBody>
      </p:sp>
      <p:pic>
        <p:nvPicPr>
          <p:cNvPr id="1026" name="Picture 2" descr="C:\Users\yubo.BNL\Documents\LBNE\ProtoDUNE\protodune-tdr\figures\tpc_apa_e_diverter_on_ap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364" y="2209800"/>
            <a:ext cx="6964556" cy="3905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33955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Summary</a:t>
            </a:r>
            <a:endParaRPr lang="en-US" dirty="0"/>
          </a:p>
        </p:txBody>
      </p:sp>
      <p:sp>
        <p:nvSpPr>
          <p:cNvPr id="3" name="Content Placeholder 2"/>
          <p:cNvSpPr>
            <a:spLocks noGrp="1"/>
          </p:cNvSpPr>
          <p:nvPr>
            <p:ph idx="1"/>
          </p:nvPr>
        </p:nvSpPr>
        <p:spPr>
          <a:xfrm>
            <a:off x="457200" y="1143000"/>
            <a:ext cx="8229600" cy="4983163"/>
          </a:xfrm>
        </p:spPr>
        <p:txBody>
          <a:bodyPr>
            <a:normAutofit/>
          </a:bodyPr>
          <a:lstStyle/>
          <a:p>
            <a:r>
              <a:rPr lang="en-US" sz="2400" dirty="0" smtClean="0"/>
              <a:t>A field shaping method that can eliminate the dead gap between APAs appears to be effective and easy to implement, if we don’t mind the distortion it creates.</a:t>
            </a:r>
          </a:p>
          <a:p>
            <a:r>
              <a:rPr lang="en-US" sz="2400" dirty="0" smtClean="0"/>
              <a:t>One field shaping board was be installed in the 35ton TPC between the smallest (3 unit high) APA and its neighbor with adjustable bias voltages.  However, no experimental data is available</a:t>
            </a:r>
          </a:p>
          <a:p>
            <a:r>
              <a:rPr lang="en-US" sz="2400" dirty="0" smtClean="0"/>
              <a:t>Two sets of field shaper boards are planned to be installed between the beam right APAs in NP04.</a:t>
            </a:r>
          </a:p>
        </p:txBody>
      </p:sp>
      <p:sp>
        <p:nvSpPr>
          <p:cNvPr id="4" name="Slide Number Placeholder 3"/>
          <p:cNvSpPr>
            <a:spLocks noGrp="1"/>
          </p:cNvSpPr>
          <p:nvPr>
            <p:ph type="sldNum" sz="quarter" idx="12"/>
          </p:nvPr>
        </p:nvSpPr>
        <p:spPr/>
        <p:txBody>
          <a:bodyPr/>
          <a:lstStyle/>
          <a:p>
            <a:fld id="{FDD1C35D-2BAF-4377-AB7A-CC51489E4237}" type="slidenum">
              <a:rPr lang="en-US" smtClean="0"/>
              <a:t>11</a:t>
            </a:fld>
            <a:endParaRPr lang="en-US" dirty="0"/>
          </a:p>
        </p:txBody>
      </p:sp>
    </p:spTree>
    <p:extLst>
      <p:ext uri="{BB962C8B-B14F-4D97-AF65-F5344CB8AC3E}">
        <p14:creationId xmlns:p14="http://schemas.microsoft.com/office/powerpoint/2010/main" val="24483209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lnSpcReduction="10000"/>
          </a:bodyPr>
          <a:lstStyle/>
          <a:p>
            <a:r>
              <a:rPr lang="en-US" dirty="0" smtClean="0"/>
              <a:t>The diverter would </a:t>
            </a:r>
          </a:p>
          <a:p>
            <a:pPr lvl="1"/>
            <a:r>
              <a:rPr lang="en-US" dirty="0" smtClean="0"/>
              <a:t>Enable all charge collection, and minimize the information loss in the gap</a:t>
            </a:r>
          </a:p>
          <a:p>
            <a:pPr lvl="1"/>
            <a:r>
              <a:rPr lang="en-US" dirty="0" smtClean="0"/>
              <a:t>The fixed electric field distortion allows for a calibration to be done to recover the space dislocation of the track in 3D</a:t>
            </a:r>
          </a:p>
          <a:p>
            <a:pPr lvl="1"/>
            <a:r>
              <a:rPr lang="en-US" dirty="0" smtClean="0"/>
              <a:t>Should be straight forward</a:t>
            </a:r>
          </a:p>
          <a:p>
            <a:r>
              <a:rPr lang="en-US" dirty="0" smtClean="0"/>
              <a:t>Needs to ensure the design can work with the additional 17 mm gap, no show stopper is expected though</a:t>
            </a:r>
          </a:p>
        </p:txBody>
      </p:sp>
      <p:sp>
        <p:nvSpPr>
          <p:cNvPr id="4" name="Slide Number Placeholder 3"/>
          <p:cNvSpPr>
            <a:spLocks noGrp="1"/>
          </p:cNvSpPr>
          <p:nvPr>
            <p:ph type="sldNum" sz="quarter" idx="12"/>
          </p:nvPr>
        </p:nvSpPr>
        <p:spPr/>
        <p:txBody>
          <a:bodyPr/>
          <a:lstStyle/>
          <a:p>
            <a:fld id="{FDD1C35D-2BAF-4377-AB7A-CC51489E4237}" type="slidenum">
              <a:rPr lang="en-US" smtClean="0"/>
              <a:t>12</a:t>
            </a:fld>
            <a:endParaRPr lang="en-US"/>
          </a:p>
        </p:txBody>
      </p:sp>
    </p:spTree>
    <p:extLst>
      <p:ext uri="{BB962C8B-B14F-4D97-AF65-F5344CB8AC3E}">
        <p14:creationId xmlns:p14="http://schemas.microsoft.com/office/powerpoint/2010/main" val="2731846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754" y="-228600"/>
            <a:ext cx="8229600" cy="1143000"/>
          </a:xfrm>
        </p:spPr>
        <p:txBody>
          <a:bodyPr/>
          <a:lstStyle/>
          <a:p>
            <a:r>
              <a:rPr lang="en-US" dirty="0" smtClean="0"/>
              <a:t>Impact of the Physics</a:t>
            </a:r>
            <a:endParaRPr lang="en-US" dirty="0"/>
          </a:p>
        </p:txBody>
      </p:sp>
      <p:sp>
        <p:nvSpPr>
          <p:cNvPr id="3" name="Content Placeholder 2"/>
          <p:cNvSpPr>
            <a:spLocks noGrp="1"/>
          </p:cNvSpPr>
          <p:nvPr>
            <p:ph idx="1"/>
          </p:nvPr>
        </p:nvSpPr>
        <p:spPr>
          <a:xfrm>
            <a:off x="186104" y="701675"/>
            <a:ext cx="8724900" cy="5867400"/>
          </a:xfrm>
        </p:spPr>
        <p:txBody>
          <a:bodyPr>
            <a:normAutofit fontScale="92500" lnSpcReduction="10000"/>
          </a:bodyPr>
          <a:lstStyle/>
          <a:p>
            <a:r>
              <a:rPr lang="en-US" dirty="0" smtClean="0"/>
              <a:t>For the primary physics goal: </a:t>
            </a:r>
            <a:r>
              <a:rPr lang="el-GR" b="1" dirty="0"/>
              <a:t>ν</a:t>
            </a:r>
            <a:r>
              <a:rPr lang="el-GR" b="1" baseline="-25000" dirty="0"/>
              <a:t>μ</a:t>
            </a:r>
            <a:r>
              <a:rPr lang="en-US" b="1" dirty="0">
                <a:sym typeface="Wingdings" panose="05000000000000000000" pitchFamily="2" charset="2"/>
              </a:rPr>
              <a:t></a:t>
            </a:r>
            <a:r>
              <a:rPr lang="el-GR" b="1" dirty="0"/>
              <a:t>ν</a:t>
            </a:r>
            <a:r>
              <a:rPr lang="en-US" b="1" baseline="-25000" dirty="0"/>
              <a:t>e </a:t>
            </a:r>
            <a:r>
              <a:rPr lang="en-US" b="1" dirty="0" smtClean="0"/>
              <a:t>oscillation</a:t>
            </a:r>
          </a:p>
          <a:p>
            <a:r>
              <a:rPr lang="en-US" dirty="0" smtClean="0"/>
              <a:t>The essential things are:  </a:t>
            </a:r>
          </a:p>
          <a:p>
            <a:pPr lvl="1"/>
            <a:r>
              <a:rPr lang="en-US" dirty="0" smtClean="0"/>
              <a:t>Energy reconstruction </a:t>
            </a:r>
            <a:endParaRPr lang="en-US" dirty="0">
              <a:sym typeface="Wingdings" panose="05000000000000000000" pitchFamily="2" charset="2"/>
            </a:endParaRPr>
          </a:p>
          <a:p>
            <a:pPr lvl="2"/>
            <a:r>
              <a:rPr lang="en-US" dirty="0" smtClean="0">
                <a:sym typeface="Wingdings" panose="05000000000000000000" pitchFamily="2" charset="2"/>
              </a:rPr>
              <a:t>Gap may lead to ionization electron loss, or inefficient </a:t>
            </a:r>
            <a:r>
              <a:rPr lang="en-US" dirty="0">
                <a:sym typeface="Wingdings" panose="05000000000000000000" pitchFamily="2" charset="2"/>
              </a:rPr>
              <a:t>recombination correction (see more at </a:t>
            </a:r>
            <a:r>
              <a:rPr lang="en-US" dirty="0">
                <a:sym typeface="Wingdings" panose="05000000000000000000" pitchFamily="2" charset="2"/>
                <a:hlinkClick r:id="rId2"/>
              </a:rPr>
              <a:t>http://lar.bnl.gov/properties/#</a:t>
            </a:r>
            <a:r>
              <a:rPr lang="en-US" dirty="0" smtClean="0">
                <a:sym typeface="Wingdings" panose="05000000000000000000" pitchFamily="2" charset="2"/>
                <a:hlinkClick r:id="rId2"/>
              </a:rPr>
              <a:t>particle-pass</a:t>
            </a:r>
            <a:r>
              <a:rPr lang="en-US" dirty="0" smtClean="0">
                <a:sym typeface="Wingdings" panose="05000000000000000000" pitchFamily="2" charset="2"/>
              </a:rPr>
              <a:t>) </a:t>
            </a:r>
          </a:p>
          <a:p>
            <a:pPr lvl="2"/>
            <a:r>
              <a:rPr lang="en-US" dirty="0" smtClean="0">
                <a:sym typeface="Wingdings" panose="05000000000000000000" pitchFamily="2" charset="2"/>
              </a:rPr>
              <a:t>Its value can be estimated by multiple methods:</a:t>
            </a:r>
          </a:p>
          <a:p>
            <a:pPr lvl="3"/>
            <a:r>
              <a:rPr lang="en-US" dirty="0" smtClean="0">
                <a:sym typeface="Wingdings" panose="05000000000000000000" pitchFamily="2" charset="2"/>
              </a:rPr>
              <a:t>For track, rely on track length</a:t>
            </a:r>
          </a:p>
          <a:p>
            <a:pPr lvl="3"/>
            <a:r>
              <a:rPr lang="en-US" dirty="0" smtClean="0">
                <a:sym typeface="Wingdings" panose="05000000000000000000" pitchFamily="2" charset="2"/>
              </a:rPr>
              <a:t>For shower or non-stopping track, can use the adjacent energy to fill in the gap</a:t>
            </a:r>
            <a:endParaRPr lang="en-US" dirty="0">
              <a:sym typeface="Wingdings" panose="05000000000000000000" pitchFamily="2" charset="2"/>
            </a:endParaRPr>
          </a:p>
          <a:p>
            <a:pPr lvl="2"/>
            <a:r>
              <a:rPr lang="en-US" dirty="0" smtClean="0">
                <a:sym typeface="Wingdings" panose="05000000000000000000" pitchFamily="2" charset="2"/>
              </a:rPr>
              <a:t>Resolution will be dominated by neutrons in the final states</a:t>
            </a:r>
          </a:p>
          <a:p>
            <a:pPr lvl="1"/>
            <a:r>
              <a:rPr lang="en-US" dirty="0" smtClean="0">
                <a:sym typeface="Wingdings" panose="05000000000000000000" pitchFamily="2" charset="2"/>
              </a:rPr>
              <a:t>Event ID:</a:t>
            </a:r>
          </a:p>
          <a:p>
            <a:pPr lvl="2"/>
            <a:r>
              <a:rPr lang="en-US" dirty="0" smtClean="0">
                <a:sym typeface="Wingdings" panose="05000000000000000000" pitchFamily="2" charset="2"/>
              </a:rPr>
              <a:t>Vertex has to be away from the gap, so that one can rely on the </a:t>
            </a:r>
            <a:r>
              <a:rPr lang="en-US" dirty="0" err="1" smtClean="0">
                <a:sym typeface="Wingdings" panose="05000000000000000000" pitchFamily="2" charset="2"/>
              </a:rPr>
              <a:t>dE</a:t>
            </a:r>
            <a:r>
              <a:rPr lang="en-US" dirty="0" smtClean="0">
                <a:sym typeface="Wingdings" panose="05000000000000000000" pitchFamily="2" charset="2"/>
              </a:rPr>
              <a:t>/dx at the initial track and gap identification for e/gamma separation</a:t>
            </a:r>
          </a:p>
          <a:p>
            <a:pPr lvl="2"/>
            <a:r>
              <a:rPr lang="en-US" dirty="0" smtClean="0">
                <a:sym typeface="Wingdings" panose="05000000000000000000" pitchFamily="2" charset="2"/>
              </a:rPr>
              <a:t>Loss in fiducial volume will be present anyway due to cool down</a:t>
            </a:r>
          </a:p>
          <a:p>
            <a:pPr lvl="2"/>
            <a:endParaRPr lang="en-US" dirty="0"/>
          </a:p>
        </p:txBody>
      </p:sp>
      <p:sp>
        <p:nvSpPr>
          <p:cNvPr id="4" name="Slide Number Placeholder 3"/>
          <p:cNvSpPr>
            <a:spLocks noGrp="1"/>
          </p:cNvSpPr>
          <p:nvPr>
            <p:ph type="sldNum" sz="quarter" idx="12"/>
          </p:nvPr>
        </p:nvSpPr>
        <p:spPr/>
        <p:txBody>
          <a:bodyPr/>
          <a:lstStyle/>
          <a:p>
            <a:fld id="{FDD1C35D-2BAF-4377-AB7A-CC51489E4237}" type="slidenum">
              <a:rPr lang="en-US" smtClean="0"/>
              <a:t>2</a:t>
            </a:fld>
            <a:endParaRPr lang="en-US"/>
          </a:p>
        </p:txBody>
      </p:sp>
    </p:spTree>
    <p:extLst>
      <p:ext uri="{BB962C8B-B14F-4D97-AF65-F5344CB8AC3E}">
        <p14:creationId xmlns:p14="http://schemas.microsoft.com/office/powerpoint/2010/main" val="607155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654"/>
            <a:ext cx="8229600" cy="1143000"/>
          </a:xfrm>
        </p:spPr>
        <p:txBody>
          <a:bodyPr>
            <a:normAutofit fontScale="90000"/>
          </a:bodyPr>
          <a:lstStyle/>
          <a:p>
            <a:r>
              <a:rPr lang="en-US" dirty="0" smtClean="0"/>
              <a:t>Potential danger of Signal Processing</a:t>
            </a:r>
            <a:endParaRPr lang="en-US" dirty="0"/>
          </a:p>
        </p:txBody>
      </p:sp>
      <p:sp>
        <p:nvSpPr>
          <p:cNvPr id="3" name="Content Placeholder 2"/>
          <p:cNvSpPr>
            <a:spLocks noGrp="1"/>
          </p:cNvSpPr>
          <p:nvPr>
            <p:ph idx="1"/>
          </p:nvPr>
        </p:nvSpPr>
        <p:spPr>
          <a:xfrm>
            <a:off x="304800" y="1066800"/>
            <a:ext cx="8382000" cy="5715000"/>
          </a:xfrm>
        </p:spPr>
        <p:txBody>
          <a:bodyPr>
            <a:normAutofit fontScale="92500" lnSpcReduction="10000"/>
          </a:bodyPr>
          <a:lstStyle/>
          <a:p>
            <a:r>
              <a:rPr lang="en-US" sz="2800" dirty="0" smtClean="0"/>
              <a:t>At the boundary region, the field line will not be uniform, and one worry would be ionization electron collected on the induction wire planes</a:t>
            </a:r>
          </a:p>
          <a:p>
            <a:pPr lvl="1"/>
            <a:r>
              <a:rPr lang="en-US" sz="2400" dirty="0" smtClean="0"/>
              <a:t>This will leads to troubles in the signal processing chain</a:t>
            </a:r>
          </a:p>
          <a:p>
            <a:pPr lvl="1"/>
            <a:r>
              <a:rPr lang="en-US" sz="2400" dirty="0" smtClean="0"/>
              <a:t>There is a potential solution, L1 signal processing, but the speed is relative slow compared to the signal processing, also charge bias is expected</a:t>
            </a:r>
            <a:br>
              <a:rPr lang="en-US" sz="2400" dirty="0" smtClean="0"/>
            </a:br>
            <a:r>
              <a:rPr lang="en-US" sz="2400" dirty="0" smtClean="0"/>
              <a:t>with this approach, so it</a:t>
            </a:r>
            <a:br>
              <a:rPr lang="en-US" sz="2400" dirty="0" smtClean="0"/>
            </a:br>
            <a:r>
              <a:rPr lang="en-US" sz="2400" dirty="0" smtClean="0"/>
              <a:t>is better to avoid such</a:t>
            </a:r>
            <a:br>
              <a:rPr lang="en-US" sz="2400" dirty="0" smtClean="0"/>
            </a:br>
            <a:r>
              <a:rPr lang="en-US" sz="2400" dirty="0" smtClean="0"/>
              <a:t>problem from its root</a:t>
            </a:r>
          </a:p>
          <a:p>
            <a:r>
              <a:rPr lang="en-US" sz="2800" dirty="0" smtClean="0"/>
              <a:t>The solution would be </a:t>
            </a:r>
            <a:br>
              <a:rPr lang="en-US" sz="2800" dirty="0" smtClean="0"/>
            </a:br>
            <a:r>
              <a:rPr lang="en-US" sz="2800" dirty="0" smtClean="0"/>
              <a:t>diverter design from </a:t>
            </a:r>
            <a:br>
              <a:rPr lang="en-US" sz="2800" dirty="0" smtClean="0"/>
            </a:br>
            <a:r>
              <a:rPr lang="en-US" sz="2800" dirty="0" smtClean="0"/>
              <a:t>Bo Yu</a:t>
            </a:r>
          </a:p>
          <a:p>
            <a:pPr lvl="1"/>
            <a:r>
              <a:rPr lang="en-US" sz="2400" dirty="0" smtClean="0"/>
              <a:t>Collect all the charge </a:t>
            </a:r>
            <a:br>
              <a:rPr lang="en-US" sz="2400" dirty="0" smtClean="0"/>
            </a:br>
            <a:r>
              <a:rPr lang="en-US" sz="2400" dirty="0" smtClean="0"/>
              <a:t>drifting towards the gap</a:t>
            </a:r>
          </a:p>
        </p:txBody>
      </p:sp>
      <p:sp>
        <p:nvSpPr>
          <p:cNvPr id="4" name="Slide Number Placeholder 3"/>
          <p:cNvSpPr>
            <a:spLocks noGrp="1"/>
          </p:cNvSpPr>
          <p:nvPr>
            <p:ph type="sldNum" sz="quarter" idx="12"/>
          </p:nvPr>
        </p:nvSpPr>
        <p:spPr/>
        <p:txBody>
          <a:bodyPr/>
          <a:lstStyle/>
          <a:p>
            <a:fld id="{FDD1C35D-2BAF-4377-AB7A-CC51489E4237}" type="slidenum">
              <a:rPr lang="en-US" smtClean="0"/>
              <a:t>3</a:t>
            </a:fld>
            <a:endParaRPr lang="en-US"/>
          </a:p>
        </p:txBody>
      </p:sp>
      <p:pic>
        <p:nvPicPr>
          <p:cNvPr id="5"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1792" y="3531632"/>
            <a:ext cx="4600615" cy="3124200"/>
          </a:xfrm>
          <a:prstGeom prst="rect">
            <a:avLst/>
          </a:prstGeom>
        </p:spPr>
      </p:pic>
      <p:sp>
        <p:nvSpPr>
          <p:cNvPr id="6" name="TextBox 5"/>
          <p:cNvSpPr txBox="1"/>
          <p:nvPr/>
        </p:nvSpPr>
        <p:spPr>
          <a:xfrm>
            <a:off x="7013607" y="4724400"/>
            <a:ext cx="1828800" cy="369332"/>
          </a:xfrm>
          <a:prstGeom prst="rect">
            <a:avLst/>
          </a:prstGeom>
          <a:noFill/>
        </p:spPr>
        <p:txBody>
          <a:bodyPr wrap="square" rtlCol="0">
            <a:spAutoFit/>
          </a:bodyPr>
          <a:lstStyle/>
          <a:p>
            <a:r>
              <a:rPr lang="en-US" dirty="0" err="1" smtClean="0"/>
              <a:t>MicroBooNE</a:t>
            </a:r>
            <a:r>
              <a:rPr lang="en-US" dirty="0" smtClean="0"/>
              <a:t> </a:t>
            </a:r>
          </a:p>
        </p:txBody>
      </p:sp>
    </p:spTree>
    <p:extLst>
      <p:ext uri="{BB962C8B-B14F-4D97-AF65-F5344CB8AC3E}">
        <p14:creationId xmlns:p14="http://schemas.microsoft.com/office/powerpoint/2010/main" val="1987912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smtClean="0"/>
              <a:t>Using Field Shaping Electrodes to Eliminate the Dead Space Between APAs</a:t>
            </a:r>
            <a:endParaRPr lang="en-US" sz="3600" dirty="0"/>
          </a:p>
        </p:txBody>
      </p:sp>
      <p:sp>
        <p:nvSpPr>
          <p:cNvPr id="3" name="Subtitle 2"/>
          <p:cNvSpPr>
            <a:spLocks noGrp="1"/>
          </p:cNvSpPr>
          <p:nvPr>
            <p:ph type="subTitle" idx="1"/>
          </p:nvPr>
        </p:nvSpPr>
        <p:spPr/>
        <p:txBody>
          <a:bodyPr/>
          <a:lstStyle/>
          <a:p>
            <a:r>
              <a:rPr lang="en-US" dirty="0" smtClean="0"/>
              <a:t>Bo Yu</a:t>
            </a:r>
          </a:p>
          <a:p>
            <a:r>
              <a:rPr lang="en-US" dirty="0" smtClean="0"/>
              <a:t>9/22/2017</a:t>
            </a:r>
            <a:endParaRPr lang="en-US" dirty="0"/>
          </a:p>
        </p:txBody>
      </p:sp>
    </p:spTree>
    <p:extLst>
      <p:ext uri="{BB962C8B-B14F-4D97-AF65-F5344CB8AC3E}">
        <p14:creationId xmlns:p14="http://schemas.microsoft.com/office/powerpoint/2010/main" val="31383278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r>
              <a:rPr lang="en-US" sz="3200" dirty="0" smtClean="0"/>
              <a:t>Dead Space Between APAs </a:t>
            </a:r>
            <a:endParaRPr lang="en-US" sz="3200" dirty="0"/>
          </a:p>
        </p:txBody>
      </p:sp>
      <p:sp>
        <p:nvSpPr>
          <p:cNvPr id="4" name="TextBox 3"/>
          <p:cNvSpPr txBox="1"/>
          <p:nvPr/>
        </p:nvSpPr>
        <p:spPr>
          <a:xfrm>
            <a:off x="304800" y="914400"/>
            <a:ext cx="4267200" cy="5786199"/>
          </a:xfrm>
          <a:prstGeom prst="rect">
            <a:avLst/>
          </a:prstGeom>
          <a:noFill/>
        </p:spPr>
        <p:txBody>
          <a:bodyPr wrap="square" rtlCol="0">
            <a:spAutoFit/>
          </a:bodyPr>
          <a:lstStyle/>
          <a:p>
            <a:pPr lvl="0">
              <a:spcBef>
                <a:spcPts val="600"/>
              </a:spcBef>
            </a:pPr>
            <a:r>
              <a:rPr lang="en-US" dirty="0" smtClean="0"/>
              <a:t>The LBNE APAs use a set of 1/8” thick FR4 boards to bond the wires at the 3 butting edges of the APAs.  On the long edges, there are two layers of such boards (U &amp; V), while on the short edge, there are 4 layers (G,U,V &amp; X). </a:t>
            </a:r>
          </a:p>
          <a:p>
            <a:pPr lvl="0">
              <a:spcBef>
                <a:spcPts val="600"/>
              </a:spcBef>
            </a:pPr>
            <a:r>
              <a:rPr lang="en-US" dirty="0" smtClean="0"/>
              <a:t>The electric field near the gap between APAs is difficult to </a:t>
            </a:r>
            <a:r>
              <a:rPr lang="en-US" dirty="0"/>
              <a:t>calculate due </a:t>
            </a:r>
            <a:r>
              <a:rPr lang="en-US" dirty="0" smtClean="0"/>
              <a:t>to the possible charging of insulating surfaces and a mix of conductors and insulators.  As a result, the electron drift paths in that area are also difficult to predict.</a:t>
            </a:r>
          </a:p>
          <a:p>
            <a:pPr>
              <a:spcBef>
                <a:spcPts val="600"/>
              </a:spcBef>
            </a:pPr>
            <a:r>
              <a:rPr lang="en-US" dirty="0" smtClean="0"/>
              <a:t>Up to now, the </a:t>
            </a:r>
            <a:r>
              <a:rPr lang="en-US" dirty="0"/>
              <a:t>drift volume above these </a:t>
            </a:r>
            <a:r>
              <a:rPr lang="en-US" dirty="0" smtClean="0"/>
              <a:t>gaps </a:t>
            </a:r>
            <a:r>
              <a:rPr lang="en-US" dirty="0"/>
              <a:t>are considered inactive from the point of view of charge signal collection</a:t>
            </a:r>
            <a:r>
              <a:rPr lang="en-US" dirty="0" smtClean="0"/>
              <a:t>.  Although we can expect mixed collection and induction type signal over the gaps.</a:t>
            </a:r>
            <a:r>
              <a:rPr lang="en-US" dirty="0"/>
              <a:t> </a:t>
            </a:r>
            <a:r>
              <a:rPr lang="en-US" dirty="0" smtClean="0"/>
              <a:t> The collection type signal on the induction wires (U &amp; V) may cause confusion in the pattern reconstruction.</a:t>
            </a:r>
          </a:p>
        </p:txBody>
      </p:sp>
      <p:sp>
        <p:nvSpPr>
          <p:cNvPr id="5" name="Slide Number Placeholder 4"/>
          <p:cNvSpPr>
            <a:spLocks noGrp="1"/>
          </p:cNvSpPr>
          <p:nvPr>
            <p:ph type="sldNum" sz="quarter" idx="12"/>
          </p:nvPr>
        </p:nvSpPr>
        <p:spPr/>
        <p:txBody>
          <a:bodyPr/>
          <a:lstStyle/>
          <a:p>
            <a:fld id="{FDD1C35D-2BAF-4377-AB7A-CC51489E4237}" type="slidenum">
              <a:rPr lang="en-US" smtClean="0"/>
              <a:t>5</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066800"/>
            <a:ext cx="4533899" cy="2996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C:\Users\yubo.BNL\Documents\LBNE\TPC\APA\APA_demo_corn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6864" y="4191000"/>
            <a:ext cx="3295376" cy="2471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5312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31189" y="4449330"/>
            <a:ext cx="3780121" cy="2180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274638"/>
            <a:ext cx="8229600" cy="563562"/>
          </a:xfrm>
        </p:spPr>
        <p:txBody>
          <a:bodyPr>
            <a:noAutofit/>
          </a:bodyPr>
          <a:lstStyle/>
          <a:p>
            <a:r>
              <a:rPr lang="en-US" sz="3200" dirty="0" smtClean="0"/>
              <a:t>Field Shaping Near the Gap Between APAs </a:t>
            </a:r>
            <a:endParaRPr lang="en-US" sz="3200" dirty="0"/>
          </a:p>
        </p:txBody>
      </p:sp>
      <p:sp>
        <p:nvSpPr>
          <p:cNvPr id="4" name="TextBox 3"/>
          <p:cNvSpPr txBox="1"/>
          <p:nvPr/>
        </p:nvSpPr>
        <p:spPr>
          <a:xfrm>
            <a:off x="341902" y="1371600"/>
            <a:ext cx="4458697" cy="5232202"/>
          </a:xfrm>
          <a:prstGeom prst="rect">
            <a:avLst/>
          </a:prstGeom>
          <a:noFill/>
        </p:spPr>
        <p:txBody>
          <a:bodyPr wrap="square" rtlCol="0">
            <a:spAutoFit/>
          </a:bodyPr>
          <a:lstStyle/>
          <a:p>
            <a:pPr lvl="0">
              <a:spcBef>
                <a:spcPts val="600"/>
              </a:spcBef>
            </a:pPr>
            <a:r>
              <a:rPr lang="en-US" dirty="0" smtClean="0"/>
              <a:t>Instead of living with the uncertainties in the electron drift path near the gaps, we can instrument a simple field shaping electrode above the gap to better define the electric field above the gap:</a:t>
            </a:r>
          </a:p>
          <a:p>
            <a:pPr lvl="0">
              <a:spcBef>
                <a:spcPts val="600"/>
              </a:spcBef>
            </a:pPr>
            <a:r>
              <a:rPr lang="en-US" dirty="0"/>
              <a:t>Insert a printed circuit board with some strip pattern in the physical gap between the two APAs, and bias the strips in a voltage distribution such that the incoming electrons will be deflected away from this gap and land in the active region of the wire frame.  </a:t>
            </a:r>
            <a:endParaRPr lang="en-US" dirty="0" smtClean="0"/>
          </a:p>
          <a:p>
            <a:pPr lvl="0">
              <a:spcBef>
                <a:spcPts val="600"/>
              </a:spcBef>
            </a:pPr>
            <a:r>
              <a:rPr lang="en-US" dirty="0" smtClean="0"/>
              <a:t>In this field configuration, </a:t>
            </a:r>
            <a:r>
              <a:rPr lang="en-US" dirty="0"/>
              <a:t>we do not lose any electrons, but </a:t>
            </a:r>
            <a:r>
              <a:rPr lang="en-US" dirty="0" smtClean="0"/>
              <a:t>reconstructed </a:t>
            </a:r>
            <a:r>
              <a:rPr lang="en-US" dirty="0"/>
              <a:t>inclined </a:t>
            </a:r>
            <a:r>
              <a:rPr lang="en-US" dirty="0" smtClean="0"/>
              <a:t>tracks </a:t>
            </a:r>
            <a:r>
              <a:rPr lang="en-US" dirty="0"/>
              <a:t>will appear distorted at this </a:t>
            </a:r>
            <a:r>
              <a:rPr lang="en-US" dirty="0" smtClean="0"/>
              <a:t>gap.</a:t>
            </a:r>
            <a:r>
              <a:rPr lang="en-US" dirty="0"/>
              <a:t>  </a:t>
            </a:r>
            <a:r>
              <a:rPr lang="en-US" dirty="0" smtClean="0"/>
              <a:t>The </a:t>
            </a:r>
            <a:r>
              <a:rPr lang="en-US" dirty="0"/>
              <a:t>width of this distorted region could reach </a:t>
            </a:r>
            <a:r>
              <a:rPr lang="en-US" dirty="0" smtClean="0"/>
              <a:t>~5cm</a:t>
            </a:r>
            <a:r>
              <a:rPr lang="en-US" dirty="0"/>
              <a:t>. </a:t>
            </a:r>
            <a:r>
              <a:rPr lang="en-US" dirty="0" smtClean="0"/>
              <a:t>This </a:t>
            </a:r>
            <a:r>
              <a:rPr lang="en-US" dirty="0"/>
              <a:t>is a fixed distortion that can be easily mapped out and corrected.</a:t>
            </a:r>
          </a:p>
          <a:p>
            <a:endParaRPr lang="en-US" dirty="0"/>
          </a:p>
        </p:txBody>
      </p:sp>
      <p:sp>
        <p:nvSpPr>
          <p:cNvPr id="3" name="Slide Number Placeholder 2"/>
          <p:cNvSpPr>
            <a:spLocks noGrp="1"/>
          </p:cNvSpPr>
          <p:nvPr>
            <p:ph type="sldNum" sz="quarter" idx="12"/>
          </p:nvPr>
        </p:nvSpPr>
        <p:spPr/>
        <p:txBody>
          <a:bodyPr/>
          <a:lstStyle/>
          <a:p>
            <a:fld id="{FDD1C35D-2BAF-4377-AB7A-CC51489E4237}" type="slidenum">
              <a:rPr lang="en-US" smtClean="0"/>
              <a:t>6</a:t>
            </a:fld>
            <a:endParaRPr lang="en-US"/>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102" r="5239"/>
          <a:stretch/>
        </p:blipFill>
        <p:spPr bwMode="auto">
          <a:xfrm>
            <a:off x="4800600" y="990600"/>
            <a:ext cx="4056758" cy="314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7005583" y="4648200"/>
            <a:ext cx="614417" cy="246221"/>
          </a:xfrm>
          <a:prstGeom prst="rect">
            <a:avLst/>
          </a:prstGeom>
          <a:solidFill>
            <a:schemeClr val="bg1"/>
          </a:solidFill>
          <a:ln>
            <a:solidFill>
              <a:schemeClr val="bg1"/>
            </a:solidFill>
          </a:ln>
        </p:spPr>
        <p:txBody>
          <a:bodyPr wrap="square" lIns="0" tIns="0" rIns="0" bIns="0" rtlCol="0">
            <a:spAutoFit/>
          </a:bodyPr>
          <a:lstStyle/>
          <a:p>
            <a:r>
              <a:rPr lang="en-US" sz="1600" dirty="0" smtClean="0"/>
              <a:t>20mm</a:t>
            </a:r>
            <a:endParaRPr lang="en-US" sz="1600" dirty="0"/>
          </a:p>
        </p:txBody>
      </p:sp>
    </p:spTree>
    <p:extLst>
      <p:ext uri="{BB962C8B-B14F-4D97-AF65-F5344CB8AC3E}">
        <p14:creationId xmlns:p14="http://schemas.microsoft.com/office/powerpoint/2010/main" val="16927106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647" y="274638"/>
            <a:ext cx="8531553" cy="563562"/>
          </a:xfrm>
        </p:spPr>
        <p:txBody>
          <a:bodyPr>
            <a:noAutofit/>
          </a:bodyPr>
          <a:lstStyle/>
          <a:p>
            <a:r>
              <a:rPr lang="en-US" sz="3200" dirty="0" smtClean="0"/>
              <a:t>Electron Drift Paths with or without the E-Diverter</a:t>
            </a:r>
            <a:endParaRPr lang="en-US" sz="3200" dirty="0"/>
          </a:p>
        </p:txBody>
      </p:sp>
      <p:sp>
        <p:nvSpPr>
          <p:cNvPr id="4" name="TextBox 3"/>
          <p:cNvSpPr txBox="1"/>
          <p:nvPr/>
        </p:nvSpPr>
        <p:spPr>
          <a:xfrm>
            <a:off x="457200" y="1295400"/>
            <a:ext cx="3849098" cy="646331"/>
          </a:xfrm>
          <a:prstGeom prst="rect">
            <a:avLst/>
          </a:prstGeom>
          <a:noFill/>
        </p:spPr>
        <p:txBody>
          <a:bodyPr wrap="square" rtlCol="0">
            <a:spAutoFit/>
          </a:bodyPr>
          <a:lstStyle/>
          <a:p>
            <a:pPr lvl="0">
              <a:spcBef>
                <a:spcPts val="600"/>
              </a:spcBef>
            </a:pPr>
            <a:r>
              <a:rPr lang="en-US" dirty="0" smtClean="0"/>
              <a:t>Left: current NP04 APA long edge without e-diverter </a:t>
            </a:r>
            <a:endParaRPr lang="en-US" dirty="0"/>
          </a:p>
        </p:txBody>
      </p:sp>
      <p:sp>
        <p:nvSpPr>
          <p:cNvPr id="3" name="Slide Number Placeholder 2"/>
          <p:cNvSpPr>
            <a:spLocks noGrp="1"/>
          </p:cNvSpPr>
          <p:nvPr>
            <p:ph type="sldNum" sz="quarter" idx="12"/>
          </p:nvPr>
        </p:nvSpPr>
        <p:spPr/>
        <p:txBody>
          <a:bodyPr/>
          <a:lstStyle/>
          <a:p>
            <a:fld id="{FDD1C35D-2BAF-4377-AB7A-CC51489E4237}" type="slidenum">
              <a:rPr lang="en-US" smtClean="0"/>
              <a:t>7</a:t>
            </a:fld>
            <a:endParaRPr lang="en-US"/>
          </a:p>
        </p:txBody>
      </p:sp>
      <p:pic>
        <p:nvPicPr>
          <p:cNvPr id="1027" name="Picture 3" descr="C:\Users\yubo.BNL\Documents\LBNE\ProtoDUNE\protodune-tdr\figures\tpc_apa_e_divert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647" y="2019300"/>
            <a:ext cx="8429626" cy="437110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547507" y="1279071"/>
            <a:ext cx="4189765" cy="646331"/>
          </a:xfrm>
          <a:prstGeom prst="rect">
            <a:avLst/>
          </a:prstGeom>
          <a:noFill/>
        </p:spPr>
        <p:txBody>
          <a:bodyPr wrap="square" rtlCol="0">
            <a:spAutoFit/>
          </a:bodyPr>
          <a:lstStyle/>
          <a:p>
            <a:pPr lvl="0">
              <a:spcBef>
                <a:spcPts val="600"/>
              </a:spcBef>
            </a:pPr>
            <a:r>
              <a:rPr lang="en-US" dirty="0" smtClean="0"/>
              <a:t>Right: NP04 APA long edge with 2 electrode e-diverter  (-2300V and -1300V)</a:t>
            </a:r>
            <a:endParaRPr lang="en-US" dirty="0"/>
          </a:p>
        </p:txBody>
      </p:sp>
    </p:spTree>
    <p:extLst>
      <p:ext uri="{BB962C8B-B14F-4D97-AF65-F5344CB8AC3E}">
        <p14:creationId xmlns:p14="http://schemas.microsoft.com/office/powerpoint/2010/main" val="20838343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819400" cy="5059362"/>
          </a:xfrm>
        </p:spPr>
        <p:txBody>
          <a:bodyPr>
            <a:normAutofit/>
          </a:bodyPr>
          <a:lstStyle/>
          <a:p>
            <a:r>
              <a:rPr lang="en-US" dirty="0" smtClean="0"/>
              <a:t>New simulation for the Gap</a:t>
            </a:r>
            <a:br>
              <a:rPr lang="en-US" dirty="0" smtClean="0"/>
            </a:br>
            <a:r>
              <a:rPr lang="en-US" dirty="0"/>
              <a:t/>
            </a:r>
            <a:br>
              <a:rPr lang="en-US" dirty="0"/>
            </a:br>
            <a:r>
              <a:rPr lang="en-US" dirty="0" smtClean="0"/>
              <a:t>to be explained by Bo</a:t>
            </a: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48100" y="388792"/>
            <a:ext cx="5410200" cy="5974485"/>
          </a:xfrm>
        </p:spPr>
      </p:pic>
      <p:sp>
        <p:nvSpPr>
          <p:cNvPr id="4" name="Slide Number Placeholder 3"/>
          <p:cNvSpPr>
            <a:spLocks noGrp="1"/>
          </p:cNvSpPr>
          <p:nvPr>
            <p:ph type="sldNum" sz="quarter" idx="12"/>
          </p:nvPr>
        </p:nvSpPr>
        <p:spPr/>
        <p:txBody>
          <a:bodyPr/>
          <a:lstStyle/>
          <a:p>
            <a:fld id="{FDD1C35D-2BAF-4377-AB7A-CC51489E4237}" type="slidenum">
              <a:rPr lang="en-US" smtClean="0"/>
              <a:t>8</a:t>
            </a:fld>
            <a:endParaRPr lang="en-US"/>
          </a:p>
        </p:txBody>
      </p:sp>
    </p:spTree>
    <p:extLst>
      <p:ext uri="{BB962C8B-B14F-4D97-AF65-F5344CB8AC3E}">
        <p14:creationId xmlns:p14="http://schemas.microsoft.com/office/powerpoint/2010/main" val="3551854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398" y="2810069"/>
            <a:ext cx="8785583"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274638"/>
            <a:ext cx="8229600" cy="563562"/>
          </a:xfrm>
        </p:spPr>
        <p:txBody>
          <a:bodyPr>
            <a:normAutofit fontScale="90000"/>
          </a:bodyPr>
          <a:lstStyle/>
          <a:p>
            <a:r>
              <a:rPr lang="en-US" dirty="0" smtClean="0"/>
              <a:t>Electron Diverter Board</a:t>
            </a:r>
            <a:endParaRPr lang="en-US" dirty="0"/>
          </a:p>
        </p:txBody>
      </p:sp>
      <p:sp>
        <p:nvSpPr>
          <p:cNvPr id="4" name="Slide Number Placeholder 3"/>
          <p:cNvSpPr>
            <a:spLocks noGrp="1"/>
          </p:cNvSpPr>
          <p:nvPr>
            <p:ph type="sldNum" sz="quarter" idx="12"/>
          </p:nvPr>
        </p:nvSpPr>
        <p:spPr/>
        <p:txBody>
          <a:bodyPr/>
          <a:lstStyle/>
          <a:p>
            <a:fld id="{56EE934C-9440-4A7A-A207-CA00701AB54F}" type="slidenum">
              <a:rPr lang="en-US" smtClean="0"/>
              <a:t>9</a:t>
            </a:fld>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9424" y="1059025"/>
            <a:ext cx="4876799" cy="2168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5396107"/>
            <a:ext cx="2274119" cy="1452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89720" y="1218531"/>
            <a:ext cx="4069704" cy="1477328"/>
          </a:xfrm>
          <a:prstGeom prst="rect">
            <a:avLst/>
          </a:prstGeom>
          <a:noFill/>
        </p:spPr>
        <p:txBody>
          <a:bodyPr wrap="square" rtlCol="0">
            <a:spAutoFit/>
          </a:bodyPr>
          <a:lstStyle/>
          <a:p>
            <a:r>
              <a:rPr lang="en-US" dirty="0" smtClean="0"/>
              <a:t>Each APA gap requires 1 full board, and 9 chopped boards to reach the 6m length.</a:t>
            </a:r>
          </a:p>
          <a:p>
            <a:endParaRPr lang="en-US" dirty="0"/>
          </a:p>
          <a:p>
            <a:r>
              <a:rPr lang="en-US" dirty="0" smtClean="0"/>
              <a:t>Interconnection between boards made by soldering 2 copper wires per strip.</a:t>
            </a:r>
            <a:endParaRPr lang="en-US" dirty="0"/>
          </a:p>
        </p:txBody>
      </p:sp>
    </p:spTree>
    <p:extLst>
      <p:ext uri="{BB962C8B-B14F-4D97-AF65-F5344CB8AC3E}">
        <p14:creationId xmlns:p14="http://schemas.microsoft.com/office/powerpoint/2010/main" val="2339954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629</TotalTime>
  <Words>772</Words>
  <Application>Microsoft Office PowerPoint</Application>
  <PresentationFormat>On-screen Show (4:3)</PresentationFormat>
  <Paragraphs>66</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Wingdings</vt:lpstr>
      <vt:lpstr>Office Theme</vt:lpstr>
      <vt:lpstr>Background Information</vt:lpstr>
      <vt:lpstr>Impact of the Physics</vt:lpstr>
      <vt:lpstr>Potential danger of Signal Processing</vt:lpstr>
      <vt:lpstr>Using Field Shaping Electrodes to Eliminate the Dead Space Between APAs</vt:lpstr>
      <vt:lpstr>Dead Space Between APAs </vt:lpstr>
      <vt:lpstr>Field Shaping Near the Gap Between APAs </vt:lpstr>
      <vt:lpstr>Electron Drift Paths with or without the E-Diverter</vt:lpstr>
      <vt:lpstr>New simulation for the Gap  to be explained by Bo</vt:lpstr>
      <vt:lpstr>Electron Diverter Board</vt:lpstr>
      <vt:lpstr>Implementation in NP04</vt:lpstr>
      <vt:lpstr>Summary</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Alternative Wire Bonding Board Configuration</dc:title>
  <dc:creator>Bo Yu</dc:creator>
  <cp:lastModifiedBy>Qian, Xin</cp:lastModifiedBy>
  <cp:revision>59</cp:revision>
  <dcterms:created xsi:type="dcterms:W3CDTF">2014-10-26T17:33:39Z</dcterms:created>
  <dcterms:modified xsi:type="dcterms:W3CDTF">2017-09-25T15:36:57Z</dcterms:modified>
</cp:coreProperties>
</file>