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6"/>
  </p:notesMasterIdLst>
  <p:handoutMasterIdLst>
    <p:handoutMasterId r:id="rId7"/>
  </p:handoutMasterIdLst>
  <p:sldIdLst>
    <p:sldId id="265" r:id="rId3"/>
    <p:sldId id="266" r:id="rId4"/>
    <p:sldId id="267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 snapToObjects="1">
      <p:cViewPr varScale="1">
        <p:scale>
          <a:sx n="129" d="100"/>
          <a:sy n="129" d="100"/>
        </p:scale>
        <p:origin x="27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elhoed\Desktop\IARC\Clinac\SA\Air%20Activation\Ozone_A2D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Enclosure Ozone Concentration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'O-zone (2)'!$D$14</c:f>
              <c:strCache>
                <c:ptCount val="1"/>
                <c:pt idx="0">
                  <c:v>ppm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5"/>
              <c:layout/>
              <c:tx>
                <c:rich>
                  <a:bodyPr/>
                  <a:lstStyle/>
                  <a:p>
                    <a:fld id="{31680825-C046-4996-A3DD-8CF1414E96D7}" type="YVALUE">
                      <a:rPr lang="en-US" baseline="0"/>
                      <a:pPr/>
                      <a:t>[Y 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27A-4C05-9179-5C85CF3DC371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'O-zone (2)'!$B$15:$B$40</c:f>
              <c:numCache>
                <c:formatCode>0.00</c:formatCode>
                <c:ptCount val="26"/>
                <c:pt idx="0">
                  <c:v>2.7777777777777779E-3</c:v>
                </c:pt>
                <c:pt idx="1">
                  <c:v>1.6666666666666666E-2</c:v>
                </c:pt>
                <c:pt idx="2">
                  <c:v>3.3333333333333333E-2</c:v>
                </c:pt>
                <c:pt idx="3">
                  <c:v>0.25</c:v>
                </c:pt>
                <c:pt idx="4">
                  <c:v>0.5</c:v>
                </c:pt>
                <c:pt idx="5">
                  <c:v>0.75</c:v>
                </c:pt>
                <c:pt idx="6">
                  <c:v>1</c:v>
                </c:pt>
                <c:pt idx="7">
                  <c:v>1.25</c:v>
                </c:pt>
                <c:pt idx="8">
                  <c:v>1.5</c:v>
                </c:pt>
                <c:pt idx="9">
                  <c:v>1.75</c:v>
                </c:pt>
                <c:pt idx="10">
                  <c:v>2</c:v>
                </c:pt>
                <c:pt idx="11">
                  <c:v>2.25</c:v>
                </c:pt>
                <c:pt idx="12">
                  <c:v>2.5</c:v>
                </c:pt>
                <c:pt idx="13">
                  <c:v>2.75</c:v>
                </c:pt>
                <c:pt idx="14">
                  <c:v>3</c:v>
                </c:pt>
                <c:pt idx="15">
                  <c:v>3.25</c:v>
                </c:pt>
                <c:pt idx="16">
                  <c:v>3.5</c:v>
                </c:pt>
                <c:pt idx="17">
                  <c:v>3.75</c:v>
                </c:pt>
                <c:pt idx="18">
                  <c:v>4</c:v>
                </c:pt>
                <c:pt idx="19">
                  <c:v>4.25</c:v>
                </c:pt>
                <c:pt idx="20">
                  <c:v>4.5</c:v>
                </c:pt>
                <c:pt idx="21">
                  <c:v>4.75</c:v>
                </c:pt>
                <c:pt idx="22">
                  <c:v>5</c:v>
                </c:pt>
                <c:pt idx="23">
                  <c:v>5.25</c:v>
                </c:pt>
                <c:pt idx="24">
                  <c:v>5.5</c:v>
                </c:pt>
                <c:pt idx="25">
                  <c:v>5.75</c:v>
                </c:pt>
              </c:numCache>
            </c:numRef>
          </c:xVal>
          <c:yVal>
            <c:numRef>
              <c:f>'O-zone (2)'!$D$15:$D$40</c:f>
              <c:numCache>
                <c:formatCode>0.00E+00</c:formatCode>
                <c:ptCount val="26"/>
                <c:pt idx="0">
                  <c:v>2.4845746108974689E-4</c:v>
                </c:pt>
                <c:pt idx="1">
                  <c:v>1.4740712545392701E-3</c:v>
                </c:pt>
                <c:pt idx="2">
                  <c:v>2.9087808007720985E-3</c:v>
                </c:pt>
                <c:pt idx="3">
                  <c:v>1.8420167129650489E-2</c:v>
                </c:pt>
                <c:pt idx="4">
                  <c:v>3.069388760285794E-2</c:v>
                </c:pt>
                <c:pt idx="5">
                  <c:v>3.8872109504652932E-2</c:v>
                </c:pt>
                <c:pt idx="6">
                  <c:v>4.432141997420453E-2</c:v>
                </c:pt>
                <c:pt idx="7">
                  <c:v>4.795240296172254E-2</c:v>
                </c:pt>
                <c:pt idx="8">
                  <c:v>5.037179850347262E-2</c:v>
                </c:pt>
                <c:pt idx="9">
                  <c:v>5.1983889446217943E-2</c:v>
                </c:pt>
                <c:pt idx="10">
                  <c:v>5.3058057420339956E-2</c:v>
                </c:pt>
                <c:pt idx="11">
                  <c:v>5.3773796716452167E-2</c:v>
                </c:pt>
                <c:pt idx="12">
                  <c:v>5.4250707918741467E-2</c:v>
                </c:pt>
                <c:pt idx="13">
                  <c:v>5.4568483254124708E-2</c:v>
                </c:pt>
                <c:pt idx="14">
                  <c:v>5.4780223224360679E-2</c:v>
                </c:pt>
                <c:pt idx="15">
                  <c:v>5.4921309740535565E-2</c:v>
                </c:pt>
                <c:pt idx="16">
                  <c:v>5.5015318467485808E-2</c:v>
                </c:pt>
                <c:pt idx="17">
                  <c:v>5.5077958335436411E-2</c:v>
                </c:pt>
                <c:pt idx="18">
                  <c:v>5.5119696514264703E-2</c:v>
                </c:pt>
                <c:pt idx="19">
                  <c:v>5.5147507485598102E-2</c:v>
                </c:pt>
                <c:pt idx="20">
                  <c:v>5.5166038484032155E-2</c:v>
                </c:pt>
                <c:pt idx="21">
                  <c:v>5.5178386053588296E-2</c:v>
                </c:pt>
                <c:pt idx="22">
                  <c:v>5.5186613482589832E-2</c:v>
                </c:pt>
                <c:pt idx="23">
                  <c:v>5.5192095580719941E-2</c:v>
                </c:pt>
                <c:pt idx="24">
                  <c:v>5.5195748410772044E-2</c:v>
                </c:pt>
                <c:pt idx="25">
                  <c:v>5.5198182363443593E-2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A27A-4C05-9179-5C85CF3DC371}"/>
            </c:ext>
          </c:extLst>
        </c:ser>
        <c:ser>
          <c:idx val="1"/>
          <c:order val="1"/>
          <c:tx>
            <c:strRef>
              <c:f>'O-zone (2)'!$E$14</c:f>
              <c:strCache>
                <c:ptCount val="1"/>
                <c:pt idx="0">
                  <c:v>EPA limit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'O-zone (2)'!$B$15:$B$40</c:f>
              <c:numCache>
                <c:formatCode>0.00</c:formatCode>
                <c:ptCount val="26"/>
                <c:pt idx="0">
                  <c:v>2.7777777777777779E-3</c:v>
                </c:pt>
                <c:pt idx="1">
                  <c:v>1.6666666666666666E-2</c:v>
                </c:pt>
                <c:pt idx="2">
                  <c:v>3.3333333333333333E-2</c:v>
                </c:pt>
                <c:pt idx="3">
                  <c:v>0.25</c:v>
                </c:pt>
                <c:pt idx="4">
                  <c:v>0.5</c:v>
                </c:pt>
                <c:pt idx="5">
                  <c:v>0.75</c:v>
                </c:pt>
                <c:pt idx="6">
                  <c:v>1</c:v>
                </c:pt>
                <c:pt idx="7">
                  <c:v>1.25</c:v>
                </c:pt>
                <c:pt idx="8">
                  <c:v>1.5</c:v>
                </c:pt>
                <c:pt idx="9">
                  <c:v>1.75</c:v>
                </c:pt>
                <c:pt idx="10">
                  <c:v>2</c:v>
                </c:pt>
                <c:pt idx="11">
                  <c:v>2.25</c:v>
                </c:pt>
                <c:pt idx="12">
                  <c:v>2.5</c:v>
                </c:pt>
                <c:pt idx="13">
                  <c:v>2.75</c:v>
                </c:pt>
                <c:pt idx="14">
                  <c:v>3</c:v>
                </c:pt>
                <c:pt idx="15">
                  <c:v>3.25</c:v>
                </c:pt>
                <c:pt idx="16">
                  <c:v>3.5</c:v>
                </c:pt>
                <c:pt idx="17">
                  <c:v>3.75</c:v>
                </c:pt>
                <c:pt idx="18">
                  <c:v>4</c:v>
                </c:pt>
                <c:pt idx="19">
                  <c:v>4.25</c:v>
                </c:pt>
                <c:pt idx="20">
                  <c:v>4.5</c:v>
                </c:pt>
                <c:pt idx="21">
                  <c:v>4.75</c:v>
                </c:pt>
                <c:pt idx="22">
                  <c:v>5</c:v>
                </c:pt>
                <c:pt idx="23">
                  <c:v>5.25</c:v>
                </c:pt>
                <c:pt idx="24">
                  <c:v>5.5</c:v>
                </c:pt>
                <c:pt idx="25">
                  <c:v>5.75</c:v>
                </c:pt>
              </c:numCache>
            </c:numRef>
          </c:xVal>
          <c:yVal>
            <c:numRef>
              <c:f>'O-zone (2)'!$E$15:$E$40</c:f>
              <c:numCache>
                <c:formatCode>General</c:formatCode>
                <c:ptCount val="26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0.1</c:v>
                </c:pt>
                <c:pt idx="10">
                  <c:v>0.1</c:v>
                </c:pt>
                <c:pt idx="11">
                  <c:v>0.1</c:v>
                </c:pt>
                <c:pt idx="12">
                  <c:v>0.1</c:v>
                </c:pt>
                <c:pt idx="13">
                  <c:v>0.1</c:v>
                </c:pt>
                <c:pt idx="14">
                  <c:v>0.1</c:v>
                </c:pt>
                <c:pt idx="15">
                  <c:v>0.1</c:v>
                </c:pt>
                <c:pt idx="16">
                  <c:v>0.1</c:v>
                </c:pt>
                <c:pt idx="17">
                  <c:v>0.1</c:v>
                </c:pt>
                <c:pt idx="18">
                  <c:v>0.1</c:v>
                </c:pt>
                <c:pt idx="19">
                  <c:v>0.1</c:v>
                </c:pt>
                <c:pt idx="20">
                  <c:v>0.1</c:v>
                </c:pt>
                <c:pt idx="21">
                  <c:v>0.1</c:v>
                </c:pt>
                <c:pt idx="22">
                  <c:v>0.1</c:v>
                </c:pt>
                <c:pt idx="23">
                  <c:v>0.1</c:v>
                </c:pt>
                <c:pt idx="24">
                  <c:v>0.1</c:v>
                </c:pt>
                <c:pt idx="25">
                  <c:v>0.1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0433800"/>
        <c:axId val="330434192"/>
      </c:scatterChart>
      <c:valAx>
        <c:axId val="330433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(hrs)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0434192"/>
        <c:crosses val="autoZero"/>
        <c:crossBetween val="midCat"/>
      </c:valAx>
      <c:valAx>
        <c:axId val="330434192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Concentration (ppm)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04338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9/25/2017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9/25/2017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9/25/2017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9/25/2017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9/25/2017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9/25/2017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9/25/2017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9/25/2017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9/25/2017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9/25/2017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9/25/2017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9/25/2017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A2D2 </a:t>
            </a:r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Operational Meeting</a:t>
            </a:r>
            <a:endParaRPr lang="en-US" altLang="en-US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Michael Geelhoed</a:t>
            </a:r>
          </a:p>
          <a:p>
            <a:pPr eaLnBrk="1" hangingPunct="1"/>
            <a:endParaRPr lang="en-US" altLang="en-US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Last Week’s Measurements</a:t>
            </a:r>
            <a:endParaRPr lang="en-US" altLang="en-US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736411"/>
              </p:ext>
            </p:extLst>
          </p:nvPr>
        </p:nvGraphicFramePr>
        <p:xfrm>
          <a:off x="313538" y="1308832"/>
          <a:ext cx="2641260" cy="1661160"/>
        </p:xfrm>
        <a:graphic>
          <a:graphicData uri="http://schemas.openxmlformats.org/drawingml/2006/table">
            <a:tbl>
              <a:tblPr/>
              <a:tblGrid>
                <a:gridCol w="880420"/>
                <a:gridCol w="880420"/>
                <a:gridCol w="880420"/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 dirty="0">
                          <a:effectLst/>
                          <a:latin typeface="Calibri" panose="020F0502020204030204" pitchFamily="34" charset="0"/>
                        </a:rPr>
                        <a:t>66.92 </a:t>
                      </a:r>
                      <a:endParaRPr lang="en-US" sz="600" b="0" i="0" dirty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C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final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23.6 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C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initial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43.32 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C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delta T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12 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 dirty="0">
                          <a:effectLst/>
                          <a:latin typeface="Calibri" panose="020F0502020204030204" pitchFamily="34" charset="0"/>
                        </a:rPr>
                        <a:t>sec </a:t>
                      </a:r>
                      <a:endParaRPr lang="en-US" sz="600" b="0" i="0" dirty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delta t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3.61 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C/sec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1475 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 dirty="0">
                          <a:effectLst/>
                          <a:latin typeface="Calibri" panose="020F0502020204030204" pitchFamily="34" charset="0"/>
                        </a:rPr>
                        <a:t>W </a:t>
                      </a:r>
                      <a:endParaRPr lang="en-US" sz="600" b="0" i="0" dirty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9108" y="108739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Thermal method using the aluminum block with the hole: </a:t>
            </a:r>
            <a:endParaRPr kumimoji="0" lang="en-US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 </a:t>
            </a:r>
            <a:endParaRPr kumimoji="0" lang="en-US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242186"/>
              </p:ext>
            </p:extLst>
          </p:nvPr>
        </p:nvGraphicFramePr>
        <p:xfrm>
          <a:off x="4343400" y="1315997"/>
          <a:ext cx="4077095" cy="1036320"/>
        </p:xfrm>
        <a:graphic>
          <a:graphicData uri="http://schemas.openxmlformats.org/drawingml/2006/table">
            <a:tbl>
              <a:tblPr/>
              <a:tblGrid>
                <a:gridCol w="815419"/>
                <a:gridCol w="815419"/>
                <a:gridCol w="815419"/>
                <a:gridCol w="815419"/>
                <a:gridCol w="815419"/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Voltage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Resistance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Current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11.7 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1.00E+05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1.17E-04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A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Voltage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9.00E+06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1.17E-04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1053 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 dirty="0">
                          <a:effectLst/>
                          <a:latin typeface="Calibri" panose="020F0502020204030204" pitchFamily="34" charset="0"/>
                        </a:rPr>
                        <a:t>Watts</a:t>
                      </a:r>
                      <a:endParaRPr lang="en-US" sz="600" b="0" i="0" dirty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343400" y="100162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Voltage Measurement: </a:t>
            </a:r>
            <a:endParaRPr kumimoji="0" lang="en-US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1345" y="2523441"/>
            <a:ext cx="4523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Using the same block of Aluminum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8600" y="914400"/>
            <a:ext cx="8686800" cy="2395577"/>
          </a:xfrm>
          <a:prstGeom prst="rect">
            <a:avLst/>
          </a:prstGeom>
          <a:noFill/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867850"/>
              </p:ext>
            </p:extLst>
          </p:nvPr>
        </p:nvGraphicFramePr>
        <p:xfrm>
          <a:off x="3725573" y="3568503"/>
          <a:ext cx="4214970" cy="2348649"/>
        </p:xfrm>
        <a:graphic>
          <a:graphicData uri="http://schemas.openxmlformats.org/drawingml/2006/table">
            <a:tbl>
              <a:tblPr/>
              <a:tblGrid>
                <a:gridCol w="842994"/>
                <a:gridCol w="842994"/>
                <a:gridCol w="842994"/>
                <a:gridCol w="842994"/>
                <a:gridCol w="842994"/>
              </a:tblGrid>
              <a:tr h="260961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 dirty="0">
                          <a:effectLst/>
                          <a:latin typeface="Calibri" panose="020F0502020204030204" pitchFamily="34" charset="0"/>
                        </a:rPr>
                        <a:t>Voltage </a:t>
                      </a:r>
                      <a:endParaRPr lang="en-US" sz="600" b="0" i="0" dirty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Resistance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Current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61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12.26 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1.00E+05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1.23E-04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A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dirty="0" smtClean="0">
                          <a:effectLst/>
                          <a:latin typeface="Calibri" panose="020F0502020204030204" pitchFamily="34" charset="0"/>
                        </a:rPr>
                        <a:t>.1 </a:t>
                      </a:r>
                      <a:r>
                        <a:rPr lang="en-US" sz="1100" b="0" i="0" dirty="0" err="1" smtClean="0">
                          <a:effectLst/>
                          <a:latin typeface="Calibri" panose="020F0502020204030204" pitchFamily="34" charset="0"/>
                        </a:rPr>
                        <a:t>MOhm</a:t>
                      </a:r>
                      <a:endParaRPr lang="en-US" sz="1100" b="0" i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61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Voltage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61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9.00E+06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 dirty="0">
                          <a:effectLst/>
                          <a:latin typeface="Calibri" panose="020F0502020204030204" pitchFamily="34" charset="0"/>
                        </a:rPr>
                        <a:t>1.23E-04 </a:t>
                      </a:r>
                      <a:endParaRPr lang="en-US" sz="600" b="0" i="0" dirty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1103 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Watts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61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61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Voltage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Resistance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Current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61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124 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1.00E+06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1.24E-04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A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dirty="0" smtClean="0"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100" b="0" i="0" dirty="0" err="1" smtClean="0">
                          <a:effectLst/>
                          <a:latin typeface="Calibri" panose="020F0502020204030204" pitchFamily="34" charset="0"/>
                        </a:rPr>
                        <a:t>MOhm</a:t>
                      </a:r>
                      <a:endParaRPr lang="en-US" sz="1100" b="0" i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61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Voltage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61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9.00E+06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1.24E-04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>
                          <a:effectLst/>
                          <a:latin typeface="Calibri" panose="020F0502020204030204" pitchFamily="34" charset="0"/>
                        </a:rPr>
                        <a:t>1116 </a:t>
                      </a:r>
                      <a:endParaRPr lang="en-US" sz="600" b="0" i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b="0" i="0" dirty="0">
                          <a:effectLst/>
                          <a:latin typeface="Calibri" panose="020F0502020204030204" pitchFamily="34" charset="0"/>
                        </a:rPr>
                        <a:t>Watts</a:t>
                      </a:r>
                      <a:endParaRPr lang="en-US" sz="600" b="0" i="0" dirty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68196" y="3840439"/>
            <a:ext cx="24976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9/22/17 New Voltage measurements, noticed that interception of beam (and therefore voltage produced) was very dependent on the position of aluminum block. So we placed the 2 quarter inch thick (and larger transverse dimensions) on top if the original block. </a:t>
            </a:r>
            <a:endParaRPr kumimoji="0" lang="en-US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Segoe UI" panose="020B0502040204020203" pitchFamily="34" charset="0"/>
              </a:rPr>
              <a:t> </a:t>
            </a:r>
            <a:endParaRPr kumimoji="0" lang="en-US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dirty="0" smtClean="0">
                <a:latin typeface="Helvetica" panose="020B0604020202020204" pitchFamily="34" charset="0"/>
                <a:ea typeface="Geneva" pitchFamily="121" charset="-128"/>
              </a:rPr>
              <a:t>Ozone Production</a:t>
            </a:r>
            <a:endParaRPr lang="en-US" altLang="en-US" dirty="0" smtClean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8DFD1F9D-F7C5-4640-B68B-253196B9D8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9305346"/>
              </p:ext>
            </p:extLst>
          </p:nvPr>
        </p:nvGraphicFramePr>
        <p:xfrm>
          <a:off x="2758068" y="1122556"/>
          <a:ext cx="6157332" cy="3899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8600" y="1308410"/>
            <a:ext cx="2833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30 CFM fan on</a:t>
            </a:r>
          </a:p>
          <a:p>
            <a:r>
              <a:rPr lang="en-US" dirty="0" smtClean="0"/>
              <a:t>64.22 m</a:t>
            </a:r>
            <a:r>
              <a:rPr lang="en-US" baseline="30000" dirty="0" smtClean="0"/>
              <a:t>3 </a:t>
            </a:r>
            <a:r>
              <a:rPr lang="en-US" dirty="0" smtClean="0"/>
              <a:t>enclosure</a:t>
            </a:r>
          </a:p>
          <a:p>
            <a:r>
              <a:rPr lang="en-US" dirty="0" smtClean="0"/>
              <a:t>1.2 kW machine</a:t>
            </a:r>
          </a:p>
        </p:txBody>
      </p:sp>
    </p:spTree>
    <p:extLst>
      <p:ext uri="{BB962C8B-B14F-4D97-AF65-F5344CB8AC3E}">
        <p14:creationId xmlns:p14="http://schemas.microsoft.com/office/powerpoint/2010/main" val="3327333159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</TotalTime>
  <Words>154</Words>
  <Application>Microsoft Office PowerPoint</Application>
  <PresentationFormat>On-screen Show (4:3)</PresentationFormat>
  <Paragraphs>101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MS PGothic</vt:lpstr>
      <vt:lpstr>MS PGothic</vt:lpstr>
      <vt:lpstr>Arial</vt:lpstr>
      <vt:lpstr>Calibri</vt:lpstr>
      <vt:lpstr>Geneva</vt:lpstr>
      <vt:lpstr>Helvetica</vt:lpstr>
      <vt:lpstr>Segoe UI</vt:lpstr>
      <vt:lpstr>FNAL_TemplateMac_060514</vt:lpstr>
      <vt:lpstr>Fermilab: Footer Only</vt:lpstr>
      <vt:lpstr>A2D2 Operational Meeting</vt:lpstr>
      <vt:lpstr>Last Week’s Measurements</vt:lpstr>
      <vt:lpstr>Ozone Production</vt:lpstr>
    </vt:vector>
  </TitlesOfParts>
  <Company>Sandbox Studio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A2D2 water Depth</dc:title>
  <dc:creator>Mike Geelhoed x4829 14409N</dc:creator>
  <cp:lastModifiedBy>Mike Geelhoed x4829 14409N</cp:lastModifiedBy>
  <cp:revision>5</cp:revision>
  <cp:lastPrinted>2014-01-20T19:40:21Z</cp:lastPrinted>
  <dcterms:created xsi:type="dcterms:W3CDTF">2017-09-14T13:29:21Z</dcterms:created>
  <dcterms:modified xsi:type="dcterms:W3CDTF">2017-09-25T15:47:50Z</dcterms:modified>
</cp:coreProperties>
</file>