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68" r:id="rId2"/>
    <p:sldId id="309" r:id="rId3"/>
    <p:sldId id="310" r:id="rId4"/>
    <p:sldId id="308" r:id="rId5"/>
    <p:sldId id="311" r:id="rId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DFFD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67" autoAdjust="0"/>
    <p:restoredTop sz="94660"/>
  </p:normalViewPr>
  <p:slideViewPr>
    <p:cSldViewPr>
      <p:cViewPr varScale="1">
        <p:scale>
          <a:sx n="175" d="100"/>
          <a:sy n="175" d="100"/>
        </p:scale>
        <p:origin x="-19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422609D-80F9-4409-9649-DAA6BBD0AA9B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160B941-DBA9-4065-8178-D69C4AFE8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33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34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66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38100"/>
            <a:ext cx="2105025" cy="628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"/>
            <a:ext cx="6162675" cy="628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1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8100"/>
            <a:ext cx="8420100" cy="628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37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"/>
            <a:ext cx="75057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193800"/>
            <a:ext cx="7759700" cy="5130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729758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05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447800" y="152400"/>
            <a:ext cx="55816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2pPr>
            <a:lvl3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3pPr>
            <a:lvl4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4pPr>
            <a:lvl5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5pPr>
            <a:lvl6pPr marL="457200"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6pPr>
            <a:lvl7pPr marL="914400"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7pPr>
            <a:lvl8pPr marL="1371600"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8pPr>
            <a:lvl9pPr marL="1828800"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9pPr>
          </a:lstStyle>
          <a:p>
            <a:r>
              <a:rPr lang="en-US" kern="0" smtClean="0"/>
              <a:t>Click to edit Master title style</a:t>
            </a: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140327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93800"/>
            <a:ext cx="3803650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450" y="1193800"/>
            <a:ext cx="3803650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5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20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61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558165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27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Line 4"/>
          <p:cNvSpPr>
            <a:spLocks noChangeShapeType="1"/>
          </p:cNvSpPr>
          <p:nvPr userDrawn="1"/>
        </p:nvSpPr>
        <p:spPr bwMode="auto">
          <a:xfrm>
            <a:off x="1250950" y="990600"/>
            <a:ext cx="621665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558165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78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 bwMode="auto">
          <a:xfrm>
            <a:off x="1447800" y="152400"/>
            <a:ext cx="55816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2pPr>
            <a:lvl3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3pPr>
            <a:lvl4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4pPr>
            <a:lvl5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5pPr>
            <a:lvl6pPr marL="457200"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6pPr>
            <a:lvl7pPr marL="914400"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7pPr>
            <a:lvl8pPr marL="1371600"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8pPr>
            <a:lvl9pPr marL="1828800"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279F"/>
                </a:solidFill>
                <a:latin typeface="Arial" pitchFamily="34" charset="0"/>
              </a:defRPr>
            </a:lvl9pPr>
          </a:lstStyle>
          <a:p>
            <a:r>
              <a:rPr lang="en-US" kern="0" smtClean="0"/>
              <a:t>Click to edit Master title style</a:t>
            </a: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1527436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6"/>
          <p:cNvSpPr>
            <a:spLocks noChangeShapeType="1"/>
          </p:cNvSpPr>
          <p:nvPr/>
        </p:nvSpPr>
        <p:spPr bwMode="auto">
          <a:xfrm flipH="1"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81175" y="93654"/>
            <a:ext cx="55816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43000"/>
            <a:ext cx="77597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level5</a:t>
            </a:r>
          </a:p>
        </p:txBody>
      </p:sp>
      <p:sp>
        <p:nvSpPr>
          <p:cNvPr id="1031" name="TextBox 7"/>
          <p:cNvSpPr txBox="1">
            <a:spLocks noChangeArrowheads="1"/>
          </p:cNvSpPr>
          <p:nvPr/>
        </p:nvSpPr>
        <p:spPr bwMode="auto">
          <a:xfrm>
            <a:off x="8656638" y="6543675"/>
            <a:ext cx="3349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90346AF-ACFB-4C64-9BFA-79D3B779B3BC}" type="slidenum">
              <a:rPr lang="en-US" sz="1000" smtClean="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 smtClean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1227223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790"/>
          <a:stretch/>
        </p:blipFill>
        <p:spPr bwMode="auto">
          <a:xfrm>
            <a:off x="0" y="63004"/>
            <a:ext cx="1447800" cy="596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25613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91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rgbClr val="00279F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pitchFamily="34" charset="0"/>
        </a:defRPr>
      </a:lvl5pPr>
      <a:lvl6pPr marL="4572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pitchFamily="34" charset="0"/>
        </a:defRPr>
      </a:lvl6pPr>
      <a:lvl7pPr marL="9144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pitchFamily="34" charset="0"/>
        </a:defRPr>
      </a:lvl7pPr>
      <a:lvl8pPr marL="13716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pitchFamily="34" charset="0"/>
        </a:defRPr>
      </a:lvl8pPr>
      <a:lvl9pPr marL="18288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—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lphaUcPeriod"/>
            </a:pPr>
            <a:r>
              <a:rPr lang="en-US" b="0" dirty="0" smtClean="0"/>
              <a:t>Marone </a:t>
            </a:r>
          </a:p>
          <a:p>
            <a:r>
              <a:rPr lang="en-US" b="0" dirty="0" smtClean="0"/>
              <a:t>9/28/17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0611" y="1921329"/>
            <a:ext cx="76338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Hi Lumi Cryogenic System Modifications </a:t>
            </a:r>
          </a:p>
          <a:p>
            <a:pPr algn="ctr"/>
            <a:r>
              <a:rPr lang="en-US" sz="3200" dirty="0" smtClean="0"/>
              <a:t>for </a:t>
            </a:r>
          </a:p>
          <a:p>
            <a:pPr algn="ctr"/>
            <a:r>
              <a:rPr lang="en-US" sz="3200" dirty="0" smtClean="0"/>
              <a:t>MQXFA Testing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84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 txBox="1">
            <a:spLocks/>
          </p:cNvSpPr>
          <p:nvPr/>
        </p:nvSpPr>
        <p:spPr>
          <a:xfrm>
            <a:off x="914400" y="2362200"/>
            <a:ext cx="7543800" cy="1828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Summary – first!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t>Conditions / results for Mirror cold Test, MQXFA1 quench #1/ Changes for MQXFA1 quench #2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r>
              <a:rPr lang="en-US" sz="2000" dirty="0" smtClean="0">
                <a:solidFill>
                  <a:sysClr val="windowText" lastClr="000000"/>
                </a:solidFill>
                <a:latin typeface="Lucida Sans Unicode"/>
              </a:rPr>
              <a:t>Other preparations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Lucida Sans Unicode"/>
                <a:ea typeface="+mj-ea"/>
                <a:cs typeface="+mj-cs"/>
              </a:rPr>
              <a:t>Outline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Lucida Sans Unicode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869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 txBox="1">
            <a:spLocks/>
          </p:cNvSpPr>
          <p:nvPr/>
        </p:nvSpPr>
        <p:spPr>
          <a:xfrm>
            <a:off x="1066800" y="1447800"/>
            <a:ext cx="7315200" cy="3352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—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sz="2000" b="0" kern="0" dirty="0" smtClean="0"/>
          </a:p>
          <a:p>
            <a:r>
              <a:rPr lang="en-US" sz="2000" b="0" kern="0" dirty="0" smtClean="0"/>
              <a:t>Existing volume / configuration has been used without incident for RHIC, LHC, LARP Mirror, etc.</a:t>
            </a:r>
          </a:p>
          <a:p>
            <a:endParaRPr lang="en-US" sz="2000" b="0" kern="0" dirty="0"/>
          </a:p>
          <a:p>
            <a:r>
              <a:rPr lang="en-US" sz="2000" b="0" kern="0" dirty="0"/>
              <a:t>Cryogenic helium return piping, valve operations were not optimized for maximum flow / </a:t>
            </a:r>
            <a:r>
              <a:rPr lang="en-US" sz="2000" b="0" kern="0" dirty="0" smtClean="0"/>
              <a:t>minimum pressure</a:t>
            </a:r>
          </a:p>
          <a:p>
            <a:endParaRPr lang="en-US" sz="2000" b="0" i="1" kern="0" dirty="0" smtClean="0">
              <a:solidFill>
                <a:srgbClr val="FF0000"/>
              </a:solidFill>
            </a:endParaRPr>
          </a:p>
          <a:p>
            <a:r>
              <a:rPr lang="en-US" sz="2000" b="0" i="1" kern="0" dirty="0" smtClean="0">
                <a:solidFill>
                  <a:srgbClr val="FF0000"/>
                </a:solidFill>
              </a:rPr>
              <a:t>Simple changes </a:t>
            </a:r>
            <a:r>
              <a:rPr lang="en-US" sz="2000" b="0" kern="0" dirty="0" smtClean="0"/>
              <a:t>are being implemented to dramatically improve performance for MQXFA1 continued testing</a:t>
            </a:r>
          </a:p>
          <a:p>
            <a:endParaRPr lang="en-US" sz="3200" kern="0" dirty="0" smtClean="0"/>
          </a:p>
          <a:p>
            <a:endParaRPr lang="en-US" kern="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Lucida Sans Unicode"/>
                <a:ea typeface="+mj-ea"/>
                <a:cs typeface="+mj-cs"/>
              </a:rPr>
              <a:t>Summary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latin typeface="Lucida Sans Unicode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443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36914" y="53976"/>
            <a:ext cx="5715000" cy="639762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33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3300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3300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3300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3300"/>
                </a:solidFill>
                <a:latin typeface="Comic Sans MS" pitchFamily="66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3300"/>
                </a:solidFill>
                <a:latin typeface="Comic Sans MS" pitchFamily="66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3300"/>
                </a:solidFill>
                <a:latin typeface="Comic Sans MS" pitchFamily="66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3300"/>
                </a:solidFill>
                <a:latin typeface="Comic Sans MS" pitchFamily="66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F3300"/>
                </a:solidFill>
                <a:latin typeface="Comic Sans MS" pitchFamily="66" charset="0"/>
              </a:defRPr>
            </a:lvl9pPr>
          </a:lstStyle>
          <a:p>
            <a:r>
              <a:rPr lang="en-US" sz="2400" b="0" kern="0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Helium Return / Vent Schematic</a:t>
            </a:r>
            <a:endParaRPr lang="en-US" sz="2400" b="0" kern="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685800"/>
            <a:ext cx="9100457" cy="609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2"/>
          <p:cNvSpPr/>
          <p:nvPr/>
        </p:nvSpPr>
        <p:spPr bwMode="auto">
          <a:xfrm>
            <a:off x="3427534" y="2324100"/>
            <a:ext cx="3312786" cy="4044043"/>
          </a:xfrm>
          <a:custGeom>
            <a:avLst/>
            <a:gdLst>
              <a:gd name="connsiteX0" fmla="*/ 2080637 w 3312786"/>
              <a:gd name="connsiteY0" fmla="*/ 4044043 h 4044043"/>
              <a:gd name="connsiteX1" fmla="*/ 2086080 w 3312786"/>
              <a:gd name="connsiteY1" fmla="*/ 3946071 h 4044043"/>
              <a:gd name="connsiteX2" fmla="*/ 2091523 w 3312786"/>
              <a:gd name="connsiteY2" fmla="*/ 3706586 h 4044043"/>
              <a:gd name="connsiteX3" fmla="*/ 2096966 w 3312786"/>
              <a:gd name="connsiteY3" fmla="*/ 3690257 h 4044043"/>
              <a:gd name="connsiteX4" fmla="*/ 2102409 w 3312786"/>
              <a:gd name="connsiteY4" fmla="*/ 3668486 h 4044043"/>
              <a:gd name="connsiteX5" fmla="*/ 2113295 w 3312786"/>
              <a:gd name="connsiteY5" fmla="*/ 3635829 h 4044043"/>
              <a:gd name="connsiteX6" fmla="*/ 2113295 w 3312786"/>
              <a:gd name="connsiteY6" fmla="*/ 3385457 h 4044043"/>
              <a:gd name="connsiteX7" fmla="*/ 2107852 w 3312786"/>
              <a:gd name="connsiteY7" fmla="*/ 3363686 h 4044043"/>
              <a:gd name="connsiteX8" fmla="*/ 2096966 w 3312786"/>
              <a:gd name="connsiteY8" fmla="*/ 3303814 h 4044043"/>
              <a:gd name="connsiteX9" fmla="*/ 2091523 w 3312786"/>
              <a:gd name="connsiteY9" fmla="*/ 3287486 h 4044043"/>
              <a:gd name="connsiteX10" fmla="*/ 2086080 w 3312786"/>
              <a:gd name="connsiteY10" fmla="*/ 3265714 h 4044043"/>
              <a:gd name="connsiteX11" fmla="*/ 2091523 w 3312786"/>
              <a:gd name="connsiteY11" fmla="*/ 2982686 h 4044043"/>
              <a:gd name="connsiteX12" fmla="*/ 2096966 w 3312786"/>
              <a:gd name="connsiteY12" fmla="*/ 2955471 h 4044043"/>
              <a:gd name="connsiteX13" fmla="*/ 2102409 w 3312786"/>
              <a:gd name="connsiteY13" fmla="*/ 2694214 h 4044043"/>
              <a:gd name="connsiteX14" fmla="*/ 2096966 w 3312786"/>
              <a:gd name="connsiteY14" fmla="*/ 2618014 h 4044043"/>
              <a:gd name="connsiteX15" fmla="*/ 2086080 w 3312786"/>
              <a:gd name="connsiteY15" fmla="*/ 2563586 h 4044043"/>
              <a:gd name="connsiteX16" fmla="*/ 2075195 w 3312786"/>
              <a:gd name="connsiteY16" fmla="*/ 2481943 h 4044043"/>
              <a:gd name="connsiteX17" fmla="*/ 2075195 w 3312786"/>
              <a:gd name="connsiteY17" fmla="*/ 2068286 h 4044043"/>
              <a:gd name="connsiteX18" fmla="*/ 2080637 w 3312786"/>
              <a:gd name="connsiteY18" fmla="*/ 2035629 h 4044043"/>
              <a:gd name="connsiteX19" fmla="*/ 2075195 w 3312786"/>
              <a:gd name="connsiteY19" fmla="*/ 1681843 h 4044043"/>
              <a:gd name="connsiteX20" fmla="*/ 2069752 w 3312786"/>
              <a:gd name="connsiteY20" fmla="*/ 1398814 h 4044043"/>
              <a:gd name="connsiteX21" fmla="*/ 2064309 w 3312786"/>
              <a:gd name="connsiteY21" fmla="*/ 1371600 h 4044043"/>
              <a:gd name="connsiteX22" fmla="*/ 2053423 w 3312786"/>
              <a:gd name="connsiteY22" fmla="*/ 1300843 h 4044043"/>
              <a:gd name="connsiteX23" fmla="*/ 2047980 w 3312786"/>
              <a:gd name="connsiteY23" fmla="*/ 1224643 h 4044043"/>
              <a:gd name="connsiteX24" fmla="*/ 2026209 w 3312786"/>
              <a:gd name="connsiteY24" fmla="*/ 1191986 h 4044043"/>
              <a:gd name="connsiteX25" fmla="*/ 2020766 w 3312786"/>
              <a:gd name="connsiteY25" fmla="*/ 1175657 h 4044043"/>
              <a:gd name="connsiteX26" fmla="*/ 1982666 w 3312786"/>
              <a:gd name="connsiteY26" fmla="*/ 1148443 h 4044043"/>
              <a:gd name="connsiteX27" fmla="*/ 1950009 w 3312786"/>
              <a:gd name="connsiteY27" fmla="*/ 1143000 h 4044043"/>
              <a:gd name="connsiteX28" fmla="*/ 1890137 w 3312786"/>
              <a:gd name="connsiteY28" fmla="*/ 1137557 h 4044043"/>
              <a:gd name="connsiteX29" fmla="*/ 377023 w 3312786"/>
              <a:gd name="connsiteY29" fmla="*/ 1137557 h 4044043"/>
              <a:gd name="connsiteX30" fmla="*/ 77666 w 3312786"/>
              <a:gd name="connsiteY30" fmla="*/ 1132114 h 4044043"/>
              <a:gd name="connsiteX31" fmla="*/ 45009 w 3312786"/>
              <a:gd name="connsiteY31" fmla="*/ 1104900 h 4044043"/>
              <a:gd name="connsiteX32" fmla="*/ 39566 w 3312786"/>
              <a:gd name="connsiteY32" fmla="*/ 1088571 h 4044043"/>
              <a:gd name="connsiteX33" fmla="*/ 28680 w 3312786"/>
              <a:gd name="connsiteY33" fmla="*/ 1072243 h 4044043"/>
              <a:gd name="connsiteX34" fmla="*/ 23237 w 3312786"/>
              <a:gd name="connsiteY34" fmla="*/ 870857 h 4044043"/>
              <a:gd name="connsiteX35" fmla="*/ 17795 w 3312786"/>
              <a:gd name="connsiteY35" fmla="*/ 854529 h 4044043"/>
              <a:gd name="connsiteX36" fmla="*/ 6909 w 3312786"/>
              <a:gd name="connsiteY36" fmla="*/ 745671 h 4044043"/>
              <a:gd name="connsiteX37" fmla="*/ 12352 w 3312786"/>
              <a:gd name="connsiteY37" fmla="*/ 647700 h 4044043"/>
              <a:gd name="connsiteX38" fmla="*/ 23237 w 3312786"/>
              <a:gd name="connsiteY38" fmla="*/ 625929 h 4044043"/>
              <a:gd name="connsiteX39" fmla="*/ 34123 w 3312786"/>
              <a:gd name="connsiteY39" fmla="*/ 593271 h 4044043"/>
              <a:gd name="connsiteX40" fmla="*/ 23237 w 3312786"/>
              <a:gd name="connsiteY40" fmla="*/ 555171 h 4044043"/>
              <a:gd name="connsiteX41" fmla="*/ 17795 w 3312786"/>
              <a:gd name="connsiteY41" fmla="*/ 533400 h 4044043"/>
              <a:gd name="connsiteX42" fmla="*/ 6909 w 3312786"/>
              <a:gd name="connsiteY42" fmla="*/ 511629 h 4044043"/>
              <a:gd name="connsiteX43" fmla="*/ 6909 w 3312786"/>
              <a:gd name="connsiteY43" fmla="*/ 228600 h 4044043"/>
              <a:gd name="connsiteX44" fmla="*/ 12352 w 3312786"/>
              <a:gd name="connsiteY44" fmla="*/ 212271 h 4044043"/>
              <a:gd name="connsiteX45" fmla="*/ 17795 w 3312786"/>
              <a:gd name="connsiteY45" fmla="*/ 185057 h 4044043"/>
              <a:gd name="connsiteX46" fmla="*/ 23237 w 3312786"/>
              <a:gd name="connsiteY46" fmla="*/ 152400 h 4044043"/>
              <a:gd name="connsiteX47" fmla="*/ 28680 w 3312786"/>
              <a:gd name="connsiteY47" fmla="*/ 136071 h 4044043"/>
              <a:gd name="connsiteX48" fmla="*/ 34123 w 3312786"/>
              <a:gd name="connsiteY48" fmla="*/ 108857 h 4044043"/>
              <a:gd name="connsiteX49" fmla="*/ 39566 w 3312786"/>
              <a:gd name="connsiteY49" fmla="*/ 87086 h 4044043"/>
              <a:gd name="connsiteX50" fmla="*/ 45009 w 3312786"/>
              <a:gd name="connsiteY50" fmla="*/ 21771 h 4044043"/>
              <a:gd name="connsiteX51" fmla="*/ 77666 w 3312786"/>
              <a:gd name="connsiteY51" fmla="*/ 16329 h 4044043"/>
              <a:gd name="connsiteX52" fmla="*/ 132095 w 3312786"/>
              <a:gd name="connsiteY52" fmla="*/ 10886 h 4044043"/>
              <a:gd name="connsiteX53" fmla="*/ 540309 w 3312786"/>
              <a:gd name="connsiteY53" fmla="*/ 0 h 4044043"/>
              <a:gd name="connsiteX54" fmla="*/ 904980 w 3312786"/>
              <a:gd name="connsiteY54" fmla="*/ 5443 h 4044043"/>
              <a:gd name="connsiteX55" fmla="*/ 932195 w 3312786"/>
              <a:gd name="connsiteY55" fmla="*/ 10886 h 4044043"/>
              <a:gd name="connsiteX56" fmla="*/ 1024723 w 3312786"/>
              <a:gd name="connsiteY56" fmla="*/ 16329 h 4044043"/>
              <a:gd name="connsiteX57" fmla="*/ 1084595 w 3312786"/>
              <a:gd name="connsiteY57" fmla="*/ 27214 h 4044043"/>
              <a:gd name="connsiteX58" fmla="*/ 1111809 w 3312786"/>
              <a:gd name="connsiteY58" fmla="*/ 32657 h 4044043"/>
              <a:gd name="connsiteX59" fmla="*/ 1166237 w 3312786"/>
              <a:gd name="connsiteY59" fmla="*/ 38100 h 4044043"/>
              <a:gd name="connsiteX60" fmla="*/ 1193452 w 3312786"/>
              <a:gd name="connsiteY60" fmla="*/ 43543 h 4044043"/>
              <a:gd name="connsiteX61" fmla="*/ 1242437 w 3312786"/>
              <a:gd name="connsiteY61" fmla="*/ 48986 h 4044043"/>
              <a:gd name="connsiteX62" fmla="*/ 1803052 w 3312786"/>
              <a:gd name="connsiteY62" fmla="*/ 48986 h 4044043"/>
              <a:gd name="connsiteX63" fmla="*/ 1895580 w 3312786"/>
              <a:gd name="connsiteY63" fmla="*/ 38100 h 4044043"/>
              <a:gd name="connsiteX64" fmla="*/ 1955452 w 3312786"/>
              <a:gd name="connsiteY64" fmla="*/ 27214 h 4044043"/>
              <a:gd name="connsiteX65" fmla="*/ 1977223 w 3312786"/>
              <a:gd name="connsiteY65" fmla="*/ 16329 h 4044043"/>
              <a:gd name="connsiteX66" fmla="*/ 2009880 w 3312786"/>
              <a:gd name="connsiteY66" fmla="*/ 10886 h 4044043"/>
              <a:gd name="connsiteX67" fmla="*/ 2320123 w 3312786"/>
              <a:gd name="connsiteY67" fmla="*/ 5443 h 4044043"/>
              <a:gd name="connsiteX68" fmla="*/ 2760995 w 3312786"/>
              <a:gd name="connsiteY68" fmla="*/ 10886 h 4044043"/>
              <a:gd name="connsiteX69" fmla="*/ 2777323 w 3312786"/>
              <a:gd name="connsiteY69" fmla="*/ 21771 h 4044043"/>
              <a:gd name="connsiteX70" fmla="*/ 2820866 w 3312786"/>
              <a:gd name="connsiteY70" fmla="*/ 38100 h 4044043"/>
              <a:gd name="connsiteX71" fmla="*/ 2837195 w 3312786"/>
              <a:gd name="connsiteY71" fmla="*/ 54429 h 4044043"/>
              <a:gd name="connsiteX72" fmla="*/ 2848080 w 3312786"/>
              <a:gd name="connsiteY72" fmla="*/ 70757 h 4044043"/>
              <a:gd name="connsiteX73" fmla="*/ 2858966 w 3312786"/>
              <a:gd name="connsiteY73" fmla="*/ 119743 h 4044043"/>
              <a:gd name="connsiteX74" fmla="*/ 2858966 w 3312786"/>
              <a:gd name="connsiteY74" fmla="*/ 620486 h 4044043"/>
              <a:gd name="connsiteX75" fmla="*/ 2848080 w 3312786"/>
              <a:gd name="connsiteY75" fmla="*/ 702129 h 4044043"/>
              <a:gd name="connsiteX76" fmla="*/ 2837195 w 3312786"/>
              <a:gd name="connsiteY76" fmla="*/ 767443 h 4044043"/>
              <a:gd name="connsiteX77" fmla="*/ 2842637 w 3312786"/>
              <a:gd name="connsiteY77" fmla="*/ 936171 h 4044043"/>
              <a:gd name="connsiteX78" fmla="*/ 2858966 w 3312786"/>
              <a:gd name="connsiteY78" fmla="*/ 1006929 h 4044043"/>
              <a:gd name="connsiteX79" fmla="*/ 2858966 w 3312786"/>
              <a:gd name="connsiteY79" fmla="*/ 1524000 h 4044043"/>
              <a:gd name="connsiteX80" fmla="*/ 2864409 w 3312786"/>
              <a:gd name="connsiteY80" fmla="*/ 1572986 h 4044043"/>
              <a:gd name="connsiteX81" fmla="*/ 2869852 w 3312786"/>
              <a:gd name="connsiteY81" fmla="*/ 1861457 h 4044043"/>
              <a:gd name="connsiteX82" fmla="*/ 2869852 w 3312786"/>
              <a:gd name="connsiteY82" fmla="*/ 2209800 h 4044043"/>
              <a:gd name="connsiteX83" fmla="*/ 2858966 w 3312786"/>
              <a:gd name="connsiteY83" fmla="*/ 2253343 h 4044043"/>
              <a:gd name="connsiteX84" fmla="*/ 2848080 w 3312786"/>
              <a:gd name="connsiteY84" fmla="*/ 2302329 h 4044043"/>
              <a:gd name="connsiteX85" fmla="*/ 2853523 w 3312786"/>
              <a:gd name="connsiteY85" fmla="*/ 2427514 h 4044043"/>
              <a:gd name="connsiteX86" fmla="*/ 2864409 w 3312786"/>
              <a:gd name="connsiteY86" fmla="*/ 2541814 h 4044043"/>
              <a:gd name="connsiteX87" fmla="*/ 2869852 w 3312786"/>
              <a:gd name="connsiteY87" fmla="*/ 2656114 h 4044043"/>
              <a:gd name="connsiteX88" fmla="*/ 2880737 w 3312786"/>
              <a:gd name="connsiteY88" fmla="*/ 2688771 h 4044043"/>
              <a:gd name="connsiteX89" fmla="*/ 2886180 w 3312786"/>
              <a:gd name="connsiteY89" fmla="*/ 2705100 h 4044043"/>
              <a:gd name="connsiteX90" fmla="*/ 2891623 w 3312786"/>
              <a:gd name="connsiteY90" fmla="*/ 2759529 h 4044043"/>
              <a:gd name="connsiteX91" fmla="*/ 2918837 w 3312786"/>
              <a:gd name="connsiteY91" fmla="*/ 2803071 h 4044043"/>
              <a:gd name="connsiteX92" fmla="*/ 2962380 w 3312786"/>
              <a:gd name="connsiteY92" fmla="*/ 2808514 h 4044043"/>
              <a:gd name="connsiteX93" fmla="*/ 3054909 w 3312786"/>
              <a:gd name="connsiteY93" fmla="*/ 2803071 h 4044043"/>
              <a:gd name="connsiteX94" fmla="*/ 3256295 w 3312786"/>
              <a:gd name="connsiteY94" fmla="*/ 2797629 h 4044043"/>
              <a:gd name="connsiteX95" fmla="*/ 3305280 w 3312786"/>
              <a:gd name="connsiteY95" fmla="*/ 2792186 h 4044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3312786" h="4044043">
                <a:moveTo>
                  <a:pt x="2080637" y="4044043"/>
                </a:moveTo>
                <a:cubicBezTo>
                  <a:pt x="2082451" y="4011386"/>
                  <a:pt x="2085025" y="3978762"/>
                  <a:pt x="2086080" y="3946071"/>
                </a:cubicBezTo>
                <a:cubicBezTo>
                  <a:pt x="2088655" y="3866264"/>
                  <a:pt x="2088128" y="3786363"/>
                  <a:pt x="2091523" y="3706586"/>
                </a:cubicBezTo>
                <a:cubicBezTo>
                  <a:pt x="2091767" y="3700854"/>
                  <a:pt x="2095390" y="3695774"/>
                  <a:pt x="2096966" y="3690257"/>
                </a:cubicBezTo>
                <a:cubicBezTo>
                  <a:pt x="2099021" y="3683064"/>
                  <a:pt x="2100259" y="3675651"/>
                  <a:pt x="2102409" y="3668486"/>
                </a:cubicBezTo>
                <a:cubicBezTo>
                  <a:pt x="2105706" y="3657495"/>
                  <a:pt x="2113295" y="3635829"/>
                  <a:pt x="2113295" y="3635829"/>
                </a:cubicBezTo>
                <a:cubicBezTo>
                  <a:pt x="2128103" y="3532157"/>
                  <a:pt x="2122610" y="3585741"/>
                  <a:pt x="2113295" y="3385457"/>
                </a:cubicBezTo>
                <a:cubicBezTo>
                  <a:pt x="2112947" y="3377985"/>
                  <a:pt x="2109319" y="3371021"/>
                  <a:pt x="2107852" y="3363686"/>
                </a:cubicBezTo>
                <a:cubicBezTo>
                  <a:pt x="2103000" y="3339426"/>
                  <a:pt x="2102803" y="3327162"/>
                  <a:pt x="2096966" y="3303814"/>
                </a:cubicBezTo>
                <a:cubicBezTo>
                  <a:pt x="2095575" y="3298248"/>
                  <a:pt x="2093099" y="3293002"/>
                  <a:pt x="2091523" y="3287486"/>
                </a:cubicBezTo>
                <a:cubicBezTo>
                  <a:pt x="2089468" y="3280293"/>
                  <a:pt x="2087894" y="3272971"/>
                  <a:pt x="2086080" y="3265714"/>
                </a:cubicBezTo>
                <a:cubicBezTo>
                  <a:pt x="2087894" y="3171371"/>
                  <a:pt x="2088214" y="3076988"/>
                  <a:pt x="2091523" y="2982686"/>
                </a:cubicBezTo>
                <a:cubicBezTo>
                  <a:pt x="2091847" y="2973440"/>
                  <a:pt x="2096617" y="2964716"/>
                  <a:pt x="2096966" y="2955471"/>
                </a:cubicBezTo>
                <a:cubicBezTo>
                  <a:pt x="2100251" y="2868428"/>
                  <a:pt x="2100595" y="2781300"/>
                  <a:pt x="2102409" y="2694214"/>
                </a:cubicBezTo>
                <a:cubicBezTo>
                  <a:pt x="2100595" y="2668814"/>
                  <a:pt x="2100125" y="2643282"/>
                  <a:pt x="2096966" y="2618014"/>
                </a:cubicBezTo>
                <a:cubicBezTo>
                  <a:pt x="2094671" y="2599655"/>
                  <a:pt x="2088123" y="2581975"/>
                  <a:pt x="2086080" y="2563586"/>
                </a:cubicBezTo>
                <a:cubicBezTo>
                  <a:pt x="2079418" y="2503632"/>
                  <a:pt x="2083338" y="2530806"/>
                  <a:pt x="2075195" y="2481943"/>
                </a:cubicBezTo>
                <a:cubicBezTo>
                  <a:pt x="2062509" y="2304347"/>
                  <a:pt x="2065927" y="2383409"/>
                  <a:pt x="2075195" y="2068286"/>
                </a:cubicBezTo>
                <a:cubicBezTo>
                  <a:pt x="2075519" y="2057255"/>
                  <a:pt x="2078823" y="2046515"/>
                  <a:pt x="2080637" y="2035629"/>
                </a:cubicBezTo>
                <a:cubicBezTo>
                  <a:pt x="2078823" y="1917700"/>
                  <a:pt x="2077211" y="1799768"/>
                  <a:pt x="2075195" y="1681843"/>
                </a:cubicBezTo>
                <a:cubicBezTo>
                  <a:pt x="2073582" y="1587496"/>
                  <a:pt x="2073061" y="1493116"/>
                  <a:pt x="2069752" y="1398814"/>
                </a:cubicBezTo>
                <a:cubicBezTo>
                  <a:pt x="2069428" y="1389569"/>
                  <a:pt x="2065716" y="1380743"/>
                  <a:pt x="2064309" y="1371600"/>
                </a:cubicBezTo>
                <a:cubicBezTo>
                  <a:pt x="2051128" y="1285926"/>
                  <a:pt x="2065903" y="1363240"/>
                  <a:pt x="2053423" y="1300843"/>
                </a:cubicBezTo>
                <a:cubicBezTo>
                  <a:pt x="2051609" y="1275443"/>
                  <a:pt x="2054156" y="1249347"/>
                  <a:pt x="2047980" y="1224643"/>
                </a:cubicBezTo>
                <a:cubicBezTo>
                  <a:pt x="2044807" y="1211951"/>
                  <a:pt x="2026209" y="1191986"/>
                  <a:pt x="2026209" y="1191986"/>
                </a:cubicBezTo>
                <a:cubicBezTo>
                  <a:pt x="2024395" y="1186543"/>
                  <a:pt x="2023949" y="1180431"/>
                  <a:pt x="2020766" y="1175657"/>
                </a:cubicBezTo>
                <a:cubicBezTo>
                  <a:pt x="2012426" y="1163147"/>
                  <a:pt x="1996853" y="1152699"/>
                  <a:pt x="1982666" y="1148443"/>
                </a:cubicBezTo>
                <a:cubicBezTo>
                  <a:pt x="1972096" y="1145272"/>
                  <a:pt x="1960969" y="1144289"/>
                  <a:pt x="1950009" y="1143000"/>
                </a:cubicBezTo>
                <a:cubicBezTo>
                  <a:pt x="1930107" y="1140658"/>
                  <a:pt x="1910094" y="1139371"/>
                  <a:pt x="1890137" y="1137557"/>
                </a:cubicBezTo>
                <a:cubicBezTo>
                  <a:pt x="1395561" y="1038638"/>
                  <a:pt x="881394" y="1137557"/>
                  <a:pt x="377023" y="1137557"/>
                </a:cubicBezTo>
                <a:cubicBezTo>
                  <a:pt x="277221" y="1137557"/>
                  <a:pt x="177452" y="1133928"/>
                  <a:pt x="77666" y="1132114"/>
                </a:cubicBezTo>
                <a:cubicBezTo>
                  <a:pt x="65615" y="1124081"/>
                  <a:pt x="53392" y="1117475"/>
                  <a:pt x="45009" y="1104900"/>
                </a:cubicBezTo>
                <a:cubicBezTo>
                  <a:pt x="41827" y="1100126"/>
                  <a:pt x="42132" y="1093703"/>
                  <a:pt x="39566" y="1088571"/>
                </a:cubicBezTo>
                <a:cubicBezTo>
                  <a:pt x="36641" y="1082720"/>
                  <a:pt x="32309" y="1077686"/>
                  <a:pt x="28680" y="1072243"/>
                </a:cubicBezTo>
                <a:cubicBezTo>
                  <a:pt x="26866" y="1005114"/>
                  <a:pt x="26590" y="937926"/>
                  <a:pt x="23237" y="870857"/>
                </a:cubicBezTo>
                <a:cubicBezTo>
                  <a:pt x="22951" y="865127"/>
                  <a:pt x="18738" y="860188"/>
                  <a:pt x="17795" y="854529"/>
                </a:cubicBezTo>
                <a:cubicBezTo>
                  <a:pt x="14732" y="836151"/>
                  <a:pt x="8237" y="760276"/>
                  <a:pt x="6909" y="745671"/>
                </a:cubicBezTo>
                <a:cubicBezTo>
                  <a:pt x="8723" y="713014"/>
                  <a:pt x="7933" y="680107"/>
                  <a:pt x="12352" y="647700"/>
                </a:cubicBezTo>
                <a:cubicBezTo>
                  <a:pt x="13448" y="639661"/>
                  <a:pt x="20224" y="633462"/>
                  <a:pt x="23237" y="625929"/>
                </a:cubicBezTo>
                <a:cubicBezTo>
                  <a:pt x="27499" y="615275"/>
                  <a:pt x="34123" y="593271"/>
                  <a:pt x="34123" y="593271"/>
                </a:cubicBezTo>
                <a:cubicBezTo>
                  <a:pt x="17095" y="525161"/>
                  <a:pt x="38864" y="609869"/>
                  <a:pt x="23237" y="555171"/>
                </a:cubicBezTo>
                <a:cubicBezTo>
                  <a:pt x="21182" y="547978"/>
                  <a:pt x="20421" y="540404"/>
                  <a:pt x="17795" y="533400"/>
                </a:cubicBezTo>
                <a:cubicBezTo>
                  <a:pt x="14946" y="525803"/>
                  <a:pt x="10538" y="518886"/>
                  <a:pt x="6909" y="511629"/>
                </a:cubicBezTo>
                <a:cubicBezTo>
                  <a:pt x="-2303" y="382665"/>
                  <a:pt x="-2305" y="417476"/>
                  <a:pt x="6909" y="228600"/>
                </a:cubicBezTo>
                <a:cubicBezTo>
                  <a:pt x="7189" y="222869"/>
                  <a:pt x="10960" y="217837"/>
                  <a:pt x="12352" y="212271"/>
                </a:cubicBezTo>
                <a:cubicBezTo>
                  <a:pt x="14596" y="203296"/>
                  <a:pt x="16140" y="194159"/>
                  <a:pt x="17795" y="185057"/>
                </a:cubicBezTo>
                <a:cubicBezTo>
                  <a:pt x="19769" y="174199"/>
                  <a:pt x="20843" y="163173"/>
                  <a:pt x="23237" y="152400"/>
                </a:cubicBezTo>
                <a:cubicBezTo>
                  <a:pt x="24482" y="146799"/>
                  <a:pt x="27288" y="141637"/>
                  <a:pt x="28680" y="136071"/>
                </a:cubicBezTo>
                <a:cubicBezTo>
                  <a:pt x="30924" y="127096"/>
                  <a:pt x="32116" y="117888"/>
                  <a:pt x="34123" y="108857"/>
                </a:cubicBezTo>
                <a:cubicBezTo>
                  <a:pt x="35746" y="101555"/>
                  <a:pt x="37752" y="94343"/>
                  <a:pt x="39566" y="87086"/>
                </a:cubicBezTo>
                <a:cubicBezTo>
                  <a:pt x="41380" y="65314"/>
                  <a:pt x="34651" y="41007"/>
                  <a:pt x="45009" y="21771"/>
                </a:cubicBezTo>
                <a:cubicBezTo>
                  <a:pt x="50241" y="12054"/>
                  <a:pt x="66715" y="17698"/>
                  <a:pt x="77666" y="16329"/>
                </a:cubicBezTo>
                <a:cubicBezTo>
                  <a:pt x="95759" y="14068"/>
                  <a:pt x="113873" y="11529"/>
                  <a:pt x="132095" y="10886"/>
                </a:cubicBezTo>
                <a:lnTo>
                  <a:pt x="540309" y="0"/>
                </a:lnTo>
                <a:lnTo>
                  <a:pt x="904980" y="5443"/>
                </a:lnTo>
                <a:cubicBezTo>
                  <a:pt x="914228" y="5700"/>
                  <a:pt x="922982" y="10048"/>
                  <a:pt x="932195" y="10886"/>
                </a:cubicBezTo>
                <a:cubicBezTo>
                  <a:pt x="962964" y="13683"/>
                  <a:pt x="993880" y="14515"/>
                  <a:pt x="1024723" y="16329"/>
                </a:cubicBezTo>
                <a:cubicBezTo>
                  <a:pt x="1092004" y="29783"/>
                  <a:pt x="1007924" y="13273"/>
                  <a:pt x="1084595" y="27214"/>
                </a:cubicBezTo>
                <a:cubicBezTo>
                  <a:pt x="1093697" y="28869"/>
                  <a:pt x="1102639" y="31434"/>
                  <a:pt x="1111809" y="32657"/>
                </a:cubicBezTo>
                <a:cubicBezTo>
                  <a:pt x="1129882" y="35067"/>
                  <a:pt x="1148164" y="35690"/>
                  <a:pt x="1166237" y="38100"/>
                </a:cubicBezTo>
                <a:cubicBezTo>
                  <a:pt x="1175407" y="39323"/>
                  <a:pt x="1184294" y="42235"/>
                  <a:pt x="1193452" y="43543"/>
                </a:cubicBezTo>
                <a:cubicBezTo>
                  <a:pt x="1209716" y="45866"/>
                  <a:pt x="1226109" y="47172"/>
                  <a:pt x="1242437" y="48986"/>
                </a:cubicBezTo>
                <a:cubicBezTo>
                  <a:pt x="1437770" y="97819"/>
                  <a:pt x="1273520" y="58702"/>
                  <a:pt x="1803052" y="48986"/>
                </a:cubicBezTo>
                <a:cubicBezTo>
                  <a:pt x="1817663" y="48718"/>
                  <a:pt x="1876428" y="41582"/>
                  <a:pt x="1895580" y="38100"/>
                </a:cubicBezTo>
                <a:cubicBezTo>
                  <a:pt x="1989678" y="20991"/>
                  <a:pt x="1807256" y="48385"/>
                  <a:pt x="1955452" y="27214"/>
                </a:cubicBezTo>
                <a:cubicBezTo>
                  <a:pt x="1962709" y="23586"/>
                  <a:pt x="1969452" y="18660"/>
                  <a:pt x="1977223" y="16329"/>
                </a:cubicBezTo>
                <a:cubicBezTo>
                  <a:pt x="1987793" y="13158"/>
                  <a:pt x="1998850" y="11236"/>
                  <a:pt x="2009880" y="10886"/>
                </a:cubicBezTo>
                <a:cubicBezTo>
                  <a:pt x="2113258" y="7604"/>
                  <a:pt x="2216709" y="7257"/>
                  <a:pt x="2320123" y="5443"/>
                </a:cubicBezTo>
                <a:cubicBezTo>
                  <a:pt x="2467080" y="7257"/>
                  <a:pt x="2614120" y="5641"/>
                  <a:pt x="2760995" y="10886"/>
                </a:cubicBezTo>
                <a:cubicBezTo>
                  <a:pt x="2767532" y="11119"/>
                  <a:pt x="2771644" y="18526"/>
                  <a:pt x="2777323" y="21771"/>
                </a:cubicBezTo>
                <a:cubicBezTo>
                  <a:pt x="2799461" y="34421"/>
                  <a:pt x="2797054" y="32147"/>
                  <a:pt x="2820866" y="38100"/>
                </a:cubicBezTo>
                <a:cubicBezTo>
                  <a:pt x="2826309" y="43543"/>
                  <a:pt x="2832267" y="48516"/>
                  <a:pt x="2837195" y="54429"/>
                </a:cubicBezTo>
                <a:cubicBezTo>
                  <a:pt x="2841383" y="59454"/>
                  <a:pt x="2845155" y="64906"/>
                  <a:pt x="2848080" y="70757"/>
                </a:cubicBezTo>
                <a:cubicBezTo>
                  <a:pt x="2854780" y="84157"/>
                  <a:pt x="2856875" y="107199"/>
                  <a:pt x="2858966" y="119743"/>
                </a:cubicBezTo>
                <a:cubicBezTo>
                  <a:pt x="2871639" y="335180"/>
                  <a:pt x="2868174" y="238374"/>
                  <a:pt x="2858966" y="620486"/>
                </a:cubicBezTo>
                <a:cubicBezTo>
                  <a:pt x="2858737" y="630006"/>
                  <a:pt x="2849623" y="690554"/>
                  <a:pt x="2848080" y="702129"/>
                </a:cubicBezTo>
                <a:cubicBezTo>
                  <a:pt x="2840799" y="756735"/>
                  <a:pt x="2846649" y="729618"/>
                  <a:pt x="2837195" y="767443"/>
                </a:cubicBezTo>
                <a:cubicBezTo>
                  <a:pt x="2839009" y="823686"/>
                  <a:pt x="2838531" y="880049"/>
                  <a:pt x="2842637" y="936171"/>
                </a:cubicBezTo>
                <a:cubicBezTo>
                  <a:pt x="2844889" y="966948"/>
                  <a:pt x="2850698" y="982126"/>
                  <a:pt x="2858966" y="1006929"/>
                </a:cubicBezTo>
                <a:cubicBezTo>
                  <a:pt x="2851805" y="1257541"/>
                  <a:pt x="2850079" y="1217402"/>
                  <a:pt x="2858966" y="1524000"/>
                </a:cubicBezTo>
                <a:cubicBezTo>
                  <a:pt x="2859442" y="1540422"/>
                  <a:pt x="2862595" y="1556657"/>
                  <a:pt x="2864409" y="1572986"/>
                </a:cubicBezTo>
                <a:cubicBezTo>
                  <a:pt x="2866223" y="1669143"/>
                  <a:pt x="2867739" y="1765306"/>
                  <a:pt x="2869852" y="1861457"/>
                </a:cubicBezTo>
                <a:cubicBezTo>
                  <a:pt x="2872603" y="1986633"/>
                  <a:pt x="2880638" y="2087560"/>
                  <a:pt x="2869852" y="2209800"/>
                </a:cubicBezTo>
                <a:cubicBezTo>
                  <a:pt x="2868537" y="2224703"/>
                  <a:pt x="2861900" y="2238673"/>
                  <a:pt x="2858966" y="2253343"/>
                </a:cubicBezTo>
                <a:cubicBezTo>
                  <a:pt x="2852056" y="2287892"/>
                  <a:pt x="2855767" y="2271582"/>
                  <a:pt x="2848080" y="2302329"/>
                </a:cubicBezTo>
                <a:cubicBezTo>
                  <a:pt x="2849894" y="2344057"/>
                  <a:pt x="2851384" y="2385801"/>
                  <a:pt x="2853523" y="2427514"/>
                </a:cubicBezTo>
                <a:cubicBezTo>
                  <a:pt x="2858090" y="2516568"/>
                  <a:pt x="2853724" y="2488390"/>
                  <a:pt x="2864409" y="2541814"/>
                </a:cubicBezTo>
                <a:cubicBezTo>
                  <a:pt x="2866223" y="2579914"/>
                  <a:pt x="2865640" y="2618204"/>
                  <a:pt x="2869852" y="2656114"/>
                </a:cubicBezTo>
                <a:cubicBezTo>
                  <a:pt x="2871119" y="2667518"/>
                  <a:pt x="2877109" y="2677885"/>
                  <a:pt x="2880737" y="2688771"/>
                </a:cubicBezTo>
                <a:lnTo>
                  <a:pt x="2886180" y="2705100"/>
                </a:lnTo>
                <a:cubicBezTo>
                  <a:pt x="2887994" y="2723243"/>
                  <a:pt x="2888263" y="2741608"/>
                  <a:pt x="2891623" y="2759529"/>
                </a:cubicBezTo>
                <a:cubicBezTo>
                  <a:pt x="2895071" y="2777918"/>
                  <a:pt x="2898381" y="2797492"/>
                  <a:pt x="2918837" y="2803071"/>
                </a:cubicBezTo>
                <a:cubicBezTo>
                  <a:pt x="2932949" y="2806920"/>
                  <a:pt x="2947866" y="2806700"/>
                  <a:pt x="2962380" y="2808514"/>
                </a:cubicBezTo>
                <a:cubicBezTo>
                  <a:pt x="2993223" y="2806700"/>
                  <a:pt x="3024034" y="2804214"/>
                  <a:pt x="3054909" y="2803071"/>
                </a:cubicBezTo>
                <a:cubicBezTo>
                  <a:pt x="3122016" y="2800586"/>
                  <a:pt x="3189214" y="2800749"/>
                  <a:pt x="3256295" y="2797629"/>
                </a:cubicBezTo>
                <a:cubicBezTo>
                  <a:pt x="3392567" y="2791291"/>
                  <a:pt x="3229463" y="2792186"/>
                  <a:pt x="3305280" y="2792186"/>
                </a:cubicBezTo>
              </a:path>
            </a:pathLst>
          </a:cu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257800" y="3581400"/>
            <a:ext cx="152400" cy="153504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581400" y="3200400"/>
            <a:ext cx="152400" cy="153504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124200" y="2204357"/>
            <a:ext cx="152400" cy="153504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096000" y="2357861"/>
            <a:ext cx="152400" cy="153504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400800" y="4572000"/>
            <a:ext cx="228600" cy="228600"/>
          </a:xfrm>
          <a:prstGeom prst="ellips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6400800" y="3734904"/>
            <a:ext cx="228600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5562600" y="3877522"/>
            <a:ext cx="228600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143500" y="3429000"/>
            <a:ext cx="228600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5047590" y="1600200"/>
            <a:ext cx="286409" cy="304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02186" y="2461736"/>
            <a:ext cx="838200" cy="738664"/>
          </a:xfrm>
          <a:prstGeom prst="rect">
            <a:avLst/>
          </a:prstGeom>
          <a:solidFill>
            <a:srgbClr val="FF3300">
              <a:alpha val="14902"/>
            </a:srgbClr>
          </a:solidFill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Q1</a:t>
            </a:r>
          </a:p>
          <a:p>
            <a:r>
              <a:rPr lang="en-US" sz="1400" i="1" dirty="0" smtClean="0"/>
              <a:t>manual</a:t>
            </a:r>
            <a:r>
              <a:rPr lang="en-US" sz="1400" dirty="0" smtClean="0"/>
              <a:t> valve</a:t>
            </a:r>
            <a:endParaRPr lang="en-US" sz="1400" dirty="0"/>
          </a:p>
        </p:txBody>
      </p:sp>
      <p:cxnSp>
        <p:nvCxnSpPr>
          <p:cNvPr id="21" name="Straight Arrow Connector 20"/>
          <p:cNvCxnSpPr>
            <a:stCxn id="18" idx="1"/>
          </p:cNvCxnSpPr>
          <p:nvPr/>
        </p:nvCxnSpPr>
        <p:spPr bwMode="auto">
          <a:xfrm flipH="1" flipV="1">
            <a:off x="5508172" y="2694014"/>
            <a:ext cx="1094014" cy="1370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089" y="2926448"/>
            <a:ext cx="345621" cy="350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819400" y="5334000"/>
            <a:ext cx="1066800" cy="738664"/>
          </a:xfrm>
          <a:prstGeom prst="rect">
            <a:avLst/>
          </a:prstGeom>
          <a:solidFill>
            <a:srgbClr val="DDFFDD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Q2 </a:t>
            </a:r>
            <a:r>
              <a:rPr lang="en-US" sz="1400" i="1" dirty="0" smtClean="0"/>
              <a:t>automatic</a:t>
            </a:r>
            <a:r>
              <a:rPr lang="en-US" sz="1400" dirty="0" smtClean="0"/>
              <a:t> valve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 flipV="1">
            <a:off x="3352800" y="4876800"/>
            <a:ext cx="685800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1295400" y="533400"/>
            <a:ext cx="3124200" cy="307777"/>
          </a:xfrm>
          <a:prstGeom prst="rect">
            <a:avLst/>
          </a:prstGeom>
          <a:solidFill>
            <a:srgbClr val="FFFFCC"/>
          </a:solidFill>
          <a:ln w="254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Mirror – quench valve not opened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43542" y="914400"/>
            <a:ext cx="3537857" cy="523220"/>
          </a:xfrm>
          <a:prstGeom prst="rect">
            <a:avLst/>
          </a:prstGeom>
          <a:solidFill>
            <a:srgbClr val="FF3300">
              <a:alpha val="16863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Q1 – quench valve opened manually after pressure observation; small </a:t>
            </a:r>
            <a:r>
              <a:rPr lang="en-US" sz="1400" dirty="0"/>
              <a:t>Ø </a:t>
            </a:r>
            <a:r>
              <a:rPr lang="en-US" sz="1400" dirty="0" smtClean="0"/>
              <a:t>lines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70757" y="6172200"/>
            <a:ext cx="4348843" cy="523220"/>
          </a:xfrm>
          <a:prstGeom prst="rect">
            <a:avLst/>
          </a:prstGeom>
          <a:solidFill>
            <a:srgbClr val="DDFFDD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Q2 – quench valve to open automatically w/quench; large Ø lines; recovery tank added</a:t>
            </a:r>
            <a:endParaRPr lang="en-US" sz="1400" dirty="0"/>
          </a:p>
        </p:txBody>
      </p:sp>
      <p:sp>
        <p:nvSpPr>
          <p:cNvPr id="27" name="Freeform 26"/>
          <p:cNvSpPr/>
          <p:nvPr/>
        </p:nvSpPr>
        <p:spPr bwMode="auto">
          <a:xfrm>
            <a:off x="5480957" y="2087332"/>
            <a:ext cx="2715986" cy="1371602"/>
          </a:xfrm>
          <a:custGeom>
            <a:avLst/>
            <a:gdLst>
              <a:gd name="connsiteX0" fmla="*/ 27214 w 2715986"/>
              <a:gd name="connsiteY0" fmla="*/ 1371602 h 1371602"/>
              <a:gd name="connsiteX1" fmla="*/ 27214 w 2715986"/>
              <a:gd name="connsiteY1" fmla="*/ 778331 h 1371602"/>
              <a:gd name="connsiteX2" fmla="*/ 32657 w 2715986"/>
              <a:gd name="connsiteY2" fmla="*/ 685802 h 1371602"/>
              <a:gd name="connsiteX3" fmla="*/ 27214 w 2715986"/>
              <a:gd name="connsiteY3" fmla="*/ 446317 h 1371602"/>
              <a:gd name="connsiteX4" fmla="*/ 21772 w 2715986"/>
              <a:gd name="connsiteY4" fmla="*/ 429988 h 1371602"/>
              <a:gd name="connsiteX5" fmla="*/ 16329 w 2715986"/>
              <a:gd name="connsiteY5" fmla="*/ 402774 h 1371602"/>
              <a:gd name="connsiteX6" fmla="*/ 0 w 2715986"/>
              <a:gd name="connsiteY6" fmla="*/ 348345 h 1371602"/>
              <a:gd name="connsiteX7" fmla="*/ 10886 w 2715986"/>
              <a:gd name="connsiteY7" fmla="*/ 152402 h 1371602"/>
              <a:gd name="connsiteX8" fmla="*/ 16329 w 2715986"/>
              <a:gd name="connsiteY8" fmla="*/ 114302 h 1371602"/>
              <a:gd name="connsiteX9" fmla="*/ 21772 w 2715986"/>
              <a:gd name="connsiteY9" fmla="*/ 97974 h 1371602"/>
              <a:gd name="connsiteX10" fmla="*/ 32657 w 2715986"/>
              <a:gd name="connsiteY10" fmla="*/ 43545 h 1371602"/>
              <a:gd name="connsiteX11" fmla="*/ 38100 w 2715986"/>
              <a:gd name="connsiteY11" fmla="*/ 27217 h 1371602"/>
              <a:gd name="connsiteX12" fmla="*/ 54429 w 2715986"/>
              <a:gd name="connsiteY12" fmla="*/ 16331 h 1371602"/>
              <a:gd name="connsiteX13" fmla="*/ 108857 w 2715986"/>
              <a:gd name="connsiteY13" fmla="*/ 5445 h 1371602"/>
              <a:gd name="connsiteX14" fmla="*/ 941614 w 2715986"/>
              <a:gd name="connsiteY14" fmla="*/ 10888 h 1371602"/>
              <a:gd name="connsiteX15" fmla="*/ 968829 w 2715986"/>
              <a:gd name="connsiteY15" fmla="*/ 16331 h 1371602"/>
              <a:gd name="connsiteX16" fmla="*/ 1578429 w 2715986"/>
              <a:gd name="connsiteY16" fmla="*/ 10888 h 1371602"/>
              <a:gd name="connsiteX17" fmla="*/ 1600200 w 2715986"/>
              <a:gd name="connsiteY17" fmla="*/ 5445 h 1371602"/>
              <a:gd name="connsiteX18" fmla="*/ 1616529 w 2715986"/>
              <a:gd name="connsiteY18" fmla="*/ 2 h 1371602"/>
              <a:gd name="connsiteX19" fmla="*/ 1888672 w 2715986"/>
              <a:gd name="connsiteY19" fmla="*/ 10888 h 1371602"/>
              <a:gd name="connsiteX20" fmla="*/ 2057400 w 2715986"/>
              <a:gd name="connsiteY20" fmla="*/ 21774 h 1371602"/>
              <a:gd name="connsiteX21" fmla="*/ 2182586 w 2715986"/>
              <a:gd name="connsiteY21" fmla="*/ 16331 h 1371602"/>
              <a:gd name="connsiteX22" fmla="*/ 2226129 w 2715986"/>
              <a:gd name="connsiteY22" fmla="*/ 5445 h 1371602"/>
              <a:gd name="connsiteX23" fmla="*/ 2334986 w 2715986"/>
              <a:gd name="connsiteY23" fmla="*/ 10888 h 1371602"/>
              <a:gd name="connsiteX24" fmla="*/ 2715986 w 2715986"/>
              <a:gd name="connsiteY24" fmla="*/ 16331 h 137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15986" h="1371602">
                <a:moveTo>
                  <a:pt x="27214" y="1371602"/>
                </a:moveTo>
                <a:cubicBezTo>
                  <a:pt x="-15049" y="1160258"/>
                  <a:pt x="18009" y="1335266"/>
                  <a:pt x="27214" y="778331"/>
                </a:cubicBezTo>
                <a:cubicBezTo>
                  <a:pt x="27725" y="747439"/>
                  <a:pt x="30843" y="716645"/>
                  <a:pt x="32657" y="685802"/>
                </a:cubicBezTo>
                <a:cubicBezTo>
                  <a:pt x="30843" y="605974"/>
                  <a:pt x="30609" y="526094"/>
                  <a:pt x="27214" y="446317"/>
                </a:cubicBezTo>
                <a:cubicBezTo>
                  <a:pt x="26970" y="440585"/>
                  <a:pt x="23163" y="435554"/>
                  <a:pt x="21772" y="429988"/>
                </a:cubicBezTo>
                <a:cubicBezTo>
                  <a:pt x="19528" y="421013"/>
                  <a:pt x="18763" y="411699"/>
                  <a:pt x="16329" y="402774"/>
                </a:cubicBezTo>
                <a:cubicBezTo>
                  <a:pt x="-23415" y="257051"/>
                  <a:pt x="25497" y="450335"/>
                  <a:pt x="0" y="348345"/>
                </a:cubicBezTo>
                <a:cubicBezTo>
                  <a:pt x="3893" y="247118"/>
                  <a:pt x="1615" y="231205"/>
                  <a:pt x="10886" y="152402"/>
                </a:cubicBezTo>
                <a:cubicBezTo>
                  <a:pt x="12385" y="139661"/>
                  <a:pt x="13813" y="126882"/>
                  <a:pt x="16329" y="114302"/>
                </a:cubicBezTo>
                <a:cubicBezTo>
                  <a:pt x="17454" y="108676"/>
                  <a:pt x="20196" y="103490"/>
                  <a:pt x="21772" y="97974"/>
                </a:cubicBezTo>
                <a:cubicBezTo>
                  <a:pt x="32613" y="60029"/>
                  <a:pt x="21967" y="91646"/>
                  <a:pt x="32657" y="43545"/>
                </a:cubicBezTo>
                <a:cubicBezTo>
                  <a:pt x="33902" y="37945"/>
                  <a:pt x="34516" y="31697"/>
                  <a:pt x="38100" y="27217"/>
                </a:cubicBezTo>
                <a:cubicBezTo>
                  <a:pt x="42187" y="22109"/>
                  <a:pt x="48416" y="18908"/>
                  <a:pt x="54429" y="16331"/>
                </a:cubicBezTo>
                <a:cubicBezTo>
                  <a:pt x="64763" y="11902"/>
                  <a:pt x="101489" y="6673"/>
                  <a:pt x="108857" y="5445"/>
                </a:cubicBezTo>
                <a:lnTo>
                  <a:pt x="941614" y="10888"/>
                </a:lnTo>
                <a:cubicBezTo>
                  <a:pt x="950865" y="11005"/>
                  <a:pt x="959578" y="16331"/>
                  <a:pt x="968829" y="16331"/>
                </a:cubicBezTo>
                <a:lnTo>
                  <a:pt x="1578429" y="10888"/>
                </a:lnTo>
                <a:cubicBezTo>
                  <a:pt x="1585686" y="9074"/>
                  <a:pt x="1593007" y="7500"/>
                  <a:pt x="1600200" y="5445"/>
                </a:cubicBezTo>
                <a:cubicBezTo>
                  <a:pt x="1605717" y="3869"/>
                  <a:pt x="1610793" y="-106"/>
                  <a:pt x="1616529" y="2"/>
                </a:cubicBezTo>
                <a:cubicBezTo>
                  <a:pt x="1707300" y="1715"/>
                  <a:pt x="1888672" y="10888"/>
                  <a:pt x="1888672" y="10888"/>
                </a:cubicBezTo>
                <a:cubicBezTo>
                  <a:pt x="1945630" y="16066"/>
                  <a:pt x="1999408" y="21774"/>
                  <a:pt x="2057400" y="21774"/>
                </a:cubicBezTo>
                <a:cubicBezTo>
                  <a:pt x="2099168" y="21774"/>
                  <a:pt x="2140857" y="18145"/>
                  <a:pt x="2182586" y="16331"/>
                </a:cubicBezTo>
                <a:cubicBezTo>
                  <a:pt x="2195472" y="12035"/>
                  <a:pt x="2212992" y="5445"/>
                  <a:pt x="2226129" y="5445"/>
                </a:cubicBezTo>
                <a:cubicBezTo>
                  <a:pt x="2262460" y="5445"/>
                  <a:pt x="2298664" y="10081"/>
                  <a:pt x="2334986" y="10888"/>
                </a:cubicBezTo>
                <a:lnTo>
                  <a:pt x="2715986" y="16331"/>
                </a:ln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12470" y="4275109"/>
            <a:ext cx="609600" cy="307777"/>
          </a:xfrm>
          <a:prstGeom prst="rect">
            <a:avLst/>
          </a:prstGeom>
          <a:solidFill>
            <a:srgbClr val="DDFFDD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 rot="16200000">
            <a:off x="458690" y="3660617"/>
            <a:ext cx="609600" cy="307777"/>
          </a:xfrm>
          <a:prstGeom prst="rect">
            <a:avLst/>
          </a:prstGeom>
          <a:solidFill>
            <a:srgbClr val="DDFFDD"/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open</a:t>
            </a:r>
            <a:endParaRPr lang="en-US" sz="1400" dirty="0"/>
          </a:p>
        </p:txBody>
      </p:sp>
      <p:cxnSp>
        <p:nvCxnSpPr>
          <p:cNvPr id="35" name="Straight Connector 34"/>
          <p:cNvCxnSpPr/>
          <p:nvPr/>
        </p:nvCxnSpPr>
        <p:spPr bwMode="auto">
          <a:xfrm flipV="1">
            <a:off x="5480957" y="4876800"/>
            <a:ext cx="0" cy="144780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457200" y="4876800"/>
            <a:ext cx="5023757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flipV="1">
            <a:off x="457200" y="2041069"/>
            <a:ext cx="0" cy="283573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424542" y="2019295"/>
            <a:ext cx="7739743" cy="2177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127904" y="4953000"/>
            <a:ext cx="332015" cy="3048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5008457" y="4918977"/>
            <a:ext cx="364673" cy="372845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1940377" y="1714495"/>
            <a:ext cx="332015" cy="3048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4710792" y="4953000"/>
            <a:ext cx="228600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1940377" y="4953000"/>
            <a:ext cx="228600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195942" y="3277152"/>
            <a:ext cx="228600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3238500" y="1981200"/>
            <a:ext cx="228600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096000" y="1283730"/>
            <a:ext cx="816429" cy="261611"/>
          </a:xfrm>
          <a:prstGeom prst="rect">
            <a:avLst/>
          </a:prstGeom>
          <a:solidFill>
            <a:srgbClr val="FF3300">
              <a:alpha val="15000"/>
            </a:srgbClr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825092" y="760511"/>
            <a:ext cx="1690007" cy="523220"/>
          </a:xfrm>
          <a:prstGeom prst="rect">
            <a:avLst/>
          </a:prstGeom>
          <a:solidFill>
            <a:srgbClr val="DDFFDD">
              <a:alpha val="35000"/>
            </a:srgbClr>
          </a:solidFill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Q2 </a:t>
            </a:r>
            <a:r>
              <a:rPr lang="en-US" sz="1400" dirty="0" smtClean="0"/>
              <a:t>open</a:t>
            </a:r>
          </a:p>
          <a:p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293911" y="5287831"/>
            <a:ext cx="2498276" cy="830997"/>
          </a:xfrm>
          <a:prstGeom prst="rect">
            <a:avLst/>
          </a:prstGeom>
          <a:solidFill>
            <a:srgbClr val="DDFFDD"/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Update - This automatic valve is checked and operational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0217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  <p:bldP spid="11" grpId="0" animBg="1"/>
      <p:bldP spid="19" grpId="0" animBg="1"/>
      <p:bldP spid="18" grpId="0" animBg="1"/>
      <p:bldP spid="25" grpId="0" animBg="1"/>
      <p:bldP spid="29" grpId="0" animBg="1"/>
      <p:bldP spid="30" grpId="0" animBg="1"/>
      <p:bldP spid="31" grpId="0" animBg="1"/>
      <p:bldP spid="27" grpId="0" animBg="1"/>
      <p:bldP spid="33" grpId="0" animBg="1"/>
      <p:bldP spid="34" grpId="0" animBg="1"/>
      <p:bldP spid="48" grpId="0" animBg="1"/>
      <p:bldP spid="49" grpId="0" animBg="1"/>
      <p:bldP spid="50" grpId="0" animBg="1"/>
      <p:bldP spid="44" grpId="0" animBg="1"/>
      <p:bldP spid="56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efforts</a:t>
            </a:r>
            <a:endParaRPr lang="en-US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609600" y="1447800"/>
            <a:ext cx="7696200" cy="33528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—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b="0" kern="0" dirty="0" smtClean="0"/>
              <a:t>A (new!) liquid helium transfer line failed &amp; was delivered to the vendor for repair</a:t>
            </a:r>
          </a:p>
          <a:p>
            <a:pPr lvl="1"/>
            <a:r>
              <a:rPr lang="en-US" sz="2000" b="0" kern="0" dirty="0" smtClean="0"/>
              <a:t>Is back at BNL, pressure and leak tested and ready for next test</a:t>
            </a:r>
          </a:p>
          <a:p>
            <a:pPr lvl="1"/>
            <a:endParaRPr lang="en-US" sz="2000" b="0" kern="0" dirty="0"/>
          </a:p>
          <a:p>
            <a:r>
              <a:rPr lang="en-US" sz="2000" b="0" kern="0" dirty="0" smtClean="0"/>
              <a:t>A larger helium return vent (to atmosphere) is installed in place of the existing; in the event of pressure buildup, will result in momentary loss of helium (instead of complete loss through burst disc)</a:t>
            </a:r>
          </a:p>
          <a:p>
            <a:endParaRPr lang="en-US" sz="2000" b="0" kern="0" dirty="0"/>
          </a:p>
          <a:p>
            <a:r>
              <a:rPr lang="en-US" sz="2000" b="0" kern="0" dirty="0" smtClean="0"/>
              <a:t>Sullair 500 hp compressor motor has been repaired and is being reinstalled, will be ready for test (Sullair 500 was not available for previous test)</a:t>
            </a:r>
          </a:p>
          <a:p>
            <a:endParaRPr lang="en-US" sz="3200" kern="0" dirty="0" smtClean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5756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BN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BN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BN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N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BN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N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N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N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N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19434</TotalTime>
  <Words>245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LBNL</vt:lpstr>
      <vt:lpstr>  </vt:lpstr>
      <vt:lpstr>PowerPoint Presentation</vt:lpstr>
      <vt:lpstr>PowerPoint Presentation</vt:lpstr>
      <vt:lpstr>PowerPoint Presentation</vt:lpstr>
      <vt:lpstr>Other efforts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LARP 1.9 K Cold Test Cryogenic System</dc:title>
  <dc:creator>Marone, Andrew J</dc:creator>
  <cp:lastModifiedBy>Anerella, Michael D</cp:lastModifiedBy>
  <cp:revision>170</cp:revision>
  <cp:lastPrinted>2017-05-30T17:23:31Z</cp:lastPrinted>
  <dcterms:created xsi:type="dcterms:W3CDTF">2013-12-11T18:12:07Z</dcterms:created>
  <dcterms:modified xsi:type="dcterms:W3CDTF">2017-09-28T13:24:20Z</dcterms:modified>
</cp:coreProperties>
</file>