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0" r:id="rId2"/>
    <p:sldMasterId id="2147484130" r:id="rId3"/>
    <p:sldMasterId id="2147484137" r:id="rId4"/>
    <p:sldMasterId id="2147484174" r:id="rId5"/>
    <p:sldMasterId id="2147484202" r:id="rId6"/>
    <p:sldMasterId id="2147484217" r:id="rId7"/>
    <p:sldMasterId id="2147484230" r:id="rId8"/>
    <p:sldMasterId id="2147484238" r:id="rId9"/>
    <p:sldMasterId id="2147484250" r:id="rId10"/>
    <p:sldMasterId id="2147484253" r:id="rId11"/>
  </p:sldMasterIdLst>
  <p:notesMasterIdLst>
    <p:notesMasterId r:id="rId35"/>
  </p:notesMasterIdLst>
  <p:handoutMasterIdLst>
    <p:handoutMasterId r:id="rId36"/>
  </p:handoutMasterIdLst>
  <p:sldIdLst>
    <p:sldId id="294" r:id="rId12"/>
    <p:sldId id="320" r:id="rId13"/>
    <p:sldId id="350" r:id="rId14"/>
    <p:sldId id="333" r:id="rId15"/>
    <p:sldId id="313" r:id="rId16"/>
    <p:sldId id="351" r:id="rId17"/>
    <p:sldId id="324" r:id="rId18"/>
    <p:sldId id="329" r:id="rId19"/>
    <p:sldId id="340" r:id="rId20"/>
    <p:sldId id="352" r:id="rId21"/>
    <p:sldId id="339" r:id="rId22"/>
    <p:sldId id="330" r:id="rId23"/>
    <p:sldId id="355" r:id="rId24"/>
    <p:sldId id="359" r:id="rId25"/>
    <p:sldId id="321" r:id="rId26"/>
    <p:sldId id="345" r:id="rId27"/>
    <p:sldId id="334" r:id="rId28"/>
    <p:sldId id="335" r:id="rId29"/>
    <p:sldId id="332" r:id="rId30"/>
    <p:sldId id="344" r:id="rId31"/>
    <p:sldId id="353" r:id="rId32"/>
    <p:sldId id="358" r:id="rId33"/>
    <p:sldId id="347" r:id="rId34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004C97"/>
    <a:srgbClr val="000000"/>
    <a:srgbClr val="50504E"/>
    <a:srgbClr val="4E4E4E"/>
    <a:srgbClr val="404040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64" autoAdjust="0"/>
    <p:restoredTop sz="50000" autoAdjust="0"/>
  </p:normalViewPr>
  <p:slideViewPr>
    <p:cSldViewPr snapToGrid="0" snapToObjects="1" showGuides="1">
      <p:cViewPr varScale="1">
        <p:scale>
          <a:sx n="59" d="100"/>
          <a:sy n="59" d="100"/>
        </p:scale>
        <p:origin x="856" y="5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 snapToObjects="1" showGuides="1">
      <p:cViewPr varScale="1">
        <p:scale>
          <a:sx n="36" d="100"/>
          <a:sy n="36" d="100"/>
        </p:scale>
        <p:origin x="-2140" y="-6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79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microscopic Penning device from advanced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254F-9F57-114D-86BE-FFC886BA476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1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6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0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26" name="Picture 2" descr="Image result for muon g-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0" b="29372"/>
          <a:stretch/>
        </p:blipFill>
        <p:spPr bwMode="auto">
          <a:xfrm>
            <a:off x="0" y="897349"/>
            <a:ext cx="9147720" cy="339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8100" y="6372760"/>
            <a:ext cx="2408749" cy="324903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MuSun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007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95" y="-6742"/>
            <a:ext cx="2949178" cy="100598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469" y="1195"/>
            <a:ext cx="4629150" cy="586779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695" y="1161066"/>
            <a:ext cx="2949178" cy="47079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52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95" y="-6742"/>
            <a:ext cx="2949178" cy="100598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51874" y="0"/>
            <a:ext cx="4783521" cy="586105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695" y="1161066"/>
            <a:ext cx="2949178" cy="47079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8100" y="6372760"/>
            <a:ext cx="2408749" cy="324903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MuSun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806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1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1" y="3559285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1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976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2/14/17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M Convery | Accelerators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895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1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6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1" y="1043696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2/14/17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 Convery | Accelerators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935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9" y="1043696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2/14/17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 Convery | Accelerators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669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4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4" y="4943007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2/14/17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 Convery | Accelerators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016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381000"/>
            <a:ext cx="6856413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1" y="1981201"/>
            <a:ext cx="3351213" cy="4113213"/>
          </a:xfrm>
          <a:prstGeom prst="rect">
            <a:avLst/>
          </a:prstGeom>
        </p:spPr>
        <p:txBody>
          <a:bodyPr/>
          <a:lstStyle>
            <a:lvl1pPr marL="319088" indent="-228600" algn="l" eaLnBrk="0" hangingPunct="0"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1pPr>
            <a:lvl2pPr marL="584200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2pPr>
            <a:lvl3pPr>
              <a:buFont typeface="Arial"/>
              <a:buChar char="•"/>
              <a:defRPr/>
            </a:lvl3pPr>
            <a:lvl4pPr>
              <a:buFont typeface="Arial"/>
              <a:buChar char="•"/>
              <a:defRPr/>
            </a:lvl4pPr>
            <a:lvl5pPr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3813" y="1981202"/>
            <a:ext cx="3352800" cy="1979613"/>
          </a:xfrm>
          <a:prstGeom prst="rect">
            <a:avLst/>
          </a:prstGeom>
        </p:spPr>
        <p:txBody>
          <a:bodyPr/>
          <a:lstStyle>
            <a:lvl1pPr marL="319088" indent="-228600" algn="l" eaLnBrk="0" hangingPunct="0"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1pPr>
            <a:lvl2pPr marL="584200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None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 baseline="0"/>
            </a:lvl2pPr>
            <a:lvl3pPr>
              <a:buFont typeface="Arial"/>
              <a:buChar char="•"/>
              <a:defRPr/>
            </a:lvl3pPr>
            <a:lvl4pPr>
              <a:buFont typeface="Arial"/>
              <a:buChar char="•"/>
              <a:defRPr/>
            </a:lvl4pPr>
            <a:lvl5pPr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dirty="0"/>
              <a:t>Secon</a:t>
            </a:r>
            <a:r>
              <a:rPr lang="en-US" sz="2000" dirty="0">
                <a:solidFill>
                  <a:srgbClr val="FFFF00"/>
                </a:solidFill>
              </a:rPr>
              <a:t>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3813" y="4113213"/>
            <a:ext cx="3352800" cy="1981200"/>
          </a:xfrm>
          <a:prstGeom prst="rect">
            <a:avLst/>
          </a:prstGeom>
        </p:spPr>
        <p:txBody>
          <a:bodyPr/>
          <a:lstStyle>
            <a:lvl1pPr marL="319088" indent="-228600" algn="l" eaLnBrk="0" hangingPunct="0"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1pPr>
            <a:lvl2pPr marL="584200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2pPr>
            <a:lvl3pPr>
              <a:buFont typeface="Arial"/>
              <a:buChar char="•"/>
              <a:defRPr/>
            </a:lvl3pPr>
            <a:lvl4pPr>
              <a:buFont typeface="Arial"/>
              <a:buChar char="•"/>
              <a:defRPr/>
            </a:lvl4pPr>
            <a:lvl5pPr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 Convery | Accelerators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374D6-08DB-804C-94FA-968005829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8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76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Oct 2, 2017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 smtClean="0"/>
              <a:t>Experimental Technique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2" y="654957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93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1935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27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06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76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494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1128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6086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54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63750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38850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2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A1B3FF65-48C6-5E43-86EA-FAE272A28238}" type="datetime1">
              <a:rPr lang="en-US" smtClean="0"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69970-60EE-486F-AAF8-4744CB561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90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David Hertzog, Storage Ring Review, May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0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00200" cy="323850"/>
          </a:xfrm>
        </p:spPr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6781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David Hertzog, Storage Ring Review, May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5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David Hertzog, Storage Ring Review, May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23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David Hertzog, Storage Ring Review, May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57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67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0F9BE3E5-E1E1-4D5F-B725-5F94F16891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973779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393A1141-82E9-4DF7-A609-9FDD1C82B11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89263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CBF85FCF-EB69-41E4-A84E-C21B60FB36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344204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C1FBF946-FB77-458E-828B-03496FFCF2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722206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B941F4AD-AA34-42B2-AA31-D061CE4F09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8188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5683" y="370132"/>
            <a:ext cx="6731684" cy="1124560"/>
          </a:xfrm>
          <a:noFill/>
        </p:spPr>
        <p:txBody>
          <a:bodyPr anchor="ctr"/>
          <a:lstStyle>
            <a:lvl1pPr algn="ctr">
              <a:defRPr sz="45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525" y="1743322"/>
            <a:ext cx="6858000" cy="1655762"/>
          </a:xfrm>
        </p:spPr>
        <p:txBody>
          <a:bodyPr anchor="ctr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886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E1A8D3DC-C60E-479F-BE27-5FCFA5DBD59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095526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BE8EB0CD-235E-432E-8E31-E39456AEE85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592055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70833EB5-9716-4FC8-AFBB-479EDEED03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065805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B29E976B-28D1-4124-9E09-1BC1433C5E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24995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AFAD0E12-148B-4F0F-BF32-9F1A4EB3E4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281154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1AE70482-1DB0-41AD-92B9-8DA5377AC6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279986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2AF1AEBF-AC84-40D3-A9E1-BDD685D165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5994264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A03EE68D-C7F0-4EC1-8FEB-CB553C0988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1596867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423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4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350"/>
              </a:spcBef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231775" indent="-168275">
              <a:spcBef>
                <a:spcPts val="500"/>
              </a:spcBef>
              <a:buFont typeface="Arial" charset="0"/>
              <a:buChar char="•"/>
              <a:tabLst/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 marL="231775" indent="0">
              <a:buNone/>
              <a:tabLst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401637" indent="0">
              <a:buNone/>
              <a:tabLst/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 marL="517525" indent="6350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46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579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1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1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23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55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568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3870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09650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6298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584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2063750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03885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364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590065" y="1029126"/>
            <a:ext cx="275323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300" normalizeH="0" baseline="0" noProof="0" dirty="0" err="1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Muon</a:t>
            </a:r>
            <a:r>
              <a:rPr kumimoji="0" lang="en-US" sz="4800" b="1" i="0" u="none" strike="noStrike" kern="1200" cap="none" spc="-30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g-2</a:t>
            </a:r>
            <a:endParaRPr kumimoji="0" lang="en-US" sz="4800" b="1" i="0" u="none" strike="noStrike" kern="1200" cap="none" spc="-30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105" y="1145540"/>
            <a:ext cx="82296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90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461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461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8" y="6398160"/>
            <a:ext cx="3060683" cy="324903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SNO+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1647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3FF65-48C6-5E43-86EA-FAE272A2823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10/1/2017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69970-60EE-486F-AAF8-4744CB56125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2375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58A121-053B-594B-94B2-8FF6206EA489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10/1/2017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69970-60EE-486F-AAF8-4744CB56125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4381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EF33A-D7AB-C14A-8BB9-0E7B8B2DD1E1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10/1/2017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69970-60EE-486F-AAF8-4744CB56125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6100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7E795-A874-6F49-B3FC-8A3202C89C40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10/1/2017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69970-60EE-486F-AAF8-4744CB56125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5208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017" y="6153190"/>
            <a:ext cx="781907" cy="554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3" y="820216"/>
            <a:ext cx="916686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95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CA2F1-03B4-DB46-98AF-EFC7FDC3937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10/1/2017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0554B-DDB6-5647-8A5D-6C269190A386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6563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5101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48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926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81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61066"/>
            <a:ext cx="3886200" cy="5015897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231775" indent="-168275">
              <a:buFont typeface="Arial" charset="0"/>
              <a:buChar char="•"/>
              <a:tabLst/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 marL="295275" indent="0">
              <a:buNone/>
              <a:tabLst/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 marL="465138" indent="-115888">
              <a:tabLst/>
              <a:defRPr/>
            </a:lvl4pPr>
            <a:lvl5pPr marL="517525" indent="6350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624219" y="1153977"/>
            <a:ext cx="3886200" cy="5015897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231775" indent="-168275">
              <a:buFont typeface="Arial" charset="0"/>
              <a:buChar char="•"/>
              <a:tabLst/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 marL="295275" indent="0">
              <a:buNone/>
              <a:tabLst/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 marL="465138" indent="-115888">
              <a:tabLst/>
              <a:defRPr/>
            </a:lvl4pPr>
            <a:lvl5pPr marL="517525" indent="6350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6085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564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01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149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9786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346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357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243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149087" y="3951841"/>
            <a:ext cx="869206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3" y="-31496"/>
            <a:ext cx="9207558" cy="1010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/>
          <a:srcRect b="25417"/>
          <a:stretch/>
        </p:blipFill>
        <p:spPr>
          <a:xfrm>
            <a:off x="1" y="975048"/>
            <a:ext cx="4528156" cy="2562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/>
          <a:srcRect l="2" r="-33" b="17737"/>
          <a:stretch/>
        </p:blipFill>
        <p:spPr>
          <a:xfrm>
            <a:off x="4528157" y="975048"/>
            <a:ext cx="4675478" cy="256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36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23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Muon g-2 Science Briefing – Institution X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75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26" name="Picture 2" descr="Image result for muon g-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0" b="29372"/>
          <a:stretch/>
        </p:blipFill>
        <p:spPr bwMode="auto">
          <a:xfrm>
            <a:off x="0" y="897349"/>
            <a:ext cx="9147720" cy="339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289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-6742"/>
            <a:ext cx="7603889" cy="10059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73685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172041"/>
            <a:ext cx="3868340" cy="401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73685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172041"/>
            <a:ext cx="3887391" cy="401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294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March 23, 2017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 smtClean="0"/>
              <a:t>Muon g-2 Science Briefing - The </a:t>
            </a:r>
            <a:r>
              <a:rPr lang="en-US" dirty="0" err="1" smtClean="0">
                <a:latin typeface="Symbol" panose="05050102010706020507" pitchFamily="18" charset="2"/>
              </a:rPr>
              <a:t>w</a:t>
            </a:r>
            <a:r>
              <a:rPr lang="en-US" baseline="-25000" dirty="0" err="1" smtClean="0"/>
              <a:t>a</a:t>
            </a:r>
            <a:r>
              <a:rPr lang="en-US" dirty="0" smtClean="0"/>
              <a:t> Measurement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2" y="654957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23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A1B3FF65-48C6-5E43-86EA-FAE272A28238}" type="datetime1">
              <a:rPr lang="en-US" smtClean="0"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69970-60EE-486F-AAF8-4744CB561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5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8100" y="6372760"/>
            <a:ext cx="2408749" cy="324903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MuSun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5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March 23 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Muon g-2 Science Briefing – Institution X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2" y="654957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73564" y="6258863"/>
            <a:ext cx="1016505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5630" y="6190317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4C97"/>
                </a:solidFill>
                <a:latin typeface="Helvetica"/>
                <a:cs typeface="Helvetica"/>
              </a:rPr>
              <a:t>Muon</a:t>
            </a:r>
            <a:r>
              <a:rPr lang="en-US" sz="1600" b="1" baseline="0" dirty="0" smtClean="0">
                <a:solidFill>
                  <a:srgbClr val="004C97"/>
                </a:solidFill>
                <a:latin typeface="Helvetica"/>
                <a:cs typeface="Helvetica"/>
              </a:rPr>
              <a:t> g-2</a:t>
            </a:r>
            <a:endParaRPr lang="en-US" sz="1600" b="1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229" r:id="rId3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March 23 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Muon g-2 Science Briefing – Institution X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2" y="654957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3564" y="6258863"/>
            <a:ext cx="1016505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8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March 23 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Muon g-2 Science Briefing – Institution X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2" y="654957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73564" y="6258863"/>
            <a:ext cx="1016505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5630" y="6190317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4C97"/>
                </a:solidFill>
                <a:latin typeface="Helvetica"/>
                <a:cs typeface="Helvetica"/>
              </a:rPr>
              <a:t>Muon</a:t>
            </a:r>
            <a:r>
              <a:rPr lang="en-US" sz="1600" b="1" baseline="0" dirty="0" smtClean="0">
                <a:solidFill>
                  <a:srgbClr val="004C97"/>
                </a:solidFill>
                <a:latin typeface="Helvetica"/>
                <a:cs typeface="Helvetica"/>
              </a:rPr>
              <a:t> g-2</a:t>
            </a:r>
            <a:endParaRPr lang="en-US" sz="1600" b="1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1400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603890" cy="999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61066"/>
            <a:ext cx="7886700" cy="5015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9093" y="-6742"/>
            <a:ext cx="595311" cy="10059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00009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B4DC9DE-A07E-4CDF-9906-AD30B3EBD3E7}" type="slidenum">
              <a:rPr lang="en-US" smtClean="0"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9"/>
          <p:cNvGrpSpPr>
            <a:grpSpLocks noChangeAspect="1"/>
          </p:cNvGrpSpPr>
          <p:nvPr/>
        </p:nvGrpSpPr>
        <p:grpSpPr bwMode="auto">
          <a:xfrm>
            <a:off x="8309093" y="6323013"/>
            <a:ext cx="595312" cy="400050"/>
            <a:chOff x="8045450" y="6222997"/>
            <a:chExt cx="745067" cy="500464"/>
          </a:xfrm>
        </p:grpSpPr>
        <p:sp>
          <p:nvSpPr>
            <p:cNvPr id="11" name="Trapezoid 10"/>
            <p:cNvSpPr/>
            <p:nvPr/>
          </p:nvSpPr>
          <p:spPr>
            <a:xfrm flipV="1">
              <a:off x="8045450" y="6222997"/>
              <a:ext cx="733146" cy="494505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UW_W-Logo_RGB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7567" y="6223002"/>
              <a:ext cx="742950" cy="500459"/>
            </a:xfrm>
            <a:prstGeom prst="rect">
              <a:avLst/>
            </a:prstGeom>
            <a:ln>
              <a:noFill/>
            </a:ln>
            <a:effectLst>
              <a:glow rad="381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190306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25475" indent="-1666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03275" indent="-1778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803275" indent="1666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9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>
                <a:ea typeface="+mn-ea"/>
                <a:cs typeface="+mn-cs"/>
              </a:rPr>
              <a:t>2/14/17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1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M Convery | Accelerators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1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7BE81-7C2D-481B-BBCE-23778685B2BA}" type="slidenum">
              <a:rPr lang="en-US" altLang="en-US"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ea typeface="+mn-ea"/>
              <a:cs typeface="+mn-cs"/>
            </a:endParaRPr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26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6AB94"/>
            </a:gs>
            <a:gs pos="17000">
              <a:srgbClr val="D4DEFF"/>
            </a:gs>
            <a:gs pos="47000">
              <a:srgbClr val="D4DEFF"/>
            </a:gs>
            <a:gs pos="100000">
              <a:srgbClr val="8488C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49350" y="381000"/>
            <a:ext cx="7181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5651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53200"/>
            <a:ext cx="8001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David Hertzog, Storage Ring Review, May 2015</a:t>
            </a: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7A71B87-488D-2746-8DA6-6B7EAA69EF55}" type="slidenum">
              <a:rPr lang="en-US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               Muon g-2</a:t>
            </a:r>
            <a:endParaRPr lang="en-US" sz="1100" dirty="0">
              <a:solidFill>
                <a:srgbClr val="0000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8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53200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="0"/>
            </a:lvl1pPr>
          </a:lstStyle>
          <a:p>
            <a:pPr defTabSz="914400"/>
            <a:r>
              <a:rPr lang="en-US" altLang="en-US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pPr defTabSz="914400"/>
            <a:r>
              <a:rPr lang="en-US" altLang="en-US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/>
              </a:rPr>
              <a:t>- p. </a:t>
            </a:r>
            <a:fld id="{571150C3-CED0-4788-A2C8-B37929B36800}" type="slidenum">
              <a:rPr lang="en-US" altLang="en-US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/>
              </a:rPr>
              <a:pPr defTabSz="914400"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6494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  <p:sldLayoutId id="214748421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1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9" tIns="44445" rIns="90479" bIns="444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1" y="2286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9" tIns="44445" rIns="90479" bIns="4444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9076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153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305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458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61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285720" indent="-28572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729" indent="-228577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2882" indent="-228577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2890" indent="-171432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043" indent="-171432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195" indent="-171432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348" indent="-171432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500" indent="-171432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8653" indent="-171432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7C43F-AB56-2742-B267-79AE9AF00DE5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10/1/2017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69970-60EE-486F-AAF8-4744CB56125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0" y="85987"/>
            <a:ext cx="118872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1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58F956-E798-4518-8867-9729E24F5A3D}" type="datetimeFigureOut">
              <a:rPr lang="en-US" smtClean="0">
                <a:latin typeface="Arial"/>
                <a:ea typeface="ＭＳ Ｐゴシック" pitchFamily="34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10/1/2017</a:t>
            </a:fld>
            <a:endParaRPr lang="en-US">
              <a:latin typeface="Arial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Arial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0B7958-ADAD-4B5C-9B89-8D2563735CA9}" type="slidenum">
              <a:rPr lang="en-US" smtClean="0">
                <a:latin typeface="Arial"/>
                <a:ea typeface="ＭＳ Ｐゴシック" pitchFamily="34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163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1.tmp"/><Relationship Id="rId4" Type="http://schemas.openxmlformats.org/officeDocument/2006/relationships/image" Target="../media/image50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6.png"/><Relationship Id="rId4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6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jpeg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4938645"/>
            <a:ext cx="8499231" cy="1390219"/>
          </a:xfrm>
        </p:spPr>
        <p:txBody>
          <a:bodyPr/>
          <a:lstStyle/>
          <a:p>
            <a:r>
              <a:rPr lang="en-US" dirty="0" smtClean="0"/>
              <a:t>David Hertzog</a:t>
            </a:r>
            <a:endParaRPr lang="en-US" dirty="0"/>
          </a:p>
          <a:p>
            <a:r>
              <a:rPr lang="en-US" dirty="0" smtClean="0"/>
              <a:t>Operational Readiness Review</a:t>
            </a:r>
          </a:p>
          <a:p>
            <a:r>
              <a:rPr lang="en-US" dirty="0" smtClean="0"/>
              <a:t>Oct 2, 2017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2734" y="4323245"/>
            <a:ext cx="9031266" cy="631645"/>
          </a:xfrm>
        </p:spPr>
        <p:txBody>
          <a:bodyPr>
            <a:noAutofit/>
          </a:bodyPr>
          <a:lstStyle/>
          <a:p>
            <a:r>
              <a:rPr lang="en-US" dirty="0" smtClean="0"/>
              <a:t>Experimental Technique, Error Tables, Rates</a:t>
            </a:r>
            <a:endParaRPr lang="en-US" dirty="0"/>
          </a:p>
        </p:txBody>
      </p:sp>
      <p:pic>
        <p:nvPicPr>
          <p:cNvPr id="4" name="Picture Placeholder 32" descr="600px-NSF_Logo_1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0955" y="5045612"/>
            <a:ext cx="1600200" cy="1600200"/>
          </a:xfrm>
          <a:prstGeom prst="rect">
            <a:avLst/>
          </a:prstGeom>
        </p:spPr>
      </p:pic>
      <p:pic>
        <p:nvPicPr>
          <p:cNvPr id="5" name="Picture Placeholder 31" descr="Color-Seal_Green-Mark_SC_Horizonta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0782" b="-250782"/>
          <a:stretch>
            <a:fillRect/>
          </a:stretch>
        </p:blipFill>
        <p:spPr>
          <a:xfrm>
            <a:off x="4925700" y="4753508"/>
            <a:ext cx="2104492" cy="2104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8657"/>
          <a:stretch/>
        </p:blipFill>
        <p:spPr>
          <a:xfrm>
            <a:off x="-83439" y="882067"/>
            <a:ext cx="5693663" cy="3412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4" y="882068"/>
            <a:ext cx="3549754" cy="341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599" y="126047"/>
            <a:ext cx="8672513" cy="478155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IBMS</a:t>
            </a:r>
            <a:r>
              <a:rPr lang="en-US" sz="2400" dirty="0" smtClean="0"/>
              <a:t> detectors help steer muon beam through Inflector</a:t>
            </a:r>
            <a:endParaRPr lang="en-US" sz="2400" dirty="0"/>
          </a:p>
        </p:txBody>
      </p:sp>
      <p:pic>
        <p:nvPicPr>
          <p:cNvPr id="2049" name="Picture 1" descr="cleard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leard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leard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eard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eard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leard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leard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leard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066"/>
          <a:stretch/>
        </p:blipFill>
        <p:spPr>
          <a:xfrm>
            <a:off x="1594771" y="604202"/>
            <a:ext cx="5844597" cy="3579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291" y="4550582"/>
            <a:ext cx="5655541" cy="22058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66240" y="3962400"/>
            <a:ext cx="4084320" cy="294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98428" y="4526280"/>
            <a:ext cx="4423731" cy="294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own Arrow 1"/>
          <p:cNvSpPr/>
          <p:nvPr/>
        </p:nvSpPr>
        <p:spPr>
          <a:xfrm rot="19587403">
            <a:off x="5293629" y="3916836"/>
            <a:ext cx="304800" cy="72136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920655">
            <a:off x="3973302" y="3882744"/>
            <a:ext cx="304800" cy="72136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231" y="3143791"/>
            <a:ext cx="166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5157344"/>
            <a:ext cx="213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66718" y="4477729"/>
            <a:ext cx="41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23699" y="4526280"/>
            <a:ext cx="41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13786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928" y="2100145"/>
            <a:ext cx="4572396" cy="29019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900" y="146042"/>
            <a:ext cx="8959131" cy="565158"/>
          </a:xfrm>
        </p:spPr>
        <p:txBody>
          <a:bodyPr/>
          <a:lstStyle/>
          <a:p>
            <a:r>
              <a:rPr lang="en-US" sz="2000" dirty="0" smtClean="0"/>
              <a:t>In-vacuum scintillating </a:t>
            </a:r>
            <a:r>
              <a:rPr lang="en-US" sz="2000" dirty="0" smtClean="0">
                <a:solidFill>
                  <a:srgbClr val="FF0000"/>
                </a:solidFill>
              </a:rPr>
              <a:t>Fiber Harp </a:t>
            </a:r>
            <a:r>
              <a:rPr lang="en-US" sz="2000" dirty="0" smtClean="0"/>
              <a:t>(</a:t>
            </a:r>
            <a:r>
              <a:rPr lang="en-US" sz="2000" dirty="0" err="1" smtClean="0"/>
              <a:t>hodoscopes</a:t>
            </a:r>
            <a:r>
              <a:rPr lang="en-US" sz="2000" dirty="0" smtClean="0"/>
              <a:t>) image stored beam dynamics</a:t>
            </a:r>
            <a:r>
              <a:rPr lang="en-US" sz="2000" dirty="0" smtClean="0">
                <a:solidFill>
                  <a:srgbClr val="FF0000"/>
                </a:solidFill>
              </a:rPr>
              <a:t>*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83230" y="3158128"/>
            <a:ext cx="1228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X Harp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8667" y="5176478"/>
            <a:ext cx="6630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Radial  and Vertical Widths and Means vs time give the Coherent </a:t>
            </a:r>
            <a:r>
              <a:rPr lang="en-US" sz="1800" b="1" dirty="0" err="1" smtClean="0"/>
              <a:t>Betatron</a:t>
            </a:r>
            <a:r>
              <a:rPr lang="en-US" sz="1800" b="1" dirty="0" smtClean="0"/>
              <a:t> frequencies and amplitudes, needed for </a:t>
            </a:r>
            <a:r>
              <a:rPr lang="en-US" sz="1800" b="1" dirty="0" err="1" smtClean="0">
                <a:latin typeface="Symbol" panose="05050102010706020507" pitchFamily="18" charset="2"/>
              </a:rPr>
              <a:t>w</a:t>
            </a:r>
            <a:r>
              <a:rPr lang="en-US" sz="1800" b="1" dirty="0" err="1" smtClean="0"/>
              <a:t>a</a:t>
            </a:r>
            <a:r>
              <a:rPr lang="en-US" sz="1800" b="1" dirty="0" smtClean="0"/>
              <a:t> analysis</a:t>
            </a:r>
            <a:endParaRPr lang="en-US" sz="1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41534" y="6079562"/>
            <a:ext cx="7038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*Destructively; extracted during normal data taking</a:t>
            </a:r>
            <a:endParaRPr lang="en-US" sz="1200" b="1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Oct 2, 2017</a:t>
            </a:r>
            <a:endParaRPr lang="en-US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</p:spPr>
        <p:txBody>
          <a:bodyPr/>
          <a:lstStyle/>
          <a:p>
            <a:pPr algn="ctr">
              <a:defRPr/>
            </a:pPr>
            <a:r>
              <a:rPr lang="en-US" smtClean="0"/>
              <a:t>Experimental Technique</a:t>
            </a:r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3005" t="35373" r="43446" b="41551"/>
          <a:stretch/>
        </p:blipFill>
        <p:spPr>
          <a:xfrm>
            <a:off x="628224" y="885585"/>
            <a:ext cx="3155738" cy="230726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2037729" flipV="1">
            <a:off x="1537809" y="1983103"/>
            <a:ext cx="1552241" cy="517437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muons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2160" y="1966098"/>
            <a:ext cx="372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Example measurement: June 2017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odule_cooling_detail.jpg"/>
          <p:cNvPicPr/>
          <p:nvPr/>
        </p:nvPicPr>
        <p:blipFill>
          <a:blip r:embed="rId2">
            <a:extLst/>
          </a:blip>
          <a:srcRect l="17092" t="29743" r="17092" b="10156"/>
          <a:stretch>
            <a:fillRect/>
          </a:stretch>
        </p:blipFill>
        <p:spPr>
          <a:xfrm>
            <a:off x="5162895" y="1026985"/>
            <a:ext cx="2971800" cy="19104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45855"/>
            <a:ext cx="9105900" cy="969853"/>
          </a:xfrm>
        </p:spPr>
        <p:txBody>
          <a:bodyPr/>
          <a:lstStyle/>
          <a:p>
            <a:r>
              <a:rPr lang="en-US" sz="2400" dirty="0" smtClean="0">
                <a:solidFill>
                  <a:srgbClr val="003087"/>
                </a:solidFill>
              </a:rPr>
              <a:t>In-vacuum </a:t>
            </a:r>
            <a:r>
              <a:rPr lang="en-US" sz="2400" dirty="0" smtClean="0">
                <a:solidFill>
                  <a:srgbClr val="FF0000"/>
                </a:solidFill>
              </a:rPr>
              <a:t>Trackers</a:t>
            </a:r>
            <a:r>
              <a:rPr lang="en-US" sz="2400" dirty="0" smtClean="0">
                <a:solidFill>
                  <a:srgbClr val="003087"/>
                </a:solidFill>
              </a:rPr>
              <a:t> reconstruct decay positron tracks; gives muon storage profile for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003087"/>
                </a:solidFill>
              </a:rPr>
              <a:t> and for E/pitch corrections</a:t>
            </a:r>
            <a:endParaRPr lang="en-US" sz="2400" dirty="0">
              <a:solidFill>
                <a:srgbClr val="003087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2819400" y="2438400"/>
            <a:ext cx="304800" cy="304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1752600" y="3124200"/>
            <a:ext cx="304800" cy="304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1905000" y="2362200"/>
            <a:ext cx="228600" cy="304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3581400" y="2933700"/>
            <a:ext cx="1752600" cy="20574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Box 49"/>
          <p:cNvSpPr txBox="1"/>
          <p:nvPr/>
        </p:nvSpPr>
        <p:spPr>
          <a:xfrm>
            <a:off x="1143000" y="160020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8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/>
              </a:rPr>
              <a:t>3 locations planned</a:t>
            </a:r>
            <a:endParaRPr lang="en-US" sz="180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pic>
        <p:nvPicPr>
          <p:cNvPr id="8" name="Picture 7" descr="tracker_w_2_calos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046" b="39023"/>
          <a:stretch/>
        </p:blipFill>
        <p:spPr>
          <a:xfrm>
            <a:off x="247994" y="997955"/>
            <a:ext cx="4402587" cy="288089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670544" y="2977220"/>
            <a:ext cx="15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/>
              </a:rPr>
              <a:t>8 UV stations</a:t>
            </a:r>
            <a:endParaRPr lang="en-US" sz="1800" dirty="0">
              <a:solidFill>
                <a:srgbClr val="FFFF00"/>
              </a:solidFill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90966" y="5955268"/>
            <a:ext cx="244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8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/>
              </a:rPr>
              <a:t>128 straws per station</a:t>
            </a:r>
            <a:endParaRPr lang="en-US" sz="180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58385" y="4009293"/>
            <a:ext cx="3083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Where do Muon Decays come from?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3745617" y="596560"/>
            <a:ext cx="205391" cy="68458"/>
          </a:xfrm>
          <a:custGeom>
            <a:avLst/>
            <a:gdLst>
              <a:gd name="connsiteX0" fmla="*/ 0 w 205391"/>
              <a:gd name="connsiteY0" fmla="*/ 48899 h 68458"/>
              <a:gd name="connsiteX1" fmla="*/ 24449 w 205391"/>
              <a:gd name="connsiteY1" fmla="*/ 34229 h 68458"/>
              <a:gd name="connsiteX2" fmla="*/ 44009 w 205391"/>
              <a:gd name="connsiteY2" fmla="*/ 24450 h 68458"/>
              <a:gd name="connsiteX3" fmla="*/ 73348 w 205391"/>
              <a:gd name="connsiteY3" fmla="*/ 4890 h 68458"/>
              <a:gd name="connsiteX4" fmla="*/ 112466 w 205391"/>
              <a:gd name="connsiteY4" fmla="*/ 9780 h 68458"/>
              <a:gd name="connsiteX5" fmla="*/ 127136 w 205391"/>
              <a:gd name="connsiteY5" fmla="*/ 53789 h 68458"/>
              <a:gd name="connsiteX6" fmla="*/ 156475 w 205391"/>
              <a:gd name="connsiteY6" fmla="*/ 68458 h 68458"/>
              <a:gd name="connsiteX7" fmla="*/ 171144 w 205391"/>
              <a:gd name="connsiteY7" fmla="*/ 63568 h 68458"/>
              <a:gd name="connsiteX8" fmla="*/ 190704 w 205391"/>
              <a:gd name="connsiteY8" fmla="*/ 19560 h 68458"/>
              <a:gd name="connsiteX9" fmla="*/ 205373 w 205391"/>
              <a:gd name="connsiteY9" fmla="*/ 0 h 6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391" h="68458">
                <a:moveTo>
                  <a:pt x="0" y="48899"/>
                </a:moveTo>
                <a:cubicBezTo>
                  <a:pt x="8150" y="44009"/>
                  <a:pt x="16141" y="38845"/>
                  <a:pt x="24449" y="34229"/>
                </a:cubicBezTo>
                <a:cubicBezTo>
                  <a:pt x="30821" y="30689"/>
                  <a:pt x="38854" y="29604"/>
                  <a:pt x="44009" y="24450"/>
                </a:cubicBezTo>
                <a:cubicBezTo>
                  <a:pt x="70324" y="-1864"/>
                  <a:pt x="13537" y="16853"/>
                  <a:pt x="73348" y="4890"/>
                </a:cubicBezTo>
                <a:cubicBezTo>
                  <a:pt x="86387" y="6520"/>
                  <a:pt x="101198" y="3019"/>
                  <a:pt x="112466" y="9780"/>
                </a:cubicBezTo>
                <a:cubicBezTo>
                  <a:pt x="124291" y="16875"/>
                  <a:pt x="120463" y="43779"/>
                  <a:pt x="127136" y="53789"/>
                </a:cubicBezTo>
                <a:cubicBezTo>
                  <a:pt x="132552" y="61913"/>
                  <a:pt x="148108" y="65669"/>
                  <a:pt x="156475" y="68458"/>
                </a:cubicBezTo>
                <a:cubicBezTo>
                  <a:pt x="161365" y="66828"/>
                  <a:pt x="167119" y="66788"/>
                  <a:pt x="171144" y="63568"/>
                </a:cubicBezTo>
                <a:cubicBezTo>
                  <a:pt x="198743" y="41489"/>
                  <a:pt x="157839" y="52427"/>
                  <a:pt x="190704" y="19560"/>
                </a:cubicBezTo>
                <a:cubicBezTo>
                  <a:pt x="206526" y="3737"/>
                  <a:pt x="205373" y="11805"/>
                  <a:pt x="205373" y="0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459" y="4289843"/>
            <a:ext cx="2368672" cy="22162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74" y="4289843"/>
            <a:ext cx="2425825" cy="218451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Right Arrow 5"/>
          <p:cNvSpPr/>
          <p:nvPr/>
        </p:nvSpPr>
        <p:spPr bwMode="auto">
          <a:xfrm>
            <a:off x="4142184" y="5064022"/>
            <a:ext cx="583928" cy="432654"/>
          </a:xfrm>
          <a:prstGeom prst="rightArrow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6648795" y="4400550"/>
            <a:ext cx="0" cy="187325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5746751" y="5340351"/>
            <a:ext cx="1822449" cy="634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5514955" y="3962400"/>
            <a:ext cx="2343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Beam Profile Extrapolated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794852" y="4498898"/>
            <a:ext cx="1707886" cy="169560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" name="Date Placeholder 3"/>
          <p:cNvSpPr txBox="1">
            <a:spLocks/>
          </p:cNvSpPr>
          <p:nvPr/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Oct 2,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30" name="Footer Placeholder 4"/>
          <p:cNvSpPr txBox="1">
            <a:spLocks/>
          </p:cNvSpPr>
          <p:nvPr/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Experimental Technique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9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4067" y="1461461"/>
            <a:ext cx="8251032" cy="2451320"/>
          </a:xfrm>
        </p:spPr>
        <p:txBody>
          <a:bodyPr/>
          <a:lstStyle/>
          <a:p>
            <a:r>
              <a:rPr lang="en-US" sz="1800" dirty="0" smtClean="0"/>
              <a:t>Related information will be provided in the following talks:</a:t>
            </a:r>
          </a:p>
          <a:p>
            <a:pPr lvl="1"/>
            <a:r>
              <a:rPr lang="en-US" sz="1800" dirty="0" err="1" smtClean="0">
                <a:solidFill>
                  <a:schemeClr val="tx1"/>
                </a:solidFill>
              </a:rPr>
              <a:t>Convery</a:t>
            </a:r>
            <a:r>
              <a:rPr lang="en-US" sz="1800" dirty="0" smtClean="0"/>
              <a:t>:  Protons &amp; Beamlines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Casey</a:t>
            </a:r>
            <a:r>
              <a:rPr lang="en-US" sz="1800" dirty="0" smtClean="0"/>
              <a:t>: Our instrumentation and measurement functionality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Nguyen</a:t>
            </a:r>
            <a:r>
              <a:rPr lang="en-US" sz="1800" dirty="0" smtClean="0"/>
              <a:t>: Inflector, Vacuum, Quads, and Kicker status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Rubin</a:t>
            </a:r>
            <a:r>
              <a:rPr lang="en-US" sz="1800" dirty="0" smtClean="0"/>
              <a:t>: Tuning sensitivities and Modeling experience</a:t>
            </a:r>
          </a:p>
          <a:p>
            <a:r>
              <a:rPr lang="en-US" sz="1800" dirty="0" smtClean="0"/>
              <a:t>A Task </a:t>
            </a:r>
            <a:r>
              <a:rPr lang="en-US" sz="1800" dirty="0"/>
              <a:t>Force </a:t>
            </a:r>
            <a:r>
              <a:rPr lang="en-US" sz="1800" dirty="0" smtClean="0"/>
              <a:t>was established </a:t>
            </a:r>
            <a:r>
              <a:rPr lang="en-US" sz="1800" dirty="0"/>
              <a:t>to study Muon Storage rate from a global perspective:  Protons, Beamlines, Storage </a:t>
            </a:r>
            <a:r>
              <a:rPr lang="en-US" sz="1800" dirty="0" smtClean="0"/>
              <a:t>Ring.  </a:t>
            </a:r>
            <a:endParaRPr lang="en-US" sz="1800" dirty="0"/>
          </a:p>
          <a:p>
            <a:endParaRPr lang="en-US" sz="1800" dirty="0" smtClean="0"/>
          </a:p>
          <a:p>
            <a:pPr lvl="1"/>
            <a:endParaRPr lang="en-US" sz="1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3582"/>
            <a:ext cx="8686800" cy="1246429"/>
          </a:xfrm>
        </p:spPr>
        <p:txBody>
          <a:bodyPr/>
          <a:lstStyle/>
          <a:p>
            <a:r>
              <a:rPr lang="en-US" sz="2400" dirty="0" smtClean="0"/>
              <a:t>Muon Storage per POT low </a:t>
            </a:r>
            <a:r>
              <a:rPr lang="en-US" sz="2400" dirty="0" smtClean="0">
                <a:solidFill>
                  <a:srgbClr val="FF0000"/>
                </a:solidFill>
              </a:rPr>
              <a:t>by 12.7 ± 2.3 </a:t>
            </a:r>
            <a:r>
              <a:rPr lang="en-US" sz="2400" dirty="0" smtClean="0"/>
              <a:t>during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Commissioning</a:t>
            </a:r>
            <a:r>
              <a:rPr lang="en-US" sz="2400" dirty="0"/>
              <a:t> </a:t>
            </a:r>
            <a:r>
              <a:rPr lang="en-US" sz="2400" dirty="0" smtClean="0"/>
              <a:t>experience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>
                <a:solidFill>
                  <a:srgbClr val="FF0000"/>
                </a:solidFill>
              </a:rPr>
              <a:t>Part of this is understood and expected, and part simply requires a detailed tuning campaign with well functioning equipment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47" y="3817088"/>
            <a:ext cx="7465276" cy="20178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Date Placeholder 3"/>
          <p:cNvSpPr txBox="1">
            <a:spLocks/>
          </p:cNvSpPr>
          <p:nvPr/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Oct 2,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Experimental Technique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16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693855"/>
            <a:ext cx="8373642" cy="1810979"/>
          </a:xfrm>
        </p:spPr>
        <p:txBody>
          <a:bodyPr/>
          <a:lstStyle/>
          <a:p>
            <a:r>
              <a:rPr lang="en-US" dirty="0" smtClean="0"/>
              <a:t>Detected e</a:t>
            </a:r>
            <a:r>
              <a:rPr lang="en-US" baseline="30000" dirty="0" smtClean="0"/>
              <a:t>+</a:t>
            </a:r>
            <a:r>
              <a:rPr lang="en-US" dirty="0" smtClean="0"/>
              <a:t> &gt; 1.8 GeV by calorimeters,  after 30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, and after initial muon scraping, for a 10</a:t>
            </a:r>
            <a:r>
              <a:rPr lang="en-US" baseline="30000" dirty="0" smtClean="0"/>
              <a:t>12</a:t>
            </a:r>
            <a:r>
              <a:rPr lang="en-US" dirty="0" smtClean="0"/>
              <a:t> POT fill:</a:t>
            </a:r>
          </a:p>
          <a:p>
            <a:pPr lvl="1"/>
            <a:r>
              <a:rPr lang="en-US" dirty="0" smtClean="0"/>
              <a:t>Technical Design Report	1067</a:t>
            </a:r>
            <a:r>
              <a:rPr lang="en-US" dirty="0"/>
              <a:t>± </a:t>
            </a:r>
            <a:r>
              <a:rPr lang="en-US" dirty="0" smtClean="0"/>
              <a:t>33</a:t>
            </a:r>
          </a:p>
          <a:p>
            <a:pPr lvl="1"/>
            <a:r>
              <a:rPr lang="en-US" dirty="0" smtClean="0"/>
              <a:t>Best hour of tuning:		    	    84 ±16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know we are low? And by how much?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23,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Muon g-2 Science Briefing - The </a:t>
            </a:r>
            <a:r>
              <a:rPr lang="en-US" smtClean="0">
                <a:latin typeface="Symbol" panose="05050102010706020507" pitchFamily="18" charset="2"/>
              </a:rPr>
              <a:t>w</a:t>
            </a:r>
            <a:r>
              <a:rPr lang="en-US" baseline="-25000" smtClean="0"/>
              <a:t>a</a:t>
            </a:r>
            <a:r>
              <a:rPr lang="en-US" smtClean="0"/>
              <a:t> Measurement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57281" y="1625977"/>
            <a:ext cx="2752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Ratio: 12.7 </a:t>
            </a:r>
            <a:r>
              <a:rPr lang="en-US" dirty="0">
                <a:solidFill>
                  <a:srgbClr val="FF0000"/>
                </a:solidFill>
              </a:rPr>
              <a:t>± 2.3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5758727" y="1508667"/>
            <a:ext cx="201336" cy="696286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15900" y="236068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Where are the missing factors?</a:t>
            </a:r>
            <a:endParaRPr lang="en-US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317401" y="2934623"/>
            <a:ext cx="8373642" cy="346889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</a:rPr>
              <a:t>Intrinsic losses (</a:t>
            </a:r>
            <a:r>
              <a:rPr lang="en-US" sz="2000" u="sng" dirty="0" smtClean="0">
                <a:solidFill>
                  <a:srgbClr val="000000"/>
                </a:solidFill>
              </a:rPr>
              <a:t>known</a:t>
            </a:r>
            <a:r>
              <a:rPr lang="en-US" sz="2000" dirty="0" smtClean="0">
                <a:solidFill>
                  <a:srgbClr val="000000"/>
                </a:solidFill>
              </a:rPr>
              <a:t> and recoverable)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Under performing or wrongly tuned equipment</a:t>
            </a:r>
          </a:p>
          <a:p>
            <a:pPr lvl="2"/>
            <a:r>
              <a:rPr lang="en-US" sz="1400" dirty="0" smtClean="0">
                <a:solidFill>
                  <a:srgbClr val="000000"/>
                </a:solidFill>
              </a:rPr>
              <a:t>Vacuum did not meet spec</a:t>
            </a:r>
          </a:p>
          <a:p>
            <a:pPr lvl="3"/>
            <a:r>
              <a:rPr lang="en-US" sz="1200" dirty="0" smtClean="0">
                <a:solidFill>
                  <a:srgbClr val="000000"/>
                </a:solidFill>
              </a:rPr>
              <a:t>Quads &amp; Kickers could not run at design voltages</a:t>
            </a:r>
          </a:p>
          <a:p>
            <a:pPr lvl="2"/>
            <a:r>
              <a:rPr lang="en-US" sz="1400" dirty="0" smtClean="0">
                <a:solidFill>
                  <a:srgbClr val="000000"/>
                </a:solidFill>
              </a:rPr>
              <a:t>Magnets mistuned or not final versions</a:t>
            </a:r>
          </a:p>
          <a:p>
            <a:pPr lvl="2"/>
            <a:r>
              <a:rPr lang="en-US" sz="1400" dirty="0" smtClean="0">
                <a:solidFill>
                  <a:srgbClr val="000000"/>
                </a:solidFill>
              </a:rPr>
              <a:t>Proton spot on target not yet as small as used in the model</a:t>
            </a:r>
          </a:p>
          <a:p>
            <a:pPr lvl="2"/>
            <a:r>
              <a:rPr lang="en-US" sz="1400" dirty="0" smtClean="0">
                <a:solidFill>
                  <a:srgbClr val="000000"/>
                </a:solidFill>
              </a:rPr>
              <a:t>Other beamline transmission losses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Tuning </a:t>
            </a:r>
            <a:r>
              <a:rPr lang="en-US" sz="1600" dirty="0" smtClean="0">
                <a:solidFill>
                  <a:srgbClr val="000000"/>
                </a:solidFill>
              </a:rPr>
              <a:t>losses (Not known; requires our work to recover)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Emittance growth prior to inflector channel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Angle and </a:t>
            </a:r>
            <a:r>
              <a:rPr lang="en-US" sz="1600" dirty="0" smtClean="0">
                <a:solidFill>
                  <a:srgbClr val="000000"/>
                </a:solidFill>
              </a:rPr>
              <a:t>position </a:t>
            </a:r>
            <a:r>
              <a:rPr lang="en-US" sz="1600" dirty="0" smtClean="0">
                <a:solidFill>
                  <a:srgbClr val="000000"/>
                </a:solidFill>
              </a:rPr>
              <a:t>control arriving at inflector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Kicker pulse strength fluctuation and timing jitter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Proton pulse shape/width from Recycler not optimized</a:t>
            </a:r>
          </a:p>
          <a:p>
            <a:pPr lvl="1"/>
            <a:endParaRPr lang="en-US" dirty="0" smtClean="0"/>
          </a:p>
          <a:p>
            <a:endParaRPr lang="en-US" sz="3200" dirty="0"/>
          </a:p>
        </p:txBody>
      </p:sp>
      <p:sp>
        <p:nvSpPr>
          <p:cNvPr id="11" name="Right Brace 10"/>
          <p:cNvSpPr/>
          <p:nvPr/>
        </p:nvSpPr>
        <p:spPr>
          <a:xfrm>
            <a:off x="6214598" y="3019764"/>
            <a:ext cx="488386" cy="16890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28586" y="3649292"/>
            <a:ext cx="1209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~3.7</a:t>
            </a:r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>
            <a:off x="6214598" y="5063435"/>
            <a:ext cx="405814" cy="120954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28586" y="5325307"/>
            <a:ext cx="1209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C97"/>
                </a:solidFill>
              </a:rPr>
              <a:t>~3.3</a:t>
            </a:r>
            <a:endParaRPr lang="en-US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3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ChangeArrowheads="1"/>
          </p:cNvSpPr>
          <p:nvPr/>
        </p:nvSpPr>
        <p:spPr bwMode="auto">
          <a:xfrm>
            <a:off x="685800" y="152400"/>
            <a:ext cx="7696200" cy="54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ctr" defTabSz="914400">
              <a:lnSpc>
                <a:spcPct val="90000"/>
              </a:lnSpc>
            </a:pPr>
            <a:r>
              <a:rPr lang="en-US" sz="3600" b="1" dirty="0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Muons are now “in” the Storage Ring</a:t>
            </a:r>
            <a:endParaRPr lang="en-US" sz="4400" b="1" baseline="-25000" dirty="0">
              <a:solidFill>
                <a:srgbClr val="FFFF00"/>
              </a:solidFill>
              <a:latin typeface="Comic Sans MS" pitchFamily="66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472067" name="Group 3"/>
          <p:cNvGrpSpPr>
            <a:grpSpLocks/>
          </p:cNvGrpSpPr>
          <p:nvPr/>
        </p:nvGrpSpPr>
        <p:grpSpPr bwMode="auto">
          <a:xfrm>
            <a:off x="842963" y="1219200"/>
            <a:ext cx="7686675" cy="3360738"/>
            <a:chOff x="432" y="1008"/>
            <a:chExt cx="4842" cy="2117"/>
          </a:xfrm>
        </p:grpSpPr>
        <p:sp>
          <p:nvSpPr>
            <p:cNvPr id="472068" name="Rectangle 4"/>
            <p:cNvSpPr>
              <a:spLocks noChangeArrowheads="1"/>
            </p:cNvSpPr>
            <p:nvPr/>
          </p:nvSpPr>
          <p:spPr bwMode="auto">
            <a:xfrm>
              <a:off x="432" y="1008"/>
              <a:ext cx="4842" cy="2117"/>
            </a:xfrm>
            <a:prstGeom prst="rect">
              <a:avLst/>
            </a:prstGeom>
            <a:solidFill>
              <a:srgbClr val="BBE0E3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72069" name="Picture 5" descr="g-2-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8965" r="734" b="18965"/>
            <a:stretch>
              <a:fillRect/>
            </a:stretch>
          </p:blipFill>
          <p:spPr bwMode="auto">
            <a:xfrm>
              <a:off x="2824" y="1019"/>
              <a:ext cx="2434" cy="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2070" name="Freeform 6"/>
            <p:cNvSpPr>
              <a:spLocks/>
            </p:cNvSpPr>
            <p:nvPr/>
          </p:nvSpPr>
          <p:spPr bwMode="auto">
            <a:xfrm>
              <a:off x="598" y="1069"/>
              <a:ext cx="2082" cy="1966"/>
            </a:xfrm>
            <a:custGeom>
              <a:avLst/>
              <a:gdLst>
                <a:gd name="T0" fmla="*/ 0 w 1696"/>
                <a:gd name="T1" fmla="*/ 0 h 1680"/>
                <a:gd name="T2" fmla="*/ 624 w 1696"/>
                <a:gd name="T3" fmla="*/ 48 h 1680"/>
                <a:gd name="T4" fmla="*/ 1152 w 1696"/>
                <a:gd name="T5" fmla="*/ 288 h 1680"/>
                <a:gd name="T6" fmla="*/ 1440 w 1696"/>
                <a:gd name="T7" fmla="*/ 576 h 1680"/>
                <a:gd name="T8" fmla="*/ 1584 w 1696"/>
                <a:gd name="T9" fmla="*/ 864 h 1680"/>
                <a:gd name="T10" fmla="*/ 1680 w 1696"/>
                <a:gd name="T11" fmla="*/ 1248 h 1680"/>
                <a:gd name="T12" fmla="*/ 1680 w 1696"/>
                <a:gd name="T13" fmla="*/ 1440 h 1680"/>
                <a:gd name="T14" fmla="*/ 1632 w 1696"/>
                <a:gd name="T15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6" h="1680">
                  <a:moveTo>
                    <a:pt x="0" y="0"/>
                  </a:moveTo>
                  <a:cubicBezTo>
                    <a:pt x="216" y="0"/>
                    <a:pt x="432" y="0"/>
                    <a:pt x="624" y="48"/>
                  </a:cubicBezTo>
                  <a:cubicBezTo>
                    <a:pt x="816" y="96"/>
                    <a:pt x="1016" y="200"/>
                    <a:pt x="1152" y="288"/>
                  </a:cubicBezTo>
                  <a:cubicBezTo>
                    <a:pt x="1288" y="376"/>
                    <a:pt x="1368" y="480"/>
                    <a:pt x="1440" y="576"/>
                  </a:cubicBezTo>
                  <a:cubicBezTo>
                    <a:pt x="1512" y="672"/>
                    <a:pt x="1544" y="752"/>
                    <a:pt x="1584" y="864"/>
                  </a:cubicBezTo>
                  <a:cubicBezTo>
                    <a:pt x="1624" y="976"/>
                    <a:pt x="1664" y="1152"/>
                    <a:pt x="1680" y="1248"/>
                  </a:cubicBezTo>
                  <a:cubicBezTo>
                    <a:pt x="1696" y="1344"/>
                    <a:pt x="1688" y="1368"/>
                    <a:pt x="1680" y="1440"/>
                  </a:cubicBezTo>
                  <a:cubicBezTo>
                    <a:pt x="1672" y="1512"/>
                    <a:pt x="1652" y="1596"/>
                    <a:pt x="1632" y="168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71" name="Line 7"/>
            <p:cNvSpPr>
              <a:spLocks noChangeShapeType="1"/>
            </p:cNvSpPr>
            <p:nvPr/>
          </p:nvSpPr>
          <p:spPr bwMode="auto">
            <a:xfrm>
              <a:off x="598" y="1069"/>
              <a:ext cx="40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72" name="Line 8"/>
            <p:cNvSpPr>
              <a:spLocks noChangeShapeType="1"/>
            </p:cNvSpPr>
            <p:nvPr/>
          </p:nvSpPr>
          <p:spPr bwMode="auto">
            <a:xfrm>
              <a:off x="1520" y="1171"/>
              <a:ext cx="372" cy="15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73" name="Line 9"/>
            <p:cNvSpPr>
              <a:spLocks noChangeShapeType="1"/>
            </p:cNvSpPr>
            <p:nvPr/>
          </p:nvSpPr>
          <p:spPr bwMode="auto">
            <a:xfrm>
              <a:off x="2239" y="1586"/>
              <a:ext cx="242" cy="23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74" name="Line 10"/>
            <p:cNvSpPr>
              <a:spLocks noChangeShapeType="1"/>
            </p:cNvSpPr>
            <p:nvPr/>
          </p:nvSpPr>
          <p:spPr bwMode="auto">
            <a:xfrm>
              <a:off x="2542" y="2067"/>
              <a:ext cx="134" cy="3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75" name="Line 11"/>
            <p:cNvSpPr>
              <a:spLocks noChangeShapeType="1"/>
            </p:cNvSpPr>
            <p:nvPr/>
          </p:nvSpPr>
          <p:spPr bwMode="auto">
            <a:xfrm flipH="1">
              <a:off x="2625" y="2702"/>
              <a:ext cx="44" cy="2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76" name="Line 12"/>
            <p:cNvSpPr>
              <a:spLocks noChangeShapeType="1"/>
            </p:cNvSpPr>
            <p:nvPr/>
          </p:nvSpPr>
          <p:spPr bwMode="auto">
            <a:xfrm>
              <a:off x="598" y="1095"/>
              <a:ext cx="40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77" name="Line 13"/>
            <p:cNvSpPr>
              <a:spLocks noChangeShapeType="1"/>
            </p:cNvSpPr>
            <p:nvPr/>
          </p:nvSpPr>
          <p:spPr bwMode="auto">
            <a:xfrm>
              <a:off x="1509" y="1171"/>
              <a:ext cx="282" cy="2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78" name="Line 14"/>
            <p:cNvSpPr>
              <a:spLocks noChangeShapeType="1"/>
            </p:cNvSpPr>
            <p:nvPr/>
          </p:nvSpPr>
          <p:spPr bwMode="auto">
            <a:xfrm>
              <a:off x="2231" y="1590"/>
              <a:ext cx="91" cy="2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79" name="Line 15"/>
            <p:cNvSpPr>
              <a:spLocks noChangeShapeType="1"/>
            </p:cNvSpPr>
            <p:nvPr/>
          </p:nvSpPr>
          <p:spPr bwMode="auto">
            <a:xfrm flipH="1">
              <a:off x="2459" y="2070"/>
              <a:ext cx="80" cy="29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80" name="Line 16"/>
            <p:cNvSpPr>
              <a:spLocks noChangeShapeType="1"/>
            </p:cNvSpPr>
            <p:nvPr/>
          </p:nvSpPr>
          <p:spPr bwMode="auto">
            <a:xfrm flipH="1">
              <a:off x="2394" y="2706"/>
              <a:ext cx="267" cy="1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81" name="Rectangle 17"/>
            <p:cNvSpPr>
              <a:spLocks noChangeArrowheads="1"/>
            </p:cNvSpPr>
            <p:nvPr/>
          </p:nvSpPr>
          <p:spPr bwMode="auto">
            <a:xfrm rot="1199615">
              <a:off x="1418" y="1286"/>
              <a:ext cx="116" cy="174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82" name="Rectangle 18"/>
            <p:cNvSpPr>
              <a:spLocks noChangeArrowheads="1"/>
            </p:cNvSpPr>
            <p:nvPr/>
          </p:nvSpPr>
          <p:spPr bwMode="auto">
            <a:xfrm rot="408345">
              <a:off x="938" y="1156"/>
              <a:ext cx="116" cy="174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83" name="Rectangle 19"/>
            <p:cNvSpPr>
              <a:spLocks noChangeArrowheads="1"/>
            </p:cNvSpPr>
            <p:nvPr/>
          </p:nvSpPr>
          <p:spPr bwMode="auto">
            <a:xfrm rot="1833019">
              <a:off x="1798" y="1456"/>
              <a:ext cx="116" cy="173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84" name="Rectangle 20"/>
            <p:cNvSpPr>
              <a:spLocks noChangeArrowheads="1"/>
            </p:cNvSpPr>
            <p:nvPr/>
          </p:nvSpPr>
          <p:spPr bwMode="auto">
            <a:xfrm rot="2940891">
              <a:off x="2080" y="1691"/>
              <a:ext cx="115" cy="173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85" name="Rectangle 21"/>
            <p:cNvSpPr>
              <a:spLocks noChangeArrowheads="1"/>
            </p:cNvSpPr>
            <p:nvPr/>
          </p:nvSpPr>
          <p:spPr bwMode="auto">
            <a:xfrm rot="4118301">
              <a:off x="2279" y="2012"/>
              <a:ext cx="116" cy="173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86" name="Rectangle 22"/>
            <p:cNvSpPr>
              <a:spLocks noChangeArrowheads="1"/>
            </p:cNvSpPr>
            <p:nvPr/>
          </p:nvSpPr>
          <p:spPr bwMode="auto">
            <a:xfrm rot="4266545">
              <a:off x="2380" y="2392"/>
              <a:ext cx="115" cy="173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87" name="Rectangle 23"/>
            <p:cNvSpPr>
              <a:spLocks noChangeArrowheads="1"/>
            </p:cNvSpPr>
            <p:nvPr/>
          </p:nvSpPr>
          <p:spPr bwMode="auto">
            <a:xfrm rot="-15180955">
              <a:off x="2398" y="2840"/>
              <a:ext cx="115" cy="173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88" name="Freeform 24"/>
            <p:cNvSpPr>
              <a:spLocks/>
            </p:cNvSpPr>
            <p:nvPr/>
          </p:nvSpPr>
          <p:spPr bwMode="auto">
            <a:xfrm>
              <a:off x="1072" y="1084"/>
              <a:ext cx="339" cy="289"/>
            </a:xfrm>
            <a:custGeom>
              <a:avLst/>
              <a:gdLst>
                <a:gd name="T0" fmla="*/ 0 w 282"/>
                <a:gd name="T1" fmla="*/ 0 h 240"/>
                <a:gd name="T2" fmla="*/ 114 w 282"/>
                <a:gd name="T3" fmla="*/ 30 h 240"/>
                <a:gd name="T4" fmla="*/ 159 w 282"/>
                <a:gd name="T5" fmla="*/ 60 h 240"/>
                <a:gd name="T6" fmla="*/ 186 w 282"/>
                <a:gd name="T7" fmla="*/ 81 h 240"/>
                <a:gd name="T8" fmla="*/ 228 w 282"/>
                <a:gd name="T9" fmla="*/ 135 h 240"/>
                <a:gd name="T10" fmla="*/ 267 w 282"/>
                <a:gd name="T11" fmla="*/ 201 h 240"/>
                <a:gd name="T12" fmla="*/ 282 w 282"/>
                <a:gd name="T13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2" h="240">
                  <a:moveTo>
                    <a:pt x="0" y="0"/>
                  </a:moveTo>
                  <a:cubicBezTo>
                    <a:pt x="51" y="4"/>
                    <a:pt x="70" y="15"/>
                    <a:pt x="114" y="30"/>
                  </a:cubicBezTo>
                  <a:cubicBezTo>
                    <a:pt x="132" y="36"/>
                    <a:pt x="142" y="54"/>
                    <a:pt x="159" y="60"/>
                  </a:cubicBezTo>
                  <a:cubicBezTo>
                    <a:pt x="173" y="74"/>
                    <a:pt x="164" y="67"/>
                    <a:pt x="186" y="81"/>
                  </a:cubicBezTo>
                  <a:cubicBezTo>
                    <a:pt x="204" y="93"/>
                    <a:pt x="217" y="118"/>
                    <a:pt x="228" y="135"/>
                  </a:cubicBezTo>
                  <a:cubicBezTo>
                    <a:pt x="244" y="159"/>
                    <a:pt x="259" y="174"/>
                    <a:pt x="267" y="201"/>
                  </a:cubicBezTo>
                  <a:cubicBezTo>
                    <a:pt x="271" y="215"/>
                    <a:pt x="282" y="226"/>
                    <a:pt x="282" y="240"/>
                  </a:cubicBezTo>
                </a:path>
              </a:pathLst>
            </a:custGeom>
            <a:noFill/>
            <a:ln w="19050" cap="flat" cmpd="sng">
              <a:solidFill>
                <a:srgbClr val="333399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89" name="Line 25"/>
            <p:cNvSpPr>
              <a:spLocks noChangeShapeType="1"/>
            </p:cNvSpPr>
            <p:nvPr/>
          </p:nvSpPr>
          <p:spPr bwMode="auto">
            <a:xfrm>
              <a:off x="656" y="2341"/>
              <a:ext cx="2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90" name="Text Box 26"/>
            <p:cNvSpPr txBox="1">
              <a:spLocks noChangeArrowheads="1"/>
            </p:cNvSpPr>
            <p:nvPr/>
          </p:nvSpPr>
          <p:spPr bwMode="auto">
            <a:xfrm>
              <a:off x="945" y="2225"/>
              <a:ext cx="867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+mn-cs"/>
                </a:rPr>
                <a:t>Momentum</a:t>
              </a:r>
            </a:p>
            <a:p>
              <a:pPr defTabSz="914400">
                <a:spcBef>
                  <a:spcPct val="50000"/>
                </a:spcBef>
              </a:pPr>
              <a:r>
                <a:rPr lang="en-US" sz="1200" b="1">
                  <a:solidFill>
                    <a:srgbClr val="FF0000"/>
                  </a:solidFill>
                  <a:latin typeface="Arial"/>
                  <a:ea typeface="ＭＳ Ｐゴシック" pitchFamily="34" charset="-128"/>
                  <a:cs typeface="+mn-cs"/>
                </a:rPr>
                <a:t>Spin</a:t>
              </a:r>
            </a:p>
          </p:txBody>
        </p:sp>
        <p:sp>
          <p:nvSpPr>
            <p:cNvPr id="472091" name="Line 27"/>
            <p:cNvSpPr>
              <a:spLocks noChangeShapeType="1"/>
            </p:cNvSpPr>
            <p:nvPr/>
          </p:nvSpPr>
          <p:spPr bwMode="auto">
            <a:xfrm>
              <a:off x="674" y="2547"/>
              <a:ext cx="2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92" name="Text Box 28"/>
            <p:cNvSpPr txBox="1">
              <a:spLocks noChangeArrowheads="1"/>
            </p:cNvSpPr>
            <p:nvPr/>
          </p:nvSpPr>
          <p:spPr bwMode="auto">
            <a:xfrm>
              <a:off x="1090" y="1131"/>
              <a:ext cx="4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 b="1">
                  <a:solidFill>
                    <a:srgbClr val="333399"/>
                  </a:solidFill>
                  <a:latin typeface="Arial"/>
                  <a:ea typeface="ＭＳ Ｐゴシック" pitchFamily="34" charset="-128"/>
                  <a:cs typeface="+mn-cs"/>
                </a:rPr>
                <a:t>e</a:t>
              </a:r>
              <a:endParaRPr lang="en-US" sz="1600" b="1" baseline="30000">
                <a:solidFill>
                  <a:srgbClr val="333399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2093" name="Line 29"/>
            <p:cNvSpPr>
              <a:spLocks noChangeShapeType="1"/>
            </p:cNvSpPr>
            <p:nvPr/>
          </p:nvSpPr>
          <p:spPr bwMode="auto">
            <a:xfrm>
              <a:off x="2824" y="1008"/>
              <a:ext cx="0" cy="211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hangingPunct="0"/>
              <a:endParaRPr lang="en-US" sz="18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72094" name="Picture 30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787"/>
              <a:ext cx="1296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0" y="4849367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hangingPunct="0"/>
            <a:r>
              <a:rPr lang="en-US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  <a:cs typeface="+mn-cs"/>
              </a:rPr>
              <a:t>The experiment must measure </a:t>
            </a:r>
            <a:r>
              <a:rPr lang="en-US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  <a:cs typeface="+mn-cs"/>
              </a:rPr>
              <a:t>the precession </a:t>
            </a:r>
            <a:r>
              <a:rPr lang="en-US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  <a:cs typeface="+mn-cs"/>
              </a:rPr>
              <a:t>frequency and </a:t>
            </a:r>
            <a:r>
              <a:rPr lang="en-US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  <a:cs typeface="+mn-cs"/>
              </a:rPr>
              <a:t>the magnetic </a:t>
            </a:r>
            <a:r>
              <a:rPr lang="en-US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  <a:cs typeface="+mn-cs"/>
              </a:rPr>
              <a:t>field experienced by muons during storage</a:t>
            </a:r>
            <a:endParaRPr lang="en-US" b="1" dirty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63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416" y="971550"/>
            <a:ext cx="8106033" cy="1428751"/>
          </a:xfrm>
        </p:spPr>
        <p:txBody>
          <a:bodyPr/>
          <a:lstStyle/>
          <a:p>
            <a:pPr lvl="1"/>
            <a:r>
              <a:rPr lang="en-US" b="1" dirty="0" smtClean="0">
                <a:solidFill>
                  <a:srgbClr val="003087"/>
                </a:solidFill>
                <a:sym typeface="Wingdings" pitchFamily="2" charset="2"/>
              </a:rPr>
              <a:t>Coherent </a:t>
            </a:r>
            <a:r>
              <a:rPr lang="en-US" b="1" dirty="0" err="1">
                <a:solidFill>
                  <a:srgbClr val="003087"/>
                </a:solidFill>
                <a:sym typeface="Wingdings" pitchFamily="2" charset="2"/>
              </a:rPr>
              <a:t>betatron</a:t>
            </a:r>
            <a:r>
              <a:rPr lang="en-US" b="1" dirty="0">
                <a:solidFill>
                  <a:srgbClr val="003087"/>
                </a:solidFill>
                <a:sym typeface="Wingdings" pitchFamily="2" charset="2"/>
              </a:rPr>
              <a:t> oscillations		</a:t>
            </a:r>
            <a:r>
              <a:rPr lang="en-US" sz="2000" dirty="0"/>
              <a:t>[  70 ppb </a:t>
            </a:r>
            <a:r>
              <a:rPr lang="en-US" sz="2000" b="1" dirty="0">
                <a:solidFill>
                  <a:srgbClr val="519A24"/>
                </a:solidFill>
                <a:sym typeface="Wingdings" panose="05000000000000000000" pitchFamily="2" charset="2"/>
              </a:rPr>
              <a:t> &lt;30 ppb </a:t>
            </a:r>
            <a:r>
              <a:rPr lang="en-US" sz="2000" dirty="0">
                <a:sym typeface="Wingdings" pitchFamily="2" charset="2"/>
              </a:rPr>
              <a:t>] </a:t>
            </a:r>
            <a:endParaRPr lang="en-US" b="1" dirty="0">
              <a:solidFill>
                <a:srgbClr val="003087"/>
              </a:solidFill>
              <a:sym typeface="Wingdings" pitchFamily="2" charset="2"/>
            </a:endParaRPr>
          </a:p>
          <a:p>
            <a:pPr lvl="2"/>
            <a:r>
              <a:rPr lang="en-US" sz="1800" b="1" dirty="0">
                <a:solidFill>
                  <a:srgbClr val="FF0000"/>
                </a:solidFill>
                <a:sym typeface="Wingdings" pitchFamily="2" charset="2"/>
              </a:rPr>
              <a:t>Optimized kicker, Tune choice; </a:t>
            </a:r>
            <a:r>
              <a:rPr lang="en-US" sz="1800" b="1" dirty="0" smtClean="0">
                <a:solidFill>
                  <a:srgbClr val="FF0000"/>
                </a:solidFill>
                <a:sym typeface="Wingdings" pitchFamily="2" charset="2"/>
              </a:rPr>
              <a:t>Fiber Harps</a:t>
            </a:r>
            <a:endParaRPr lang="en-US" sz="1800" b="1" dirty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r>
              <a:rPr lang="en-US" b="1" dirty="0" smtClean="0">
                <a:solidFill>
                  <a:srgbClr val="003087"/>
                </a:solidFill>
                <a:sym typeface="Wingdings" pitchFamily="2" charset="2"/>
              </a:rPr>
              <a:t>E </a:t>
            </a:r>
            <a:r>
              <a:rPr lang="en-US" b="1" dirty="0">
                <a:solidFill>
                  <a:srgbClr val="003087"/>
                </a:solidFill>
                <a:sym typeface="Wingdings" pitchFamily="2" charset="2"/>
              </a:rPr>
              <a:t>and pitch corrections				</a:t>
            </a:r>
            <a:r>
              <a:rPr lang="en-US" sz="2000" dirty="0"/>
              <a:t>[   50 ppb </a:t>
            </a:r>
            <a:r>
              <a:rPr lang="en-US" sz="2000" b="1" dirty="0">
                <a:solidFill>
                  <a:srgbClr val="519A24"/>
                </a:solidFill>
                <a:sym typeface="Wingdings" panose="05000000000000000000" pitchFamily="2" charset="2"/>
              </a:rPr>
              <a:t> 30 ppb </a:t>
            </a:r>
            <a:r>
              <a:rPr lang="en-US" sz="2000" dirty="0">
                <a:sym typeface="Wingdings" pitchFamily="2" charset="2"/>
              </a:rPr>
              <a:t>] </a:t>
            </a:r>
            <a:endParaRPr lang="en-US" b="1" dirty="0">
              <a:solidFill>
                <a:srgbClr val="003087"/>
              </a:solidFill>
            </a:endParaRPr>
          </a:p>
          <a:p>
            <a:pPr lvl="2"/>
            <a:r>
              <a:rPr lang="en-US" sz="1800" b="1" dirty="0">
                <a:solidFill>
                  <a:srgbClr val="FF0000"/>
                </a:solidFill>
              </a:rPr>
              <a:t>In-vacuum Trackers; Precision spin-tracking </a:t>
            </a:r>
            <a:r>
              <a:rPr lang="en-US" sz="1800" b="1" dirty="0" smtClean="0">
                <a:solidFill>
                  <a:srgbClr val="FF0000"/>
                </a:solidFill>
              </a:rPr>
              <a:t>simulations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416" y="130991"/>
            <a:ext cx="8686800" cy="666828"/>
          </a:xfrm>
        </p:spPr>
        <p:txBody>
          <a:bodyPr/>
          <a:lstStyle/>
          <a:p>
            <a:r>
              <a:rPr lang="en-US" sz="2400" dirty="0" smtClean="0"/>
              <a:t>Measuring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a</a:t>
            </a:r>
            <a:r>
              <a:rPr lang="en-US" sz="2400" dirty="0"/>
              <a:t> </a:t>
            </a:r>
            <a:r>
              <a:rPr lang="en-US" sz="2400" dirty="0" smtClean="0"/>
              <a:t> systematic errors and how we are addressing them </a:t>
            </a:r>
            <a:r>
              <a:rPr lang="en-US" sz="1200" dirty="0" smtClean="0">
                <a:solidFill>
                  <a:schemeClr val="accent6"/>
                </a:solidFill>
              </a:rPr>
              <a:t>(recall 70 ppb is total budget)</a:t>
            </a:r>
            <a:endParaRPr lang="en-US" sz="1200" baseline="-25000" dirty="0">
              <a:solidFill>
                <a:schemeClr val="accent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Oct 2, 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</p:spPr>
        <p:txBody>
          <a:bodyPr/>
          <a:lstStyle/>
          <a:p>
            <a:pPr algn="ctr">
              <a:defRPr/>
            </a:pPr>
            <a:r>
              <a:rPr lang="en-US" smtClean="0"/>
              <a:t>Experimental Technique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395416" y="971551"/>
            <a:ext cx="8106033" cy="1428750"/>
          </a:xfrm>
          <a:prstGeom prst="rect">
            <a:avLst/>
          </a:prstGeom>
          <a:noFill/>
          <a:ln w="19050"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37995" y="3012491"/>
            <a:ext cx="8601641" cy="2524125"/>
            <a:chOff x="395416" y="2762250"/>
            <a:chExt cx="8601641" cy="2524125"/>
          </a:xfrm>
        </p:grpSpPr>
        <p:sp>
          <p:nvSpPr>
            <p:cNvPr id="7" name="Rectangle 6"/>
            <p:cNvSpPr/>
            <p:nvPr/>
          </p:nvSpPr>
          <p:spPr>
            <a:xfrm>
              <a:off x="395416" y="2762250"/>
              <a:ext cx="8106033" cy="2524125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ontent Placeholder 1"/>
            <p:cNvSpPr txBox="1">
              <a:spLocks/>
            </p:cNvSpPr>
            <p:nvPr/>
          </p:nvSpPr>
          <p:spPr>
            <a:xfrm>
              <a:off x="395416" y="2872864"/>
              <a:ext cx="8601641" cy="2261111"/>
            </a:xfrm>
            <a:prstGeom prst="rect">
              <a:avLst/>
            </a:prstGeom>
          </p:spPr>
          <p:txBody>
            <a:bodyPr lIns="0" tIns="0" rIns="0" bIns="0"/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505050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/>
                <a:buChar char="•"/>
                <a:defRPr sz="18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en-US" b="1" dirty="0" smtClean="0">
                  <a:solidFill>
                    <a:srgbClr val="003087"/>
                  </a:solidFill>
                  <a:sym typeface="Wingdings" pitchFamily="2" charset="2"/>
                </a:rPr>
                <a:t>Gain stability 				</a:t>
              </a:r>
              <a:r>
                <a:rPr lang="en-US" dirty="0" smtClean="0">
                  <a:sym typeface="Wingdings" pitchFamily="2" charset="2"/>
                </a:rPr>
                <a:t>			</a:t>
              </a:r>
              <a:r>
                <a:rPr lang="en-US" sz="2000" dirty="0" smtClean="0"/>
                <a:t>[ 120 ppb </a:t>
              </a:r>
              <a:r>
                <a:rPr lang="en-US" sz="2000" b="1" dirty="0" smtClean="0">
                  <a:solidFill>
                    <a:schemeClr val="accent3"/>
                  </a:solidFill>
                  <a:sym typeface="Wingdings" panose="05000000000000000000" pitchFamily="2" charset="2"/>
                </a:rPr>
                <a:t> 20 ppb </a:t>
              </a:r>
              <a:r>
                <a:rPr lang="en-US" sz="2000" dirty="0" smtClean="0">
                  <a:sym typeface="Wingdings" pitchFamily="2" charset="2"/>
                </a:rPr>
                <a:t>] </a:t>
              </a:r>
            </a:p>
            <a:p>
              <a:pPr lvl="2"/>
              <a:r>
                <a:rPr lang="en-US" sz="1800" b="1" dirty="0" smtClean="0">
                  <a:solidFill>
                    <a:srgbClr val="FF0000"/>
                  </a:solidFill>
                  <a:sym typeface="Wingdings" pitchFamily="2" charset="2"/>
                </a:rPr>
                <a:t>See Calibration effort</a:t>
              </a:r>
            </a:p>
            <a:p>
              <a:pPr lvl="1"/>
              <a:r>
                <a:rPr lang="en-US" b="1" dirty="0" smtClean="0">
                  <a:solidFill>
                    <a:srgbClr val="003087"/>
                  </a:solidFill>
                  <a:sym typeface="Wingdings" pitchFamily="2" charset="2"/>
                </a:rPr>
                <a:t>Pileup resolution 						</a:t>
              </a:r>
              <a:r>
                <a:rPr lang="en-US" sz="2000" dirty="0" smtClean="0"/>
                <a:t>[   80 ppb </a:t>
              </a:r>
              <a:r>
                <a:rPr lang="en-US" sz="2000" b="1" dirty="0" smtClean="0">
                  <a:solidFill>
                    <a:schemeClr val="accent3"/>
                  </a:solidFill>
                  <a:sym typeface="Wingdings" panose="05000000000000000000" pitchFamily="2" charset="2"/>
                </a:rPr>
                <a:t> 40 ppb </a:t>
              </a:r>
              <a:r>
                <a:rPr lang="en-US" sz="2000" dirty="0" smtClean="0">
                  <a:sym typeface="Wingdings" pitchFamily="2" charset="2"/>
                </a:rPr>
                <a:t>] </a:t>
              </a:r>
            </a:p>
            <a:p>
              <a:pPr lvl="2"/>
              <a:r>
                <a:rPr lang="en-US" sz="1800" b="1" dirty="0" smtClean="0">
                  <a:solidFill>
                    <a:srgbClr val="FF0000"/>
                  </a:solidFill>
                  <a:sym typeface="Wingdings" pitchFamily="2" charset="2"/>
                </a:rPr>
                <a:t>Cherenkov, Fast SiPMs; Fast digitizers &amp; Segmentation</a:t>
              </a:r>
              <a:endParaRPr lang="en-US" b="1" dirty="0" smtClean="0">
                <a:solidFill>
                  <a:srgbClr val="003087"/>
                </a:solidFill>
                <a:sym typeface="Wingdings" pitchFamily="2" charset="2"/>
              </a:endParaRPr>
            </a:p>
            <a:p>
              <a:pPr lvl="1"/>
              <a:r>
                <a:rPr lang="en-US" b="1" dirty="0" smtClean="0">
                  <a:solidFill>
                    <a:srgbClr val="003087"/>
                  </a:solidFill>
                  <a:sym typeface="Wingdings" pitchFamily="2" charset="2"/>
                </a:rPr>
                <a:t>Lost muons							</a:t>
              </a:r>
              <a:r>
                <a:rPr lang="en-US" sz="2000" dirty="0" smtClean="0"/>
                <a:t>[   90 ppb </a:t>
              </a:r>
              <a:r>
                <a:rPr lang="en-US" sz="2000" b="1" dirty="0" smtClean="0">
                  <a:solidFill>
                    <a:srgbClr val="519A24"/>
                  </a:solidFill>
                  <a:sym typeface="Wingdings" panose="05000000000000000000" pitchFamily="2" charset="2"/>
                </a:rPr>
                <a:t> 20 ppb </a:t>
              </a:r>
              <a:r>
                <a:rPr lang="en-US" sz="2000" dirty="0" smtClean="0">
                  <a:sym typeface="Wingdings" pitchFamily="2" charset="2"/>
                </a:rPr>
                <a:t>] </a:t>
              </a:r>
              <a:endParaRPr lang="en-US" b="1" dirty="0" smtClean="0">
                <a:solidFill>
                  <a:srgbClr val="003087"/>
                </a:solidFill>
                <a:sym typeface="Wingdings" pitchFamily="2" charset="2"/>
              </a:endParaRPr>
            </a:p>
            <a:p>
              <a:pPr lvl="2"/>
              <a:r>
                <a:rPr lang="en-US" sz="1800" b="1" dirty="0" smtClean="0">
                  <a:solidFill>
                    <a:srgbClr val="FF0000"/>
                  </a:solidFill>
                  <a:sym typeface="Wingdings" pitchFamily="2" charset="2"/>
                </a:rPr>
                <a:t>Beamline, Collimators, Monitors </a:t>
              </a:r>
              <a:endParaRPr lang="en-US" sz="1800" b="1" dirty="0" smtClean="0">
                <a:solidFill>
                  <a:srgbClr val="003087"/>
                </a:solidFill>
                <a:sym typeface="Wingdings" pitchFamily="2" charset="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97840" y="2375301"/>
            <a:ext cx="83863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The simulations and measurements Rubin discusses enables this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3069" y="5532893"/>
            <a:ext cx="83863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7030A0"/>
                </a:solidFill>
              </a:rPr>
              <a:t>Kaspar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will discuss the hardware that </a:t>
            </a:r>
            <a:r>
              <a:rPr lang="en-US" b="1" dirty="0" smtClean="0">
                <a:solidFill>
                  <a:srgbClr val="7030A0"/>
                </a:solidFill>
              </a:rPr>
              <a:t>enables this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0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t="2458" r="19400" b="17751"/>
          <a:stretch/>
        </p:blipFill>
        <p:spPr>
          <a:xfrm>
            <a:off x="4595829" y="765596"/>
            <a:ext cx="3165187" cy="26104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2800" dirty="0" smtClean="0">
                <a:solidFill>
                  <a:srgbClr val="003087"/>
                </a:solidFill>
              </a:rPr>
              <a:t>Calorimeters record decay e</a:t>
            </a:r>
            <a:r>
              <a:rPr lang="en-US" sz="2800" baseline="30000" dirty="0" smtClean="0">
                <a:solidFill>
                  <a:srgbClr val="003087"/>
                </a:solidFill>
              </a:rPr>
              <a:t>+</a:t>
            </a:r>
            <a:r>
              <a:rPr lang="en-US" sz="2800" dirty="0" smtClean="0">
                <a:solidFill>
                  <a:srgbClr val="003087"/>
                </a:solidFill>
              </a:rPr>
              <a:t> Time and Energy. </a:t>
            </a:r>
            <a:endParaRPr lang="en-US" sz="1600" dirty="0">
              <a:solidFill>
                <a:srgbClr val="003087"/>
              </a:solidFill>
            </a:endParaRPr>
          </a:p>
        </p:txBody>
      </p:sp>
      <p:pic>
        <p:nvPicPr>
          <p:cNvPr id="288771" name="Picture 3" descr="3DR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10106" r="2652" b="3947"/>
          <a:stretch>
            <a:fillRect/>
          </a:stretch>
        </p:blipFill>
        <p:spPr bwMode="auto">
          <a:xfrm>
            <a:off x="760414" y="786714"/>
            <a:ext cx="3330575" cy="2570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4" name="Text Box 6"/>
          <p:cNvSpPr txBox="1">
            <a:spLocks noChangeArrowheads="1"/>
          </p:cNvSpPr>
          <p:nvPr/>
        </p:nvSpPr>
        <p:spPr bwMode="auto">
          <a:xfrm>
            <a:off x="7662483" y="1865745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0806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e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DD0806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+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pic>
        <p:nvPicPr>
          <p:cNvPr id="2887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9" b="35088"/>
          <a:stretch>
            <a:fillRect/>
          </a:stretch>
        </p:blipFill>
        <p:spPr bwMode="auto">
          <a:xfrm>
            <a:off x="838200" y="3752164"/>
            <a:ext cx="3581400" cy="23161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8776" name="Oval 8"/>
          <p:cNvSpPr>
            <a:spLocks noChangeArrowheads="1"/>
          </p:cNvSpPr>
          <p:nvPr/>
        </p:nvSpPr>
        <p:spPr bwMode="auto">
          <a:xfrm>
            <a:off x="1066801" y="1777313"/>
            <a:ext cx="5334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8777" name="Line 9"/>
          <p:cNvSpPr>
            <a:spLocks noChangeShapeType="1"/>
          </p:cNvSpPr>
          <p:nvPr/>
        </p:nvSpPr>
        <p:spPr bwMode="auto">
          <a:xfrm>
            <a:off x="1371600" y="2158314"/>
            <a:ext cx="3178714" cy="1198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8778" name="Line 10"/>
          <p:cNvSpPr>
            <a:spLocks noChangeShapeType="1"/>
          </p:cNvSpPr>
          <p:nvPr/>
        </p:nvSpPr>
        <p:spPr bwMode="auto">
          <a:xfrm flipV="1">
            <a:off x="1295401" y="786713"/>
            <a:ext cx="3245775" cy="9905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8789" name="AutoShape 21"/>
          <p:cNvSpPr>
            <a:spLocks noChangeArrowheads="1"/>
          </p:cNvSpPr>
          <p:nvPr/>
        </p:nvSpPr>
        <p:spPr bwMode="auto">
          <a:xfrm>
            <a:off x="4641851" y="4376844"/>
            <a:ext cx="533400" cy="5334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8799" name="Rectangle 31"/>
          <p:cNvSpPr>
            <a:spLocks noChangeArrowheads="1"/>
          </p:cNvSpPr>
          <p:nvPr/>
        </p:nvSpPr>
        <p:spPr bwMode="auto">
          <a:xfrm>
            <a:off x="356813" y="6151509"/>
            <a:ext cx="810357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9" tIns="44445" rIns="90479" bIns="44445" anchor="b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 rates exacerbate pileup &amp; gain stability issues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20473228">
            <a:off x="6571293" y="1361333"/>
            <a:ext cx="941264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Digtizers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858069" y="1218015"/>
            <a:ext cx="500207" cy="127997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12730" r="28020" b="14770"/>
          <a:stretch/>
        </p:blipFill>
        <p:spPr bwMode="auto">
          <a:xfrm>
            <a:off x="5441853" y="3606113"/>
            <a:ext cx="225434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7448550" y="1629675"/>
            <a:ext cx="933450" cy="3462338"/>
          </a:xfrm>
          <a:custGeom>
            <a:avLst/>
            <a:gdLst>
              <a:gd name="connsiteX0" fmla="*/ 0 w 933450"/>
              <a:gd name="connsiteY0" fmla="*/ 0 h 2203450"/>
              <a:gd name="connsiteX1" fmla="*/ 933450 w 933450"/>
              <a:gd name="connsiteY1" fmla="*/ 0 h 2203450"/>
              <a:gd name="connsiteX2" fmla="*/ 933450 w 933450"/>
              <a:gd name="connsiteY2" fmla="*/ 2203450 h 2203450"/>
              <a:gd name="connsiteX3" fmla="*/ 127000 w 933450"/>
              <a:gd name="connsiteY3" fmla="*/ 2203450 h 220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2203450">
                <a:moveTo>
                  <a:pt x="0" y="0"/>
                </a:moveTo>
                <a:lnTo>
                  <a:pt x="933450" y="0"/>
                </a:lnTo>
                <a:lnTo>
                  <a:pt x="933450" y="2203450"/>
                </a:lnTo>
                <a:lnTo>
                  <a:pt x="127000" y="2203450"/>
                </a:ln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0" tIns="45715" rIns="91430" bIns="45715" numCol="1" spcCol="0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3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8106" y="3752163"/>
            <a:ext cx="2201244" cy="307777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Events above threshold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5759450" y="5062380"/>
            <a:ext cx="12192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4460794" y="4917399"/>
            <a:ext cx="1359647" cy="26160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Software threshold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6900483" y="6467745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1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3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45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61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5763" algn="l" defTabSz="45715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2915" algn="l" defTabSz="45715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068" algn="l" defTabSz="45715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220" algn="l" defTabSz="45715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A0381-4F62-2740-A4B1-0CAF41EACCA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5336955" y="1548713"/>
            <a:ext cx="209796" cy="7620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5541233" y="1629675"/>
            <a:ext cx="5518" cy="280434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 rot="20473228">
            <a:off x="6524049" y="2014034"/>
            <a:ext cx="909203" cy="52321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Power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supplies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8773" name="Arc 5"/>
          <p:cNvSpPr>
            <a:spLocks/>
          </p:cNvSpPr>
          <p:nvPr/>
        </p:nvSpPr>
        <p:spPr bwMode="auto">
          <a:xfrm>
            <a:off x="5107590" y="1733983"/>
            <a:ext cx="3136900" cy="7112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38100" cap="rnd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20245408">
            <a:off x="4686905" y="1035879"/>
            <a:ext cx="1676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PbF</a:t>
            </a:r>
            <a:r>
              <a:rPr lang="en-US" sz="14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xtals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7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 </a:t>
            </a:r>
            <a:r>
              <a:rPr lang="en-US" dirty="0" err="1" smtClean="0"/>
              <a:t>Calos</a:t>
            </a:r>
            <a:r>
              <a:rPr lang="en-US" dirty="0" smtClean="0"/>
              <a:t> with 54 PbF</a:t>
            </a:r>
            <a:r>
              <a:rPr lang="en-US" baseline="-25000" dirty="0" smtClean="0"/>
              <a:t>2</a:t>
            </a:r>
            <a:r>
              <a:rPr lang="en-US" dirty="0" smtClean="0"/>
              <a:t> crystals and fast SiPMs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35" y="882316"/>
            <a:ext cx="8160307" cy="5084011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898" y="991646"/>
            <a:ext cx="2890198" cy="217958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340214"/>
            <a:ext cx="2972301" cy="18288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Oct 2,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</p:spPr>
        <p:txBody>
          <a:bodyPr/>
          <a:lstStyle/>
          <a:p>
            <a:pPr algn="ctr">
              <a:defRPr/>
            </a:pPr>
            <a:r>
              <a:rPr lang="en-US" smtClean="0"/>
              <a:t>Experimental Technique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14236" y="4854126"/>
            <a:ext cx="381192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Segmentation and short pulse duration are aimed at Pileup reduction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6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GAIN stability has been established </a:t>
            </a:r>
            <a:r>
              <a:rPr lang="en-US" dirty="0" smtClean="0"/>
              <a:t>to ~few x 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1600" dirty="0"/>
              <a:t>S</a:t>
            </a:r>
            <a:r>
              <a:rPr lang="en-US" sz="1600" dirty="0" smtClean="0"/>
              <a:t>tate-of-the-art </a:t>
            </a:r>
            <a:r>
              <a:rPr lang="en-US" sz="1600" dirty="0"/>
              <a:t>Laser-based calibration </a:t>
            </a:r>
            <a:r>
              <a:rPr lang="en-US" sz="1600" dirty="0" smtClean="0"/>
              <a:t>system also allows for pseudo data runs for DAQ</a:t>
            </a:r>
            <a:endParaRPr lang="en-US" sz="1600" baseline="30000" dirty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1"/>
          <a:stretch/>
        </p:blipFill>
        <p:spPr bwMode="auto">
          <a:xfrm>
            <a:off x="215900" y="1095138"/>
            <a:ext cx="4127426" cy="25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5562600" y="909119"/>
            <a:ext cx="1143000" cy="107208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715000" y="1990254"/>
            <a:ext cx="1013988" cy="40397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2667000" y="4183164"/>
            <a:ext cx="3810000" cy="2021239"/>
            <a:chOff x="228600" y="4100830"/>
            <a:chExt cx="3810000" cy="2021239"/>
          </a:xfrm>
        </p:grpSpPr>
        <p:pic>
          <p:nvPicPr>
            <p:cNvPr id="18227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100830"/>
              <a:ext cx="3810000" cy="2021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22213" y="4182553"/>
              <a:ext cx="22445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-4</a:t>
              </a:r>
              <a:r>
                <a:rPr lang="en-US" sz="1600" dirty="0" smtClean="0">
                  <a:solidFill>
                    <a:srgbClr val="FF0000"/>
                  </a:solidFill>
                </a:rPr>
                <a:t> / h demonstrated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19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Oct 2,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9" name="Footer Placeholder 4"/>
          <p:cNvSpPr txBox="1">
            <a:spLocks/>
          </p:cNvSpPr>
          <p:nvPr/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Experimental Technique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03" y="969786"/>
            <a:ext cx="4477897" cy="29889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49877" y="1090575"/>
            <a:ext cx="2025445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Inside the laser hut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7127" y="4890610"/>
            <a:ext cx="22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(in Test Beam)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88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2092257"/>
            <a:ext cx="3810000" cy="1905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445" y="1264638"/>
            <a:ext cx="8672513" cy="13657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Recall, this is largely a “1 number” experiment … thus</a:t>
            </a:r>
            <a:endParaRPr lang="en-US" dirty="0"/>
          </a:p>
          <a:p>
            <a:pPr lvl="1"/>
            <a:r>
              <a:rPr lang="en-US" dirty="0" smtClean="0"/>
              <a:t>“</a:t>
            </a:r>
            <a:r>
              <a:rPr lang="en-US" b="1" i="1" dirty="0" smtClean="0">
                <a:solidFill>
                  <a:srgbClr val="003087"/>
                </a:solidFill>
              </a:rPr>
              <a:t>We are all measuring g-2</a:t>
            </a:r>
            <a:r>
              <a:rPr lang="en-US" b="1" dirty="0" smtClean="0">
                <a:solidFill>
                  <a:srgbClr val="003087"/>
                </a:solidFill>
              </a:rPr>
              <a:t>”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7401" y="152401"/>
            <a:ext cx="8686800" cy="895132"/>
          </a:xfrm>
        </p:spPr>
        <p:txBody>
          <a:bodyPr/>
          <a:lstStyle/>
          <a:p>
            <a:r>
              <a:rPr lang="en-US" dirty="0" smtClean="0"/>
              <a:t>Will illustrate the many pieces required to measure g-2 to 140 ppb precision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Oct. 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Experimental Technique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5045" y="4120318"/>
            <a:ext cx="80743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E989 Collaboration is built from </a:t>
            </a:r>
            <a:r>
              <a:rPr lang="en-US" sz="2000" u="sng" dirty="0" smtClean="0">
                <a:solidFill>
                  <a:srgbClr val="FF0000"/>
                </a:solidFill>
              </a:rPr>
              <a:t>4 communities </a:t>
            </a:r>
            <a:r>
              <a:rPr lang="en-US" sz="2000" dirty="0" smtClean="0"/>
              <a:t>of physicists: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Accelerator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Atomic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Nuclear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High-Energy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879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9983" y="5633545"/>
            <a:ext cx="7791001" cy="54946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Muon Loss is problematic only if it is correlated to where muons were created in the beamline line sequence from Target to FODO, to DR … because their average spin direction is different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900" y="209550"/>
            <a:ext cx="8686800" cy="814327"/>
          </a:xfrm>
        </p:spPr>
        <p:txBody>
          <a:bodyPr/>
          <a:lstStyle/>
          <a:p>
            <a:r>
              <a:rPr lang="en-US" sz="2400" dirty="0" smtClean="0"/>
              <a:t>The “</a:t>
            </a:r>
            <a:r>
              <a:rPr lang="en-US" sz="2400" dirty="0"/>
              <a:t>e</a:t>
            </a:r>
            <a:r>
              <a:rPr lang="en-US" sz="2400" dirty="0" smtClean="0"/>
              <a:t>scaping muon rate” is measured by coincidences in adjacent calorimeters: </a:t>
            </a:r>
            <a:r>
              <a:rPr lang="en-US" sz="2400" dirty="0" smtClean="0">
                <a:solidFill>
                  <a:srgbClr val="FF0000"/>
                </a:solidFill>
              </a:rPr>
              <a:t>Muon Loss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Oct 2, 2017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</p:spPr>
        <p:txBody>
          <a:bodyPr/>
          <a:lstStyle/>
          <a:p>
            <a:pPr algn="ctr">
              <a:defRPr/>
            </a:pPr>
            <a:r>
              <a:rPr lang="en-US" smtClean="0"/>
              <a:t>Experimental Technique</a:t>
            </a:r>
            <a:endParaRPr lang="en-US" b="1" dirty="0"/>
          </a:p>
        </p:txBody>
      </p:sp>
      <p:pic>
        <p:nvPicPr>
          <p:cNvPr id="13" name="Picture 61" descr="decaytop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" b="31567"/>
          <a:stretch>
            <a:fillRect/>
          </a:stretch>
        </p:blipFill>
        <p:spPr bwMode="auto">
          <a:xfrm>
            <a:off x="1858962" y="1495863"/>
            <a:ext cx="5400675" cy="1374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73"/>
          <p:cNvGrpSpPr>
            <a:grpSpLocks/>
          </p:cNvGrpSpPr>
          <p:nvPr/>
        </p:nvGrpSpPr>
        <p:grpSpPr bwMode="auto">
          <a:xfrm>
            <a:off x="2190750" y="2115205"/>
            <a:ext cx="4243388" cy="876300"/>
            <a:chOff x="1380" y="1008"/>
            <a:chExt cx="2673" cy="552"/>
          </a:xfrm>
        </p:grpSpPr>
        <p:sp>
          <p:nvSpPr>
            <p:cNvPr id="18" name="Freeform 62" descr="Light upward diagonal"/>
            <p:cNvSpPr>
              <a:spLocks/>
            </p:cNvSpPr>
            <p:nvPr/>
          </p:nvSpPr>
          <p:spPr bwMode="auto">
            <a:xfrm>
              <a:off x="1380" y="1008"/>
              <a:ext cx="2544" cy="330"/>
            </a:xfrm>
            <a:custGeom>
              <a:avLst/>
              <a:gdLst>
                <a:gd name="T0" fmla="*/ 30 w 2544"/>
                <a:gd name="T1" fmla="*/ 276 h 330"/>
                <a:gd name="T2" fmla="*/ 0 w 2544"/>
                <a:gd name="T3" fmla="*/ 312 h 330"/>
                <a:gd name="T4" fmla="*/ 300 w 2544"/>
                <a:gd name="T5" fmla="*/ 168 h 330"/>
                <a:gd name="T6" fmla="*/ 714 w 2544"/>
                <a:gd name="T7" fmla="*/ 72 h 330"/>
                <a:gd name="T8" fmla="*/ 747 w 2544"/>
                <a:gd name="T9" fmla="*/ 63 h 330"/>
                <a:gd name="T10" fmla="*/ 759 w 2544"/>
                <a:gd name="T11" fmla="*/ 60 h 330"/>
                <a:gd name="T12" fmla="*/ 1086 w 2544"/>
                <a:gd name="T13" fmla="*/ 12 h 330"/>
                <a:gd name="T14" fmla="*/ 1596 w 2544"/>
                <a:gd name="T15" fmla="*/ 0 h 330"/>
                <a:gd name="T16" fmla="*/ 1668 w 2544"/>
                <a:gd name="T17" fmla="*/ 0 h 330"/>
                <a:gd name="T18" fmla="*/ 1908 w 2544"/>
                <a:gd name="T19" fmla="*/ 36 h 330"/>
                <a:gd name="T20" fmla="*/ 2076 w 2544"/>
                <a:gd name="T21" fmla="*/ 72 h 330"/>
                <a:gd name="T22" fmla="*/ 2268 w 2544"/>
                <a:gd name="T23" fmla="*/ 144 h 330"/>
                <a:gd name="T24" fmla="*/ 2406 w 2544"/>
                <a:gd name="T25" fmla="*/ 234 h 330"/>
                <a:gd name="T26" fmla="*/ 2544 w 25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44" h="330">
                  <a:moveTo>
                    <a:pt x="30" y="276"/>
                  </a:moveTo>
                  <a:lnTo>
                    <a:pt x="0" y="312"/>
                  </a:lnTo>
                  <a:lnTo>
                    <a:pt x="300" y="168"/>
                  </a:lnTo>
                  <a:lnTo>
                    <a:pt x="714" y="72"/>
                  </a:lnTo>
                  <a:lnTo>
                    <a:pt x="747" y="63"/>
                  </a:lnTo>
                  <a:lnTo>
                    <a:pt x="759" y="60"/>
                  </a:lnTo>
                  <a:lnTo>
                    <a:pt x="1086" y="12"/>
                  </a:lnTo>
                  <a:lnTo>
                    <a:pt x="1596" y="0"/>
                  </a:lnTo>
                  <a:lnTo>
                    <a:pt x="1668" y="0"/>
                  </a:lnTo>
                  <a:lnTo>
                    <a:pt x="1908" y="36"/>
                  </a:lnTo>
                  <a:lnTo>
                    <a:pt x="2076" y="72"/>
                  </a:lnTo>
                  <a:lnTo>
                    <a:pt x="2268" y="144"/>
                  </a:lnTo>
                  <a:lnTo>
                    <a:pt x="2406" y="234"/>
                  </a:lnTo>
                  <a:lnTo>
                    <a:pt x="2544" y="330"/>
                  </a:lnTo>
                </a:path>
              </a:pathLst>
            </a:custGeom>
            <a:noFill/>
            <a:ln w="50800" cap="flat" cmpd="sng">
              <a:solidFill>
                <a:srgbClr val="DD0806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pattFill prst="ltUpDiag">
                    <a:fgClr>
                      <a:schemeClr val="folHlink"/>
                    </a:fgClr>
                    <a:bgClr>
                      <a:srgbClr val="FFFFFF"/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9" name="Text Box 71" descr="Light upward diagonal"/>
            <p:cNvSpPr txBox="1">
              <a:spLocks noChangeArrowheads="1"/>
            </p:cNvSpPr>
            <p:nvPr/>
          </p:nvSpPr>
          <p:spPr bwMode="auto">
            <a:xfrm>
              <a:off x="3808" y="1233"/>
              <a:ext cx="24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tUpDiag">
                    <a:fgClr>
                      <a:schemeClr val="folHlink"/>
                    </a:fgClr>
                    <a:bgClr>
                      <a:srgbClr val="FFFFFF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DD0806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88" y="3527083"/>
            <a:ext cx="7667026" cy="17399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2733675" y="2639080"/>
            <a:ext cx="819150" cy="8509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559299" y="2388687"/>
            <a:ext cx="92619" cy="12536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690194" y="2628469"/>
            <a:ext cx="1375768" cy="10139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418735" y="1121572"/>
            <a:ext cx="537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</a:rPr>
              <a:t>For example, a triple coincidence of MIPs</a:t>
            </a:r>
            <a:endParaRPr lang="en-US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>
                <a:solidFill>
                  <a:srgbClr val="003087"/>
                </a:solidFill>
                <a:sym typeface="Wingdings" pitchFamily="2" charset="2"/>
              </a:rPr>
              <a:t>Absolute value of </a:t>
            </a:r>
            <a:r>
              <a:rPr lang="en-US" sz="2000" b="1" dirty="0" smtClean="0">
                <a:solidFill>
                  <a:srgbClr val="003087"/>
                </a:solidFill>
                <a:sym typeface="Wingdings" pitchFamily="2" charset="2"/>
              </a:rPr>
              <a:t>magnetic field </a:t>
            </a:r>
            <a:r>
              <a:rPr lang="en-US" sz="2000" b="1" dirty="0" smtClean="0">
                <a:solidFill>
                  <a:srgbClr val="003087"/>
                </a:solidFill>
                <a:sym typeface="Wingdings" pitchFamily="2" charset="2"/>
              </a:rPr>
              <a:t>		</a:t>
            </a:r>
            <a:r>
              <a:rPr lang="en-US" sz="2000" dirty="0" smtClean="0"/>
              <a:t>[ 50 </a:t>
            </a:r>
            <a:r>
              <a:rPr lang="en-US" sz="2000" dirty="0"/>
              <a:t>ppb </a:t>
            </a:r>
            <a:r>
              <a:rPr lang="en-US" sz="2000" b="1" dirty="0">
                <a:solidFill>
                  <a:srgbClr val="519A24"/>
                </a:solidFill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rgbClr val="519A24"/>
                </a:solidFill>
                <a:sym typeface="Wingdings" panose="05000000000000000000" pitchFamily="2" charset="2"/>
              </a:rPr>
              <a:t>35 </a:t>
            </a:r>
            <a:r>
              <a:rPr lang="en-US" sz="2000" b="1" dirty="0">
                <a:solidFill>
                  <a:srgbClr val="519A24"/>
                </a:solidFill>
                <a:sym typeface="Wingdings" panose="05000000000000000000" pitchFamily="2" charset="2"/>
              </a:rPr>
              <a:t>ppb </a:t>
            </a:r>
            <a:r>
              <a:rPr lang="en-US" sz="2000" dirty="0">
                <a:sym typeface="Wingdings" pitchFamily="2" charset="2"/>
              </a:rPr>
              <a:t>] </a:t>
            </a:r>
            <a:endParaRPr lang="en-US" sz="2000" b="1" dirty="0">
              <a:solidFill>
                <a:srgbClr val="003087"/>
              </a:solidFill>
              <a:sym typeface="Wingdings" pitchFamily="2" charset="2"/>
            </a:endParaRPr>
          </a:p>
          <a:p>
            <a:pPr lvl="2"/>
            <a:r>
              <a:rPr lang="en-US" sz="1400" b="1" dirty="0" smtClean="0">
                <a:solidFill>
                  <a:srgbClr val="000000"/>
                </a:solidFill>
                <a:sym typeface="Wingdings" pitchFamily="2" charset="2"/>
              </a:rPr>
              <a:t>Special probes, also used in </a:t>
            </a:r>
            <a:r>
              <a:rPr lang="en-US" sz="1400" b="1" dirty="0" err="1" smtClean="0">
                <a:solidFill>
                  <a:srgbClr val="000000"/>
                </a:solidFill>
                <a:sym typeface="Wingdings" pitchFamily="2" charset="2"/>
              </a:rPr>
              <a:t>muonium</a:t>
            </a:r>
            <a:r>
              <a:rPr lang="en-US" sz="1400" b="1" dirty="0" smtClean="0">
                <a:solidFill>
                  <a:srgbClr val="000000"/>
                </a:solidFill>
                <a:sym typeface="Wingdings" pitchFamily="2" charset="2"/>
              </a:rPr>
              <a:t> hyperfine experiment</a:t>
            </a:r>
            <a:endParaRPr lang="en-US" sz="1400" b="1" dirty="0">
              <a:solidFill>
                <a:srgbClr val="003087"/>
              </a:solidFill>
              <a:sym typeface="Wingdings" pitchFamily="2" charset="2"/>
            </a:endParaRPr>
          </a:p>
          <a:p>
            <a:pPr lvl="1"/>
            <a:r>
              <a:rPr lang="en-US" sz="2000" b="1" dirty="0" smtClean="0">
                <a:solidFill>
                  <a:srgbClr val="003087"/>
                </a:solidFill>
                <a:sym typeface="Wingdings" pitchFamily="2" charset="2"/>
              </a:rPr>
              <a:t>Trolley probe calibrations		</a:t>
            </a:r>
            <a:r>
              <a:rPr lang="en-US" sz="2000" dirty="0" smtClean="0">
                <a:sym typeface="Wingdings" pitchFamily="2" charset="2"/>
              </a:rPr>
              <a:t>	       </a:t>
            </a:r>
            <a:r>
              <a:rPr lang="en-US" sz="2000" dirty="0" smtClean="0"/>
              <a:t>[ 90 </a:t>
            </a:r>
            <a:r>
              <a:rPr lang="en-US" sz="2000" dirty="0"/>
              <a:t>ppb </a:t>
            </a:r>
            <a:r>
              <a:rPr lang="en-US" sz="2000" b="1" dirty="0">
                <a:solidFill>
                  <a:srgbClr val="519A24"/>
                </a:solidFill>
                <a:sym typeface="Wingdings" panose="05000000000000000000" pitchFamily="2" charset="2"/>
              </a:rPr>
              <a:t> 30 ppb </a:t>
            </a:r>
            <a:r>
              <a:rPr lang="en-US" sz="2000" dirty="0">
                <a:sym typeface="Wingdings" pitchFamily="2" charset="2"/>
              </a:rPr>
              <a:t>] </a:t>
            </a:r>
            <a:endParaRPr lang="en-US" sz="2000" dirty="0" smtClean="0"/>
          </a:p>
          <a:p>
            <a:pPr lvl="1"/>
            <a:r>
              <a:rPr lang="en-US" sz="2000" b="1" dirty="0">
                <a:solidFill>
                  <a:srgbClr val="003087"/>
                </a:solidFill>
                <a:sym typeface="Wingdings" pitchFamily="2" charset="2"/>
              </a:rPr>
              <a:t>Fixed probe </a:t>
            </a:r>
            <a:r>
              <a:rPr lang="en-US" sz="2000" b="1" dirty="0" smtClean="0">
                <a:solidFill>
                  <a:srgbClr val="003087"/>
                </a:solidFill>
                <a:sym typeface="Wingdings" pitchFamily="2" charset="2"/>
              </a:rPr>
              <a:t>interpretation</a:t>
            </a:r>
            <a:r>
              <a:rPr lang="en-US" sz="2000" b="1" dirty="0">
                <a:solidFill>
                  <a:srgbClr val="003087"/>
                </a:solidFill>
                <a:sym typeface="Wingdings" pitchFamily="2" charset="2"/>
              </a:rPr>
              <a:t>		</a:t>
            </a:r>
            <a:r>
              <a:rPr lang="en-US" sz="2000" b="1" dirty="0" smtClean="0">
                <a:solidFill>
                  <a:srgbClr val="003087"/>
                </a:solidFill>
                <a:sym typeface="Wingdings" pitchFamily="2" charset="2"/>
              </a:rPr>
              <a:t>		</a:t>
            </a:r>
            <a:r>
              <a:rPr lang="en-US" sz="2000" dirty="0" smtClean="0"/>
              <a:t>[ 70 </a:t>
            </a:r>
            <a:r>
              <a:rPr lang="en-US" sz="2000" dirty="0"/>
              <a:t>ppb </a:t>
            </a:r>
            <a:r>
              <a:rPr lang="en-US" sz="2000" b="1" dirty="0">
                <a:solidFill>
                  <a:srgbClr val="519A24"/>
                </a:solidFill>
                <a:sym typeface="Wingdings" panose="05000000000000000000" pitchFamily="2" charset="2"/>
              </a:rPr>
              <a:t> 30 ppb </a:t>
            </a:r>
            <a:r>
              <a:rPr lang="en-US" sz="2000" dirty="0">
                <a:sym typeface="Wingdings" pitchFamily="2" charset="2"/>
              </a:rPr>
              <a:t>] </a:t>
            </a:r>
          </a:p>
          <a:p>
            <a:pPr lvl="1"/>
            <a:r>
              <a:rPr lang="en-US" sz="2000" b="1" dirty="0" smtClean="0">
                <a:solidFill>
                  <a:srgbClr val="003087"/>
                </a:solidFill>
                <a:sym typeface="Wingdings" pitchFamily="2" charset="2"/>
              </a:rPr>
              <a:t>Trolley measurements					</a:t>
            </a:r>
            <a:r>
              <a:rPr lang="en-US" sz="2000" dirty="0" smtClean="0"/>
              <a:t>[ 50 </a:t>
            </a:r>
            <a:r>
              <a:rPr lang="en-US" sz="2000" dirty="0"/>
              <a:t>ppb </a:t>
            </a:r>
            <a:r>
              <a:rPr lang="en-US" sz="2000" b="1" dirty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30 ppb ]</a:t>
            </a:r>
            <a:endParaRPr lang="en-US" sz="2000" dirty="0" smtClean="0">
              <a:sym typeface="Wingdings" pitchFamily="2" charset="2"/>
            </a:endParaRPr>
          </a:p>
          <a:p>
            <a:pPr lvl="1"/>
            <a:r>
              <a:rPr lang="en-US" sz="2000" b="1" dirty="0" smtClean="0">
                <a:solidFill>
                  <a:srgbClr val="003087"/>
                </a:solidFill>
                <a:sym typeface="Wingdings" pitchFamily="2" charset="2"/>
              </a:rPr>
              <a:t>Muon Distribution						</a:t>
            </a:r>
            <a:r>
              <a:rPr lang="en-US" sz="2000" dirty="0" smtClean="0"/>
              <a:t>[ 30 </a:t>
            </a:r>
            <a:r>
              <a:rPr lang="en-US" sz="2000" dirty="0"/>
              <a:t>ppb </a:t>
            </a:r>
            <a:r>
              <a:rPr lang="en-US" sz="2000" b="1" dirty="0">
                <a:solidFill>
                  <a:srgbClr val="519A24"/>
                </a:solidFill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rgbClr val="519A24"/>
                </a:solidFill>
                <a:sym typeface="Wingdings" panose="05000000000000000000" pitchFamily="2" charset="2"/>
              </a:rPr>
              <a:t>10 </a:t>
            </a:r>
            <a:r>
              <a:rPr lang="en-US" sz="2000" b="1" dirty="0">
                <a:solidFill>
                  <a:srgbClr val="519A24"/>
                </a:solidFill>
                <a:sym typeface="Wingdings" panose="05000000000000000000" pitchFamily="2" charset="2"/>
              </a:rPr>
              <a:t>ppb </a:t>
            </a:r>
            <a:r>
              <a:rPr lang="en-US" sz="2000" dirty="0">
                <a:sym typeface="Wingdings" pitchFamily="2" charset="2"/>
              </a:rPr>
              <a:t>] </a:t>
            </a:r>
            <a:endParaRPr lang="en-US" sz="2000" b="1" dirty="0">
              <a:solidFill>
                <a:srgbClr val="003087"/>
              </a:solidFill>
              <a:sym typeface="Wingdings" pitchFamily="2" charset="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1456" y="111148"/>
            <a:ext cx="8686800" cy="768244"/>
          </a:xfrm>
        </p:spPr>
        <p:txBody>
          <a:bodyPr/>
          <a:lstStyle/>
          <a:p>
            <a:r>
              <a:rPr lang="en-US" sz="2400" dirty="0"/>
              <a:t>Measuring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2400" dirty="0" smtClean="0"/>
              <a:t>  </a:t>
            </a:r>
            <a:r>
              <a:rPr lang="en-US" sz="2400" dirty="0"/>
              <a:t>systematic errors and how we are addressing them </a:t>
            </a:r>
            <a:r>
              <a:rPr lang="en-US" sz="1200" dirty="0">
                <a:solidFill>
                  <a:srgbClr val="505050"/>
                </a:solidFill>
              </a:rPr>
              <a:t>(recall 70 ppb is </a:t>
            </a:r>
            <a:r>
              <a:rPr lang="en-US" sz="1200" dirty="0" smtClean="0">
                <a:solidFill>
                  <a:srgbClr val="505050"/>
                </a:solidFill>
              </a:rPr>
              <a:t>total here as well)</a:t>
            </a:r>
            <a:endParaRPr lang="en-US" sz="2000" baseline="-25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839" y="1917623"/>
            <a:ext cx="7602147" cy="1203950"/>
          </a:xfrm>
          <a:prstGeom prst="rect">
            <a:avLst/>
          </a:prstGeom>
          <a:noFill/>
          <a:ln w="1905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102" y="3180848"/>
            <a:ext cx="743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charset="0"/>
              </a:rPr>
              <a:t>These things become much easier for a more uniform magnetic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charset="0"/>
              </a:rPr>
              <a:t> field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102" y="4120638"/>
            <a:ext cx="7921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See Flay</a:t>
            </a:r>
            <a:r>
              <a:rPr lang="en-US" dirty="0" smtClean="0"/>
              <a:t>:  Hardware, quality of prepared, monitored, and measured magnetic field</a:t>
            </a:r>
          </a:p>
          <a:p>
            <a:endParaRPr lang="en-US" dirty="0"/>
          </a:p>
          <a:p>
            <a:r>
              <a:rPr lang="en-US" b="1" dirty="0" smtClean="0"/>
              <a:t>See Hong</a:t>
            </a:r>
            <a:r>
              <a:rPr lang="en-US" dirty="0" smtClean="0"/>
              <a:t>:  Analysis plans on how </a:t>
            </a:r>
            <a:r>
              <a:rPr lang="en-US" dirty="0" err="1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r>
              <a:rPr lang="en-US" baseline="-25000" dirty="0" err="1">
                <a:solidFill>
                  <a:srgbClr val="FF0000"/>
                </a:solidFill>
              </a:rPr>
              <a:t>p</a:t>
            </a:r>
            <a:r>
              <a:rPr lang="en-US" dirty="0" smtClean="0"/>
              <a:t> is obtained</a:t>
            </a:r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Oct 2,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Experimental Technique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b="24640"/>
          <a:stretch/>
        </p:blipFill>
        <p:spPr>
          <a:xfrm>
            <a:off x="6079909" y="1420037"/>
            <a:ext cx="2135762" cy="19536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“eye candy”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02" y="790719"/>
            <a:ext cx="3314098" cy="2107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650" r="26667" b="650"/>
          <a:stretch/>
        </p:blipFill>
        <p:spPr>
          <a:xfrm rot="5400000">
            <a:off x="3657600" y="251752"/>
            <a:ext cx="1243973" cy="1243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53" y="293383"/>
            <a:ext cx="4082127" cy="12023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7" y="2405973"/>
            <a:ext cx="1606382" cy="12057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3" t="5734" r="19193" b="28315"/>
          <a:stretch/>
        </p:blipFill>
        <p:spPr>
          <a:xfrm>
            <a:off x="3736919" y="1565095"/>
            <a:ext cx="1847763" cy="1416618"/>
          </a:xfrm>
          <a:prstGeom prst="rect">
            <a:avLst/>
          </a:prstGeom>
        </p:spPr>
      </p:pic>
      <p:pic>
        <p:nvPicPr>
          <p:cNvPr id="22" name="Foil_scan_all_dipole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41683" y="3730737"/>
            <a:ext cx="6173717" cy="20579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4110" y="4141853"/>
            <a:ext cx="187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BNL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044110" y="4552956"/>
            <a:ext cx="187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C00000"/>
                </a:solidFill>
              </a:rPr>
              <a:t>Fermilab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27049" y="3730737"/>
            <a:ext cx="3980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E989 is ~x3 more uniform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27048" y="5814219"/>
            <a:ext cx="3883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(our last big shimming trick)</a:t>
            </a:r>
            <a:endParaRPr lang="en-US" dirty="0"/>
          </a:p>
        </p:txBody>
      </p:sp>
      <p:sp>
        <p:nvSpPr>
          <p:cNvPr id="18" name="Date Placeholder 3"/>
          <p:cNvSpPr txBox="1">
            <a:spLocks/>
          </p:cNvSpPr>
          <p:nvPr/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Oct 2,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9" name="Footer Placeholder 4"/>
          <p:cNvSpPr txBox="1">
            <a:spLocks/>
          </p:cNvSpPr>
          <p:nvPr/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Experimental Technique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55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Plan for the Day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a very broad set of technical requirements to make a precision g-2 measurement</a:t>
            </a:r>
            <a:endParaRPr lang="en-US" b="1" dirty="0" smtClean="0">
              <a:solidFill>
                <a:srgbClr val="003087"/>
              </a:solidFill>
            </a:endParaRPr>
          </a:p>
          <a:p>
            <a:r>
              <a:rPr lang="en-US" dirty="0" smtClean="0"/>
              <a:t>The equipment is running quite well and teams are in place for each and every component and task</a:t>
            </a:r>
          </a:p>
          <a:p>
            <a:r>
              <a:rPr lang="en-US" dirty="0" smtClean="0"/>
              <a:t>The muon storage optimization has just barely begun; it will take a few months to complete this</a:t>
            </a:r>
          </a:p>
          <a:p>
            <a:endParaRPr lang="en-US" dirty="0"/>
          </a:p>
          <a:p>
            <a:r>
              <a:rPr lang="en-US" dirty="0" smtClean="0"/>
              <a:t>We believe we are ready for our </a:t>
            </a:r>
            <a:r>
              <a:rPr lang="en-US" dirty="0" smtClean="0">
                <a:solidFill>
                  <a:srgbClr val="FF0000"/>
                </a:solidFill>
              </a:rPr>
              <a:t>first Physics Campaign </a:t>
            </a:r>
            <a:r>
              <a:rPr lang="en-US" i="1" dirty="0" smtClean="0">
                <a:solidFill>
                  <a:srgbClr val="003087"/>
                </a:solidFill>
              </a:rPr>
              <a:t>following the completion of commissioning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3"/>
          <p:cNvSpPr txBox="1">
            <a:spLocks/>
          </p:cNvSpPr>
          <p:nvPr/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Oct 2,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Experimental Technique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05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9143999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34" y="228600"/>
            <a:ext cx="8688166" cy="55752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4C97"/>
                </a:solidFill>
              </a:rPr>
              <a:t>Two frequencies are measured</a:t>
            </a:r>
            <a:endParaRPr lang="en-US" sz="1200" b="1" dirty="0">
              <a:solidFill>
                <a:srgbClr val="004C97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783" y="2884256"/>
            <a:ext cx="4551349" cy="1282044"/>
          </a:xfrm>
          <a:prstGeom prst="rect">
            <a:avLst/>
          </a:prstGeom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837" y="2231571"/>
            <a:ext cx="3366171" cy="49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029200" y="2771960"/>
            <a:ext cx="3987625" cy="2048720"/>
            <a:chOff x="5029200" y="2771960"/>
            <a:chExt cx="3987625" cy="2048720"/>
          </a:xfrm>
        </p:grpSpPr>
        <p:sp>
          <p:nvSpPr>
            <p:cNvPr id="51" name="Rectangle 50"/>
            <p:cNvSpPr/>
            <p:nvPr/>
          </p:nvSpPr>
          <p:spPr>
            <a:xfrm>
              <a:off x="5562033" y="4451348"/>
              <a:ext cx="3454792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 smtClean="0">
                  <a:solidFill>
                    <a:srgbClr val="79463D">
                      <a:lumMod val="75000"/>
                    </a:srgbClr>
                  </a:solidFill>
                  <a:latin typeface="Arial"/>
                  <a:ea typeface="ＭＳ Ｐゴシック" pitchFamily="34" charset="-128"/>
                  <a:cs typeface="+mn-cs"/>
                </a:rPr>
                <a:t>--[658.210 </a:t>
              </a:r>
              <a:r>
                <a:rPr lang="en-US" sz="1800" dirty="0">
                  <a:solidFill>
                    <a:srgbClr val="79463D">
                      <a:lumMod val="75000"/>
                    </a:srgbClr>
                  </a:solidFill>
                  <a:latin typeface="Arial"/>
                  <a:ea typeface="ＭＳ Ｐゴシック" pitchFamily="34" charset="-128"/>
                  <a:cs typeface="+mn-cs"/>
                </a:rPr>
                <a:t>6866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9463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(20)] </a:t>
              </a:r>
              <a:r>
                <a:rPr kumimoji="0" lang="en-US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79463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-1 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9463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[3 ppb]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463D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5029200" y="2771960"/>
              <a:ext cx="762000" cy="1374073"/>
            </a:xfrm>
            <a:prstGeom prst="roundRect">
              <a:avLst>
                <a:gd name="adj" fmla="val 2730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H="1" flipV="1">
              <a:off x="5377719" y="4260841"/>
              <a:ext cx="413481" cy="361815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201468" y="2771960"/>
            <a:ext cx="4790132" cy="2431411"/>
            <a:chOff x="4201468" y="2771960"/>
            <a:chExt cx="4790132" cy="2431411"/>
          </a:xfrm>
        </p:grpSpPr>
        <p:cxnSp>
          <p:nvCxnSpPr>
            <p:cNvPr id="48" name="Straight Arrow Connector 47"/>
            <p:cNvCxnSpPr/>
            <p:nvPr/>
          </p:nvCxnSpPr>
          <p:spPr>
            <a:xfrm flipH="1" flipV="1">
              <a:off x="5125478" y="4231711"/>
              <a:ext cx="828590" cy="786994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ounded Rectangle 48"/>
            <p:cNvSpPr/>
            <p:nvPr/>
          </p:nvSpPr>
          <p:spPr>
            <a:xfrm>
              <a:off x="4201468" y="2771960"/>
              <a:ext cx="762000" cy="1374073"/>
            </a:xfrm>
            <a:prstGeom prst="roundRect">
              <a:avLst>
                <a:gd name="adj" fmla="val 27300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678954" y="4834039"/>
              <a:ext cx="3312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7030A0"/>
                  </a:solidFill>
                  <a:latin typeface="Arial"/>
                  <a:ea typeface="ＭＳ Ｐゴシック" pitchFamily="34" charset="-128"/>
                  <a:cs typeface="+mn-cs"/>
                </a:rPr>
                <a:t>206.768 2826(46</a:t>
              </a:r>
              <a:r>
                <a:rPr lang="en-US" sz="1800" dirty="0" smtClean="0">
                  <a:solidFill>
                    <a:srgbClr val="7030A0"/>
                  </a:solidFill>
                  <a:latin typeface="Arial"/>
                  <a:ea typeface="ＭＳ Ｐゴシック" pitchFamily="34" charset="-128"/>
                  <a:cs typeface="+mn-cs"/>
                </a:rPr>
                <a:t>)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[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22 ppb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]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400" y="3405689"/>
            <a:ext cx="2770310" cy="1540133"/>
            <a:chOff x="152400" y="3405689"/>
            <a:chExt cx="2770310" cy="1540133"/>
          </a:xfrm>
        </p:grpSpPr>
        <p:cxnSp>
          <p:nvCxnSpPr>
            <p:cNvPr id="44" name="Straight Arrow Connector 43"/>
            <p:cNvCxnSpPr/>
            <p:nvPr/>
          </p:nvCxnSpPr>
          <p:spPr>
            <a:xfrm flipV="1">
              <a:off x="1686840" y="3405689"/>
              <a:ext cx="103026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52400" y="4484157"/>
              <a:ext cx="27703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92934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-2.002 319 304 361 53(53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92934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)  [0.26 </a:t>
              </a: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92934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ppt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92934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]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92934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Electron g-2 + 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92934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QED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27064" y="2329885"/>
            <a:ext cx="6012136" cy="3014617"/>
            <a:chOff x="2827064" y="2329885"/>
            <a:chExt cx="6012136" cy="3014617"/>
          </a:xfrm>
        </p:grpSpPr>
        <p:sp>
          <p:nvSpPr>
            <p:cNvPr id="58" name="Rounded Rectangle 57"/>
            <p:cNvSpPr/>
            <p:nvPr/>
          </p:nvSpPr>
          <p:spPr>
            <a:xfrm>
              <a:off x="3377209" y="2723344"/>
              <a:ext cx="697888" cy="1746052"/>
            </a:xfrm>
            <a:prstGeom prst="roundRect">
              <a:avLst>
                <a:gd name="adj" fmla="val 27300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27064" y="2329885"/>
              <a:ext cx="6012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In E821  ≡                                                       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[</a:t>
              </a:r>
              <a:r>
                <a:rPr lang="en-US" sz="1800" b="1" dirty="0" smtClean="0">
                  <a:solidFill>
                    <a:srgbClr val="00B050"/>
                  </a:solidFill>
                  <a:latin typeface="Arial"/>
                  <a:ea typeface="ＭＳ Ｐゴシック" pitchFamily="34" charset="-128"/>
                  <a:cs typeface="+mn-cs"/>
                </a:rPr>
                <a:t>540 ppb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]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87467" b="165"/>
            <a:stretch/>
          </p:blipFill>
          <p:spPr bwMode="auto">
            <a:xfrm>
              <a:off x="3515206" y="4853542"/>
              <a:ext cx="421893" cy="4909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Up Arrow 5"/>
            <p:cNvSpPr/>
            <p:nvPr/>
          </p:nvSpPr>
          <p:spPr>
            <a:xfrm>
              <a:off x="3640529" y="4537772"/>
              <a:ext cx="149588" cy="301289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80939" y="5520483"/>
            <a:ext cx="8839200" cy="1077218"/>
            <a:chOff x="280939" y="5520483"/>
            <a:chExt cx="8839200" cy="1077218"/>
          </a:xfrm>
        </p:grpSpPr>
        <p:sp>
          <p:nvSpPr>
            <p:cNvPr id="18" name="TextBox 17"/>
            <p:cNvSpPr txBox="1"/>
            <p:nvPr/>
          </p:nvSpPr>
          <p:spPr>
            <a:xfrm>
              <a:off x="280939" y="5520483"/>
              <a:ext cx="8839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Symbol" panose="05050102010706020507" pitchFamily="18" charset="2"/>
                </a:rPr>
                <a:t>w</a:t>
              </a:r>
              <a:r>
                <a:rPr lang="en-US" sz="3200" b="1" baseline="-25000" dirty="0" err="1" smtClean="0">
                  <a:solidFill>
                    <a:srgbClr val="FF0000"/>
                  </a:solidFill>
                </a:rPr>
                <a:t>a</a:t>
              </a:r>
              <a:r>
                <a:rPr lang="en-US" dirty="0" smtClean="0"/>
                <a:t> : Precession frequency</a:t>
              </a:r>
            </a:p>
            <a:p>
              <a:r>
                <a:rPr lang="en-US" sz="3200" b="1" dirty="0" err="1" smtClean="0">
                  <a:solidFill>
                    <a:srgbClr val="FF0000"/>
                  </a:solidFill>
                  <a:latin typeface="Symbol" panose="05050102010706020507" pitchFamily="18" charset="2"/>
                </a:rPr>
                <a:t>w</a:t>
              </a:r>
              <a:r>
                <a:rPr lang="en-US" sz="3200" b="1" baseline="-25000" dirty="0" err="1" smtClean="0">
                  <a:solidFill>
                    <a:srgbClr val="FF0000"/>
                  </a:solidFill>
                </a:rPr>
                <a:t>p</a:t>
              </a:r>
              <a:r>
                <a:rPr lang="en-US" dirty="0" smtClean="0"/>
                <a:t> </a:t>
              </a:r>
              <a:r>
                <a:rPr lang="en-US" dirty="0"/>
                <a:t>: </a:t>
              </a:r>
              <a:r>
                <a:rPr lang="en-US" dirty="0" smtClean="0"/>
                <a:t>Magnetic </a:t>
              </a:r>
              <a:r>
                <a:rPr lang="en-US" dirty="0"/>
                <a:t>f</a:t>
              </a:r>
              <a:r>
                <a:rPr lang="en-US" dirty="0" smtClean="0"/>
                <a:t>ield (averaged, convoluted with muon distribution)</a:t>
              </a:r>
              <a:endParaRPr lang="en-US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29790" y="6192475"/>
              <a:ext cx="149111" cy="39479"/>
            </a:xfrm>
            <a:custGeom>
              <a:avLst/>
              <a:gdLst>
                <a:gd name="connsiteX0" fmla="*/ 0 w 149111"/>
                <a:gd name="connsiteY0" fmla="*/ 39479 h 39479"/>
                <a:gd name="connsiteX1" fmla="*/ 8771 w 149111"/>
                <a:gd name="connsiteY1" fmla="*/ 28515 h 39479"/>
                <a:gd name="connsiteX2" fmla="*/ 13157 w 149111"/>
                <a:gd name="connsiteY2" fmla="*/ 15358 h 39479"/>
                <a:gd name="connsiteX3" fmla="*/ 26314 w 149111"/>
                <a:gd name="connsiteY3" fmla="*/ 2201 h 39479"/>
                <a:gd name="connsiteX4" fmla="*/ 54820 w 149111"/>
                <a:gd name="connsiteY4" fmla="*/ 4394 h 39479"/>
                <a:gd name="connsiteX5" fmla="*/ 61398 w 149111"/>
                <a:gd name="connsiteY5" fmla="*/ 6587 h 39479"/>
                <a:gd name="connsiteX6" fmla="*/ 67977 w 149111"/>
                <a:gd name="connsiteY6" fmla="*/ 13165 h 39479"/>
                <a:gd name="connsiteX7" fmla="*/ 81134 w 149111"/>
                <a:gd name="connsiteY7" fmla="*/ 17551 h 39479"/>
                <a:gd name="connsiteX8" fmla="*/ 87712 w 149111"/>
                <a:gd name="connsiteY8" fmla="*/ 24129 h 39479"/>
                <a:gd name="connsiteX9" fmla="*/ 103062 w 149111"/>
                <a:gd name="connsiteY9" fmla="*/ 32901 h 39479"/>
                <a:gd name="connsiteX10" fmla="*/ 111833 w 149111"/>
                <a:gd name="connsiteY10" fmla="*/ 35093 h 39479"/>
                <a:gd name="connsiteX11" fmla="*/ 140339 w 149111"/>
                <a:gd name="connsiteY11" fmla="*/ 26322 h 39479"/>
                <a:gd name="connsiteX12" fmla="*/ 142532 w 149111"/>
                <a:gd name="connsiteY12" fmla="*/ 17551 h 39479"/>
                <a:gd name="connsiteX13" fmla="*/ 144725 w 149111"/>
                <a:gd name="connsiteY13" fmla="*/ 10972 h 39479"/>
                <a:gd name="connsiteX14" fmla="*/ 149111 w 149111"/>
                <a:gd name="connsiteY14" fmla="*/ 8 h 3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9111" h="39479">
                  <a:moveTo>
                    <a:pt x="0" y="39479"/>
                  </a:moveTo>
                  <a:cubicBezTo>
                    <a:pt x="2924" y="35824"/>
                    <a:pt x="6530" y="32624"/>
                    <a:pt x="8771" y="28515"/>
                  </a:cubicBezTo>
                  <a:cubicBezTo>
                    <a:pt x="10985" y="24457"/>
                    <a:pt x="9888" y="18627"/>
                    <a:pt x="13157" y="15358"/>
                  </a:cubicBezTo>
                  <a:lnTo>
                    <a:pt x="26314" y="2201"/>
                  </a:lnTo>
                  <a:cubicBezTo>
                    <a:pt x="35816" y="2932"/>
                    <a:pt x="45364" y="3212"/>
                    <a:pt x="54820" y="4394"/>
                  </a:cubicBezTo>
                  <a:cubicBezTo>
                    <a:pt x="57113" y="4681"/>
                    <a:pt x="59475" y="5305"/>
                    <a:pt x="61398" y="6587"/>
                  </a:cubicBezTo>
                  <a:cubicBezTo>
                    <a:pt x="63978" y="8307"/>
                    <a:pt x="65266" y="11659"/>
                    <a:pt x="67977" y="13165"/>
                  </a:cubicBezTo>
                  <a:cubicBezTo>
                    <a:pt x="72018" y="15410"/>
                    <a:pt x="81134" y="17551"/>
                    <a:pt x="81134" y="17551"/>
                  </a:cubicBezTo>
                  <a:cubicBezTo>
                    <a:pt x="83327" y="19744"/>
                    <a:pt x="85330" y="22144"/>
                    <a:pt x="87712" y="24129"/>
                  </a:cubicBezTo>
                  <a:cubicBezTo>
                    <a:pt x="91181" y="27020"/>
                    <a:pt x="99164" y="31439"/>
                    <a:pt x="103062" y="32901"/>
                  </a:cubicBezTo>
                  <a:cubicBezTo>
                    <a:pt x="105884" y="33959"/>
                    <a:pt x="108909" y="34362"/>
                    <a:pt x="111833" y="35093"/>
                  </a:cubicBezTo>
                  <a:cubicBezTo>
                    <a:pt x="124174" y="33859"/>
                    <a:pt x="133917" y="37561"/>
                    <a:pt x="140339" y="26322"/>
                  </a:cubicBezTo>
                  <a:cubicBezTo>
                    <a:pt x="141834" y="23705"/>
                    <a:pt x="141704" y="20449"/>
                    <a:pt x="142532" y="17551"/>
                  </a:cubicBezTo>
                  <a:cubicBezTo>
                    <a:pt x="143167" y="15328"/>
                    <a:pt x="144164" y="13215"/>
                    <a:pt x="144725" y="10972"/>
                  </a:cubicBezTo>
                  <a:cubicBezTo>
                    <a:pt x="147645" y="-709"/>
                    <a:pt x="143076" y="8"/>
                    <a:pt x="149111" y="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53132" y="779394"/>
            <a:ext cx="740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Each with systematic error budget:	</a:t>
            </a:r>
            <a:r>
              <a:rPr lang="en-US" b="1" dirty="0">
                <a:solidFill>
                  <a:srgbClr val="FF0000"/>
                </a:solidFill>
              </a:rPr>
              <a:t>70 </a:t>
            </a:r>
            <a:r>
              <a:rPr lang="en-US" b="1" dirty="0" smtClean="0">
                <a:solidFill>
                  <a:srgbClr val="FF0000"/>
                </a:solidFill>
              </a:rPr>
              <a:t>ppb</a:t>
            </a:r>
            <a:endParaRPr lang="en-US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Statistical </a:t>
            </a:r>
            <a:r>
              <a:rPr lang="en-US" b="1" dirty="0"/>
              <a:t>error budget:			</a:t>
            </a:r>
            <a:r>
              <a:rPr lang="en-US" b="1" dirty="0" smtClean="0"/>
              <a:t>	</a:t>
            </a:r>
            <a:r>
              <a:rPr lang="en-US" b="1" dirty="0" smtClean="0">
                <a:solidFill>
                  <a:srgbClr val="FF0000"/>
                </a:solidFill>
              </a:rPr>
              <a:t>100 ppb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Total </a:t>
            </a:r>
            <a:r>
              <a:rPr lang="en-US" b="1" dirty="0"/>
              <a:t>error budget:				</a:t>
            </a:r>
            <a:r>
              <a:rPr lang="en-US" b="1" dirty="0" smtClean="0"/>
              <a:t>		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140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ppb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57585" y="5079704"/>
            <a:ext cx="2254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7030A0"/>
                </a:solidFill>
              </a:rPr>
              <a:t>Muonium</a:t>
            </a:r>
            <a:r>
              <a:rPr lang="en-US" sz="1600" dirty="0" smtClean="0">
                <a:solidFill>
                  <a:srgbClr val="7030A0"/>
                </a:solidFill>
              </a:rPr>
              <a:t> 1S-2S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51779" y="4179846"/>
            <a:ext cx="2700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Muonium</a:t>
            </a:r>
            <a:r>
              <a:rPr lang="en-US" sz="1600" dirty="0" smtClean="0"/>
              <a:t> Hyperfine Splitting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780" y="821469"/>
            <a:ext cx="8672513" cy="2693891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Statistical </a:t>
            </a:r>
            <a:r>
              <a:rPr lang="en-US" b="1" dirty="0" smtClean="0">
                <a:solidFill>
                  <a:schemeClr val="accent6"/>
                </a:solidFill>
              </a:rPr>
              <a:t>error</a:t>
            </a:r>
            <a:r>
              <a:rPr lang="en-US" dirty="0" smtClean="0"/>
              <a:t>:   			</a:t>
            </a:r>
            <a:r>
              <a:rPr lang="en-US" sz="2000" dirty="0" smtClean="0"/>
              <a:t>goal </a:t>
            </a:r>
            <a:r>
              <a:rPr lang="en-US" sz="2000" i="1" dirty="0" smtClean="0"/>
              <a:t>vs</a:t>
            </a:r>
            <a:r>
              <a:rPr lang="en-US" sz="2000" dirty="0" smtClean="0"/>
              <a:t> BNL:  460 ppb </a:t>
            </a:r>
            <a:r>
              <a:rPr lang="en-US" sz="2000" b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 100 ppb </a:t>
            </a:r>
            <a:r>
              <a:rPr lang="en-US" sz="2000" dirty="0" smtClean="0">
                <a:sym typeface="Wingdings" panose="05000000000000000000" pitchFamily="2" charset="2"/>
              </a:rPr>
              <a:t>  </a:t>
            </a:r>
            <a:endParaRPr lang="en-US" sz="2000" b="1" dirty="0"/>
          </a:p>
          <a:p>
            <a:pPr lvl="1"/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1.8 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x 10</a:t>
            </a:r>
            <a:r>
              <a:rPr lang="en-US" baseline="30000" dirty="0">
                <a:solidFill>
                  <a:schemeClr val="accent6"/>
                </a:solidFill>
                <a:sym typeface="Wingdings" pitchFamily="2" charset="2"/>
              </a:rPr>
              <a:t>11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events in 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final fit,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x21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compared to BNL 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10% of stored muons decay to e</a:t>
            </a:r>
            <a:r>
              <a:rPr lang="en-US" baseline="30000" dirty="0" smtClean="0">
                <a:solidFill>
                  <a:schemeClr val="accent6"/>
                </a:solidFill>
                <a:sym typeface="Wingdings" pitchFamily="2" charset="2"/>
              </a:rPr>
              <a:t>+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 in (E, t) acceptance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eep understanding of beam </a:t>
            </a:r>
            <a:r>
              <a:rPr lang="en-US" dirty="0"/>
              <a:t>production, polarization, phase space </a:t>
            </a:r>
            <a:r>
              <a:rPr lang="en-US" dirty="0" smtClean="0"/>
              <a:t>properties, storage ring dynamics, </a:t>
            </a:r>
            <a:r>
              <a:rPr lang="en-US" dirty="0" err="1" smtClean="0"/>
              <a:t>etc</a:t>
            </a:r>
            <a:r>
              <a:rPr lang="en-US" dirty="0" smtClean="0"/>
              <a:t>, are as critical as obtaining the counts.  </a:t>
            </a:r>
            <a:r>
              <a:rPr lang="en-US" u="sng" dirty="0" smtClean="0"/>
              <a:t>We have a lot of people working on this</a:t>
            </a:r>
          </a:p>
          <a:p>
            <a:pPr lvl="1"/>
            <a:endParaRPr lang="en-US" b="1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780" y="88952"/>
            <a:ext cx="8686800" cy="538480"/>
          </a:xfrm>
        </p:spPr>
        <p:txBody>
          <a:bodyPr/>
          <a:lstStyle/>
          <a:p>
            <a:r>
              <a:rPr lang="en-US" dirty="0" smtClean="0"/>
              <a:t>Statistical Requirement in </a:t>
            </a:r>
            <a:r>
              <a:rPr lang="en-US" dirty="0" err="1" smtClean="0">
                <a:latin typeface="Symbol" panose="05050102010706020507" pitchFamily="18" charset="2"/>
              </a:rPr>
              <a:t>w</a:t>
            </a:r>
            <a:r>
              <a:rPr lang="en-US" baseline="-25000" dirty="0" err="1" smtClean="0"/>
              <a:t>a</a:t>
            </a:r>
            <a:r>
              <a:rPr lang="en-US" baseline="-25000" dirty="0"/>
              <a:t> </a:t>
            </a:r>
            <a:r>
              <a:rPr lang="en-US" dirty="0" smtClean="0"/>
              <a:t>Measurement</a:t>
            </a:r>
            <a:endParaRPr lang="en-US" sz="2000" baseline="-25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Oct. 2, 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Experimental Technique</a:t>
            </a:r>
            <a:endParaRPr lang="en-US" b="1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9" b="35088"/>
          <a:stretch>
            <a:fillRect/>
          </a:stretch>
        </p:blipFill>
        <p:spPr bwMode="auto">
          <a:xfrm>
            <a:off x="2882480" y="3406724"/>
            <a:ext cx="3581400" cy="23161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35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84" y="200021"/>
            <a:ext cx="5613921" cy="63892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19361" y="5541559"/>
            <a:ext cx="256585" cy="23089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120189" y="3182214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01785" y="3093759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461484" y="2990706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35782" y="2857089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24787" y="4649015"/>
            <a:ext cx="141941" cy="13447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671739" y="4125119"/>
            <a:ext cx="141941" cy="13447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00384" y="6162805"/>
            <a:ext cx="2943616" cy="69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62597" y="200021"/>
            <a:ext cx="2931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Creating the Muon Beam for g-2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87439" y="1097880"/>
            <a:ext cx="3081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8 GeV p batch into Recycler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87439" y="1996365"/>
            <a:ext cx="3081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Split into 4 bunches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7439" y="2629593"/>
            <a:ext cx="3081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Extract 1 by 1 to strike target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87439" y="3460590"/>
            <a:ext cx="3081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Long FODO channel to collect </a:t>
            </a:r>
            <a:r>
              <a:rPr lang="en-US" dirty="0" smtClean="0">
                <a:latin typeface="Symbol" panose="05050102010706020507" pitchFamily="18" charset="2"/>
              </a:rPr>
              <a:t>p </a:t>
            </a:r>
            <a:r>
              <a:rPr lang="en-US" dirty="0" smtClean="0">
                <a:latin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en-US" b="1" dirty="0" err="1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87439" y="4345942"/>
            <a:ext cx="30814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p/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/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 beam enters DR; protons kicked out; 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 decay away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 </a:t>
            </a:r>
            <a:r>
              <a:rPr lang="en-US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enter storage ring</a:t>
            </a:r>
            <a:endParaRPr lang="en-US" dirty="0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3074" y="4072840"/>
            <a:ext cx="2075317" cy="2584197"/>
            <a:chOff x="292100" y="3526095"/>
            <a:chExt cx="2075317" cy="2584197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82" r="42104" b="4594"/>
            <a:stretch/>
          </p:blipFill>
          <p:spPr bwMode="auto">
            <a:xfrm>
              <a:off x="292100" y="3526095"/>
              <a:ext cx="2075316" cy="2046514"/>
            </a:xfrm>
            <a:prstGeom prst="rect">
              <a:avLst/>
            </a:prstGeom>
            <a:noFill/>
            <a:ln w="28575">
              <a:solidFill>
                <a:srgbClr val="00308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92101" y="5587072"/>
              <a:ext cx="2075316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087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Intensity profile is 120 ns wide with “W” shape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39836" y="5601035"/>
            <a:ext cx="1780353" cy="1036637"/>
            <a:chOff x="2339836" y="5601035"/>
            <a:chExt cx="1780353" cy="103663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836" y="5601035"/>
              <a:ext cx="1279525" cy="103663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ight Arrow 13"/>
            <p:cNvSpPr/>
            <p:nvPr/>
          </p:nvSpPr>
          <p:spPr>
            <a:xfrm>
              <a:off x="3523841" y="5781505"/>
              <a:ext cx="596348" cy="22399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74598" y="1858296"/>
            <a:ext cx="3810000" cy="2214544"/>
            <a:chOff x="1074598" y="1858296"/>
            <a:chExt cx="3810000" cy="2214544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598" y="1858296"/>
              <a:ext cx="3810000" cy="701675"/>
            </a:xfrm>
            <a:prstGeom prst="rect">
              <a:avLst/>
            </a:prstGeom>
            <a:noFill/>
            <a:ln w="28575">
              <a:solidFill>
                <a:srgbClr val="00308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711105" y="2458030"/>
              <a:ext cx="960634" cy="1614810"/>
            </a:xfrm>
            <a:prstGeom prst="straightConnector1">
              <a:avLst/>
            </a:prstGeom>
            <a:ln w="28575">
              <a:solidFill>
                <a:srgbClr val="00308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01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265E-6 2.82905E-6 C -0.00937 -0.01874 -0.01857 -0.03724 -0.02516 -0.05436 C -0.03176 -0.07148 -0.03644 -0.08836 -0.03922 -0.10294 C -0.04199 -0.11751 -0.04529 -0.12376 -0.04199 -0.14203 C -0.0387 -0.16031 -0.02828 -0.19084 -0.01961 -0.21305 C -0.01093 -0.23525 -0.00833 -0.25075 0.0099 -0.27481 C 0.02812 -0.29887 0.07029 -0.33403 0.08973 -0.35716 C 0.10899 -0.38029 0.1142 -0.38954 0.12618 -0.41314 C 0.13815 -0.43673 0.15603 -0.4712 0.16123 -0.49919 C 0.16644 -0.52718 0.16436 -0.55263 0.15707 -0.58131 C 0.14978 -0.60999 0.13659 -0.64539 0.11785 -0.67106 C 0.0991 -0.69674 0.07116 -0.71871 0.04495 -0.73468 C 0.01857 -0.75064 -0.0118 -0.76197 -0.04061 -0.76637 C -0.06942 -0.77076 -0.10048 -0.76544 -0.12756 -0.76081 C -0.15463 -0.75619 -0.18049 -0.74994 -0.2034 -0.73838 C -0.22631 -0.72681 -0.24626 -0.70946 -0.26501 -0.69165 C -0.28375 -0.67384 -0.30475 -0.65533 -0.31551 -0.63174 C -0.32627 -0.60814 -0.33373 -0.58501 -0.32957 -0.54962 C -0.3254 -0.51423 -0.31447 -0.45339 -0.29035 -0.41869 C -0.26622 -0.38399 -0.22353 -0.35808 -0.18517 -0.34212 C -0.14682 -0.32616 -0.0984 -0.32177 -0.06022 -0.32339 C -0.02204 -0.32501 0.01076 -0.33102 0.04357 -0.35138 C 0.07637 -0.37173 0.11628 -0.41406 0.13607 -0.44483 C 0.15585 -0.4756 0.16245 -0.50335 0.16262 -0.53643 C 0.1628 -0.56951 0.15828 -0.60953 0.13746 -0.64307 C 0.11663 -0.67661 0.06977 -0.71756 0.03784 -0.73838 C 0.00591 -0.7592 -0.02273 -0.76452 -0.05466 -0.76822 C -0.0866 -0.77192 -0.12374 -0.76891 -0.15428 -0.76081 C -0.18483 -0.75272 -0.21364 -0.73745 -0.23845 -0.71964 C -0.26327 -0.70183 -0.28809 -0.67777 -0.30302 -0.65418 C -0.31794 -0.63058 -0.32731 -0.61092 -0.32818 -0.57761 C -0.32905 -0.5443 -0.32349 -0.48971 -0.30857 -0.45431 C -0.29364 -0.41892 -0.26154 -0.38422 -0.23845 -0.36456 C -0.21537 -0.3449 -0.19871 -0.34397 -0.16973 -0.33657 C -0.14074 -0.32917 -0.0977 -0.31853 -0.06456 -0.31969 C -0.03141 -0.32084 0.00313 -0.33218 0.02951 -0.34397 C 0.05589 -0.35577 0.08244 -0.38191 0.0939 -0.3907 " pathEditMode="relative" ptsTypes="aaaaaaaaaaaaaa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54 -0.0676 C 0.05504 -0.10139 0.0592 -0.13658 0.05243 -0.1713 C 0.04549 -0.20648 0.02674 -0.24908 0.00174 -0.27755 C -0.02344 -0.30602 -0.06059 -0.32824 -0.09791 -0.3419 C -0.13524 -0.35556 -0.1842 -0.36227 -0.22239 -0.35973 C -0.26111 -0.35718 -0.29739 -0.34352 -0.32812 -0.32616 C -0.35868 -0.30903 -0.38646 -0.28426 -0.40607 -0.25579 C -0.42222 -0.23843 -0.42673 -0.22176 -0.43316 -0.2051 C -0.43976 -0.1882 -0.44496 -0.18426 -0.44479 -0.15486 C -0.44739 -0.12199 -0.43732 -0.07732 -0.42378 -0.04607 C -0.41041 -0.01505 -0.37969 0.01041 -0.36354 0.03194 C -0.34687 0.05347 -0.33611 0.06018 -0.32014 0.07777 C -0.30399 0.09537 -0.28229 0.11643 -0.26406 0.13472 C -0.24583 0.15301 -0.22899 0.17037 -0.21232 0.18865 " pathEditMode="relative" rAng="0" ptsTypes="AAAAAAAAAAAAAA">
                                      <p:cBhvr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33" y="-182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49 -0.05879 C 0.05695 -0.08102 0.07257 -0.10509 0.07223 -0.14375 C 0.07136 -0.18403 0.05122 -0.24676 0.03143 -0.28009 C 0.01181 -0.31389 -0.02066 -0.33171 -0.04427 -0.34745 C -0.0677 -0.36296 -0.08437 -0.36829 -0.11093 -0.37361 C -0.1375 -0.37893 -0.17204 -0.38241 -0.20312 -0.37963 C -0.23402 -0.37662 -0.26753 -0.37153 -0.29704 -0.35625 C -0.32638 -0.34097 -0.35868 -0.31852 -0.3802 -0.28796 C -0.40156 -0.25717 -0.42343 -0.20995 -0.42604 -0.17153 C -0.42847 -0.13333 -0.41458 -0.08495 -0.4 -0.05417 C -0.38524 -0.02338 -0.35833 -0.00625 -0.33784 0.01042 C -0.31718 0.02871 -0.29635 0.03912 -0.27691 0.04792 C -0.25746 0.05695 -0.23819 0.06227 -0.22118 0.06458 C -0.20399 0.0669 -0.18263 0.06482 -0.175 0.06621 " pathEditMode="relative" rAng="0" ptsTypes="AAAAAAAAAAAAAA">
                                      <p:cBhvr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57" y="-983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1 -0.04838 C 0.04913 -0.05463 0.06181 -0.0669 0.0691 -0.08542 C 0.07622 -0.10371 0.08837 -0.12801 0.08872 -0.15857 C 0.08958 -0.19144 0.0816 -0.23889 0.06736 -0.26991 C 0.05312 -0.30093 0.03108 -0.32454 0.0033 -0.34491 C -0.02448 -0.36528 -0.06441 -0.38472 -0.09878 -0.39283 C -0.13316 -0.40116 -0.17344 -0.39792 -0.20399 -0.39398 C -0.2349 -0.38982 -0.25816 -0.38148 -0.28316 -0.36806 C -0.30816 -0.35463 -0.33472 -0.33565 -0.35399 -0.31366 C -0.37326 -0.29144 -0.38958 -0.26343 -0.39878 -0.23542 C -0.40816 -0.20764 -0.40955 -0.17014 -0.40556 -0.14259 C -0.40174 -0.11551 -0.39201 -0.09259 -0.38038 -0.07107 C -0.36875 -0.04977 -0.34948 -0.02986 -0.33559 -0.01597 C -0.3217 -0.00162 -0.31111 0.00555 -0.29688 0.01342 C -0.28281 0.02199 -0.26597 0.02731 -0.25052 0.0331 C -0.23507 0.03889 -0.21493 0.04352 -0.20399 0.04653 C -0.19271 0.04953 -0.18715 0.04953 -0.18385 0.05116 " pathEditMode="relative" rAng="0" ptsTypes="AAAAAAAAAAAAAAAAA">
                                      <p:cBhvr>
                                        <p:cTn id="3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8" y="-125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18 -0.03796 C 0.06128 -0.04931 0.07344 -0.06435 0.08507 -0.08704 C 0.09722 -0.10926 0.11024 -0.13889 0.11007 -0.17824 C 0.10937 -0.21713 0.09132 -0.26644 0.07413 -0.30208 C 0.05607 -0.3375 0.02621 -0.35857 -0.00278 -0.37639 C -0.03247 -0.39445 -0.07084 -0.4044 -0.10226 -0.40926 C -0.13368 -0.41412 -0.16372 -0.41111 -0.19184 -0.40579 C -0.22014 -0.40046 -0.24636 -0.39144 -0.27118 -0.37685 C -0.29618 -0.36227 -0.3224 -0.34167 -0.34115 -0.31852 C -0.35972 -0.29537 -0.37865 -0.26991 -0.38299 -0.2382 C -0.38733 -0.20625 -0.38646 -0.14699 -0.37656 -0.11597 C -0.36667 -0.08542 -0.34323 -0.05648 -0.32379 -0.03542 C -0.30434 -0.01389 -0.27899 -0.00208 -0.26042 0.01065 C -0.24184 0.02222 -0.22292 0.02616 -0.21077 0.03055 C -0.19861 0.03356 -0.19028 0.03264 -0.18698 0.03588 " pathEditMode="relative" rAng="0" ptsTypes="AAAAAAAAAAAAA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6059 0.0766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C 0.00486 0.00833 0.01093 0.01389 0.01632 0.02546 C 0.0217 0.03658 0.02743 0.05602 0.03263 0.06806 C 0.03784 0.07963 0.0427 0.0882 0.04739 0.0963 C 0.05208 0.10394 0.0559 0.11505 0.06128 0.11505 C 0.06666 0.11458 0.07395 0.10185 0.08003 0.09421 C 0.08611 0.08634 0.09218 0.07824 0.09791 0.06667 C 0.10364 0.05556 0.11093 0.03704 0.11423 0.02639 C 0.11753 0.01597 0.11944 0.01134 0.11753 0.00486 C 0.11562 -0.00162 0.11076 -0.00972 0.10295 -0.01273 C 0.09513 -0.01574 0.07934 -0.01273 0.07013 -0.01273 C 0.06093 -0.01273 0.05625 -0.01319 0.04739 -0.01273 C 0.03854 -0.01227 0.02309 -0.0118 0.01701 -0.00972 C 0.01093 -0.00787 0.01128 -0.00717 0.01059 -0.00069 C 0.00989 0.00533 0.01128 0.01945 0.01302 0.02755 C 0.01475 0.03542 0.01788 0.04005 0.02118 0.04699 C 0.02448 0.05417 0.02847 0.06111 0.03263 0.06875 C 0.0368 0.07662 0.04201 0.08681 0.04652 0.09283 C 0.05104 0.09931 0.05329 0.10648 0.05954 0.10695 C 0.06579 0.10787 0.07812 0.1044 0.08402 0.09746 C 0.08993 0.09028 0.09079 0.07523 0.09548 0.06574 C 0.10017 0.05602 0.1085 0.04746 0.1118 0.03843 C 0.1151 0.0294 0.11614 0.01783 0.1151 0.00972 C 0.11406 0.00232 0.11215 -0.00486 0.10538 -0.00833 C 0.09861 -0.01227 0.08472 -0.01273 0.0743 -0.01389 C 0.06388 -0.01481 0.05156 -0.01528 0.04236 -0.01481 C 0.03316 -0.01435 0.02465 -0.01342 0.01875 -0.01042 C 0.01284 -0.00787 0.00763 -0.0037 0.00729 0.00371 C 0.00694 0.01088 0.01232 0.02246 0.01632 0.03287 C 0.02031 0.04352 0.02621 0.05718 0.03177 0.06806 C 0.03732 0.07871 0.04392 0.09028 0.04982 0.09746 C 0.05573 0.1044 0.06111 0.11296 0.0677 0.11042 C 0.0743 0.10741 0.08246 0.09121 0.08906 0.08079 C 0.09566 0.0706 0.10225 0.05903 0.10694 0.04815 C 0.11163 0.0375 0.11684 0.02639 0.11753 0.01783 C 0.11823 0.0088 0.11823 -0.00023 0.11111 -0.00532 C 0.10399 -0.01018 0.08489 -0.01018 0.0743 -0.0118 C 0.06371 -0.01319 0.05642 -0.01481 0.04739 -0.01481 C 0.03836 -0.01481 0.02604 -0.01481 0.01961 -0.0118 C 0.01319 -0.00833 0.0092 -0.0037 0.00885 0.00486 C 0.0085 0.01343 0.01354 0.02894 0.01788 0.03958 C 0.02222 0.05 0.02951 0.0581 0.03507 0.06875 C 0.04062 0.07963 0.04566 0.09375 0.05138 0.10394 C 0.05711 0.11389 0.06475 0.12315 0.06944 0.12917 C 0.07413 0.13472 0.07569 0.13519 0.07916 0.13866 C 0.08263 0.14236 0.08871 0.14792 0.09062 0.15 " pathEditMode="relative" rAng="0" ptsTypes="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path" presetSubtype="0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89 0.16852 C 0.10989 0.18056 0.10312 0.19051 0.09479 0.19051 C 0.08611 0.19051 0.07916 0.18056 0.07916 0.16852 C 0.07916 0.15695 0.08611 0.14769 0.09479 0.14769 C 0.10312 0.14769 0.10989 0.15695 0.10989 0.16852 Z " pathEditMode="relative" rAng="5400000" ptsTypes="AAAAA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22" grpId="0" animBg="1"/>
      <p:bldP spid="22" grpId="1" animBg="1"/>
      <p:bldP spid="22" grpId="2" animBg="1"/>
      <p:bldP spid="5" grpId="0"/>
      <p:bldP spid="15" grpId="0"/>
      <p:bldP spid="16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8567" y="4827296"/>
            <a:ext cx="8672513" cy="14473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Three critical numbers not yet achieved in commissioning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12 fills / 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003087"/>
                </a:solidFill>
              </a:rPr>
              <a:t>~730k muons / fill to SR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7030A0"/>
                </a:solidFill>
              </a:rPr>
              <a:t>Capture / storage fraction goal of ~2.5%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7155" y="125628"/>
            <a:ext cx="5296390" cy="427877"/>
          </a:xfrm>
        </p:spPr>
        <p:txBody>
          <a:bodyPr/>
          <a:lstStyle/>
          <a:p>
            <a:r>
              <a:rPr lang="en-US" dirty="0" smtClean="0"/>
              <a:t>Muon Arithmetic </a:t>
            </a:r>
            <a:r>
              <a:rPr lang="en-US" sz="1800" dirty="0" smtClean="0"/>
              <a:t>(source: TDR 2015)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Oct 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Experimental Technique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67" y="677093"/>
            <a:ext cx="8483975" cy="4030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3220596"/>
            <a:ext cx="3401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3231" y="1659809"/>
            <a:ext cx="34015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087"/>
                </a:solidFill>
              </a:rPr>
              <a:t>2</a:t>
            </a: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2063" y="1878515"/>
            <a:ext cx="34015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3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42142" y="4014952"/>
            <a:ext cx="1380400" cy="39939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8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5467" y="803412"/>
            <a:ext cx="8901113" cy="55046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The steps: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Steer beam through SR magnet </a:t>
            </a:r>
            <a:r>
              <a:rPr lang="en-US" sz="1800" dirty="0" err="1" smtClean="0">
                <a:solidFill>
                  <a:schemeClr val="tx1"/>
                </a:solidFill>
              </a:rPr>
              <a:t>backleg</a:t>
            </a:r>
            <a:r>
              <a:rPr lang="en-US" sz="1800" dirty="0" smtClean="0">
                <a:solidFill>
                  <a:schemeClr val="tx1"/>
                </a:solidFill>
              </a:rPr>
              <a:t> corridor and through </a:t>
            </a:r>
            <a:r>
              <a:rPr lang="en-US" sz="1800" b="1" dirty="0" smtClean="0">
                <a:solidFill>
                  <a:srgbClr val="FF0000"/>
                </a:solidFill>
              </a:rPr>
              <a:t>Inflector</a:t>
            </a:r>
            <a:r>
              <a:rPr lang="en-US" sz="1800" dirty="0" smtClean="0">
                <a:solidFill>
                  <a:schemeClr val="tx1"/>
                </a:solidFill>
              </a:rPr>
              <a:t> into ring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Provide well-timed angular </a:t>
            </a:r>
            <a:r>
              <a:rPr lang="en-US" sz="1800" b="1" dirty="0" smtClean="0">
                <a:solidFill>
                  <a:srgbClr val="FF0000"/>
                </a:solidFill>
              </a:rPr>
              <a:t>kick</a:t>
            </a:r>
            <a:r>
              <a:rPr lang="en-US" sz="1800" dirty="0" smtClean="0">
                <a:solidFill>
                  <a:schemeClr val="tx1"/>
                </a:solidFill>
              </a:rPr>
              <a:t> to direct muons into storage region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Asymmetrically power </a:t>
            </a:r>
            <a:r>
              <a:rPr lang="en-US" sz="1800" b="1" dirty="0" smtClean="0">
                <a:solidFill>
                  <a:srgbClr val="FF0000"/>
                </a:solidFill>
              </a:rPr>
              <a:t>quads</a:t>
            </a:r>
            <a:r>
              <a:rPr lang="en-US" sz="1800" dirty="0" smtClean="0">
                <a:solidFill>
                  <a:schemeClr val="tx1"/>
                </a:solidFill>
              </a:rPr>
              <a:t> to gently scrape edge muons on </a:t>
            </a:r>
            <a:r>
              <a:rPr lang="en-US" sz="1800" b="1" dirty="0" smtClean="0">
                <a:solidFill>
                  <a:srgbClr val="FF0000"/>
                </a:solidFill>
              </a:rPr>
              <a:t>collimators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Relax quads to symmetric configuration for stable vertical containment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The Tuning Knobs:</a:t>
            </a:r>
            <a:endParaRPr lang="en-US" b="1" dirty="0"/>
          </a:p>
          <a:p>
            <a:pPr marL="857250" lvl="1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Final quads and steering </a:t>
            </a:r>
            <a:r>
              <a:rPr lang="en-US" sz="1800" b="1" dirty="0" smtClean="0">
                <a:solidFill>
                  <a:srgbClr val="FF0000"/>
                </a:solidFill>
              </a:rPr>
              <a:t>magnets adjustments </a:t>
            </a:r>
            <a:r>
              <a:rPr lang="en-US" sz="1800" dirty="0" smtClean="0">
                <a:solidFill>
                  <a:schemeClr val="tx1"/>
                </a:solidFill>
              </a:rPr>
              <a:t>in M5 beamline (Twiss parameters)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Inflector </a:t>
            </a:r>
            <a:r>
              <a:rPr lang="en-US" sz="1800" b="1" dirty="0" smtClean="0">
                <a:solidFill>
                  <a:srgbClr val="FF0000"/>
                </a:solidFill>
              </a:rPr>
              <a:t>field strength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b="1" dirty="0" smtClean="0">
                <a:solidFill>
                  <a:srgbClr val="FF0000"/>
                </a:solidFill>
              </a:rPr>
              <a:t>Kicker voltages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(field strength) and timing with respect to incoming beam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b="1" dirty="0" smtClean="0">
                <a:solidFill>
                  <a:srgbClr val="FF0000"/>
                </a:solidFill>
              </a:rPr>
              <a:t>Quad voltages </a:t>
            </a:r>
            <a:r>
              <a:rPr lang="en-US" sz="1800" dirty="0" smtClean="0">
                <a:solidFill>
                  <a:schemeClr val="tx1"/>
                </a:solidFill>
              </a:rPr>
              <a:t>(tune) and scraping settings</a:t>
            </a:r>
            <a:endParaRPr lang="en-US" sz="20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en-US" b="1" dirty="0"/>
              <a:t>The </a:t>
            </a:r>
            <a:r>
              <a:rPr lang="en-US" b="1" dirty="0" smtClean="0"/>
              <a:t>instrumentation:</a:t>
            </a:r>
            <a:endParaRPr lang="en-US" b="1" dirty="0"/>
          </a:p>
          <a:p>
            <a:pPr marL="857250" lvl="1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Timing and intensity scintillating paddle in front of incoming beam (</a:t>
            </a:r>
            <a:r>
              <a:rPr lang="en-US" sz="1800" b="1" dirty="0" smtClean="0">
                <a:solidFill>
                  <a:srgbClr val="FF0000"/>
                </a:solidFill>
              </a:rPr>
              <a:t>T0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3 scintillating fiber </a:t>
            </a:r>
            <a:r>
              <a:rPr lang="en-US" sz="1800" dirty="0" err="1" smtClean="0">
                <a:solidFill>
                  <a:schemeClr val="tx1"/>
                </a:solidFill>
              </a:rPr>
              <a:t>hodoscopes</a:t>
            </a:r>
            <a:r>
              <a:rPr lang="en-US" sz="1800" dirty="0" smtClean="0">
                <a:solidFill>
                  <a:schemeClr val="tx1"/>
                </a:solidFill>
              </a:rPr>
              <a:t> placed along corridor (</a:t>
            </a:r>
            <a:r>
              <a:rPr lang="en-US" sz="1800" b="1" dirty="0" smtClean="0">
                <a:solidFill>
                  <a:srgbClr val="FF0000"/>
                </a:solidFill>
              </a:rPr>
              <a:t>IBMS system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2 XY fiber </a:t>
            </a:r>
            <a:r>
              <a:rPr lang="en-US" sz="1800" dirty="0" err="1" smtClean="0">
                <a:solidFill>
                  <a:schemeClr val="tx1"/>
                </a:solidFill>
              </a:rPr>
              <a:t>hodoscopes</a:t>
            </a:r>
            <a:r>
              <a:rPr lang="en-US" sz="1800" dirty="0" smtClean="0">
                <a:solidFill>
                  <a:schemeClr val="tx1"/>
                </a:solidFill>
              </a:rPr>
              <a:t> that can rotate into the </a:t>
            </a:r>
            <a:r>
              <a:rPr lang="en-US" sz="1800" dirty="0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1800" dirty="0" smtClean="0">
                <a:solidFill>
                  <a:schemeClr val="tx1"/>
                </a:solidFill>
              </a:rPr>
              <a:t> storage region (</a:t>
            </a:r>
            <a:r>
              <a:rPr lang="en-US" sz="1800" b="1" dirty="0" smtClean="0">
                <a:solidFill>
                  <a:srgbClr val="FF0000"/>
                </a:solidFill>
              </a:rPr>
              <a:t>Fiber Harps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In-vacuum trackers to image the muon storage from tracing back the decay e</a:t>
            </a:r>
            <a:r>
              <a:rPr lang="en-US" sz="1800" baseline="30000" dirty="0" smtClean="0">
                <a:solidFill>
                  <a:schemeClr val="tx1"/>
                </a:solidFill>
              </a:rPr>
              <a:t>+</a:t>
            </a:r>
            <a:r>
              <a:rPr lang="en-US" sz="1800" dirty="0" smtClean="0">
                <a:solidFill>
                  <a:schemeClr val="tx1"/>
                </a:solidFill>
              </a:rPr>
              <a:t> to their approximate origin  (</a:t>
            </a:r>
            <a:r>
              <a:rPr lang="en-US" sz="1800" b="1" dirty="0" smtClean="0">
                <a:solidFill>
                  <a:srgbClr val="FF0000"/>
                </a:solidFill>
              </a:rPr>
              <a:t>Trackers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US" sz="1800" baseline="30000" dirty="0" smtClean="0">
              <a:solidFill>
                <a:schemeClr val="tx1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A scalar count of high-energy e+ decays in the calorimeters which is proportional to the number of stored muon (</a:t>
            </a:r>
            <a:r>
              <a:rPr lang="en-US" sz="1800" b="1" dirty="0" smtClean="0">
                <a:solidFill>
                  <a:srgbClr val="FF0000"/>
                </a:solidFill>
              </a:rPr>
              <a:t>online CTAGs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900" y="229016"/>
            <a:ext cx="8686800" cy="427877"/>
          </a:xfrm>
        </p:spPr>
        <p:txBody>
          <a:bodyPr/>
          <a:lstStyle/>
          <a:p>
            <a:r>
              <a:rPr lang="en-US" dirty="0" smtClean="0"/>
              <a:t>Injection and Muon Storage: The key to statistics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Oct 2, 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</p:spPr>
        <p:txBody>
          <a:bodyPr/>
          <a:lstStyle/>
          <a:p>
            <a:pPr algn="ctr">
              <a:defRPr/>
            </a:pPr>
            <a:r>
              <a:rPr lang="en-US" smtClean="0"/>
              <a:t>Experimental Technique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65442" y="5967139"/>
            <a:ext cx="60011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See Rubin Talk for Commissioning Experience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539" y="27780"/>
            <a:ext cx="4291766" cy="427877"/>
          </a:xfrm>
        </p:spPr>
        <p:txBody>
          <a:bodyPr/>
          <a:lstStyle/>
          <a:p>
            <a:r>
              <a:rPr lang="en-US" dirty="0" smtClean="0"/>
              <a:t>The injection hardware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06" y="484683"/>
            <a:ext cx="2278694" cy="19026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15900" y="517503"/>
            <a:ext cx="3484830" cy="3081203"/>
            <a:chOff x="233612" y="635821"/>
            <a:chExt cx="3484830" cy="3081203"/>
          </a:xfrm>
        </p:grpSpPr>
        <p:grpSp>
          <p:nvGrpSpPr>
            <p:cNvPr id="14" name="Group 13"/>
            <p:cNvGrpSpPr/>
            <p:nvPr/>
          </p:nvGrpSpPr>
          <p:grpSpPr>
            <a:xfrm>
              <a:off x="233612" y="635821"/>
              <a:ext cx="3484830" cy="2564579"/>
              <a:chOff x="239934" y="801972"/>
              <a:chExt cx="3484830" cy="2564579"/>
            </a:xfrm>
          </p:grpSpPr>
          <p:pic>
            <p:nvPicPr>
              <p:cNvPr id="7" name="Picture 5" descr="20130712103418-e2bcc679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58" t="-3185" b="3185"/>
              <a:stretch/>
            </p:blipFill>
            <p:spPr bwMode="auto">
              <a:xfrm>
                <a:off x="479833" y="1066800"/>
                <a:ext cx="2876370" cy="2291586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261733" y="1156524"/>
                <a:ext cx="1000530" cy="82769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39934" y="801972"/>
                <a:ext cx="348483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6"/>
                    </a:solidFill>
                  </a:rPr>
                  <a:t>Inflector field cancels the </a:t>
                </a:r>
                <a:r>
                  <a:rPr lang="en-US" sz="1400" b="1" dirty="0">
                    <a:solidFill>
                      <a:schemeClr val="accent6"/>
                    </a:solidFill>
                  </a:rPr>
                  <a:t>main g-2 magnet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H="1" flipV="1">
                <a:off x="1905002" y="2590803"/>
                <a:ext cx="692120" cy="77574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reeform 12"/>
              <p:cNvSpPr/>
              <p:nvPr/>
            </p:nvSpPr>
            <p:spPr>
              <a:xfrm>
                <a:off x="1520262" y="1421394"/>
                <a:ext cx="924174" cy="651850"/>
              </a:xfrm>
              <a:custGeom>
                <a:avLst/>
                <a:gdLst>
                  <a:gd name="connsiteX0" fmla="*/ 924174 w 924174"/>
                  <a:gd name="connsiteY0" fmla="*/ 27160 h 651850"/>
                  <a:gd name="connsiteX1" fmla="*/ 833639 w 924174"/>
                  <a:gd name="connsiteY1" fmla="*/ 0 h 651850"/>
                  <a:gd name="connsiteX2" fmla="*/ 679730 w 924174"/>
                  <a:gd name="connsiteY2" fmla="*/ 9054 h 651850"/>
                  <a:gd name="connsiteX3" fmla="*/ 616356 w 924174"/>
                  <a:gd name="connsiteY3" fmla="*/ 18107 h 651850"/>
                  <a:gd name="connsiteX4" fmla="*/ 534875 w 924174"/>
                  <a:gd name="connsiteY4" fmla="*/ 45267 h 651850"/>
                  <a:gd name="connsiteX5" fmla="*/ 507714 w 924174"/>
                  <a:gd name="connsiteY5" fmla="*/ 54321 h 651850"/>
                  <a:gd name="connsiteX6" fmla="*/ 462447 w 924174"/>
                  <a:gd name="connsiteY6" fmla="*/ 63374 h 651850"/>
                  <a:gd name="connsiteX7" fmla="*/ 417180 w 924174"/>
                  <a:gd name="connsiteY7" fmla="*/ 90535 h 651850"/>
                  <a:gd name="connsiteX8" fmla="*/ 390019 w 924174"/>
                  <a:gd name="connsiteY8" fmla="*/ 99588 h 651850"/>
                  <a:gd name="connsiteX9" fmla="*/ 353805 w 924174"/>
                  <a:gd name="connsiteY9" fmla="*/ 117695 h 651850"/>
                  <a:gd name="connsiteX10" fmla="*/ 326645 w 924174"/>
                  <a:gd name="connsiteY10" fmla="*/ 135802 h 651850"/>
                  <a:gd name="connsiteX11" fmla="*/ 254217 w 924174"/>
                  <a:gd name="connsiteY11" fmla="*/ 153909 h 651850"/>
                  <a:gd name="connsiteX12" fmla="*/ 190843 w 924174"/>
                  <a:gd name="connsiteY12" fmla="*/ 217283 h 651850"/>
                  <a:gd name="connsiteX13" fmla="*/ 145576 w 924174"/>
                  <a:gd name="connsiteY13" fmla="*/ 280657 h 651850"/>
                  <a:gd name="connsiteX14" fmla="*/ 118415 w 924174"/>
                  <a:gd name="connsiteY14" fmla="*/ 298764 h 651850"/>
                  <a:gd name="connsiteX15" fmla="*/ 100308 w 924174"/>
                  <a:gd name="connsiteY15" fmla="*/ 353085 h 651850"/>
                  <a:gd name="connsiteX16" fmla="*/ 82201 w 924174"/>
                  <a:gd name="connsiteY16" fmla="*/ 380246 h 651850"/>
                  <a:gd name="connsiteX17" fmla="*/ 55041 w 924174"/>
                  <a:gd name="connsiteY17" fmla="*/ 407406 h 651850"/>
                  <a:gd name="connsiteX18" fmla="*/ 36934 w 924174"/>
                  <a:gd name="connsiteY18" fmla="*/ 443620 h 651850"/>
                  <a:gd name="connsiteX19" fmla="*/ 18827 w 924174"/>
                  <a:gd name="connsiteY19" fmla="*/ 506994 h 651850"/>
                  <a:gd name="connsiteX20" fmla="*/ 720 w 924174"/>
                  <a:gd name="connsiteY20" fmla="*/ 588475 h 651850"/>
                  <a:gd name="connsiteX21" fmla="*/ 720 w 924174"/>
                  <a:gd name="connsiteY21" fmla="*/ 651850 h 65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24174" h="651850">
                    <a:moveTo>
                      <a:pt x="924174" y="27160"/>
                    </a:moveTo>
                    <a:cubicBezTo>
                      <a:pt x="921019" y="26109"/>
                      <a:pt x="847317" y="0"/>
                      <a:pt x="833639" y="0"/>
                    </a:cubicBezTo>
                    <a:cubicBezTo>
                      <a:pt x="782247" y="0"/>
                      <a:pt x="731033" y="6036"/>
                      <a:pt x="679730" y="9054"/>
                    </a:cubicBezTo>
                    <a:cubicBezTo>
                      <a:pt x="658605" y="12072"/>
                      <a:pt x="637058" y="12932"/>
                      <a:pt x="616356" y="18107"/>
                    </a:cubicBezTo>
                    <a:cubicBezTo>
                      <a:pt x="588581" y="25051"/>
                      <a:pt x="562035" y="36214"/>
                      <a:pt x="534875" y="45267"/>
                    </a:cubicBezTo>
                    <a:cubicBezTo>
                      <a:pt x="525821" y="48285"/>
                      <a:pt x="517072" y="52449"/>
                      <a:pt x="507714" y="54321"/>
                    </a:cubicBezTo>
                    <a:lnTo>
                      <a:pt x="462447" y="63374"/>
                    </a:lnTo>
                    <a:cubicBezTo>
                      <a:pt x="447358" y="72428"/>
                      <a:pt x="432919" y="82665"/>
                      <a:pt x="417180" y="90535"/>
                    </a:cubicBezTo>
                    <a:cubicBezTo>
                      <a:pt x="408644" y="94803"/>
                      <a:pt x="398791" y="95829"/>
                      <a:pt x="390019" y="99588"/>
                    </a:cubicBezTo>
                    <a:cubicBezTo>
                      <a:pt x="377614" y="104904"/>
                      <a:pt x="365523" y="110999"/>
                      <a:pt x="353805" y="117695"/>
                    </a:cubicBezTo>
                    <a:cubicBezTo>
                      <a:pt x="344358" y="123093"/>
                      <a:pt x="336871" y="132084"/>
                      <a:pt x="326645" y="135802"/>
                    </a:cubicBezTo>
                    <a:cubicBezTo>
                      <a:pt x="303258" y="144307"/>
                      <a:pt x="254217" y="153909"/>
                      <a:pt x="254217" y="153909"/>
                    </a:cubicBezTo>
                    <a:cubicBezTo>
                      <a:pt x="233092" y="175034"/>
                      <a:pt x="207414" y="192426"/>
                      <a:pt x="190843" y="217283"/>
                    </a:cubicBezTo>
                    <a:cubicBezTo>
                      <a:pt x="180561" y="232706"/>
                      <a:pt x="156807" y="269426"/>
                      <a:pt x="145576" y="280657"/>
                    </a:cubicBezTo>
                    <a:cubicBezTo>
                      <a:pt x="137882" y="288351"/>
                      <a:pt x="127469" y="292728"/>
                      <a:pt x="118415" y="298764"/>
                    </a:cubicBezTo>
                    <a:cubicBezTo>
                      <a:pt x="112379" y="316871"/>
                      <a:pt x="110895" y="337204"/>
                      <a:pt x="100308" y="353085"/>
                    </a:cubicBezTo>
                    <a:cubicBezTo>
                      <a:pt x="94272" y="362139"/>
                      <a:pt x="89167" y="371887"/>
                      <a:pt x="82201" y="380246"/>
                    </a:cubicBezTo>
                    <a:cubicBezTo>
                      <a:pt x="74005" y="390082"/>
                      <a:pt x="62483" y="396987"/>
                      <a:pt x="55041" y="407406"/>
                    </a:cubicBezTo>
                    <a:cubicBezTo>
                      <a:pt x="47197" y="418388"/>
                      <a:pt x="42250" y="431215"/>
                      <a:pt x="36934" y="443620"/>
                    </a:cubicBezTo>
                    <a:cubicBezTo>
                      <a:pt x="27634" y="465320"/>
                      <a:pt x="25388" y="484032"/>
                      <a:pt x="18827" y="506994"/>
                    </a:cubicBezTo>
                    <a:cubicBezTo>
                      <a:pt x="7257" y="547488"/>
                      <a:pt x="5019" y="532593"/>
                      <a:pt x="720" y="588475"/>
                    </a:cubicBezTo>
                    <a:cubicBezTo>
                      <a:pt x="-900" y="609538"/>
                      <a:pt x="720" y="630725"/>
                      <a:pt x="720" y="65185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 rot="2880000">
              <a:off x="1323472" y="2791783"/>
              <a:ext cx="15119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Muons enter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861" y="484683"/>
            <a:ext cx="1576349" cy="118418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4951" r="39101" b="33078"/>
          <a:stretch/>
        </p:blipFill>
        <p:spPr bwMode="auto">
          <a:xfrm>
            <a:off x="6933433" y="2549187"/>
            <a:ext cx="1827795" cy="33610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343242" y="1799199"/>
            <a:ext cx="210308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P</a:t>
            </a:r>
            <a:r>
              <a:rPr lang="en-US" sz="1400" b="1" dirty="0" smtClean="0">
                <a:solidFill>
                  <a:schemeClr val="accent6"/>
                </a:solidFill>
              </a:rPr>
              <a:t>recisely </a:t>
            </a:r>
            <a:r>
              <a:rPr lang="en-US" sz="1400" b="1" dirty="0" smtClean="0">
                <a:solidFill>
                  <a:srgbClr val="FF0000"/>
                </a:solidFill>
              </a:rPr>
              <a:t>aligned </a:t>
            </a:r>
            <a:r>
              <a:rPr lang="en-US" sz="1400" b="1" dirty="0" smtClean="0">
                <a:solidFill>
                  <a:schemeClr val="accent6"/>
                </a:solidFill>
              </a:rPr>
              <a:t>electrostatic quads for vertical containment.  Delicate </a:t>
            </a:r>
            <a:r>
              <a:rPr lang="en-US" sz="1400" b="1" dirty="0" smtClean="0">
                <a:solidFill>
                  <a:srgbClr val="003087"/>
                </a:solidFill>
              </a:rPr>
              <a:t>HV connections.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77350" y="3279900"/>
            <a:ext cx="1330860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3 pulsed Kickers deflect the beam onto the storage orbit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56" y="3335125"/>
            <a:ext cx="2541773" cy="13815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678789" y="3029364"/>
            <a:ext cx="9234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3087"/>
                </a:solidFill>
              </a:rPr>
              <a:t>Quad Connected</a:t>
            </a:r>
            <a:endParaRPr lang="en-US" sz="1200" b="1" dirty="0">
              <a:solidFill>
                <a:srgbClr val="003087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16438" y="4410122"/>
            <a:ext cx="12012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3087"/>
                </a:solidFill>
              </a:rPr>
              <a:t>Kicker Plates</a:t>
            </a:r>
            <a:endParaRPr lang="en-US" sz="1200" b="1" dirty="0">
              <a:solidFill>
                <a:srgbClr val="003087"/>
              </a:solidFill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/>
          <a:stretch/>
        </p:blipFill>
        <p:spPr bwMode="auto">
          <a:xfrm>
            <a:off x="3507921" y="3598706"/>
            <a:ext cx="998018" cy="85435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 descr="C:\Users\hertzog\Documents\MyUW-Documents\New g-2\DOE, P5, Reviews\PI-ScienceBriefing-2017\InputSlidesForTalk\KickerPics\IMG_587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t="33734" b="38325"/>
          <a:stretch/>
        </p:blipFill>
        <p:spPr bwMode="auto">
          <a:xfrm>
            <a:off x="696456" y="4895867"/>
            <a:ext cx="5620340" cy="138210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260854" y="6000968"/>
            <a:ext cx="44915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003087"/>
                </a:solidFill>
              </a:rPr>
              <a:t>Triaxial</a:t>
            </a:r>
            <a:r>
              <a:rPr lang="en-US" sz="1200" b="1" dirty="0" smtClean="0">
                <a:solidFill>
                  <a:srgbClr val="003087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Blumlein</a:t>
            </a:r>
            <a:r>
              <a:rPr lang="en-US" sz="1200" b="1" dirty="0" smtClean="0">
                <a:solidFill>
                  <a:srgbClr val="003087"/>
                </a:solidFill>
              </a:rPr>
              <a:t> Kicker Tubes Mounted and Connected in MC1</a:t>
            </a:r>
            <a:endParaRPr lang="en-US" sz="1200" b="1" dirty="0">
              <a:solidFill>
                <a:srgbClr val="003087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86902" y="4457210"/>
            <a:ext cx="12012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3087"/>
                </a:solidFill>
              </a:rPr>
              <a:t>Kicker Pulse</a:t>
            </a:r>
            <a:endParaRPr lang="en-US" sz="1200" b="1" dirty="0">
              <a:solidFill>
                <a:srgbClr val="003087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5799" y="3195873"/>
            <a:ext cx="6071750" cy="308209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191000" y="279400"/>
            <a:ext cx="4838700" cy="5765800"/>
          </a:xfrm>
          <a:custGeom>
            <a:avLst/>
            <a:gdLst>
              <a:gd name="connsiteX0" fmla="*/ 88900 w 4838700"/>
              <a:gd name="connsiteY0" fmla="*/ 0 h 5765800"/>
              <a:gd name="connsiteX1" fmla="*/ 4838700 w 4838700"/>
              <a:gd name="connsiteY1" fmla="*/ 0 h 5765800"/>
              <a:gd name="connsiteX2" fmla="*/ 4838700 w 4838700"/>
              <a:gd name="connsiteY2" fmla="*/ 5765800 h 5765800"/>
              <a:gd name="connsiteX3" fmla="*/ 2514600 w 4838700"/>
              <a:gd name="connsiteY3" fmla="*/ 5765800 h 5765800"/>
              <a:gd name="connsiteX4" fmla="*/ 2514600 w 4838700"/>
              <a:gd name="connsiteY4" fmla="*/ 2565400 h 5765800"/>
              <a:gd name="connsiteX5" fmla="*/ 0 w 4838700"/>
              <a:gd name="connsiteY5" fmla="*/ 2565400 h 5765800"/>
              <a:gd name="connsiteX6" fmla="*/ 88900 w 4838700"/>
              <a:gd name="connsiteY6" fmla="*/ 0 h 5765800"/>
              <a:gd name="connsiteX0" fmla="*/ 12700 w 4838700"/>
              <a:gd name="connsiteY0" fmla="*/ 12700 h 5765800"/>
              <a:gd name="connsiteX1" fmla="*/ 4838700 w 4838700"/>
              <a:gd name="connsiteY1" fmla="*/ 0 h 5765800"/>
              <a:gd name="connsiteX2" fmla="*/ 4838700 w 4838700"/>
              <a:gd name="connsiteY2" fmla="*/ 5765800 h 5765800"/>
              <a:gd name="connsiteX3" fmla="*/ 2514600 w 4838700"/>
              <a:gd name="connsiteY3" fmla="*/ 5765800 h 5765800"/>
              <a:gd name="connsiteX4" fmla="*/ 2514600 w 4838700"/>
              <a:gd name="connsiteY4" fmla="*/ 2565400 h 5765800"/>
              <a:gd name="connsiteX5" fmla="*/ 0 w 4838700"/>
              <a:gd name="connsiteY5" fmla="*/ 2565400 h 5765800"/>
              <a:gd name="connsiteX6" fmla="*/ 12700 w 4838700"/>
              <a:gd name="connsiteY6" fmla="*/ 12700 h 576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38700" h="5765800">
                <a:moveTo>
                  <a:pt x="12700" y="12700"/>
                </a:moveTo>
                <a:lnTo>
                  <a:pt x="4838700" y="0"/>
                </a:lnTo>
                <a:lnTo>
                  <a:pt x="4838700" y="5765800"/>
                </a:lnTo>
                <a:lnTo>
                  <a:pt x="2514600" y="5765800"/>
                </a:lnTo>
                <a:lnTo>
                  <a:pt x="2514600" y="2565400"/>
                </a:lnTo>
                <a:lnTo>
                  <a:pt x="0" y="2565400"/>
                </a:lnTo>
                <a:cubicBezTo>
                  <a:pt x="4233" y="1714500"/>
                  <a:pt x="8467" y="863600"/>
                  <a:pt x="12700" y="12700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Oct 2, 2017</a:t>
            </a:r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</p:spPr>
        <p:txBody>
          <a:bodyPr/>
          <a:lstStyle/>
          <a:p>
            <a:pPr algn="ctr">
              <a:defRPr/>
            </a:pPr>
            <a:r>
              <a:rPr lang="en-US" smtClean="0"/>
              <a:t>Experimental Technique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366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7" descr="3DR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872" y="375020"/>
            <a:ext cx="6685470" cy="581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8"/>
          <p:cNvSpPr>
            <a:spLocks/>
          </p:cNvSpPr>
          <p:nvPr/>
        </p:nvSpPr>
        <p:spPr bwMode="auto">
          <a:xfrm>
            <a:off x="643788" y="2501118"/>
            <a:ext cx="1526296" cy="889837"/>
          </a:xfrm>
          <a:custGeom>
            <a:avLst/>
            <a:gdLst>
              <a:gd name="T0" fmla="*/ 0 w 1286"/>
              <a:gd name="T1" fmla="*/ 744 h 744"/>
              <a:gd name="T2" fmla="*/ 1286 w 1286"/>
              <a:gd name="T3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86" h="744">
                <a:moveTo>
                  <a:pt x="0" y="744"/>
                </a:moveTo>
                <a:lnTo>
                  <a:pt x="1286" y="0"/>
                </a:lnTo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252426" y="1768395"/>
            <a:ext cx="1153771" cy="1144723"/>
          </a:xfrm>
          <a:custGeom>
            <a:avLst/>
            <a:gdLst>
              <a:gd name="T0" fmla="*/ 0 w 765"/>
              <a:gd name="T1" fmla="*/ 0 h 759"/>
              <a:gd name="T2" fmla="*/ 264 w 765"/>
              <a:gd name="T3" fmla="*/ 147 h 759"/>
              <a:gd name="T4" fmla="*/ 444 w 765"/>
              <a:gd name="T5" fmla="*/ 273 h 759"/>
              <a:gd name="T6" fmla="*/ 624 w 765"/>
              <a:gd name="T7" fmla="*/ 477 h 759"/>
              <a:gd name="T8" fmla="*/ 765 w 765"/>
              <a:gd name="T9" fmla="*/ 759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5" h="759">
                <a:moveTo>
                  <a:pt x="0" y="0"/>
                </a:moveTo>
                <a:lnTo>
                  <a:pt x="264" y="147"/>
                </a:lnTo>
                <a:lnTo>
                  <a:pt x="444" y="273"/>
                </a:lnTo>
                <a:lnTo>
                  <a:pt x="624" y="477"/>
                </a:lnTo>
                <a:lnTo>
                  <a:pt x="765" y="759"/>
                </a:lnTo>
              </a:path>
            </a:pathLst>
          </a:custGeom>
          <a:noFill/>
          <a:ln w="127000" cap="flat" cmpd="sng">
            <a:solidFill>
              <a:srgbClr val="9933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>
            <a:off x="6781800" y="3166879"/>
            <a:ext cx="687738" cy="1656001"/>
          </a:xfrm>
          <a:custGeom>
            <a:avLst/>
            <a:gdLst>
              <a:gd name="T0" fmla="*/ 456 w 456"/>
              <a:gd name="T1" fmla="*/ 0 h 1098"/>
              <a:gd name="T2" fmla="*/ 438 w 456"/>
              <a:gd name="T3" fmla="*/ 384 h 1098"/>
              <a:gd name="T4" fmla="*/ 384 w 456"/>
              <a:gd name="T5" fmla="*/ 594 h 1098"/>
              <a:gd name="T6" fmla="*/ 294 w 456"/>
              <a:gd name="T7" fmla="*/ 756 h 1098"/>
              <a:gd name="T8" fmla="*/ 210 w 456"/>
              <a:gd name="T9" fmla="*/ 906 h 1098"/>
              <a:gd name="T10" fmla="*/ 0 w 456"/>
              <a:gd name="T11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" h="1098">
                <a:moveTo>
                  <a:pt x="456" y="0"/>
                </a:moveTo>
                <a:lnTo>
                  <a:pt x="438" y="384"/>
                </a:lnTo>
                <a:lnTo>
                  <a:pt x="384" y="594"/>
                </a:lnTo>
                <a:lnTo>
                  <a:pt x="294" y="756"/>
                </a:lnTo>
                <a:lnTo>
                  <a:pt x="210" y="906"/>
                </a:lnTo>
                <a:lnTo>
                  <a:pt x="0" y="1098"/>
                </a:lnTo>
              </a:path>
            </a:pathLst>
          </a:custGeom>
          <a:noFill/>
          <a:ln w="127000" cap="flat" cmpd="sng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3313963" y="1360054"/>
            <a:ext cx="2081313" cy="262426"/>
          </a:xfrm>
          <a:custGeom>
            <a:avLst/>
            <a:gdLst>
              <a:gd name="T0" fmla="*/ 0 w 1380"/>
              <a:gd name="T1" fmla="*/ 174 h 174"/>
              <a:gd name="T2" fmla="*/ 321 w 1380"/>
              <a:gd name="T3" fmla="*/ 71 h 174"/>
              <a:gd name="T4" fmla="*/ 540 w 1380"/>
              <a:gd name="T5" fmla="*/ 30 h 174"/>
              <a:gd name="T6" fmla="*/ 762 w 1380"/>
              <a:gd name="T7" fmla="*/ 0 h 174"/>
              <a:gd name="T8" fmla="*/ 1050 w 1380"/>
              <a:gd name="T9" fmla="*/ 6 h 174"/>
              <a:gd name="T10" fmla="*/ 1380 w 1380"/>
              <a:gd name="T11" fmla="*/ 66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0" h="174">
                <a:moveTo>
                  <a:pt x="0" y="174"/>
                </a:moveTo>
                <a:lnTo>
                  <a:pt x="321" y="71"/>
                </a:lnTo>
                <a:lnTo>
                  <a:pt x="540" y="30"/>
                </a:lnTo>
                <a:lnTo>
                  <a:pt x="762" y="0"/>
                </a:lnTo>
                <a:lnTo>
                  <a:pt x="1050" y="6"/>
                </a:lnTo>
                <a:lnTo>
                  <a:pt x="1380" y="66"/>
                </a:lnTo>
              </a:path>
            </a:pathLst>
          </a:custGeom>
          <a:noFill/>
          <a:ln w="127000" cap="flat" cmpd="sng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1982206" y="2769435"/>
            <a:ext cx="532394" cy="1947083"/>
          </a:xfrm>
          <a:custGeom>
            <a:avLst/>
            <a:gdLst>
              <a:gd name="T0" fmla="*/ 353 w 353"/>
              <a:gd name="T1" fmla="*/ 1291 h 1291"/>
              <a:gd name="T2" fmla="*/ 204 w 353"/>
              <a:gd name="T3" fmla="*/ 1118 h 1291"/>
              <a:gd name="T4" fmla="*/ 71 w 353"/>
              <a:gd name="T5" fmla="*/ 941 h 1291"/>
              <a:gd name="T6" fmla="*/ 22 w 353"/>
              <a:gd name="T7" fmla="*/ 726 h 1291"/>
              <a:gd name="T8" fmla="*/ 0 w 353"/>
              <a:gd name="T9" fmla="*/ 500 h 1291"/>
              <a:gd name="T10" fmla="*/ 6 w 353"/>
              <a:gd name="T11" fmla="*/ 212 h 1291"/>
              <a:gd name="T12" fmla="*/ 57 w 353"/>
              <a:gd name="T13" fmla="*/ 0 h 1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3" h="1291">
                <a:moveTo>
                  <a:pt x="353" y="1291"/>
                </a:moveTo>
                <a:lnTo>
                  <a:pt x="204" y="1118"/>
                </a:lnTo>
                <a:lnTo>
                  <a:pt x="71" y="941"/>
                </a:lnTo>
                <a:lnTo>
                  <a:pt x="22" y="726"/>
                </a:lnTo>
                <a:lnTo>
                  <a:pt x="0" y="500"/>
                </a:lnTo>
                <a:lnTo>
                  <a:pt x="6" y="212"/>
                </a:lnTo>
                <a:lnTo>
                  <a:pt x="57" y="0"/>
                </a:lnTo>
              </a:path>
            </a:pathLst>
          </a:custGeom>
          <a:noFill/>
          <a:ln w="127000" cap="flat" cmpd="sng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3283802" y="5206646"/>
            <a:ext cx="2227608" cy="263934"/>
          </a:xfrm>
          <a:custGeom>
            <a:avLst/>
            <a:gdLst>
              <a:gd name="T0" fmla="*/ 1477 w 1477"/>
              <a:gd name="T1" fmla="*/ 109 h 175"/>
              <a:gd name="T2" fmla="*/ 1021 w 1477"/>
              <a:gd name="T3" fmla="*/ 175 h 175"/>
              <a:gd name="T4" fmla="*/ 709 w 1477"/>
              <a:gd name="T5" fmla="*/ 163 h 175"/>
              <a:gd name="T6" fmla="*/ 505 w 1477"/>
              <a:gd name="T7" fmla="*/ 145 h 175"/>
              <a:gd name="T8" fmla="*/ 331 w 1477"/>
              <a:gd name="T9" fmla="*/ 115 h 175"/>
              <a:gd name="T10" fmla="*/ 121 w 1477"/>
              <a:gd name="T11" fmla="*/ 61 h 175"/>
              <a:gd name="T12" fmla="*/ 0 w 1477"/>
              <a:gd name="T13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7" h="175">
                <a:moveTo>
                  <a:pt x="1477" y="109"/>
                </a:moveTo>
                <a:lnTo>
                  <a:pt x="1021" y="175"/>
                </a:lnTo>
                <a:lnTo>
                  <a:pt x="709" y="163"/>
                </a:lnTo>
                <a:lnTo>
                  <a:pt x="505" y="145"/>
                </a:lnTo>
                <a:lnTo>
                  <a:pt x="331" y="115"/>
                </a:lnTo>
                <a:lnTo>
                  <a:pt x="121" y="61"/>
                </a:lnTo>
                <a:lnTo>
                  <a:pt x="0" y="0"/>
                </a:lnTo>
              </a:path>
            </a:pathLst>
          </a:custGeom>
          <a:noFill/>
          <a:ln w="127000" cap="flat" cmpd="sng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H="1" flipV="1">
            <a:off x="1921726" y="3573517"/>
            <a:ext cx="5284726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 rot="19838268">
            <a:off x="27853" y="2379701"/>
            <a:ext cx="19546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 dirty="0">
                <a:ea typeface="Arial" charset="0"/>
                <a:cs typeface="Arial" charset="0"/>
              </a:rPr>
              <a:t>incoming</a:t>
            </a:r>
            <a:r>
              <a:rPr lang="en-US" altLang="en-US" b="1" dirty="0">
                <a:ea typeface="Arial" charset="0"/>
                <a:cs typeface="Arial" charset="0"/>
              </a:rPr>
              <a:t> muons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186588" y="1225893"/>
            <a:ext cx="2099412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Superconducting inflector magnet</a:t>
            </a:r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>
            <a:off x="1329588" y="1978693"/>
            <a:ext cx="434361" cy="43436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6815988" y="1135974"/>
            <a:ext cx="2099412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</a:rPr>
              <a:t>Fast Kickers</a:t>
            </a:r>
          </a:p>
        </p:txBody>
      </p:sp>
      <p:sp>
        <p:nvSpPr>
          <p:cNvPr id="17" name="Line 24"/>
          <p:cNvSpPr>
            <a:spLocks noChangeShapeType="1"/>
          </p:cNvSpPr>
          <p:nvPr/>
        </p:nvSpPr>
        <p:spPr bwMode="auto">
          <a:xfrm flipH="1">
            <a:off x="5977788" y="1616725"/>
            <a:ext cx="1665051" cy="79632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 flipH="1">
            <a:off x="6206388" y="1631951"/>
            <a:ext cx="1447870" cy="10859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 flipH="1">
            <a:off x="6663588" y="1647177"/>
            <a:ext cx="1013509" cy="137547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 rot="16200000" flipH="1">
            <a:off x="2836487" y="3505933"/>
            <a:ext cx="3735936" cy="60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3539388" y="3283293"/>
            <a:ext cx="2175612" cy="12003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Electrostatic </a:t>
            </a:r>
            <a:r>
              <a:rPr lang="en-US" altLang="en-US" sz="2000" dirty="0" smtClean="0">
                <a:solidFill>
                  <a:schemeClr val="bg1"/>
                </a:solidFill>
              </a:rPr>
              <a:t>Quadrupoles</a:t>
            </a:r>
            <a:r>
              <a:rPr lang="en-US" altLang="en-US" dirty="0" smtClean="0">
                <a:solidFill>
                  <a:schemeClr val="bg1"/>
                </a:solidFill>
              </a:rPr>
              <a:t> (41%)</a:t>
            </a:r>
            <a:endParaRPr lang="en-US" altLang="en-US" dirty="0">
              <a:solidFill>
                <a:schemeClr val="bg1"/>
              </a:solidFill>
            </a:endParaRPr>
          </a:p>
        </p:txBody>
      </p:sp>
      <p:grpSp>
        <p:nvGrpSpPr>
          <p:cNvPr id="24" name="Group 34"/>
          <p:cNvGrpSpPr>
            <a:grpSpLocks/>
          </p:cNvGrpSpPr>
          <p:nvPr/>
        </p:nvGrpSpPr>
        <p:grpSpPr bwMode="auto">
          <a:xfrm>
            <a:off x="2599588" y="4406992"/>
            <a:ext cx="834034" cy="876263"/>
            <a:chOff x="1616" y="2811"/>
            <a:chExt cx="553" cy="581"/>
          </a:xfrm>
        </p:grpSpPr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1616" y="2811"/>
              <a:ext cx="184" cy="130"/>
            </a:xfrm>
            <a:custGeom>
              <a:avLst/>
              <a:gdLst>
                <a:gd name="T0" fmla="*/ 14 w 184"/>
                <a:gd name="T1" fmla="*/ 26 h 130"/>
                <a:gd name="T2" fmla="*/ 110 w 184"/>
                <a:gd name="T3" fmla="*/ 0 h 130"/>
                <a:gd name="T4" fmla="*/ 184 w 184"/>
                <a:gd name="T5" fmla="*/ 90 h 130"/>
                <a:gd name="T6" fmla="*/ 65 w 184"/>
                <a:gd name="T7" fmla="*/ 130 h 130"/>
                <a:gd name="T8" fmla="*/ 0 w 184"/>
                <a:gd name="T9" fmla="*/ 4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0">
                  <a:moveTo>
                    <a:pt x="14" y="26"/>
                  </a:moveTo>
                  <a:lnTo>
                    <a:pt x="110" y="0"/>
                  </a:lnTo>
                  <a:lnTo>
                    <a:pt x="184" y="90"/>
                  </a:lnTo>
                  <a:lnTo>
                    <a:pt x="65" y="130"/>
                  </a:lnTo>
                  <a:lnTo>
                    <a:pt x="0" y="44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2"/>
            <p:cNvSpPr>
              <a:spLocks/>
            </p:cNvSpPr>
            <p:nvPr/>
          </p:nvSpPr>
          <p:spPr bwMode="auto">
            <a:xfrm>
              <a:off x="1697" y="2944"/>
              <a:ext cx="472" cy="448"/>
            </a:xfrm>
            <a:custGeom>
              <a:avLst/>
              <a:gdLst>
                <a:gd name="T0" fmla="*/ 427 w 427"/>
                <a:gd name="T1" fmla="*/ 378 h 378"/>
                <a:gd name="T2" fmla="*/ 235 w 427"/>
                <a:gd name="T3" fmla="*/ 282 h 378"/>
                <a:gd name="T4" fmla="*/ 0 w 427"/>
                <a:gd name="T5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7" h="378">
                  <a:moveTo>
                    <a:pt x="427" y="378"/>
                  </a:moveTo>
                  <a:cubicBezTo>
                    <a:pt x="366" y="361"/>
                    <a:pt x="306" y="345"/>
                    <a:pt x="235" y="282"/>
                  </a:cubicBezTo>
                  <a:cubicBezTo>
                    <a:pt x="164" y="219"/>
                    <a:pt x="82" y="109"/>
                    <a:pt x="0" y="0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1641" y="2937"/>
              <a:ext cx="106" cy="245"/>
            </a:xfrm>
            <a:custGeom>
              <a:avLst/>
              <a:gdLst>
                <a:gd name="T0" fmla="*/ 427 w 427"/>
                <a:gd name="T1" fmla="*/ 378 h 378"/>
                <a:gd name="T2" fmla="*/ 235 w 427"/>
                <a:gd name="T3" fmla="*/ 282 h 378"/>
                <a:gd name="T4" fmla="*/ 0 w 427"/>
                <a:gd name="T5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7" h="378">
                  <a:moveTo>
                    <a:pt x="427" y="378"/>
                  </a:moveTo>
                  <a:cubicBezTo>
                    <a:pt x="366" y="361"/>
                    <a:pt x="306" y="345"/>
                    <a:pt x="235" y="282"/>
                  </a:cubicBezTo>
                  <a:cubicBezTo>
                    <a:pt x="164" y="219"/>
                    <a:pt x="82" y="109"/>
                    <a:pt x="0" y="0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9942" y="131663"/>
            <a:ext cx="8994058" cy="700358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 smtClean="0"/>
              <a:t>Equipment to provide muon injection and storage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79912" y="5206646"/>
            <a:ext cx="1836076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1.45 T Storage 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Date Placeholder 3"/>
          <p:cNvSpPr txBox="1">
            <a:spLocks/>
          </p:cNvSpPr>
          <p:nvPr/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Oct 2,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9" name="Footer Placeholder 4"/>
          <p:cNvSpPr txBox="1">
            <a:spLocks/>
          </p:cNvSpPr>
          <p:nvPr/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Experimental Technique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111"/>
  <p:tag name="PICTUREFILESIZE" val="6151"/>
  <p:tag name="SOURCE" val="\documentclass{slides}\pagestyle{empty}&#10;\begin{document}&#10;$\omega_a={q\over m}a_{\mu}B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</p:tagLst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SBN_PPT_1130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SBN_PPT_1130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SBN_PPT_1130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ENPA_Review_V2">
  <a:themeElements>
    <a:clrScheme name="Custom 5">
      <a:dk1>
        <a:sysClr val="windowText" lastClr="000000"/>
      </a:dk1>
      <a:lt1>
        <a:sysClr val="window" lastClr="FFFFFF"/>
      </a:lt1>
      <a:dk2>
        <a:srgbClr val="39275B"/>
      </a:dk2>
      <a:lt2>
        <a:srgbClr val="DFDDE8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NPA_Review_V2" id="{FA74210C-640B-4454-8025-4862257EDD7C}" vid="{C8FA49C0-48E2-4FCB-AC39-F71D4FB049ED}"/>
    </a:ext>
  </a:extLst>
</a:theme>
</file>

<file path=ppt/theme/theme3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4.xml><?xml version="1.0" encoding="utf-8"?>
<a:theme xmlns:a="http://schemas.openxmlformats.org/drawingml/2006/main" name="3_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2_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4_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3C0CFF4D-F3F0-4CE3-9AA5-3D83725B08AA}" vid="{C2C2D576-9321-415C-894A-1592402F87BB}"/>
    </a:ext>
  </a:extLst>
</a:theme>
</file>

<file path=ppt/theme/theme9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SBN_PPT_113015.potx</Template>
  <TotalTime>17999</TotalTime>
  <Words>1293</Words>
  <Application>Microsoft Office PowerPoint</Application>
  <PresentationFormat>On-screen Show (4:3)</PresentationFormat>
  <Paragraphs>244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Arial Unicode MS</vt:lpstr>
      <vt:lpstr>ＭＳ Ｐゴシック</vt:lpstr>
      <vt:lpstr>ＭＳ Ｐゴシック</vt:lpstr>
      <vt:lpstr>Arial</vt:lpstr>
      <vt:lpstr>Calibri</vt:lpstr>
      <vt:lpstr>Calibri Light</vt:lpstr>
      <vt:lpstr>Comic Sans MS</vt:lpstr>
      <vt:lpstr>Geneva</vt:lpstr>
      <vt:lpstr>Helvetica</vt:lpstr>
      <vt:lpstr>Monotype Sorts</vt:lpstr>
      <vt:lpstr>Symbol</vt:lpstr>
      <vt:lpstr>Times New Roman</vt:lpstr>
      <vt:lpstr>Wingdings</vt:lpstr>
      <vt:lpstr>SBN_PPT_113015</vt:lpstr>
      <vt:lpstr>CENPA_Review_V2</vt:lpstr>
      <vt:lpstr>FNAL_TemplateMac_060514</vt:lpstr>
      <vt:lpstr>3_PASCOS 98</vt:lpstr>
      <vt:lpstr>Default Design</vt:lpstr>
      <vt:lpstr>1_Default Design</vt:lpstr>
      <vt:lpstr>5_PASCOS 98</vt:lpstr>
      <vt:lpstr>1_FNAL_TemplateMac_060514</vt:lpstr>
      <vt:lpstr>Clarity</vt:lpstr>
      <vt:lpstr>1_SBN_PPT_113015</vt:lpstr>
      <vt:lpstr>3_SBN_PPT_113015</vt:lpstr>
      <vt:lpstr>PowerPoint Presentation</vt:lpstr>
      <vt:lpstr>Will illustrate the many pieces required to measure g-2 to 140 ppb precision</vt:lpstr>
      <vt:lpstr>Two frequencies are measured</vt:lpstr>
      <vt:lpstr>Statistical Requirement in wa Measurement</vt:lpstr>
      <vt:lpstr>PowerPoint Presentation</vt:lpstr>
      <vt:lpstr>Muon Arithmetic (source: TDR 2015)</vt:lpstr>
      <vt:lpstr>Injection and Muon Storage: The key to statistics</vt:lpstr>
      <vt:lpstr>The injection hardware</vt:lpstr>
      <vt:lpstr>Equipment to provide muon injection and storage</vt:lpstr>
      <vt:lpstr>IBMS detectors help steer muon beam through Inflector</vt:lpstr>
      <vt:lpstr>In-vacuum scintillating Fiber Harp (hodoscopes) image stored beam dynamics*</vt:lpstr>
      <vt:lpstr>In-vacuum Trackers reconstruct decay positron tracks; gives muon storage profile for wp and for E/pitch corrections</vt:lpstr>
      <vt:lpstr>Muon Storage per POT low by 12.7 ± 2.3 during 1st Commissioning experience Part of this is understood and expected, and part simply requires a detailed tuning campaign with well functioning equipment</vt:lpstr>
      <vt:lpstr>How do we know we are low? And by how much?</vt:lpstr>
      <vt:lpstr>PowerPoint Presentation</vt:lpstr>
      <vt:lpstr>Measuring wa  systematic errors and how we are addressing them (recall 70 ppb is total budget)</vt:lpstr>
      <vt:lpstr>Calorimeters record decay e+ Time and Energy. </vt:lpstr>
      <vt:lpstr>24 Calos with 54 PbF2 crystals and fast SiPMs</vt:lpstr>
      <vt:lpstr>GAIN stability has been established to ~few x 10-4  State-of-the-art Laser-based calibration system also allows for pseudo data runs for DAQ</vt:lpstr>
      <vt:lpstr>The “escaping muon rate” is measured by coincidences in adjacent calorimeters: Muon Loss</vt:lpstr>
      <vt:lpstr>Measuring wp  systematic errors and how we are addressing them (recall 70 ppb is total here as well)</vt:lpstr>
      <vt:lpstr>Field “eye candy”</vt:lpstr>
      <vt:lpstr>Conclusions and Plan for the Day 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David Hertzog</cp:lastModifiedBy>
  <cp:revision>545</cp:revision>
  <cp:lastPrinted>2017-09-29T22:49:25Z</cp:lastPrinted>
  <dcterms:created xsi:type="dcterms:W3CDTF">2014-01-03T20:18:13Z</dcterms:created>
  <dcterms:modified xsi:type="dcterms:W3CDTF">2017-10-01T23:37:24Z</dcterms:modified>
</cp:coreProperties>
</file>