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39"/>
  </p:notesMasterIdLst>
  <p:handoutMasterIdLst>
    <p:handoutMasterId r:id="rId40"/>
  </p:handoutMasterIdLst>
  <p:sldIdLst>
    <p:sldId id="294" r:id="rId2"/>
    <p:sldId id="275" r:id="rId3"/>
    <p:sldId id="339" r:id="rId4"/>
    <p:sldId id="300" r:id="rId5"/>
    <p:sldId id="296" r:id="rId6"/>
    <p:sldId id="304" r:id="rId7"/>
    <p:sldId id="334" r:id="rId8"/>
    <p:sldId id="342" r:id="rId9"/>
    <p:sldId id="340" r:id="rId10"/>
    <p:sldId id="341" r:id="rId11"/>
    <p:sldId id="337" r:id="rId12"/>
    <p:sldId id="343" r:id="rId13"/>
    <p:sldId id="333" r:id="rId14"/>
    <p:sldId id="324" r:id="rId15"/>
    <p:sldId id="335" r:id="rId16"/>
    <p:sldId id="284" r:id="rId17"/>
    <p:sldId id="316" r:id="rId18"/>
    <p:sldId id="317" r:id="rId19"/>
    <p:sldId id="331" r:id="rId20"/>
    <p:sldId id="312" r:id="rId21"/>
    <p:sldId id="313" r:id="rId22"/>
    <p:sldId id="318" r:id="rId23"/>
    <p:sldId id="327" r:id="rId24"/>
    <p:sldId id="323" r:id="rId25"/>
    <p:sldId id="336" r:id="rId26"/>
    <p:sldId id="326" r:id="rId27"/>
    <p:sldId id="338" r:id="rId28"/>
    <p:sldId id="301" r:id="rId29"/>
    <p:sldId id="310" r:id="rId30"/>
    <p:sldId id="330" r:id="rId31"/>
    <p:sldId id="320" r:id="rId32"/>
    <p:sldId id="321" r:id="rId33"/>
    <p:sldId id="319" r:id="rId34"/>
    <p:sldId id="329" r:id="rId35"/>
    <p:sldId id="314" r:id="rId36"/>
    <p:sldId id="332" r:id="rId37"/>
    <p:sldId id="315" r:id="rId3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0504E"/>
    <a:srgbClr val="4E4E4E"/>
    <a:srgbClr val="404040"/>
    <a:srgbClr val="004C97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1" autoAdjust="0"/>
    <p:restoredTop sz="94690"/>
  </p:normalViewPr>
  <p:slideViewPr>
    <p:cSldViewPr snapToGrid="0" snapToObjects="1" showGuides="1">
      <p:cViewPr>
        <p:scale>
          <a:sx n="165" d="100"/>
          <a:sy n="165" d="100"/>
        </p:scale>
        <p:origin x="-80" y="-7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  <a:effectLst>
            <a:reflection blurRad="6350" stA="30000" endPos="25000" dir="5400000" sy="-100000" algn="bl" rotWithShape="0"/>
          </a:effectLst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11" y="4374586"/>
            <a:ext cx="958269" cy="6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11" y="48494"/>
            <a:ext cx="958269" cy="6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11" y="48494"/>
            <a:ext cx="958269" cy="6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11" y="48494"/>
            <a:ext cx="958269" cy="6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11" y="48494"/>
            <a:ext cx="958269" cy="6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11" y="48494"/>
            <a:ext cx="958269" cy="6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82285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4886325"/>
            <a:ext cx="1076325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10/2/2017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6431" y="4886325"/>
            <a:ext cx="4843707" cy="180975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EDC5F-450D-4B03-AEB8-070F03DC26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2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Rubin | g-2 Operational Readiness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DF74-A562-3C42-9116-C5B4A352E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6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8.png"/><Relationship Id="rId5" Type="http://schemas.openxmlformats.org/officeDocument/2006/relationships/image" Target="../media/image28.emf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emf"/><Relationship Id="rId3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emf"/><Relationship Id="rId3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emf"/><Relationship Id="rId3" Type="http://schemas.openxmlformats.org/officeDocument/2006/relationships/image" Target="../media/image4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emf"/><Relationship Id="rId3" Type="http://schemas.openxmlformats.org/officeDocument/2006/relationships/image" Target="../media/image5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8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 err="1" smtClean="0"/>
              <a:t>Muon</a:t>
            </a:r>
            <a:r>
              <a:rPr lang="en-US" sz="2400" dirty="0" smtClean="0"/>
              <a:t> Storage Experience and Plans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David Rubin</a:t>
            </a:r>
            <a:endParaRPr lang="en-US" dirty="0"/>
          </a:p>
          <a:p>
            <a:r>
              <a:rPr lang="en-US" dirty="0" smtClean="0"/>
              <a:t>g-2 Operational Readiness Review</a:t>
            </a:r>
            <a:endParaRPr lang="en-US" dirty="0"/>
          </a:p>
          <a:p>
            <a:r>
              <a:rPr lang="en-US" dirty="0" smtClean="0"/>
              <a:t>2 October 2017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3971636"/>
            <a:ext cx="8686800" cy="554062"/>
          </a:xfrm>
        </p:spPr>
        <p:txBody>
          <a:bodyPr/>
          <a:lstStyle/>
          <a:p>
            <a:r>
              <a:rPr lang="en-US" dirty="0" smtClean="0"/>
              <a:t>Simulation of dependence of capture efficiency on injection angle and offset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b="0" i="1" dirty="0" smtClean="0"/>
              <a:t>(assuming other parameters are fixed) </a:t>
            </a:r>
            <a:endParaRPr lang="en-US" b="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Dependence on injection angle and offset</a:t>
            </a:r>
            <a:endParaRPr lang="en-US" dirty="0"/>
          </a:p>
        </p:txBody>
      </p:sp>
      <p:pic>
        <p:nvPicPr>
          <p:cNvPr id="8" name="Picture 7" descr="capture_loss_only_angle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412" y="155313"/>
            <a:ext cx="3561183" cy="4608576"/>
          </a:xfrm>
          <a:prstGeom prst="rect">
            <a:avLst/>
          </a:prstGeom>
        </p:spPr>
      </p:pic>
      <p:pic>
        <p:nvPicPr>
          <p:cNvPr id="9" name="Picture 8" descr="capture_loss_only_vs_offset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6784" y="156914"/>
            <a:ext cx="3559782" cy="46067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81775" y="1269984"/>
            <a:ext cx="1601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err="1" smtClean="0">
                <a:latin typeface="Symbol" charset="2"/>
                <a:cs typeface="Symbol" charset="2"/>
              </a:rPr>
              <a:t>D</a:t>
            </a:r>
            <a:r>
              <a:rPr lang="en-US" kern="1200" dirty="0" err="1"/>
              <a:t>x</a:t>
            </a:r>
            <a:r>
              <a:rPr lang="en-US" kern="1200" dirty="0" smtClean="0"/>
              <a:t> ~ </a:t>
            </a:r>
            <a:r>
              <a:rPr lang="en-US" kern="1200" dirty="0" smtClean="0"/>
              <a:t>4mm</a:t>
            </a:r>
            <a:endParaRPr lang="en-US" kern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202004" y="1362317"/>
            <a:ext cx="1763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’ ~ </a:t>
            </a:r>
            <a:r>
              <a:rPr lang="en-US" dirty="0" smtClean="0"/>
              <a:t>1 </a:t>
            </a:r>
            <a:r>
              <a:rPr lang="en-US" dirty="0" err="1" smtClean="0"/>
              <a:t>mrad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4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471940" y="3643870"/>
            <a:ext cx="4241956" cy="818444"/>
          </a:xfrm>
        </p:spPr>
        <p:txBody>
          <a:bodyPr/>
          <a:lstStyle/>
          <a:p>
            <a:r>
              <a:rPr lang="en-US" dirty="0" smtClean="0"/>
              <a:t>Number captured </a:t>
            </a:r>
            <a:r>
              <a:rPr lang="en-US" dirty="0" err="1" smtClean="0"/>
              <a:t>vs</a:t>
            </a:r>
            <a:r>
              <a:rPr lang="en-US" dirty="0" smtClean="0"/>
              <a:t> emittance at entrance to injection channel</a:t>
            </a:r>
          </a:p>
          <a:p>
            <a:r>
              <a:rPr lang="en-US" b="0" i="1" dirty="0" smtClean="0"/>
              <a:t>(simulation)</a:t>
            </a:r>
            <a:endParaRPr lang="en-US" b="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Acceptance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608" y="623615"/>
            <a:ext cx="4511318" cy="30075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1323878"/>
            <a:ext cx="38263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Efficient transmission through inflector and into ring depends 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Phase space (</a:t>
            </a:r>
            <a:r>
              <a:rPr lang="en-US" sz="2000" dirty="0" err="1" smtClean="0">
                <a:latin typeface="Symbol" charset="2"/>
                <a:cs typeface="Symbol" charset="2"/>
              </a:rPr>
              <a:t>a</a:t>
            </a:r>
            <a:r>
              <a:rPr lang="en-US" sz="2000" dirty="0" err="1">
                <a:latin typeface="Symbol" charset="2"/>
                <a:cs typeface="Symbol" charset="2"/>
              </a:rPr>
              <a:t>,b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 emittance </a:t>
            </a:r>
          </a:p>
          <a:p>
            <a:r>
              <a:rPr lang="en-US" sz="2000" dirty="0" smtClean="0"/>
              <a:t>At entrance to injection channel</a:t>
            </a:r>
          </a:p>
          <a:p>
            <a:endParaRPr lang="en-US" sz="2000" dirty="0" smtClean="0"/>
          </a:p>
          <a:p>
            <a:r>
              <a:rPr lang="en-US" sz="2000" dirty="0" smtClean="0"/>
              <a:t>We have the tools to measure and correct </a:t>
            </a:r>
            <a:r>
              <a:rPr lang="en-US" sz="2000" dirty="0" err="1" smtClean="0">
                <a:latin typeface="Symbol" charset="2"/>
                <a:cs typeface="Symbol" charset="2"/>
              </a:rPr>
              <a:t>a</a:t>
            </a:r>
            <a:r>
              <a:rPr lang="en-US" sz="2000" dirty="0" err="1">
                <a:latin typeface="Symbol" charset="2"/>
                <a:cs typeface="Symbol" charset="2"/>
              </a:rPr>
              <a:t>,</a:t>
            </a:r>
            <a:r>
              <a:rPr lang="en-US" sz="2000" dirty="0" err="1" smtClean="0">
                <a:latin typeface="Symbol" charset="2"/>
                <a:cs typeface="Symbol" charset="2"/>
              </a:rPr>
              <a:t>b,e</a:t>
            </a:r>
            <a:r>
              <a:rPr lang="en-US" sz="2000" dirty="0" smtClean="0">
                <a:latin typeface="Symbol" charset="2"/>
                <a:cs typeface="Symbol" charset="2"/>
              </a:rPr>
              <a:t>,</a:t>
            </a:r>
            <a:r>
              <a:rPr lang="en-US" sz="2000" dirty="0" smtClean="0"/>
              <a:t> </a:t>
            </a:r>
            <a:r>
              <a:rPr lang="en-US" sz="2000" dirty="0" err="1" smtClean="0">
                <a:latin typeface="Symbol" charset="2"/>
                <a:cs typeface="Symbol" charset="2"/>
              </a:rPr>
              <a:t>D</a:t>
            </a:r>
            <a:r>
              <a:rPr lang="en-US" sz="2000" dirty="0" err="1" smtClean="0"/>
              <a:t>x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charset="2"/>
                <a:cs typeface="Symbol" charset="2"/>
              </a:rPr>
              <a:t>,</a:t>
            </a:r>
            <a:r>
              <a:rPr lang="en-US" sz="2000" dirty="0" err="1" smtClean="0">
                <a:latin typeface="Symbol" charset="2"/>
                <a:cs typeface="Symbol" charset="2"/>
              </a:rPr>
              <a:t>D</a:t>
            </a:r>
            <a:r>
              <a:rPr lang="en-US" sz="2000" dirty="0" err="1" smtClean="0">
                <a:latin typeface="Calibri"/>
                <a:cs typeface="Calibri"/>
              </a:rPr>
              <a:t>x</a:t>
            </a:r>
            <a:r>
              <a:rPr lang="en-US" sz="2000" dirty="0" smtClean="0">
                <a:latin typeface="Calibri"/>
                <a:cs typeface="Calibri"/>
              </a:rPr>
              <a:t>’ to optimize transmission</a:t>
            </a:r>
            <a:endParaRPr lang="en-US" sz="20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39949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21328" y="3971637"/>
            <a:ext cx="8686800" cy="818444"/>
          </a:xfrm>
        </p:spPr>
        <p:txBody>
          <a:bodyPr/>
          <a:lstStyle/>
          <a:p>
            <a:r>
              <a:rPr lang="en-US" dirty="0" smtClean="0"/>
              <a:t>Measure profile on PWC021 </a:t>
            </a:r>
            <a:r>
              <a:rPr lang="en-US" dirty="0" err="1" smtClean="0"/>
              <a:t>vs</a:t>
            </a:r>
            <a:r>
              <a:rPr lang="en-US" dirty="0" smtClean="0"/>
              <a:t> quad current =&gt; </a:t>
            </a:r>
            <a:r>
              <a:rPr lang="en-US" dirty="0" err="1">
                <a:latin typeface="Symbol" charset="2"/>
                <a:cs typeface="Symbol" charset="2"/>
              </a:rPr>
              <a:t>a,b,e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 </a:t>
            </a:r>
            <a:r>
              <a:rPr lang="en-US" dirty="0" err="1" smtClean="0">
                <a:latin typeface="Symbol" charset="2"/>
                <a:cs typeface="Symbol" charset="2"/>
              </a:rPr>
              <a:t>a,b,e</a:t>
            </a:r>
            <a:r>
              <a:rPr lang="en-US" dirty="0" smtClean="0"/>
              <a:t> in M5 line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77" y="514735"/>
            <a:ext cx="5772957" cy="3456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6255"/>
          <a:stretch/>
        </p:blipFill>
        <p:spPr>
          <a:xfrm>
            <a:off x="6487786" y="892849"/>
            <a:ext cx="1834539" cy="349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97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capture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419324" y="3849827"/>
            <a:ext cx="1230532" cy="374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g-2_98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209" y="465909"/>
            <a:ext cx="4761525" cy="373456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17190" y="607836"/>
            <a:ext cx="2727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Capture in ring depends on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Kicker field &amp; timing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Quad voltage</a:t>
            </a:r>
          </a:p>
        </p:txBody>
      </p:sp>
      <p:pic>
        <p:nvPicPr>
          <p:cNvPr id="17" name="Picture 16"/>
          <p:cNvPicPr>
            <a:picLocks/>
          </p:cNvPicPr>
          <p:nvPr/>
        </p:nvPicPr>
        <p:blipFill rotWithShape="1">
          <a:blip r:embed="rId3"/>
          <a:srcRect r="29505"/>
          <a:stretch/>
        </p:blipFill>
        <p:spPr>
          <a:xfrm>
            <a:off x="5773473" y="783112"/>
            <a:ext cx="3104673" cy="30667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25041" y="3865242"/>
            <a:ext cx="2576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Electrostatic </a:t>
            </a:r>
            <a:r>
              <a:rPr lang="en-US" sz="1800" dirty="0" err="1" smtClean="0"/>
              <a:t>quadrupoles</a:t>
            </a: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5753487" y="2333189"/>
            <a:ext cx="415640" cy="1847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906493" y="3401529"/>
            <a:ext cx="415640" cy="1847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074893" y="2348583"/>
            <a:ext cx="415640" cy="1847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906493" y="1346437"/>
            <a:ext cx="415640" cy="1847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986579" y="2277771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-25kV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49776" y="2260838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-25kV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96084" y="1275729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+</a:t>
            </a:r>
            <a:r>
              <a:rPr lang="en-US" sz="1400" dirty="0" smtClean="0">
                <a:solidFill>
                  <a:srgbClr val="000000"/>
                </a:solidFill>
              </a:rPr>
              <a:t>25kV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8387" y="3332256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+</a:t>
            </a:r>
            <a:r>
              <a:rPr lang="en-US" sz="1400" dirty="0" smtClean="0">
                <a:solidFill>
                  <a:srgbClr val="000000"/>
                </a:solidFill>
              </a:rPr>
              <a:t>25kV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22056" y="3709305"/>
            <a:ext cx="2182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Kicker pulse will be characterized with Faraday magnetometer</a:t>
            </a:r>
            <a:endParaRPr lang="en-US" sz="16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0826" t="8783" r="45859" b="14065"/>
          <a:stretch/>
        </p:blipFill>
        <p:spPr>
          <a:xfrm>
            <a:off x="3882637" y="2054559"/>
            <a:ext cx="1662546" cy="229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50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Fiber Harp – beam position and profile monitors</a:t>
            </a:r>
            <a:endParaRPr lang="en-US" dirty="0"/>
          </a:p>
        </p:txBody>
      </p:sp>
      <p:pic>
        <p:nvPicPr>
          <p:cNvPr id="11" name="Picture 10" descr="SketchCrossSectionYhar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516" y="995279"/>
            <a:ext cx="2380680" cy="2959537"/>
          </a:xfrm>
          <a:prstGeom prst="rect">
            <a:avLst/>
          </a:prstGeom>
        </p:spPr>
      </p:pic>
      <p:pic>
        <p:nvPicPr>
          <p:cNvPr id="13" name="Picture 12" descr="SketchCrossSectionXhar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5" y="1161203"/>
            <a:ext cx="2528554" cy="25839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8489" y="3867293"/>
            <a:ext cx="2276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Horizontal harps at 180 and 270 </a:t>
            </a:r>
            <a:r>
              <a:rPr lang="en-US" sz="1800" dirty="0" err="1" smtClean="0"/>
              <a:t>deg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6396290" y="3775443"/>
            <a:ext cx="19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Vertical harps at 180 and 270 </a:t>
            </a:r>
            <a:r>
              <a:rPr lang="en-US" sz="1800" dirty="0" err="1" smtClean="0"/>
              <a:t>deg</a:t>
            </a:r>
            <a:endParaRPr lang="en-US" sz="1800" dirty="0"/>
          </a:p>
        </p:txBody>
      </p:sp>
      <p:pic>
        <p:nvPicPr>
          <p:cNvPr id="12" name="Picture 11" descr="fbmGlowing_or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96" y="1362364"/>
            <a:ext cx="2881462" cy="2195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2665" y="625947"/>
            <a:ext cx="5931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Only direct measure of </a:t>
            </a:r>
            <a:r>
              <a:rPr lang="en-US" sz="2000" dirty="0" err="1" smtClean="0"/>
              <a:t>muon</a:t>
            </a:r>
            <a:r>
              <a:rPr lang="en-US" sz="2000" dirty="0" smtClean="0"/>
              <a:t> distribution </a:t>
            </a:r>
            <a:r>
              <a:rPr lang="en-US" sz="2000" i="1" dirty="0"/>
              <a:t>(destructive)</a:t>
            </a:r>
          </a:p>
          <a:p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071219" y="3874990"/>
            <a:ext cx="314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Harps measure position of centroid and beam width / time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39794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and Storage in g-2 ring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09567" y="2058397"/>
            <a:ext cx="1944216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movie_wcalo_100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4605" y="664202"/>
            <a:ext cx="4445000" cy="3327400"/>
          </a:xfrm>
          <a:prstGeom prst="rect">
            <a:avLst/>
          </a:prstGeom>
        </p:spPr>
      </p:pic>
      <p:sp>
        <p:nvSpPr>
          <p:cNvPr id="20" name="Donut 19"/>
          <p:cNvSpPr>
            <a:spLocks noChangeAspect="1"/>
          </p:cNvSpPr>
          <p:nvPr/>
        </p:nvSpPr>
        <p:spPr>
          <a:xfrm>
            <a:off x="5539549" y="1044098"/>
            <a:ext cx="2808312" cy="2808312"/>
          </a:xfrm>
          <a:prstGeom prst="donut">
            <a:avLst>
              <a:gd name="adj" fmla="val 20719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7000"/>
                </a:schemeClr>
              </a:gs>
              <a:gs pos="80000">
                <a:schemeClr val="accent1">
                  <a:shade val="93000"/>
                  <a:satMod val="130000"/>
                  <a:alpha val="27000"/>
                </a:schemeClr>
              </a:gs>
              <a:gs pos="100000">
                <a:schemeClr val="accent1">
                  <a:shade val="94000"/>
                  <a:satMod val="135000"/>
                  <a:alpha val="2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0901" y="652010"/>
            <a:ext cx="723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inflector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8051101" y="1185410"/>
            <a:ext cx="775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ES quad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8355901" y="2176010"/>
            <a:ext cx="7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kickers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6222301" y="4157210"/>
            <a:ext cx="1411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24 calorimeters</a:t>
            </a:r>
            <a:endParaRPr lang="en-US" sz="14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679501" y="3471410"/>
            <a:ext cx="152400" cy="685800"/>
          </a:xfrm>
          <a:prstGeom prst="straightConnector1">
            <a:avLst/>
          </a:prstGeom>
          <a:ln w="6350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118242" y="3460808"/>
            <a:ext cx="228600" cy="609600"/>
          </a:xfrm>
          <a:prstGeom prst="straightConnector1">
            <a:avLst/>
          </a:prstGeom>
          <a:ln w="6350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974901" y="1490210"/>
            <a:ext cx="381000" cy="152400"/>
          </a:xfrm>
          <a:prstGeom prst="straightConnector1">
            <a:avLst/>
          </a:prstGeom>
          <a:ln w="6350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908101" y="3526702"/>
            <a:ext cx="45719" cy="2361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021433" y="3526701"/>
            <a:ext cx="45719" cy="236721"/>
          </a:xfrm>
          <a:prstGeom prst="rect">
            <a:avLst/>
          </a:prstGeom>
          <a:solidFill>
            <a:srgbClr val="003087"/>
          </a:solidFill>
          <a:ln>
            <a:solidFill>
              <a:srgbClr val="00308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rot="5400000" flipH="1">
            <a:off x="5731709" y="2256638"/>
            <a:ext cx="45719" cy="236935"/>
          </a:xfrm>
          <a:prstGeom prst="rect">
            <a:avLst/>
          </a:prstGeom>
          <a:solidFill>
            <a:srgbClr val="DF6E74"/>
          </a:solidFill>
          <a:ln>
            <a:solidFill>
              <a:srgbClr val="DF6E7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 rot="5400000" flipH="1">
            <a:off x="5737571" y="2376470"/>
            <a:ext cx="45719" cy="236935"/>
          </a:xfrm>
          <a:prstGeom prst="rect">
            <a:avLst/>
          </a:prstGeom>
          <a:solidFill>
            <a:srgbClr val="003087"/>
          </a:solidFill>
          <a:ln>
            <a:solidFill>
              <a:srgbClr val="00308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779565" y="2176010"/>
            <a:ext cx="879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Fiber  (H) harps (V)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7709982" y="3633990"/>
            <a:ext cx="879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Fiber harps</a:t>
            </a:r>
            <a:endParaRPr lang="en-US" sz="1400" dirty="0"/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7118242" y="3705822"/>
            <a:ext cx="591740" cy="130304"/>
          </a:xfrm>
          <a:prstGeom prst="straightConnector1">
            <a:avLst/>
          </a:prstGeom>
          <a:ln w="3175" cmpd="sng">
            <a:solidFill>
              <a:srgbClr val="0030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14288" y="585245"/>
            <a:ext cx="1378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Fiber Harps</a:t>
            </a:r>
          </a:p>
        </p:txBody>
      </p:sp>
      <p:pic>
        <p:nvPicPr>
          <p:cNvPr id="32" name="Picture 31" descr="Harp4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2610"/>
            <a:ext cx="4216016" cy="2676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62257" y="2947389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central </a:t>
            </a:r>
            <a:r>
              <a:rPr lang="en-US" sz="1400" dirty="0"/>
              <a:t>fiber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3825458" y="2116440"/>
            <a:ext cx="9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inner </a:t>
            </a:r>
            <a:r>
              <a:rPr lang="en-US" sz="1400" dirty="0"/>
              <a:t>fiber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3825458" y="3711700"/>
            <a:ext cx="967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outer </a:t>
            </a:r>
            <a:r>
              <a:rPr lang="en-US" sz="1400" dirty="0"/>
              <a:t>fiber</a:t>
            </a:r>
            <a:endParaRPr lang="en-US" sz="1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117331" y="1385465"/>
            <a:ext cx="0" cy="482120"/>
          </a:xfrm>
          <a:prstGeom prst="line">
            <a:avLst/>
          </a:prstGeom>
          <a:ln w="3175" cmpd="sng">
            <a:solidFill>
              <a:srgbClr val="0030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181435" y="1388463"/>
            <a:ext cx="0" cy="482120"/>
          </a:xfrm>
          <a:prstGeom prst="line">
            <a:avLst/>
          </a:prstGeom>
          <a:ln w="3175" cmpd="sng">
            <a:solidFill>
              <a:srgbClr val="0030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232788" y="1550526"/>
            <a:ext cx="253092" cy="0"/>
          </a:xfrm>
          <a:prstGeom prst="straightConnector1">
            <a:avLst/>
          </a:prstGeom>
          <a:ln w="3175" cmpd="sng">
            <a:solidFill>
              <a:srgbClr val="0030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726404" y="1550526"/>
            <a:ext cx="325996" cy="0"/>
          </a:xfrm>
          <a:prstGeom prst="straightConnector1">
            <a:avLst/>
          </a:prstGeom>
          <a:ln w="3175" cmpd="sng">
            <a:solidFill>
              <a:srgbClr val="0030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44782" y="1319693"/>
            <a:ext cx="964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Revolution period</a:t>
            </a:r>
            <a:endParaRPr lang="en-US" sz="1200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736827" y="1360106"/>
            <a:ext cx="0" cy="482120"/>
          </a:xfrm>
          <a:prstGeom prst="line">
            <a:avLst/>
          </a:prstGeom>
          <a:ln w="3175" cmpd="sng">
            <a:solidFill>
              <a:srgbClr val="0030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132084" y="1358301"/>
            <a:ext cx="0" cy="482120"/>
          </a:xfrm>
          <a:prstGeom prst="line">
            <a:avLst/>
          </a:prstGeom>
          <a:ln w="3175" cmpd="sng">
            <a:solidFill>
              <a:srgbClr val="0030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736827" y="1560768"/>
            <a:ext cx="1395257" cy="0"/>
          </a:xfrm>
          <a:prstGeom prst="straightConnector1">
            <a:avLst/>
          </a:prstGeom>
          <a:ln w="3175" cmpd="sng">
            <a:solidFill>
              <a:srgbClr val="003087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36827" y="1157630"/>
            <a:ext cx="1343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betatron</a:t>
            </a:r>
            <a:r>
              <a:rPr lang="en-US" sz="1400" dirty="0" smtClean="0"/>
              <a:t> period</a:t>
            </a:r>
            <a:endParaRPr lang="en-US" sz="1400" dirty="0"/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3982798" y="2383459"/>
            <a:ext cx="861807" cy="261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82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0" y="770528"/>
            <a:ext cx="7887640" cy="1898421"/>
          </a:xfrm>
        </p:spPr>
        <p:txBody>
          <a:bodyPr/>
          <a:lstStyle/>
          <a:p>
            <a:r>
              <a:rPr lang="en-US" dirty="0" smtClean="0"/>
              <a:t>Model includes</a:t>
            </a:r>
          </a:p>
          <a:p>
            <a:pPr lvl="1"/>
            <a:r>
              <a:rPr lang="en-US" dirty="0" smtClean="0"/>
              <a:t>Injection channel, fringe and inflector fields, apertures, scattering</a:t>
            </a:r>
          </a:p>
          <a:p>
            <a:pPr lvl="1"/>
            <a:r>
              <a:rPr lang="en-US" dirty="0" smtClean="0"/>
              <a:t>Kicker fields, temporal </a:t>
            </a:r>
            <a:r>
              <a:rPr lang="en-US" dirty="0" smtClean="0"/>
              <a:t>and spatial profile </a:t>
            </a:r>
            <a:endParaRPr lang="en-US" dirty="0" smtClean="0"/>
          </a:p>
          <a:p>
            <a:pPr lvl="1"/>
            <a:r>
              <a:rPr lang="en-US" dirty="0" err="1" smtClean="0"/>
              <a:t>Quadrupole</a:t>
            </a:r>
            <a:r>
              <a:rPr lang="en-US" dirty="0" smtClean="0"/>
              <a:t> fields</a:t>
            </a:r>
            <a:endParaRPr lang="en-US" dirty="0"/>
          </a:p>
          <a:p>
            <a:pPr lvl="1"/>
            <a:r>
              <a:rPr lang="en-US" dirty="0" smtClean="0"/>
              <a:t>Collimators define </a:t>
            </a:r>
            <a:r>
              <a:rPr lang="en-US" dirty="0" smtClean="0"/>
              <a:t>aperture</a:t>
            </a:r>
          </a:p>
          <a:p>
            <a:pPr lvl="1"/>
            <a:r>
              <a:rPr lang="en-US" dirty="0" smtClean="0"/>
              <a:t>Fiber harps, </a:t>
            </a:r>
            <a:r>
              <a:rPr lang="en-US" dirty="0" smtClean="0"/>
              <a:t>Calorimeters, trackers</a:t>
            </a:r>
          </a:p>
          <a:p>
            <a:pPr lvl="1"/>
            <a:endParaRPr lang="en-US" dirty="0"/>
          </a:p>
          <a:p>
            <a:r>
              <a:rPr lang="en-US" dirty="0" smtClean="0"/>
              <a:t>Model enables simulation of dependencies</a:t>
            </a:r>
          </a:p>
          <a:p>
            <a:pPr lvl="1"/>
            <a:r>
              <a:rPr lang="en-US" dirty="0" smtClean="0"/>
              <a:t>Trajector</a:t>
            </a:r>
            <a:r>
              <a:rPr lang="en-US" dirty="0" smtClean="0"/>
              <a:t>y (x, x’, y, y’) and phase space (</a:t>
            </a:r>
            <a:r>
              <a:rPr lang="en-US" dirty="0" err="1" smtClean="0">
                <a:latin typeface="Symbol" charset="2"/>
                <a:cs typeface="Symbol" charset="2"/>
              </a:rPr>
              <a:t>a,b</a:t>
            </a:r>
            <a:r>
              <a:rPr lang="en-US" dirty="0" smtClean="0"/>
              <a:t>) at entrance to injection channel</a:t>
            </a:r>
          </a:p>
          <a:p>
            <a:pPr lvl="1"/>
            <a:r>
              <a:rPr lang="en-US" dirty="0" smtClean="0"/>
              <a:t>Inflector field</a:t>
            </a:r>
          </a:p>
          <a:p>
            <a:pPr lvl="1"/>
            <a:r>
              <a:rPr lang="en-US" dirty="0" smtClean="0"/>
              <a:t>Ring field</a:t>
            </a:r>
          </a:p>
          <a:p>
            <a:pPr lvl="1"/>
            <a:r>
              <a:rPr lang="en-US" dirty="0" err="1" smtClean="0"/>
              <a:t>Quadrupole</a:t>
            </a:r>
            <a:r>
              <a:rPr lang="en-US" dirty="0" smtClean="0"/>
              <a:t> voltage, nonlinearity, misalignment</a:t>
            </a:r>
          </a:p>
          <a:p>
            <a:pPr lvl="1"/>
            <a:r>
              <a:rPr lang="en-US" dirty="0" smtClean="0"/>
              <a:t>Kicker field, timing, pulse shape, etc.</a:t>
            </a:r>
          </a:p>
          <a:p>
            <a:pPr lvl="1"/>
            <a:endParaRPr lang="en-US" dirty="0" smtClean="0"/>
          </a:p>
          <a:p>
            <a:pPr marL="282575" lvl="1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Fiber Harp – horizontal centroid</a:t>
            </a:r>
            <a:endParaRPr lang="en-US" dirty="0"/>
          </a:p>
        </p:txBody>
      </p:sp>
      <p:pic>
        <p:nvPicPr>
          <p:cNvPr id="8" name="Picture 7" descr="Centroid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0" y="615754"/>
            <a:ext cx="3845252" cy="24414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46258" y="3034841"/>
            <a:ext cx="1364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Measurement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533331" y="3066553"/>
            <a:ext cx="1659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Data + Simulation</a:t>
            </a:r>
            <a:endParaRPr lang="en-US" sz="16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228600" y="3557847"/>
            <a:ext cx="8686800" cy="818444"/>
          </a:xfrm>
        </p:spPr>
        <p:txBody>
          <a:bodyPr/>
          <a:lstStyle/>
          <a:p>
            <a:r>
              <a:rPr lang="en-US" b="0" dirty="0" smtClean="0"/>
              <a:t>Commissioning data and simulation</a:t>
            </a:r>
          </a:p>
          <a:p>
            <a:pPr marL="285750" indent="-285750">
              <a:buFont typeface="Arial"/>
              <a:buChar char="•"/>
            </a:pPr>
            <a:r>
              <a:rPr lang="en-US" b="0" dirty="0" smtClean="0"/>
              <a:t>kicker field ~ 70% nominal =&gt; large </a:t>
            </a:r>
            <a:r>
              <a:rPr lang="en-US" b="0" dirty="0" err="1" smtClean="0"/>
              <a:t>betatron</a:t>
            </a:r>
            <a:r>
              <a:rPr lang="en-US" b="0" dirty="0" smtClean="0"/>
              <a:t> oscillation</a:t>
            </a:r>
          </a:p>
          <a:p>
            <a:pPr marL="285750" indent="-285750">
              <a:buFont typeface="Arial"/>
              <a:buChar char="•"/>
            </a:pPr>
            <a:r>
              <a:rPr lang="en-US" b="0" dirty="0" err="1" smtClean="0"/>
              <a:t>Quadrupoles</a:t>
            </a:r>
            <a:r>
              <a:rPr lang="en-US" b="0" dirty="0" smtClean="0"/>
              <a:t> 19kV</a:t>
            </a:r>
          </a:p>
          <a:p>
            <a:r>
              <a:rPr lang="en-US" b="0" dirty="0" smtClean="0"/>
              <a:t>Consistency of measurement and simulation =&gt; we understand our experiment</a:t>
            </a:r>
          </a:p>
          <a:p>
            <a:r>
              <a:rPr lang="en-US" b="0" dirty="0" smtClean="0"/>
              <a:t>Inconsistencies =&gt; there are details that we need to get right</a:t>
            </a:r>
            <a:endParaRPr lang="en-US" dirty="0" smtClean="0"/>
          </a:p>
          <a:p>
            <a:pPr lvl="1"/>
            <a:endParaRPr lang="en-US" b="0" dirty="0" smtClean="0"/>
          </a:p>
          <a:p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503" y="632874"/>
            <a:ext cx="4143829" cy="243367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50727" y="1063904"/>
            <a:ext cx="284788" cy="123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458842" y="987022"/>
            <a:ext cx="6767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simulation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9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Dependence </a:t>
            </a:r>
            <a:r>
              <a:rPr lang="en-US" dirty="0" smtClean="0"/>
              <a:t>of CBO amplitude on kicker voltage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4" y="779737"/>
            <a:ext cx="4645897" cy="30972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90282" y="1284685"/>
            <a:ext cx="1256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Nominal kick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573" y="1121783"/>
            <a:ext cx="3871827" cy="23281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3332" y="3972079"/>
            <a:ext cx="6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Model predicts with kickers at design voltage CBO amplitude is small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9618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Capture </a:t>
            </a:r>
            <a:r>
              <a:rPr lang="en-US" dirty="0" err="1" smtClean="0"/>
              <a:t>vs</a:t>
            </a:r>
            <a:r>
              <a:rPr lang="en-US" dirty="0" smtClean="0"/>
              <a:t> kick voltage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794" y="661983"/>
            <a:ext cx="3403600" cy="2667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13249" y="732751"/>
            <a:ext cx="765223" cy="2442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05688" y="742501"/>
            <a:ext cx="851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Simulation</a:t>
            </a:r>
            <a:endParaRPr lang="en-US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824" y="1530634"/>
            <a:ext cx="217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Number captured </a:t>
            </a:r>
            <a:r>
              <a:rPr lang="en-US" sz="1800" dirty="0" err="1" smtClean="0"/>
              <a:t>vs</a:t>
            </a:r>
            <a:r>
              <a:rPr lang="en-US" sz="1800" dirty="0" smtClean="0"/>
              <a:t> kicker voltage</a:t>
            </a:r>
            <a:endParaRPr lang="en-US" sz="1800" dirty="0"/>
          </a:p>
        </p:txBody>
      </p:sp>
      <p:sp>
        <p:nvSpPr>
          <p:cNvPr id="15" name="Rectangle 14"/>
          <p:cNvSpPr/>
          <p:nvPr/>
        </p:nvSpPr>
        <p:spPr>
          <a:xfrm>
            <a:off x="5153040" y="1913292"/>
            <a:ext cx="317486" cy="64319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11945" y="3497478"/>
            <a:ext cx="6655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 and simulation of dependence of </a:t>
            </a:r>
            <a:r>
              <a:rPr lang="en-US" dirty="0" err="1" smtClean="0"/>
              <a:t>muon</a:t>
            </a:r>
            <a:r>
              <a:rPr lang="en-US" dirty="0" smtClean="0"/>
              <a:t> capture on kicker field =&gt; X 1.4 at design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5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6240" y="726116"/>
            <a:ext cx="8672513" cy="379452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experimental method requires that we </a:t>
            </a:r>
          </a:p>
          <a:p>
            <a:r>
              <a:rPr lang="en-US" dirty="0"/>
              <a:t>M</a:t>
            </a:r>
            <a:r>
              <a:rPr lang="en-US" dirty="0" smtClean="0"/>
              <a:t>anipulate the beam distribution to optimize </a:t>
            </a:r>
            <a:r>
              <a:rPr lang="en-US" dirty="0" err="1" smtClean="0"/>
              <a:t>muon</a:t>
            </a:r>
            <a:r>
              <a:rPr lang="en-US" dirty="0" smtClean="0"/>
              <a:t> capture</a:t>
            </a:r>
          </a:p>
          <a:p>
            <a:r>
              <a:rPr lang="en-US" dirty="0" smtClean="0"/>
              <a:t>Measure/simulate the stored distribution to compute systematic uncertainties of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latin typeface="+mn-lt"/>
                <a:cs typeface="Symbol" charset="2"/>
              </a:rPr>
              <a:t>a</a:t>
            </a:r>
            <a:r>
              <a:rPr lang="en-US" baseline="-25000" dirty="0">
                <a:latin typeface="+mn-lt"/>
                <a:cs typeface="Symbol" charset="2"/>
              </a:rPr>
              <a:t> </a:t>
            </a:r>
            <a:r>
              <a:rPr lang="en-US" dirty="0" smtClean="0">
                <a:latin typeface="+mn-lt"/>
                <a:cs typeface="Symbol" charset="2"/>
              </a:rPr>
              <a:t>                         </a:t>
            </a:r>
            <a:endParaRPr lang="en-US" baseline="-25000" dirty="0" smtClean="0">
              <a:latin typeface="+mn-lt"/>
              <a:cs typeface="Symbol" charset="2"/>
            </a:endParaRPr>
          </a:p>
          <a:p>
            <a:endParaRPr lang="en-US" baseline="-25000" dirty="0">
              <a:latin typeface="+mn-lt"/>
              <a:cs typeface="Symbol" charset="2"/>
            </a:endParaRPr>
          </a:p>
          <a:p>
            <a:pPr marL="0" indent="0">
              <a:buNone/>
            </a:pPr>
            <a:r>
              <a:rPr lang="en-US" dirty="0" smtClean="0">
                <a:latin typeface="+mn-lt"/>
                <a:cs typeface="Symbol" charset="2"/>
              </a:rPr>
              <a:t>To that end we model ring, guide field, detectors …  enabling</a:t>
            </a:r>
          </a:p>
          <a:p>
            <a:r>
              <a:rPr lang="en-US" dirty="0" smtClean="0">
                <a:latin typeface="+mn-lt"/>
                <a:cs typeface="Symbol" charset="2"/>
              </a:rPr>
              <a:t>Simulation of dependencies  (</a:t>
            </a:r>
            <a:r>
              <a:rPr lang="en-US" dirty="0" err="1" smtClean="0">
                <a:latin typeface="+mn-lt"/>
                <a:cs typeface="Symbol" charset="2"/>
              </a:rPr>
              <a:t>muon</a:t>
            </a:r>
            <a:r>
              <a:rPr lang="en-US" dirty="0" smtClean="0">
                <a:latin typeface="+mn-lt"/>
                <a:cs typeface="Symbol" charset="2"/>
              </a:rPr>
              <a:t> capture)</a:t>
            </a:r>
          </a:p>
          <a:p>
            <a:r>
              <a:rPr lang="en-US" dirty="0" smtClean="0">
                <a:latin typeface="+mn-lt"/>
                <a:cs typeface="Symbol" charset="2"/>
              </a:rPr>
              <a:t>Evaluation of systematics</a:t>
            </a:r>
          </a:p>
          <a:p>
            <a:pPr marL="0" indent="0">
              <a:buNone/>
            </a:pPr>
            <a:endParaRPr lang="en-US" dirty="0" smtClean="0">
              <a:latin typeface="+mn-lt"/>
              <a:cs typeface="Symbol" charset="2"/>
            </a:endParaRPr>
          </a:p>
          <a:p>
            <a:pPr marL="0" indent="0">
              <a:buNone/>
            </a:pPr>
            <a:r>
              <a:rPr lang="en-US" dirty="0" smtClean="0">
                <a:latin typeface="+mn-lt"/>
                <a:cs typeface="Symbol" charset="2"/>
              </a:rPr>
              <a:t>     Beam based measurements inform the model</a:t>
            </a:r>
            <a:endParaRPr lang="en-US" dirty="0" smtClean="0">
              <a:latin typeface="+mn-lt"/>
              <a:cs typeface="Symbol" charset="2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Injection, Storage and Beam dynamics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Curved Right Arrow 7"/>
          <p:cNvSpPr/>
          <p:nvPr/>
        </p:nvSpPr>
        <p:spPr>
          <a:xfrm flipH="1" flipV="1">
            <a:off x="6765634" y="2055089"/>
            <a:ext cx="754304" cy="1277697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412195" y="3765533"/>
            <a:ext cx="8686800" cy="818444"/>
          </a:xfrm>
        </p:spPr>
        <p:txBody>
          <a:bodyPr/>
          <a:lstStyle/>
          <a:p>
            <a:r>
              <a:rPr lang="en-US" b="0" dirty="0" smtClean="0"/>
              <a:t>Temporal spectrum of fiber intensity =&gt; CBO frequency</a:t>
            </a:r>
          </a:p>
          <a:p>
            <a:r>
              <a:rPr lang="en-US" b="0" dirty="0" smtClean="0"/>
              <a:t>CBO frequency depends on quad voltage</a:t>
            </a:r>
          </a:p>
          <a:p>
            <a:r>
              <a:rPr lang="en-US" b="0" dirty="0"/>
              <a:t> </a:t>
            </a:r>
            <a:r>
              <a:rPr lang="en-US" b="0" dirty="0" smtClean="0"/>
              <a:t>Consistency of measurement with model indicates quads are performing as anticipated</a:t>
            </a:r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CBO frequency - horizontal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12" y="664414"/>
            <a:ext cx="4318579" cy="27876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037" y="859789"/>
            <a:ext cx="3853426" cy="25689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36244" y="3244074"/>
            <a:ext cx="149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measurement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7021606" y="3267402"/>
            <a:ext cx="116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simulation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3504451" y="495137"/>
            <a:ext cx="1286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voltage ramp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180096" y="764713"/>
            <a:ext cx="1541684" cy="346352"/>
          </a:xfrm>
          <a:prstGeom prst="straightConnector1">
            <a:avLst/>
          </a:prstGeom>
          <a:ln w="3175" cmpd="sng">
            <a:solidFill>
              <a:srgbClr val="0030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939111" y="774199"/>
            <a:ext cx="1745433" cy="1113760"/>
          </a:xfrm>
          <a:prstGeom prst="straightConnector1">
            <a:avLst/>
          </a:prstGeom>
          <a:ln w="3175" cmpd="sng">
            <a:solidFill>
              <a:srgbClr val="0030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85169" y="442437"/>
            <a:ext cx="121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Steady state</a:t>
            </a:r>
            <a:endParaRPr lang="en-US" sz="1600" dirty="0"/>
          </a:p>
        </p:txBody>
      </p:sp>
      <p:cxnSp>
        <p:nvCxnSpPr>
          <p:cNvPr id="20" name="Straight Arrow Connector 19"/>
          <p:cNvCxnSpPr>
            <a:stCxn id="19" idx="2"/>
          </p:cNvCxnSpPr>
          <p:nvPr/>
        </p:nvCxnSpPr>
        <p:spPr>
          <a:xfrm>
            <a:off x="6191766" y="780991"/>
            <a:ext cx="436806" cy="482176"/>
          </a:xfrm>
          <a:prstGeom prst="straightConnector1">
            <a:avLst/>
          </a:prstGeom>
          <a:ln w="3175" cmpd="sng">
            <a:solidFill>
              <a:srgbClr val="0030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950938" y="764713"/>
            <a:ext cx="3093559" cy="913017"/>
          </a:xfrm>
          <a:prstGeom prst="straightConnector1">
            <a:avLst/>
          </a:prstGeom>
          <a:ln w="3175" cmpd="sng">
            <a:solidFill>
              <a:srgbClr val="0030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834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66696" y="3707254"/>
            <a:ext cx="8686800" cy="818444"/>
          </a:xfrm>
        </p:spPr>
        <p:txBody>
          <a:bodyPr/>
          <a:lstStyle/>
          <a:p>
            <a:r>
              <a:rPr lang="en-US" dirty="0" smtClean="0"/>
              <a:t>Comparison of measured and modeled CBO frequency =&gt; fine calibration of quad </a:t>
            </a:r>
            <a:r>
              <a:rPr lang="en-US" dirty="0" smtClean="0"/>
              <a:t>E-</a:t>
            </a:r>
            <a:r>
              <a:rPr lang="en-US" dirty="0" smtClean="0"/>
              <a:t>field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CBO frequency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374" y="949373"/>
            <a:ext cx="3998292" cy="2665528"/>
          </a:xfrm>
          <a:prstGeom prst="rect">
            <a:avLst/>
          </a:prstGeom>
        </p:spPr>
      </p:pic>
      <p:pic>
        <p:nvPicPr>
          <p:cNvPr id="9" name="Picture 8" descr="Harp4Fiber4Freq0-start_after_35u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939"/>
            <a:ext cx="4497612" cy="58204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7073" y="1660901"/>
            <a:ext cx="149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measurement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5413542" y="1476235"/>
            <a:ext cx="116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simulation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2936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808182" y="3741055"/>
            <a:ext cx="7696970" cy="818444"/>
          </a:xfrm>
        </p:spPr>
        <p:txBody>
          <a:bodyPr/>
          <a:lstStyle/>
          <a:p>
            <a:r>
              <a:rPr lang="en-US" dirty="0" smtClean="0"/>
              <a:t>Modulation of the beam width is a measure of the phase space mismatch at the inflector exit</a:t>
            </a:r>
          </a:p>
          <a:p>
            <a:r>
              <a:rPr lang="en-US" b="0" dirty="0" smtClean="0"/>
              <a:t>Spectral analysis =&gt; </a:t>
            </a:r>
            <a:r>
              <a:rPr lang="en-US" b="0" dirty="0" err="1" smtClean="0"/>
              <a:t>betatron</a:t>
            </a:r>
            <a:r>
              <a:rPr lang="en-US" b="0" dirty="0" smtClean="0"/>
              <a:t> </a:t>
            </a:r>
            <a:r>
              <a:rPr lang="en-US" b="0" dirty="0" err="1" smtClean="0"/>
              <a:t>vs</a:t>
            </a:r>
            <a:r>
              <a:rPr lang="en-US" b="0" dirty="0" smtClean="0"/>
              <a:t> energy mismatch</a:t>
            </a:r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Fiber Harp – horizontal width</a:t>
            </a:r>
            <a:endParaRPr lang="en-US" dirty="0"/>
          </a:p>
        </p:txBody>
      </p:sp>
      <p:pic>
        <p:nvPicPr>
          <p:cNvPr id="2" name="Picture 1" descr="wid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6030" y="-477212"/>
            <a:ext cx="3020786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664970" y="3094182"/>
            <a:ext cx="454121" cy="13854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82484" y="2975266"/>
            <a:ext cx="950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simulation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6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</a:t>
            </a:r>
            <a:r>
              <a:rPr lang="en-US" dirty="0" smtClean="0"/>
              <a:t>centroid – closed orbit and vertical CBO</a:t>
            </a:r>
            <a:endParaRPr lang="en-US" dirty="0"/>
          </a:p>
        </p:txBody>
      </p:sp>
      <p:pic>
        <p:nvPicPr>
          <p:cNvPr id="2" name="Picture 1" descr="verticalCentro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3956" y="-269395"/>
            <a:ext cx="3020786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6421" y="1339273"/>
            <a:ext cx="354060" cy="1308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31274" y="1258929"/>
            <a:ext cx="7860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simulation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6099" y="1770303"/>
            <a:ext cx="23519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Features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/>
              <a:t>Quad ramp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/>
              <a:t>Amplitude of CBO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/>
              <a:t>Displaced closed orbit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308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3151" y="630844"/>
            <a:ext cx="8936181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Diagnostic instrumentation working well and providing m</a:t>
            </a:r>
            <a:r>
              <a:rPr lang="en-US" sz="1400" dirty="0" smtClean="0"/>
              <a:t>easurements of injected and stored bea</a:t>
            </a:r>
            <a:r>
              <a:rPr lang="en-US" sz="1400" dirty="0"/>
              <a:t>m</a:t>
            </a:r>
            <a:r>
              <a:rPr lang="en-US" sz="1400" dirty="0" smtClean="0"/>
              <a:t> 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S</a:t>
            </a:r>
            <a:r>
              <a:rPr lang="en-US" sz="1400" dirty="0" smtClean="0"/>
              <a:t>imulation reproduces many of the features in the data and indicates significant gain in </a:t>
            </a:r>
            <a:r>
              <a:rPr lang="en-US" sz="1400" dirty="0" err="1" smtClean="0"/>
              <a:t>muon</a:t>
            </a:r>
            <a:r>
              <a:rPr lang="en-US" sz="1400" dirty="0" smtClean="0"/>
              <a:t> capture effi</a:t>
            </a:r>
            <a:r>
              <a:rPr lang="en-US" sz="1400" dirty="0" smtClean="0"/>
              <a:t>ci</a:t>
            </a:r>
            <a:r>
              <a:rPr lang="en-US" sz="1400" dirty="0" smtClean="0"/>
              <a:t>ency  is realized </a:t>
            </a:r>
            <a:r>
              <a:rPr lang="en-US" sz="1400" dirty="0" smtClean="0"/>
              <a:t>with correct quad and kicker voltage, trajectory, emittance and </a:t>
            </a:r>
            <a:r>
              <a:rPr lang="en-US" sz="1400" dirty="0" err="1" smtClean="0">
                <a:latin typeface="Symbol" charset="2"/>
                <a:cs typeface="Symbol" charset="2"/>
              </a:rPr>
              <a:t>a,b</a:t>
            </a:r>
            <a:r>
              <a:rPr lang="en-US" sz="1400" dirty="0" smtClean="0">
                <a:latin typeface="Symbol" charset="2"/>
                <a:cs typeface="Symbol" charset="2"/>
              </a:rPr>
              <a:t> </a:t>
            </a:r>
            <a:r>
              <a:rPr lang="en-US" sz="1400" dirty="0" smtClean="0"/>
              <a:t>of injected beam, etc.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Discrepancies between data and simulation indicate that 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reconstruction of data (fiber harp) requires more sophistication and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/>
              <a:t>m</a:t>
            </a:r>
            <a:r>
              <a:rPr lang="en-US" sz="1400" dirty="0" smtClean="0"/>
              <a:t>odel of beam line and storage ring some refinement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In preparation for startup 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400" dirty="0" smtClean="0"/>
              <a:t>Develop reconstruction algorithm for </a:t>
            </a:r>
            <a:r>
              <a:rPr lang="en-US" sz="1400" dirty="0" smtClean="0"/>
              <a:t>fiber harp </a:t>
            </a:r>
            <a:r>
              <a:rPr lang="en-US" sz="1400" dirty="0" smtClean="0"/>
              <a:t>data - including correction for </a:t>
            </a:r>
            <a:r>
              <a:rPr lang="en-US" sz="1400" dirty="0" smtClean="0"/>
              <a:t>undershoot, cross talk, </a:t>
            </a:r>
            <a:r>
              <a:rPr lang="en-US" sz="1400" dirty="0" smtClean="0"/>
              <a:t>etc.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Plan to measure</a:t>
            </a:r>
            <a:r>
              <a:rPr lang="en-US" sz="1400" dirty="0" smtClean="0"/>
              <a:t>:  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400" dirty="0" smtClean="0"/>
              <a:t>phase space, closed orbit, beam centroid, modulation of the width, spectra of centroid and width, chromaticity, fast rotation (momentum distribution) with harps, calorimeters and trackers  ---</a:t>
            </a:r>
            <a:r>
              <a:rPr lang="en-US" sz="1400" dirty="0" smtClean="0"/>
              <a:t> and dependencies  to constrain our model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=&gt; Informs further refinement of model and simulations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Online data management tools for harps, calorimeters and trackers allow real time measurement and analysis</a:t>
            </a:r>
            <a:r>
              <a:rPr lang="en-US" sz="1400" dirty="0" smtClean="0"/>
              <a:t> </a:t>
            </a:r>
            <a:endParaRPr lang="en-US" sz="1400" dirty="0" smtClean="0"/>
          </a:p>
          <a:p>
            <a:pPr lvl="1"/>
            <a:r>
              <a:rPr lang="en-US" sz="1400" i="1" dirty="0" smtClean="0"/>
              <a:t>Enabling diagnosis </a:t>
            </a:r>
            <a:r>
              <a:rPr lang="en-US" sz="1400" i="1" dirty="0" smtClean="0"/>
              <a:t>of ring </a:t>
            </a:r>
            <a:r>
              <a:rPr lang="en-US" sz="1400" i="1" dirty="0" smtClean="0"/>
              <a:t>hardware, optimization of </a:t>
            </a:r>
            <a:r>
              <a:rPr lang="en-US" sz="1400" i="1" dirty="0" err="1" smtClean="0"/>
              <a:t>muon</a:t>
            </a:r>
            <a:r>
              <a:rPr lang="en-US" sz="1400" i="1" dirty="0" smtClean="0"/>
              <a:t> capture, </a:t>
            </a:r>
            <a:r>
              <a:rPr lang="en-US" sz="1400" i="1" dirty="0" smtClean="0"/>
              <a:t>and start of characterization of </a:t>
            </a:r>
            <a:r>
              <a:rPr lang="en-US" sz="1400" i="1" dirty="0" err="1" smtClean="0"/>
              <a:t>muon</a:t>
            </a:r>
            <a:r>
              <a:rPr lang="en-US" sz="1400" i="1" dirty="0" smtClean="0"/>
              <a:t> distribution that will be critical for evaluating systematics of </a:t>
            </a:r>
            <a:r>
              <a:rPr lang="en-US" sz="1400" i="1" dirty="0" err="1" smtClean="0">
                <a:latin typeface="Symbol" charset="2"/>
                <a:cs typeface="Symbol" charset="2"/>
              </a:rPr>
              <a:t>w</a:t>
            </a:r>
            <a:r>
              <a:rPr lang="en-US" sz="1400" i="1" baseline="-25000" dirty="0" err="1" smtClean="0">
                <a:latin typeface="Calibri"/>
                <a:cs typeface="Calibri"/>
              </a:rPr>
              <a:t>a</a:t>
            </a:r>
            <a:endParaRPr lang="en-US" sz="1400" i="1" baseline="-250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400" i="1" baseline="-250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2182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48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30603" y="3872882"/>
            <a:ext cx="8686800" cy="818444"/>
          </a:xfrm>
        </p:spPr>
        <p:txBody>
          <a:bodyPr/>
          <a:lstStyle/>
          <a:p>
            <a:r>
              <a:rPr lang="en-US" dirty="0" smtClean="0"/>
              <a:t>Intensity on each of 5 inner fibers of 270 degree horizontal harp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Fiber Harp data</a:t>
            </a:r>
            <a:endParaRPr lang="en-US" dirty="0"/>
          </a:p>
        </p:txBody>
      </p:sp>
      <p:pic>
        <p:nvPicPr>
          <p:cNvPr id="9" name="Picture 8" descr="Harp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728664"/>
            <a:ext cx="4216016" cy="2676835"/>
          </a:xfrm>
          <a:prstGeom prst="rect">
            <a:avLst/>
          </a:prstGeom>
        </p:spPr>
      </p:pic>
      <p:pic>
        <p:nvPicPr>
          <p:cNvPr id="12" name="Picture 11" descr="Harp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296" y="720522"/>
            <a:ext cx="4329863" cy="27491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53758" y="3405499"/>
            <a:ext cx="793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3-10 us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6090464" y="3411048"/>
            <a:ext cx="7939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5-50 </a:t>
            </a:r>
            <a:r>
              <a:rPr lang="en-US" sz="1600" dirty="0"/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2235826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Dependence on final focus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45" y="645266"/>
            <a:ext cx="2830409" cy="30619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585" y="614794"/>
            <a:ext cx="2858576" cy="309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57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2250" y="93586"/>
            <a:ext cx="8686800" cy="320908"/>
          </a:xfrm>
        </p:spPr>
        <p:txBody>
          <a:bodyPr/>
          <a:lstStyle/>
          <a:p>
            <a:r>
              <a:rPr lang="en-US" dirty="0" smtClean="0"/>
              <a:t>Magnetic Field through injection channel</a:t>
            </a:r>
            <a:endParaRPr lang="en-US" dirty="0"/>
          </a:p>
        </p:txBody>
      </p:sp>
      <p:pic>
        <p:nvPicPr>
          <p:cNvPr id="8" name="Picture 7" descr="bfield_along_injection_axi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225" y="190520"/>
            <a:ext cx="3940383" cy="3044841"/>
          </a:xfrm>
          <a:prstGeom prst="rect">
            <a:avLst/>
          </a:prstGeom>
        </p:spPr>
      </p:pic>
      <p:pic>
        <p:nvPicPr>
          <p:cNvPr id="9" name="Picture 8" descr="bfield_total_along_injection_axi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565" y="190520"/>
            <a:ext cx="3736158" cy="28870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820" y="3024800"/>
            <a:ext cx="8534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The vertical magnetic field of the dipole and the inflector along the axis of the injection channel separately(left) and summed(right). The horizontal component is zero due to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midplane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symmetry. There is net steering and significant focusing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Horizontally defocusing, vertically focusing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80" y="3943034"/>
            <a:ext cx="4526236" cy="5053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22195" y="618766"/>
            <a:ext cx="1924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B(fringe) + B(inflector)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67080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799" y="604383"/>
            <a:ext cx="842199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Emittance of the </a:t>
            </a:r>
            <a:r>
              <a:rPr lang="en-US" sz="1800" dirty="0" err="1" smtClean="0"/>
              <a:t>muon</a:t>
            </a:r>
            <a:r>
              <a:rPr lang="en-US" sz="1800" dirty="0" smtClean="0"/>
              <a:t> beam is large  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The number of captured </a:t>
            </a:r>
            <a:r>
              <a:rPr lang="en-US" sz="1800" dirty="0" err="1" smtClean="0"/>
              <a:t>muons</a:t>
            </a:r>
            <a:r>
              <a:rPr lang="en-US" sz="1800" dirty="0" smtClean="0"/>
              <a:t> is limited by apertures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Inflector aperture (18 mm) &lt;&lt; ring aperture (90 mm)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M</a:t>
            </a:r>
            <a:r>
              <a:rPr lang="en-US" sz="1800" dirty="0" smtClean="0"/>
              <a:t>ismatch of </a:t>
            </a:r>
            <a:r>
              <a:rPr lang="en-US" sz="1800" dirty="0" err="1" smtClean="0"/>
              <a:t>twiss</a:t>
            </a:r>
            <a:r>
              <a:rPr lang="en-US" sz="1800" dirty="0" smtClean="0"/>
              <a:t> parameters at inflector-ring interface =&gt; peak </a:t>
            </a:r>
            <a:r>
              <a:rPr lang="en-US" sz="1800" dirty="0" smtClean="0">
                <a:latin typeface="Symbol" charset="2"/>
                <a:cs typeface="Symbol" charset="2"/>
              </a:rPr>
              <a:t>b</a:t>
            </a:r>
            <a:r>
              <a:rPr lang="en-US" sz="1800" dirty="0" smtClean="0"/>
              <a:t> &amp; </a:t>
            </a:r>
            <a:r>
              <a:rPr lang="en-US" sz="1800" dirty="0" smtClean="0">
                <a:latin typeface="Symbol" charset="2"/>
                <a:cs typeface="Symbol" charset="2"/>
              </a:rPr>
              <a:t>h</a:t>
            </a:r>
            <a:r>
              <a:rPr lang="en-US" sz="1800" dirty="0" smtClean="0"/>
              <a:t> in the ring are always greater than closed ring values:</a:t>
            </a: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endParaRPr lang="en-US" sz="1800" dirty="0"/>
          </a:p>
        </p:txBody>
      </p:sp>
      <p:pic>
        <p:nvPicPr>
          <p:cNvPr id="3" name="Picture 2" descr="ring_twiss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388"/>
            <a:ext cx="4240306" cy="2854783"/>
          </a:xfrm>
          <a:prstGeom prst="rect">
            <a:avLst/>
          </a:prstGeom>
        </p:spPr>
      </p:pic>
      <p:pic>
        <p:nvPicPr>
          <p:cNvPr id="4" name="Picture 3" descr="mismatch_beta_eta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2" y="1853299"/>
            <a:ext cx="4306824" cy="2723166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spect="1"/>
          </p:cNvSpPr>
          <p:nvPr/>
        </p:nvSpPr>
        <p:spPr>
          <a:xfrm>
            <a:off x="5067299" y="2916059"/>
            <a:ext cx="419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=&gt;</a:t>
            </a:r>
            <a:endParaRPr lang="en-US" sz="12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218" y="3314232"/>
            <a:ext cx="820874" cy="243685"/>
          </a:xfrm>
          <a:prstGeom prst="rect">
            <a:avLst/>
          </a:prstGeom>
        </p:spPr>
      </p:pic>
      <p:pic>
        <p:nvPicPr>
          <p:cNvPr id="7" name="Picture 6" descr="latexit-dra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018" y="2686051"/>
            <a:ext cx="1153382" cy="230008"/>
          </a:xfrm>
          <a:prstGeom prst="rect">
            <a:avLst/>
          </a:prstGeom>
        </p:spPr>
      </p:pic>
      <p:pic>
        <p:nvPicPr>
          <p:cNvPr id="8" name="Picture 7" descr="latexit-drag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419" y="3012353"/>
            <a:ext cx="1106416" cy="228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74555" y="4359265"/>
            <a:ext cx="111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Mismatch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4495800" y="4114800"/>
            <a:ext cx="1110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Inflector exit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638800" y="3943350"/>
            <a:ext cx="212308" cy="1725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71601" y="4299466"/>
            <a:ext cx="1224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Closed ring</a:t>
            </a:r>
            <a:endParaRPr lang="en-US" sz="18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10/2/2017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Rubin | g-2 Operational Readiness Review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DF74-A562-3C42-9116-C5B4A352E9E3}" type="slidenum">
              <a:rPr lang="en-US" smtClean="0"/>
              <a:t>29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6824" y="142718"/>
            <a:ext cx="136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470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2250" y="590118"/>
            <a:ext cx="8672513" cy="3958791"/>
          </a:xfrm>
        </p:spPr>
        <p:txBody>
          <a:bodyPr/>
          <a:lstStyle/>
          <a:p>
            <a:r>
              <a:rPr lang="en-US" dirty="0" smtClean="0"/>
              <a:t>E-field correction         </a:t>
            </a:r>
          </a:p>
          <a:p>
            <a:pPr lvl="1"/>
            <a:r>
              <a:rPr lang="en-US" dirty="0" smtClean="0"/>
              <a:t>Momentum distribution   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Pitch correction                 </a:t>
            </a:r>
          </a:p>
          <a:p>
            <a:pPr lvl="1"/>
            <a:r>
              <a:rPr lang="en-US" dirty="0" smtClean="0"/>
              <a:t>Vertical distribution</a:t>
            </a:r>
          </a:p>
          <a:p>
            <a:pPr lvl="1"/>
            <a:endParaRPr lang="en-US" dirty="0"/>
          </a:p>
          <a:p>
            <a:pPr marL="282575" lvl="1" indent="0">
              <a:buNone/>
            </a:pPr>
            <a:r>
              <a:rPr lang="en-US" dirty="0" smtClean="0"/>
              <a:t>Target: uncertainty in E-field and pitch correction combined &lt; 30 ppb</a:t>
            </a:r>
          </a:p>
          <a:p>
            <a:pPr marL="282575" lvl="1" indent="0">
              <a:buNone/>
            </a:pPr>
            <a:endParaRPr lang="en-US" dirty="0"/>
          </a:p>
          <a:p>
            <a:r>
              <a:rPr lang="en-US" dirty="0" smtClean="0"/>
              <a:t>Coherent modulation of beam width and mean (CBO)</a:t>
            </a:r>
          </a:p>
          <a:p>
            <a:pPr lvl="1"/>
            <a:r>
              <a:rPr lang="en-US" dirty="0" smtClean="0"/>
              <a:t>CBO frequency (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/>
              <a:t>CBO</a:t>
            </a:r>
            <a:r>
              <a:rPr lang="en-US" dirty="0" smtClean="0"/>
              <a:t>), amplitude (A) and de-coherence time (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/>
              <a:t>CBO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Betatron</a:t>
            </a:r>
            <a:r>
              <a:rPr lang="en-US" dirty="0" smtClean="0"/>
              <a:t> motion </a:t>
            </a:r>
            <a:r>
              <a:rPr lang="en-US" dirty="0" err="1" smtClean="0"/>
              <a:t>decoheres</a:t>
            </a:r>
            <a:r>
              <a:rPr lang="en-US" dirty="0" smtClean="0"/>
              <a:t> due to </a:t>
            </a:r>
            <a:r>
              <a:rPr lang="en-US" dirty="0" err="1" smtClean="0"/>
              <a:t>quadrupole</a:t>
            </a:r>
            <a:r>
              <a:rPr lang="en-US" dirty="0" smtClean="0"/>
              <a:t> nonlinearity and momentum spread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Depend on measurements and detailed modeling of the circulating distribution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related systematics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086" y="1440166"/>
            <a:ext cx="770653" cy="36266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671" y="1805088"/>
            <a:ext cx="296796" cy="224111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860" y="936339"/>
            <a:ext cx="30680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9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2250" y="834505"/>
            <a:ext cx="7887640" cy="272534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Ring parameters in simulation match measured values</a:t>
            </a:r>
          </a:p>
          <a:p>
            <a:r>
              <a:rPr lang="en-US" dirty="0" smtClean="0"/>
              <a:t>Quad initial and final voltages (start and end of ramp)</a:t>
            </a:r>
          </a:p>
          <a:p>
            <a:r>
              <a:rPr lang="en-US" dirty="0" smtClean="0"/>
              <a:t>3 Kicker voltages and timing</a:t>
            </a:r>
          </a:p>
          <a:p>
            <a:r>
              <a:rPr lang="en-US" dirty="0" smtClean="0"/>
              <a:t>Radial and dipole field errors</a:t>
            </a:r>
          </a:p>
          <a:p>
            <a:r>
              <a:rPr lang="en-US" dirty="0" err="1" smtClean="0"/>
              <a:t>Twiss</a:t>
            </a:r>
            <a:r>
              <a:rPr lang="en-US" dirty="0" smtClean="0"/>
              <a:t> parameters &amp; emittance of injected beam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We assume </a:t>
            </a:r>
          </a:p>
          <a:p>
            <a:r>
              <a:rPr lang="en-US" dirty="0" smtClean="0"/>
              <a:t>Optimal angle and offset at entrance to injection channel</a:t>
            </a:r>
          </a:p>
          <a:p>
            <a:r>
              <a:rPr lang="en-US" dirty="0" smtClean="0"/>
              <a:t>Inflector field as designed</a:t>
            </a:r>
          </a:p>
          <a:p>
            <a:r>
              <a:rPr lang="en-US" dirty="0" smtClean="0"/>
              <a:t>Ring &lt;B&gt; as designed</a:t>
            </a:r>
          </a:p>
          <a:p>
            <a:r>
              <a:rPr lang="en-US" dirty="0" smtClean="0"/>
              <a:t>Beam exits inflector on center and tangential to ring </a:t>
            </a:r>
          </a:p>
          <a:p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</a:t>
            </a:r>
            <a:r>
              <a:rPr lang="en-US" dirty="0" err="1" smtClean="0"/>
              <a:t>vs</a:t>
            </a:r>
            <a:r>
              <a:rPr lang="en-US" dirty="0" smtClean="0"/>
              <a:t> measurement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065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137311" y="4059717"/>
            <a:ext cx="8686800" cy="818444"/>
          </a:xfrm>
        </p:spPr>
        <p:txBody>
          <a:bodyPr/>
          <a:lstStyle/>
          <a:p>
            <a:r>
              <a:rPr lang="en-US" dirty="0" smtClean="0"/>
              <a:t>Intensity on 5 inner fibers of 270 </a:t>
            </a:r>
            <a:r>
              <a:rPr lang="en-US" dirty="0" err="1" smtClean="0"/>
              <a:t>deg</a:t>
            </a:r>
            <a:r>
              <a:rPr lang="en-US" dirty="0" smtClean="0"/>
              <a:t> horizontal harp 3-10 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Fiber Harp - measurements and simulation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829" y="252392"/>
            <a:ext cx="3859151" cy="3859151"/>
          </a:xfrm>
          <a:prstGeom prst="rect">
            <a:avLst/>
          </a:prstGeom>
        </p:spPr>
      </p:pic>
      <p:pic>
        <p:nvPicPr>
          <p:cNvPr id="9" name="Picture 8" descr="Harp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6" y="591083"/>
            <a:ext cx="4770998" cy="3029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17680" y="3557747"/>
            <a:ext cx="151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Measurement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6407442" y="3587559"/>
            <a:ext cx="118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Simulation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3403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120848" y="4198462"/>
            <a:ext cx="8686800" cy="818444"/>
          </a:xfrm>
        </p:spPr>
        <p:txBody>
          <a:bodyPr/>
          <a:lstStyle/>
          <a:p>
            <a:r>
              <a:rPr lang="en-US" dirty="0"/>
              <a:t>Intensity on 5 inner fibers of 270 </a:t>
            </a:r>
            <a:r>
              <a:rPr lang="en-US" dirty="0" err="1"/>
              <a:t>deg</a:t>
            </a:r>
            <a:r>
              <a:rPr lang="en-US" dirty="0"/>
              <a:t> horizontal harp </a:t>
            </a:r>
            <a:r>
              <a:rPr lang="en-US" dirty="0" smtClean="0"/>
              <a:t>5-50 </a:t>
            </a:r>
            <a:r>
              <a:rPr lang="en-US" dirty="0"/>
              <a:t>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Fiber Harp – measurement and simulation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018" y="188814"/>
            <a:ext cx="3880450" cy="3880450"/>
          </a:xfrm>
          <a:prstGeom prst="rect">
            <a:avLst/>
          </a:prstGeom>
        </p:spPr>
      </p:pic>
      <p:pic>
        <p:nvPicPr>
          <p:cNvPr id="9" name="Picture 8" descr="Harp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509722"/>
            <a:ext cx="4962597" cy="31508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4211" y="3660577"/>
            <a:ext cx="1364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Measurement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53233" y="3660577"/>
            <a:ext cx="1073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Simulation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40192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Fiber Harp – Beam width </a:t>
            </a:r>
            <a:endParaRPr lang="en-US" dirty="0"/>
          </a:p>
        </p:txBody>
      </p:sp>
      <p:pic>
        <p:nvPicPr>
          <p:cNvPr id="8" name="Picture 7" descr="Width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9" y="871160"/>
            <a:ext cx="3941352" cy="25024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561" y="1000280"/>
            <a:ext cx="3559990" cy="23733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3258" y="1359660"/>
            <a:ext cx="1353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measurement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485670" y="1009574"/>
            <a:ext cx="1073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Simulation 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25625" y="3549768"/>
            <a:ext cx="9278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Cross talk – between bundled clear fibers can reduce apparent modulation depth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</a:t>
            </a:r>
            <a:r>
              <a:rPr lang="en-US" sz="2000" i="1" dirty="0" smtClean="0"/>
              <a:t>Investigating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44949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35827" y="3878229"/>
            <a:ext cx="8686800" cy="818444"/>
          </a:xfrm>
        </p:spPr>
        <p:txBody>
          <a:bodyPr/>
          <a:lstStyle/>
          <a:p>
            <a:r>
              <a:rPr lang="en-US" dirty="0" smtClean="0"/>
              <a:t>FFT intensity of middle fiber  - revolution frequency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Cyclotron frequency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500" y="856431"/>
            <a:ext cx="3854373" cy="2569582"/>
          </a:xfrm>
          <a:prstGeom prst="rect">
            <a:avLst/>
          </a:prstGeom>
        </p:spPr>
      </p:pic>
      <p:pic>
        <p:nvPicPr>
          <p:cNvPr id="9" name="Picture 8" descr="Harp4Fiber4Freq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8" y="692041"/>
            <a:ext cx="4235415" cy="27339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82805" y="3241347"/>
            <a:ext cx="151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Measurement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6478213" y="3434155"/>
            <a:ext cx="116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simulation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94794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601" y="-1577745"/>
            <a:ext cx="6868092" cy="68680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364697" y="-1152941"/>
            <a:ext cx="1" cy="5823085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26291" y="200544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/>
              <a:t>chromaticity</a:t>
            </a:r>
            <a:endParaRPr lang="en-US" kern="1200" dirty="0"/>
          </a:p>
        </p:txBody>
      </p:sp>
    </p:spTree>
    <p:extLst>
      <p:ext uri="{BB962C8B-B14F-4D97-AF65-F5344CB8AC3E}">
        <p14:creationId xmlns:p14="http://schemas.microsoft.com/office/powerpoint/2010/main" val="4284725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3" y="307469"/>
            <a:ext cx="3596220" cy="2397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478" y="551638"/>
            <a:ext cx="3938413" cy="26256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40954" y="3226694"/>
            <a:ext cx="348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/>
              <a:t>Simulation with nominal 290 G kick</a:t>
            </a:r>
            <a:endParaRPr lang="en-US" kern="1200" dirty="0"/>
          </a:p>
        </p:txBody>
      </p:sp>
    </p:spTree>
    <p:extLst>
      <p:ext uri="{BB962C8B-B14F-4D97-AF65-F5344CB8AC3E}">
        <p14:creationId xmlns:p14="http://schemas.microsoft.com/office/powerpoint/2010/main" val="3839850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528" y="-1081320"/>
            <a:ext cx="9144000" cy="68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6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408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Muons</a:t>
            </a:r>
            <a:r>
              <a:rPr lang="en-US" sz="1800" dirty="0" smtClean="0"/>
              <a:t> injected through </a:t>
            </a:r>
            <a:r>
              <a:rPr lang="en-US" sz="1800" dirty="0" err="1" smtClean="0"/>
              <a:t>backleg</a:t>
            </a:r>
            <a:r>
              <a:rPr lang="en-US" sz="1800" dirty="0" smtClean="0"/>
              <a:t> iron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T</a:t>
            </a:r>
            <a:r>
              <a:rPr lang="en-US" sz="1800" dirty="0" smtClean="0"/>
              <a:t>raverse </a:t>
            </a:r>
            <a:r>
              <a:rPr lang="en-US" sz="1800" dirty="0"/>
              <a:t>fringe field of g-2 magnet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Inflector compensates (nulls) dipole field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Beam exits inflector tangential to ring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err="1"/>
              <a:t>M</a:t>
            </a:r>
            <a:r>
              <a:rPr lang="en-US" sz="1800" dirty="0" err="1" smtClean="0"/>
              <a:t>uons</a:t>
            </a:r>
            <a:r>
              <a:rPr lang="en-US" sz="1800" dirty="0" smtClean="0"/>
              <a:t> </a:t>
            </a:r>
            <a:r>
              <a:rPr lang="en-US" sz="1800" dirty="0"/>
              <a:t>cross design orbit in the gap of the kicker magnets with an angle of 10.8 </a:t>
            </a:r>
            <a:r>
              <a:rPr lang="en-US" sz="1800" dirty="0" err="1"/>
              <a:t>mrad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Kickers rise and fall in 120 </a:t>
            </a:r>
            <a:r>
              <a:rPr lang="en-US" sz="1800" dirty="0" smtClean="0">
                <a:latin typeface="Calibri"/>
                <a:cs typeface="Calibri"/>
              </a:rPr>
              <a:t>n</a:t>
            </a:r>
            <a:r>
              <a:rPr lang="en-US" sz="1800" dirty="0" smtClean="0"/>
              <a:t>s to </a:t>
            </a:r>
            <a:r>
              <a:rPr lang="en-US" sz="1800" dirty="0"/>
              <a:t>steer </a:t>
            </a:r>
            <a:r>
              <a:rPr lang="en-US" sz="1800" dirty="0" err="1"/>
              <a:t>muons</a:t>
            </a:r>
            <a:r>
              <a:rPr lang="en-US" sz="1800" dirty="0"/>
              <a:t> onto design orbit.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R</a:t>
            </a:r>
            <a:r>
              <a:rPr lang="en-US" sz="1800" dirty="0" smtClean="0"/>
              <a:t>ing </a:t>
            </a:r>
            <a:r>
              <a:rPr lang="en-US" sz="1800" dirty="0"/>
              <a:t>guide field consists of uniform field of g-2 magnet and focusing from electrostatic </a:t>
            </a:r>
            <a:r>
              <a:rPr lang="en-US" sz="1800" dirty="0" err="1"/>
              <a:t>quadrupoles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Stored </a:t>
            </a:r>
            <a:r>
              <a:rPr lang="en-US" sz="1800" dirty="0" err="1"/>
              <a:t>muons</a:t>
            </a:r>
            <a:r>
              <a:rPr lang="en-US" sz="1800" dirty="0"/>
              <a:t> execute </a:t>
            </a:r>
            <a:r>
              <a:rPr lang="en-US" sz="1800" dirty="0" err="1"/>
              <a:t>betatron</a:t>
            </a:r>
            <a:r>
              <a:rPr lang="en-US" sz="1800" dirty="0"/>
              <a:t> motion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and Storage in g-2 ring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09567" y="2058397"/>
            <a:ext cx="1944216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movie_wcalo_100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4605" y="664202"/>
            <a:ext cx="4445000" cy="3327400"/>
          </a:xfrm>
          <a:prstGeom prst="rect">
            <a:avLst/>
          </a:prstGeom>
        </p:spPr>
      </p:pic>
      <p:sp>
        <p:nvSpPr>
          <p:cNvPr id="20" name="Donut 19"/>
          <p:cNvSpPr>
            <a:spLocks noChangeAspect="1"/>
          </p:cNvSpPr>
          <p:nvPr/>
        </p:nvSpPr>
        <p:spPr>
          <a:xfrm>
            <a:off x="5539549" y="1044098"/>
            <a:ext cx="2808312" cy="2808312"/>
          </a:xfrm>
          <a:prstGeom prst="donut">
            <a:avLst>
              <a:gd name="adj" fmla="val 20719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7000"/>
                </a:schemeClr>
              </a:gs>
              <a:gs pos="80000">
                <a:schemeClr val="accent1">
                  <a:shade val="93000"/>
                  <a:satMod val="130000"/>
                  <a:alpha val="27000"/>
                </a:schemeClr>
              </a:gs>
              <a:gs pos="100000">
                <a:schemeClr val="accent1">
                  <a:shade val="94000"/>
                  <a:satMod val="135000"/>
                  <a:alpha val="2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4175989" y="1248290"/>
            <a:ext cx="1936216" cy="576064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 rot="20700000">
            <a:off x="4807539" y="1368290"/>
            <a:ext cx="216024" cy="4572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20640000">
            <a:off x="5411283" y="1203698"/>
            <a:ext cx="216024" cy="43204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32939" y="773381"/>
            <a:ext cx="92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M5 line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450901" y="652010"/>
            <a:ext cx="723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inflector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8051101" y="1185410"/>
            <a:ext cx="775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ES quad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8355901" y="2176010"/>
            <a:ext cx="7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kickers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6222301" y="4157210"/>
            <a:ext cx="1411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24 calorimeters</a:t>
            </a:r>
            <a:endParaRPr lang="en-US" sz="14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679501" y="3471410"/>
            <a:ext cx="152400" cy="685800"/>
          </a:xfrm>
          <a:prstGeom prst="straightConnector1">
            <a:avLst/>
          </a:prstGeom>
          <a:ln w="6350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118242" y="3460808"/>
            <a:ext cx="228600" cy="609600"/>
          </a:xfrm>
          <a:prstGeom prst="straightConnector1">
            <a:avLst/>
          </a:prstGeom>
          <a:ln w="6350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974901" y="1490210"/>
            <a:ext cx="381000" cy="152400"/>
          </a:xfrm>
          <a:prstGeom prst="straightConnector1">
            <a:avLst/>
          </a:prstGeom>
          <a:ln w="6350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908101" y="3526702"/>
            <a:ext cx="45719" cy="2361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021433" y="3526701"/>
            <a:ext cx="45719" cy="236721"/>
          </a:xfrm>
          <a:prstGeom prst="rect">
            <a:avLst/>
          </a:prstGeom>
          <a:solidFill>
            <a:srgbClr val="003087"/>
          </a:solidFill>
          <a:ln>
            <a:solidFill>
              <a:srgbClr val="00308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rot="5400000" flipH="1">
            <a:off x="5731709" y="2256638"/>
            <a:ext cx="45719" cy="236935"/>
          </a:xfrm>
          <a:prstGeom prst="rect">
            <a:avLst/>
          </a:prstGeom>
          <a:solidFill>
            <a:srgbClr val="DF6E74"/>
          </a:solidFill>
          <a:ln>
            <a:solidFill>
              <a:srgbClr val="DF6E7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 rot="5400000" flipH="1">
            <a:off x="5737571" y="2376470"/>
            <a:ext cx="45719" cy="236935"/>
          </a:xfrm>
          <a:prstGeom prst="rect">
            <a:avLst/>
          </a:prstGeom>
          <a:solidFill>
            <a:srgbClr val="003087"/>
          </a:solidFill>
          <a:ln>
            <a:solidFill>
              <a:srgbClr val="00308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779565" y="2176010"/>
            <a:ext cx="879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Fiber  (H) harps (V)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7709982" y="3633990"/>
            <a:ext cx="879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Fiber harps</a:t>
            </a:r>
            <a:endParaRPr lang="en-US" sz="1400" dirty="0"/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7118242" y="3705822"/>
            <a:ext cx="591740" cy="130304"/>
          </a:xfrm>
          <a:prstGeom prst="straightConnector1">
            <a:avLst/>
          </a:prstGeom>
          <a:ln w="3175" cmpd="sng">
            <a:solidFill>
              <a:srgbClr val="0030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65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focus –&gt; injection channel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74" y="715560"/>
            <a:ext cx="4093354" cy="19673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684868" y="4233667"/>
            <a:ext cx="1230532" cy="374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48025" y="2993210"/>
            <a:ext cx="409306" cy="2546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6588" y="1644599"/>
            <a:ext cx="519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iron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36588" y="2891972"/>
            <a:ext cx="1084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</a:t>
            </a:r>
            <a:r>
              <a:rPr lang="en-US" sz="1600" dirty="0" smtClean="0"/>
              <a:t>ringe field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976880" y="1709732"/>
            <a:ext cx="903613" cy="1182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206120" y="2949858"/>
            <a:ext cx="2397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Inflector aperture = 18mm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144513" y="1644599"/>
            <a:ext cx="62908" cy="1399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7095" y="3407857"/>
            <a:ext cx="52758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Transmission through inflector depends on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Offset and angle at entrance to tunnel through iron 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Inflector field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M5 final focus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  <p:sp>
        <p:nvSpPr>
          <p:cNvPr id="36" name="Footer Placeholder 2"/>
          <p:cNvSpPr txBox="1">
            <a:spLocks/>
          </p:cNvSpPr>
          <p:nvPr/>
        </p:nvSpPr>
        <p:spPr>
          <a:xfrm>
            <a:off x="533400" y="6629400"/>
            <a:ext cx="8077200" cy="47625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mtClean="0"/>
              <a:t>Commissioning - March 20, 2017</a:t>
            </a:r>
            <a:endParaRPr lang="en-US" dirty="0"/>
          </a:p>
        </p:txBody>
      </p:sp>
      <p:sp>
        <p:nvSpPr>
          <p:cNvPr id="37" name="Slide Number Placeholder 3"/>
          <p:cNvSpPr txBox="1">
            <a:spLocks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6F2A0381-4F62-2740-A4B1-0CAF41EACCA6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46" name="Straight Arrow Connector 45"/>
          <p:cNvCxnSpPr>
            <a:cxnSpLocks noChangeAspect="1"/>
          </p:cNvCxnSpPr>
          <p:nvPr/>
        </p:nvCxnSpPr>
        <p:spPr>
          <a:xfrm>
            <a:off x="0" y="1655408"/>
            <a:ext cx="2286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focus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7" name="Slide Number Placeholder 3"/>
          <p:cNvSpPr txBox="1">
            <a:spLocks/>
          </p:cNvSpPr>
          <p:nvPr/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47" name="Picture 46" descr="twiss_mismatch_beta_eta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44" y="1162579"/>
            <a:ext cx="4490448" cy="3116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74250" y="553534"/>
            <a:ext cx="376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Beam is focused to narrow waist </a:t>
            </a:r>
            <a:r>
              <a:rPr lang="en-US" sz="2000" dirty="0" smtClean="0"/>
              <a:t>to clear inflector</a:t>
            </a:r>
            <a:endParaRPr lang="en-US" sz="20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10/2/2017</a:t>
            </a:r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753481" y="3423406"/>
            <a:ext cx="0" cy="457972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eta_eta_labe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2" y="559053"/>
            <a:ext cx="3082060" cy="20547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56348" y="5393304"/>
            <a:ext cx="960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Final focus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039206" y="1162579"/>
            <a:ext cx="1129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M5 line</a:t>
            </a:r>
            <a:endParaRPr lang="en-US" dirty="0"/>
          </a:p>
        </p:txBody>
      </p:sp>
      <p:pic>
        <p:nvPicPr>
          <p:cNvPr id="30" name="Picture 29" descr="beta_inj-18mminf-gradien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7" y="2434640"/>
            <a:ext cx="3082519" cy="2381946"/>
          </a:xfrm>
          <a:prstGeom prst="rect">
            <a:avLst/>
          </a:prstGeom>
        </p:spPr>
      </p:pic>
      <p:sp>
        <p:nvSpPr>
          <p:cNvPr id="31" name="TextBox 30"/>
          <p:cNvSpPr txBox="1">
            <a:spLocks noChangeAspect="1"/>
          </p:cNvSpPr>
          <p:nvPr/>
        </p:nvSpPr>
        <p:spPr>
          <a:xfrm>
            <a:off x="2379434" y="3319208"/>
            <a:ext cx="6719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inflector</a:t>
            </a:r>
            <a:endParaRPr lang="en-US" sz="1100" dirty="0"/>
          </a:p>
        </p:txBody>
      </p:sp>
      <p:cxnSp>
        <p:nvCxnSpPr>
          <p:cNvPr id="32" name="Straight Arrow Connector 31"/>
          <p:cNvCxnSpPr>
            <a:cxnSpLocks noChangeAspect="1"/>
          </p:cNvCxnSpPr>
          <p:nvPr/>
        </p:nvCxnSpPr>
        <p:spPr>
          <a:xfrm>
            <a:off x="792788" y="3699301"/>
            <a:ext cx="854364" cy="0"/>
          </a:xfrm>
          <a:prstGeom prst="straightConnector1">
            <a:avLst/>
          </a:prstGeom>
          <a:ln w="31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 noChangeAspect="1"/>
          </p:cNvCxnSpPr>
          <p:nvPr/>
        </p:nvCxnSpPr>
        <p:spPr>
          <a:xfrm>
            <a:off x="1648723" y="3699301"/>
            <a:ext cx="533839" cy="0"/>
          </a:xfrm>
          <a:prstGeom prst="straightConnector1">
            <a:avLst/>
          </a:prstGeom>
          <a:ln w="31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 noChangeAspect="1"/>
          </p:cNvCxnSpPr>
          <p:nvPr/>
        </p:nvCxnSpPr>
        <p:spPr>
          <a:xfrm>
            <a:off x="2195778" y="3699301"/>
            <a:ext cx="859919" cy="0"/>
          </a:xfrm>
          <a:prstGeom prst="straightConnector1">
            <a:avLst/>
          </a:prstGeom>
          <a:ln w="31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>
            <a:spLocks noChangeAspect="1"/>
          </p:cNvSpPr>
          <p:nvPr/>
        </p:nvSpPr>
        <p:spPr>
          <a:xfrm>
            <a:off x="819012" y="3268414"/>
            <a:ext cx="8974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</a:t>
            </a:r>
            <a:r>
              <a:rPr lang="en-US" sz="1100" dirty="0" smtClean="0"/>
              <a:t>hrough</a:t>
            </a:r>
          </a:p>
          <a:p>
            <a:r>
              <a:rPr lang="en-US" sz="1100" dirty="0" smtClean="0"/>
              <a:t> </a:t>
            </a:r>
            <a:r>
              <a:rPr lang="en-US" sz="1100" dirty="0" smtClean="0"/>
              <a:t>iron</a:t>
            </a:r>
            <a:endParaRPr lang="en-US" sz="1100" dirty="0"/>
          </a:p>
        </p:txBody>
      </p:sp>
      <p:sp>
        <p:nvSpPr>
          <p:cNvPr id="36" name="TextBox 35"/>
          <p:cNvSpPr txBox="1">
            <a:spLocks noChangeAspect="1"/>
          </p:cNvSpPr>
          <p:nvPr/>
        </p:nvSpPr>
        <p:spPr>
          <a:xfrm>
            <a:off x="1648723" y="3699301"/>
            <a:ext cx="5199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fringe</a:t>
            </a:r>
            <a:endParaRPr lang="en-US" sz="1100" dirty="0"/>
          </a:p>
        </p:txBody>
      </p:sp>
      <p:sp>
        <p:nvSpPr>
          <p:cNvPr id="50" name="TextBox 49"/>
          <p:cNvSpPr txBox="1"/>
          <p:nvPr/>
        </p:nvSpPr>
        <p:spPr>
          <a:xfrm>
            <a:off x="4327576" y="3971738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inflector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5783910" y="2613760"/>
            <a:ext cx="1193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Storage ring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25199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displacement_0mrad_newinf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" y="519127"/>
            <a:ext cx="5106645" cy="38912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focus –&gt; injection channel</a:t>
            </a:r>
            <a:endParaRPr lang="en-US" dirty="0"/>
          </a:p>
        </p:txBody>
      </p:sp>
      <p:sp>
        <p:nvSpPr>
          <p:cNvPr id="36" name="Footer Placeholder 2"/>
          <p:cNvSpPr txBox="1">
            <a:spLocks/>
          </p:cNvSpPr>
          <p:nvPr/>
        </p:nvSpPr>
        <p:spPr>
          <a:xfrm>
            <a:off x="533400" y="6629400"/>
            <a:ext cx="8077200" cy="47625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mtClean="0"/>
              <a:t>Commissioning - March 20, 2017</a:t>
            </a:r>
            <a:endParaRPr lang="en-US" dirty="0"/>
          </a:p>
        </p:txBody>
      </p:sp>
      <p:sp>
        <p:nvSpPr>
          <p:cNvPr id="37" name="Slide Number Placeholder 3"/>
          <p:cNvSpPr txBox="1">
            <a:spLocks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6F2A0381-4F62-2740-A4B1-0CAF41EACCA6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124200" y="4876800"/>
            <a:ext cx="321605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ooter Placeholder 2"/>
          <p:cNvSpPr txBox="1">
            <a:spLocks/>
          </p:cNvSpPr>
          <p:nvPr/>
        </p:nvSpPr>
        <p:spPr>
          <a:xfrm>
            <a:off x="685800" y="6781800"/>
            <a:ext cx="8077200" cy="47625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mtClean="0"/>
              <a:t>Commissioning - March 20, 2017</a:t>
            </a:r>
            <a:endParaRPr lang="en-US" dirty="0"/>
          </a:p>
        </p:txBody>
      </p:sp>
      <p:sp>
        <p:nvSpPr>
          <p:cNvPr id="35" name="Slide Number Placeholder 3"/>
          <p:cNvSpPr txBox="1">
            <a:spLocks/>
          </p:cNvSpPr>
          <p:nvPr/>
        </p:nvSpPr>
        <p:spPr>
          <a:xfrm>
            <a:off x="6705600" y="6397625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6F2A0381-4F62-2740-A4B1-0CAF41EACCA6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3276600" y="5029200"/>
            <a:ext cx="321605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917151" y="2209030"/>
            <a:ext cx="1239212" cy="246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2F2F2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07327" y="1092968"/>
            <a:ext cx="1297146" cy="48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2F2F2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228879" y="504757"/>
            <a:ext cx="1297146" cy="48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2F2F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3642" y="1290069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inflector</a:t>
            </a:r>
            <a:endParaRPr lang="en-US" sz="12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987636" y="1854970"/>
            <a:ext cx="23091" cy="2132060"/>
          </a:xfrm>
          <a:prstGeom prst="straightConnector1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010727" y="2609273"/>
            <a:ext cx="69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77 mm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363952" y="3823911"/>
            <a:ext cx="1189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Closed orbit</a:t>
            </a:r>
            <a:endParaRPr lang="en-US" sz="16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4795212" y="1854970"/>
            <a:ext cx="400243" cy="0"/>
          </a:xfrm>
          <a:prstGeom prst="line">
            <a:avLst/>
          </a:prstGeom>
          <a:ln w="3175" cmpd="sng">
            <a:solidFill>
              <a:srgbClr val="0030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832157" y="3993188"/>
            <a:ext cx="400243" cy="0"/>
          </a:xfrm>
          <a:prstGeom prst="line">
            <a:avLst/>
          </a:prstGeom>
          <a:ln w="3175" cmpd="sng">
            <a:solidFill>
              <a:srgbClr val="0030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97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displacement_0mrad_newinf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" y="519127"/>
            <a:ext cx="5106645" cy="38912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focus –&gt; injection channel</a:t>
            </a:r>
            <a:endParaRPr lang="en-US" dirty="0"/>
          </a:p>
        </p:txBody>
      </p:sp>
      <p:sp>
        <p:nvSpPr>
          <p:cNvPr id="36" name="Footer Placeholder 2"/>
          <p:cNvSpPr txBox="1">
            <a:spLocks/>
          </p:cNvSpPr>
          <p:nvPr/>
        </p:nvSpPr>
        <p:spPr>
          <a:xfrm>
            <a:off x="533400" y="6629400"/>
            <a:ext cx="8077200" cy="47625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mtClean="0"/>
              <a:t>Commissioning - March 20, 2017</a:t>
            </a:r>
            <a:endParaRPr lang="en-US" dirty="0"/>
          </a:p>
        </p:txBody>
      </p:sp>
      <p:sp>
        <p:nvSpPr>
          <p:cNvPr id="37" name="Slide Number Placeholder 3"/>
          <p:cNvSpPr txBox="1">
            <a:spLocks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6F2A0381-4F62-2740-A4B1-0CAF41EACCA6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124200" y="4876800"/>
            <a:ext cx="321605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ooter Placeholder 2"/>
          <p:cNvSpPr txBox="1">
            <a:spLocks/>
          </p:cNvSpPr>
          <p:nvPr/>
        </p:nvSpPr>
        <p:spPr>
          <a:xfrm>
            <a:off x="685800" y="6781800"/>
            <a:ext cx="8077200" cy="47625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mtClean="0"/>
              <a:t>Commissioning - March 20, 2017</a:t>
            </a:r>
            <a:endParaRPr lang="en-US" dirty="0"/>
          </a:p>
        </p:txBody>
      </p:sp>
      <p:sp>
        <p:nvSpPr>
          <p:cNvPr id="35" name="Slide Number Placeholder 3"/>
          <p:cNvSpPr txBox="1">
            <a:spLocks/>
          </p:cNvSpPr>
          <p:nvPr/>
        </p:nvSpPr>
        <p:spPr>
          <a:xfrm>
            <a:off x="6705600" y="6397625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6F2A0381-4F62-2740-A4B1-0CAF41EACCA6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3276600" y="5029200"/>
            <a:ext cx="321605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302961" y="2929705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933518" y="3768121"/>
            <a:ext cx="738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IBMS1</a:t>
            </a:r>
            <a:endParaRPr lang="en-US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5334000" y="519126"/>
            <a:ext cx="3581400" cy="218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Scintillating </a:t>
            </a:r>
            <a:r>
              <a:rPr lang="en-US" sz="2000" dirty="0" smtClean="0"/>
              <a:t>fiber (IBMS) </a:t>
            </a:r>
            <a:r>
              <a:rPr lang="en-US" sz="2000" dirty="0" err="1" smtClean="0"/>
              <a:t>det</a:t>
            </a:r>
            <a:endParaRPr lang="en-US" sz="2000" dirty="0" smtClean="0"/>
          </a:p>
          <a:p>
            <a:pPr marL="342900" indent="-342900">
              <a:buFont typeface="Symbol" charset="0"/>
              <a:buChar char=""/>
            </a:pPr>
            <a:r>
              <a:rPr lang="en-US" sz="2000" dirty="0" smtClean="0"/>
              <a:t>Centroid </a:t>
            </a:r>
            <a:r>
              <a:rPr lang="en-US" sz="2000" dirty="0" smtClean="0"/>
              <a:t>and </a:t>
            </a:r>
            <a:r>
              <a:rPr lang="en-US" sz="2000" dirty="0" smtClean="0"/>
              <a:t>size</a:t>
            </a:r>
          </a:p>
          <a:p>
            <a:pPr marL="342900" indent="-342900">
              <a:buFont typeface="Courier New"/>
              <a:buChar char="o"/>
            </a:pPr>
            <a:r>
              <a:rPr lang="en-US" sz="1600" dirty="0" smtClean="0"/>
              <a:t>Tune trajectory with steering magnets in M5 line (IBMS positions)</a:t>
            </a:r>
          </a:p>
          <a:p>
            <a:pPr marL="342900" indent="-342900">
              <a:buFont typeface="Courier New"/>
              <a:buChar char="o"/>
            </a:pPr>
            <a:r>
              <a:rPr lang="en-US" sz="1600" dirty="0" smtClean="0"/>
              <a:t>Tune phase space parameters  </a:t>
            </a:r>
            <a:r>
              <a:rPr lang="en-US" sz="1600" dirty="0" err="1" smtClean="0">
                <a:latin typeface="Symbol" charset="2"/>
                <a:cs typeface="Symbol" charset="2"/>
              </a:rPr>
              <a:t>b,a</a:t>
            </a:r>
            <a:r>
              <a:rPr lang="en-US" sz="1600" dirty="0" smtClean="0">
                <a:latin typeface="Symbol" charset="2"/>
                <a:cs typeface="Symbol" charset="2"/>
              </a:rPr>
              <a:t> </a:t>
            </a:r>
            <a:r>
              <a:rPr lang="en-US" sz="1600" dirty="0" smtClean="0">
                <a:latin typeface="Calibri"/>
                <a:cs typeface="Calibri"/>
              </a:rPr>
              <a:t>with final focus quads (IBMS profile)</a:t>
            </a:r>
          </a:p>
          <a:p>
            <a:pPr marL="342900" indent="-342900">
              <a:buFont typeface="Courier New"/>
              <a:buChar char="o"/>
            </a:pPr>
            <a:r>
              <a:rPr lang="en-US" sz="1600" dirty="0" smtClean="0">
                <a:latin typeface="Calibri"/>
                <a:cs typeface="Calibri"/>
              </a:rPr>
              <a:t>Tune inflector field – IBMS position</a:t>
            </a:r>
          </a:p>
          <a:p>
            <a:pPr marL="342900" indent="-342900">
              <a:buFont typeface="Courier New"/>
              <a:buChar char="o"/>
            </a:pP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808" y="2821947"/>
            <a:ext cx="3263192" cy="173820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360" y="1231514"/>
            <a:ext cx="806472" cy="773555"/>
          </a:xfrm>
          <a:prstGeom prst="rect">
            <a:avLst/>
          </a:prstGeom>
        </p:spPr>
      </p:pic>
      <p:cxnSp>
        <p:nvCxnSpPr>
          <p:cNvPr id="59" name="Straight Arrow Connector 58"/>
          <p:cNvCxnSpPr/>
          <p:nvPr/>
        </p:nvCxnSpPr>
        <p:spPr>
          <a:xfrm>
            <a:off x="2532303" y="1575966"/>
            <a:ext cx="515697" cy="0"/>
          </a:xfrm>
          <a:prstGeom prst="straightConnector1">
            <a:avLst/>
          </a:prstGeom>
          <a:ln w="3175" cmpd="sng">
            <a:solidFill>
              <a:srgbClr val="0030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917151" y="2209030"/>
            <a:ext cx="1239212" cy="246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2F2F2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07327" y="1092968"/>
            <a:ext cx="1297146" cy="48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2F2F2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228879" y="504757"/>
            <a:ext cx="1297146" cy="482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2F2F2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144982" y="1428569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560099" y="1475452"/>
            <a:ext cx="45719" cy="7335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2754757" y="2227187"/>
            <a:ext cx="738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IBMS2</a:t>
            </a:r>
            <a:endParaRPr lang="en-US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4236375" y="2316833"/>
            <a:ext cx="738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IBMS3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493642" y="1290069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inflector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8389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 Rubin | g-2 Operational Readiness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focus –&gt; injection channel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74" y="715560"/>
            <a:ext cx="4093354" cy="19673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684868" y="4233667"/>
            <a:ext cx="1230532" cy="374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48025" y="2993210"/>
            <a:ext cx="409306" cy="2546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6588" y="1644599"/>
            <a:ext cx="519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iron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36588" y="2891972"/>
            <a:ext cx="1084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</a:t>
            </a:r>
            <a:r>
              <a:rPr lang="en-US" sz="1600" dirty="0" smtClean="0"/>
              <a:t>ringe field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976880" y="1709732"/>
            <a:ext cx="903613" cy="1182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206120" y="2949858"/>
            <a:ext cx="2397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Inflector aperture = 18mm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144513" y="1644599"/>
            <a:ext cx="62908" cy="1399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7095" y="3407857"/>
            <a:ext cx="42109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Transmission through inflector depends on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Offset and angle at entrance to iron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Inflector field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M5 final focus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  <p:sp>
        <p:nvSpPr>
          <p:cNvPr id="36" name="Footer Placeholder 2"/>
          <p:cNvSpPr txBox="1">
            <a:spLocks/>
          </p:cNvSpPr>
          <p:nvPr/>
        </p:nvSpPr>
        <p:spPr>
          <a:xfrm>
            <a:off x="533400" y="6629400"/>
            <a:ext cx="8077200" cy="47625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mtClean="0"/>
              <a:t>Commissioning - March 20, 2017</a:t>
            </a:r>
            <a:endParaRPr lang="en-US" dirty="0"/>
          </a:p>
        </p:txBody>
      </p:sp>
      <p:sp>
        <p:nvSpPr>
          <p:cNvPr id="37" name="Slide Number Placeholder 3"/>
          <p:cNvSpPr txBox="1">
            <a:spLocks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6F2A0381-4F62-2740-A4B1-0CAF41EACCA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105400" y="347504"/>
            <a:ext cx="3581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Scintillating </a:t>
            </a:r>
            <a:r>
              <a:rPr lang="en-US" sz="1600" dirty="0" smtClean="0"/>
              <a:t>fiber (IBMS) </a:t>
            </a:r>
            <a:r>
              <a:rPr lang="en-US" sz="1600" dirty="0" err="1" smtClean="0"/>
              <a:t>det</a:t>
            </a:r>
            <a:endParaRPr lang="en-US" sz="1600" dirty="0" smtClean="0"/>
          </a:p>
          <a:p>
            <a:r>
              <a:rPr lang="en-US" sz="1800" dirty="0" smtClean="0"/>
              <a:t>=&gt; Centroid and size</a:t>
            </a:r>
            <a:endParaRPr lang="en-US" sz="1800" dirty="0"/>
          </a:p>
        </p:txBody>
      </p:sp>
      <p:cxnSp>
        <p:nvCxnSpPr>
          <p:cNvPr id="46" name="Straight Arrow Connector 45"/>
          <p:cNvCxnSpPr>
            <a:cxnSpLocks noChangeAspect="1"/>
          </p:cNvCxnSpPr>
          <p:nvPr/>
        </p:nvCxnSpPr>
        <p:spPr>
          <a:xfrm>
            <a:off x="0" y="1655408"/>
            <a:ext cx="2286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738" y="1081357"/>
            <a:ext cx="3095674" cy="15319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229" y="3044374"/>
            <a:ext cx="1109589" cy="106430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7328531" y="2178656"/>
            <a:ext cx="149583" cy="7986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9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3" id="{AE8C9FBF-A8C1-A84B-9DE4-4699D8C4C699}" vid="{52CF2577-EF16-1344-824C-D4493F6754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g2_PowerPoint_16x9_103116.potx (1)</Template>
  <TotalTime>3449</TotalTime>
  <Words>2016</Words>
  <Application>Microsoft Macintosh PowerPoint</Application>
  <PresentationFormat>On-screen Show (16:9)</PresentationFormat>
  <Paragraphs>368</Paragraphs>
  <Slides>37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Fermilab_PPT_090915</vt:lpstr>
      <vt:lpstr>PowerPoint Presentation</vt:lpstr>
      <vt:lpstr>Injection, Storage and Beam dynamics</vt:lpstr>
      <vt:lpstr>Beam related systematics</vt:lpstr>
      <vt:lpstr>Injection and Storage in g-2 ring</vt:lpstr>
      <vt:lpstr>Final focus –&gt; injection channel</vt:lpstr>
      <vt:lpstr>Final focus</vt:lpstr>
      <vt:lpstr>Final focus –&gt; injection channel</vt:lpstr>
      <vt:lpstr>Final focus –&gt; injection channel</vt:lpstr>
      <vt:lpstr>Final focus –&gt; injection channel</vt:lpstr>
      <vt:lpstr>Dependence on injection angle and offset</vt:lpstr>
      <vt:lpstr>Acceptance</vt:lpstr>
      <vt:lpstr>Measure a,b,e in M5 line</vt:lpstr>
      <vt:lpstr>Muon capture</vt:lpstr>
      <vt:lpstr>Fiber Harp – beam position and profile monitors</vt:lpstr>
      <vt:lpstr>Injection and Storage in g-2 ring</vt:lpstr>
      <vt:lpstr>Simulation</vt:lpstr>
      <vt:lpstr>Fiber Harp – horizontal centroid</vt:lpstr>
      <vt:lpstr>Dependence of CBO amplitude on kicker voltage</vt:lpstr>
      <vt:lpstr>Capture vs kick voltage</vt:lpstr>
      <vt:lpstr>CBO frequency - horizontal</vt:lpstr>
      <vt:lpstr>Horizontal CBO frequency</vt:lpstr>
      <vt:lpstr>Fiber Harp – horizontal width</vt:lpstr>
      <vt:lpstr>Vertical centroid – closed orbit and vertical CBO</vt:lpstr>
      <vt:lpstr>Summary</vt:lpstr>
      <vt:lpstr>END</vt:lpstr>
      <vt:lpstr>Fiber Harp data</vt:lpstr>
      <vt:lpstr>Dependence on final focus</vt:lpstr>
      <vt:lpstr>Magnetic Field through injection channel</vt:lpstr>
      <vt:lpstr>PowerPoint Presentation</vt:lpstr>
      <vt:lpstr>Simulation vs measurement</vt:lpstr>
      <vt:lpstr>Fiber Harp - measurements and simulation</vt:lpstr>
      <vt:lpstr>Fiber Harp – measurement and simulation</vt:lpstr>
      <vt:lpstr>Fiber Harp – Beam width </vt:lpstr>
      <vt:lpstr>Cyclotron frequency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Hertzog</dc:creator>
  <cp:lastModifiedBy>David Rubin</cp:lastModifiedBy>
  <cp:revision>85</cp:revision>
  <cp:lastPrinted>2014-01-20T19:40:21Z</cp:lastPrinted>
  <dcterms:created xsi:type="dcterms:W3CDTF">2017-09-18T17:26:36Z</dcterms:created>
  <dcterms:modified xsi:type="dcterms:W3CDTF">2017-09-29T20:50:21Z</dcterms:modified>
</cp:coreProperties>
</file>