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86" r:id="rId5"/>
    <p:sldId id="319" r:id="rId6"/>
    <p:sldId id="296" r:id="rId7"/>
    <p:sldId id="327" r:id="rId8"/>
    <p:sldId id="344" r:id="rId9"/>
    <p:sldId id="329" r:id="rId10"/>
    <p:sldId id="330" r:id="rId11"/>
    <p:sldId id="331" r:id="rId12"/>
    <p:sldId id="341" r:id="rId13"/>
    <p:sldId id="332" r:id="rId14"/>
    <p:sldId id="345" r:id="rId15"/>
    <p:sldId id="333" r:id="rId16"/>
    <p:sldId id="322" r:id="rId17"/>
    <p:sldId id="334" r:id="rId18"/>
    <p:sldId id="335" r:id="rId19"/>
    <p:sldId id="336" r:id="rId20"/>
    <p:sldId id="337" r:id="rId21"/>
    <p:sldId id="338" r:id="rId22"/>
    <p:sldId id="339" r:id="rId23"/>
    <p:sldId id="343" r:id="rId24"/>
    <p:sldId id="340" r:id="rId25"/>
    <p:sldId id="346" r:id="rId26"/>
    <p:sldId id="324" r:id="rId27"/>
    <p:sldId id="307" r:id="rId28"/>
    <p:sldId id="310" r:id="rId29"/>
    <p:sldId id="308" r:id="rId30"/>
    <p:sldId id="309" r:id="rId31"/>
    <p:sldId id="306" r:id="rId32"/>
    <p:sldId id="315" r:id="rId33"/>
    <p:sldId id="317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C5BBC5"/>
    <a:srgbClr val="00E1E1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744" y="7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'WFE FTE Chrt'!$A$27</c:f>
              <c:strCache>
                <c:ptCount val="1"/>
                <c:pt idx="0">
                  <c:v>Scientist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'WFE FTE Chrt'!$B$26:$F$26</c:f>
              <c:strCache>
                <c:ptCount val="5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</c:strCache>
            </c:strRef>
          </c:cat>
          <c:val>
            <c:numRef>
              <c:f>'WFE FTE Chrt'!$B$27:$F$27</c:f>
              <c:numCache>
                <c:formatCode>General</c:formatCode>
                <c:ptCount val="5"/>
                <c:pt idx="0">
                  <c:v>3.12</c:v>
                </c:pt>
                <c:pt idx="1">
                  <c:v>2.2800000000000002</c:v>
                </c:pt>
                <c:pt idx="2">
                  <c:v>0.51</c:v>
                </c:pt>
                <c:pt idx="3">
                  <c:v>0.73</c:v>
                </c:pt>
                <c:pt idx="4">
                  <c:v>0.15000000000000002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5-40A0-A270-F957961BE002}"/>
            </c:ext>
          </c:extLst>
        </c:ser>
        <c:ser>
          <c:idx val="1"/>
          <c:order val="1"/>
          <c:tx>
            <c:strRef>
              <c:f>'WFE FTE Chrt'!$A$28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'WFE FTE Chrt'!$B$26:$F$26</c:f>
              <c:strCache>
                <c:ptCount val="5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</c:strCache>
            </c:strRef>
          </c:cat>
          <c:val>
            <c:numRef>
              <c:f>'WFE FTE Chrt'!$B$28:$F$28</c:f>
              <c:numCache>
                <c:formatCode>General</c:formatCode>
                <c:ptCount val="5"/>
                <c:pt idx="0">
                  <c:v>0.2</c:v>
                </c:pt>
                <c:pt idx="1">
                  <c:v>0.67999999999999994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C5-40A0-A270-F957961BE002}"/>
            </c:ext>
          </c:extLst>
        </c:ser>
        <c:ser>
          <c:idx val="2"/>
          <c:order val="2"/>
          <c:tx>
            <c:strRef>
              <c:f>'WFE FTE Chrt'!$A$29</c:f>
              <c:strCache>
                <c:ptCount val="1"/>
                <c:pt idx="0">
                  <c:v>Engineer</c:v>
                </c:pt>
              </c:strCache>
              <c:extLst xmlns:c15="http://schemas.microsoft.com/office/drawing/2012/chart"/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'WFE FTE Chrt'!$B$26:$F$26</c:f>
              <c:strCache>
                <c:ptCount val="5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</c:strCache>
              <c:extLst xmlns:c15="http://schemas.microsoft.com/office/drawing/2012/chart"/>
            </c:strRef>
          </c:cat>
          <c:val>
            <c:numRef>
              <c:f>'WFE FTE Chrt'!$B$29:$F$29</c:f>
              <c:numCache>
                <c:formatCode>General</c:formatCode>
                <c:ptCount val="5"/>
                <c:pt idx="0">
                  <c:v>3.44</c:v>
                </c:pt>
                <c:pt idx="1">
                  <c:v>1.4500000000000002</c:v>
                </c:pt>
                <c:pt idx="2">
                  <c:v>7.0000000000000007E-2</c:v>
                </c:pt>
                <c:pt idx="3">
                  <c:v>1.43</c:v>
                </c:pt>
                <c:pt idx="4">
                  <c:v>0.04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0C5-40A0-A270-F957961BE002}"/>
            </c:ext>
          </c:extLst>
        </c:ser>
        <c:ser>
          <c:idx val="3"/>
          <c:order val="3"/>
          <c:tx>
            <c:strRef>
              <c:f>'WFE FTE Chrt'!$A$30</c:f>
              <c:strCache>
                <c:ptCount val="1"/>
                <c:pt idx="0">
                  <c:v>Technician</c:v>
                </c:pt>
              </c:strCache>
              <c:extLst xmlns:c15="http://schemas.microsoft.com/office/drawing/2012/chart"/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'WFE FTE Chrt'!$B$26:$F$26</c:f>
              <c:strCache>
                <c:ptCount val="5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</c:strCache>
              <c:extLst xmlns:c15="http://schemas.microsoft.com/office/drawing/2012/chart"/>
            </c:strRef>
          </c:cat>
          <c:val>
            <c:numRef>
              <c:f>'WFE FTE Chrt'!$B$30:$F$30</c:f>
              <c:numCache>
                <c:formatCode>General</c:formatCode>
                <c:ptCount val="5"/>
                <c:pt idx="0">
                  <c:v>3.5599999999999996</c:v>
                </c:pt>
                <c:pt idx="1">
                  <c:v>0.8899999999999999</c:v>
                </c:pt>
                <c:pt idx="2">
                  <c:v>0</c:v>
                </c:pt>
                <c:pt idx="3">
                  <c:v>0.48000000000000004</c:v>
                </c:pt>
                <c:pt idx="4">
                  <c:v>0.02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C0C5-40A0-A270-F957961BE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'WFE FTE Chrt'!$A$31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'WFE FTE Chrt'!$B$26:$F$26</c15:sqref>
                        </c15:formulaRef>
                      </c:ext>
                    </c:extLst>
                    <c:strCache>
                      <c:ptCount val="5"/>
                      <c:pt idx="0">
                        <c:v>FY18</c:v>
                      </c:pt>
                      <c:pt idx="1">
                        <c:v>FY19</c:v>
                      </c:pt>
                      <c:pt idx="2">
                        <c:v>FY20</c:v>
                      </c:pt>
                      <c:pt idx="3">
                        <c:v>FY21</c:v>
                      </c:pt>
                      <c:pt idx="4">
                        <c:v>FY22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'WFE FTE Chrt'!$B$31:$F$31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C0C5-40A0-A270-F957961BE002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'WFE FTE Chrt'!$A$32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'WFE FTE Chrt'!$B$26:$F$26</c15:sqref>
                        </c15:formulaRef>
                      </c:ext>
                    </c:extLst>
                    <c:strCache>
                      <c:ptCount val="5"/>
                      <c:pt idx="0">
                        <c:v>FY18</c:v>
                      </c:pt>
                      <c:pt idx="1">
                        <c:v>FY19</c:v>
                      </c:pt>
                      <c:pt idx="2">
                        <c:v>FY20</c:v>
                      </c:pt>
                      <c:pt idx="3">
                        <c:v>FY21</c:v>
                      </c:pt>
                      <c:pt idx="4">
                        <c:v>FY22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'WFE FTE Chrt'!$B$32:$F$32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0C5-40A0-A270-F957961BE002}"/>
                  </c:ext>
                </c:extLst>
              </c15:ser>
            </c15:filteredBarSeries>
          </c:ext>
        </c:extLst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6080898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314756"/>
            <a:ext cx="314372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India Institutes Fermilab Collaboration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Science and Technology Facilities Council  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10812"/>
            <a:ext cx="7937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469" y="6410812"/>
            <a:ext cx="5353284" cy="3963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1081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27746"/>
            <a:ext cx="77870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6540" y="6427746"/>
            <a:ext cx="5276599" cy="38792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27746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10813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9352" y="6410813"/>
            <a:ext cx="5353285" cy="3879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r">
              <a:defRPr/>
            </a:pPr>
            <a:r>
              <a:rPr lang="en-US" dirty="0"/>
              <a:t>L. Prost | 121.3.3 </a:t>
            </a:r>
            <a:r>
              <a:rPr lang="en-US" dirty="0" err="1"/>
              <a:t>Linac</a:t>
            </a:r>
            <a:r>
              <a:rPr lang="en-US" dirty="0"/>
              <a:t> - WFE | Accelerator Support Systems, Installation and Commissioning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108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Lionel PROST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121.3.3 </a:t>
            </a:r>
            <a:r>
              <a:rPr lang="en-US" dirty="0" err="1"/>
              <a:t>Linac</a:t>
            </a:r>
            <a:r>
              <a:rPr lang="en-US" dirty="0"/>
              <a:t> – Warm Front End</a:t>
            </a:r>
          </a:p>
          <a:p>
            <a:r>
              <a:rPr lang="en-US" sz="1800" dirty="0"/>
              <a:t>Linear Accelerator Support Systems,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0586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Ion Source assembly (1) including power supplies (</a:t>
            </a:r>
            <a:r>
              <a:rPr lang="en-US" i="1" dirty="0">
                <a:solidFill>
                  <a:srgbClr val="002060"/>
                </a:solidFill>
              </a:rPr>
              <a:t>WBS #121.3.3.3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IS and its vacuum chamber will be procured</a:t>
            </a:r>
          </a:p>
          <a:p>
            <a:r>
              <a:rPr lang="en-US" dirty="0"/>
              <a:t>Components to complete the 2</a:t>
            </a:r>
            <a:r>
              <a:rPr lang="en-US" baseline="30000" dirty="0"/>
              <a:t>nd</a:t>
            </a:r>
            <a:r>
              <a:rPr lang="en-US" dirty="0"/>
              <a:t> leg of the LEBT (</a:t>
            </a:r>
            <a:r>
              <a:rPr lang="en-US" i="1" dirty="0">
                <a:solidFill>
                  <a:srgbClr val="002060"/>
                </a:solidFill>
              </a:rPr>
              <a:t>WBS #121.3.3.4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Includes a scraping electrode and a vacuum valve</a:t>
            </a:r>
          </a:p>
          <a:p>
            <a:r>
              <a:rPr lang="en-US" dirty="0"/>
              <a:t>New RFQ power couplers (2 + 2 spares) and new tuner slugs (80) to bring the RFQ to the proper resonant frequency (</a:t>
            </a:r>
            <a:r>
              <a:rPr lang="en-US" i="1" dirty="0">
                <a:solidFill>
                  <a:srgbClr val="002060"/>
                </a:solidFill>
              </a:rPr>
              <a:t>WBS #121.3.3.5</a:t>
            </a:r>
            <a:r>
              <a:rPr lang="en-US" dirty="0"/>
              <a:t>)</a:t>
            </a:r>
          </a:p>
          <a:p>
            <a:r>
              <a:rPr lang="en-US" dirty="0"/>
              <a:t>MEBT (</a:t>
            </a:r>
            <a:r>
              <a:rPr lang="en-US" i="1" dirty="0">
                <a:solidFill>
                  <a:srgbClr val="002060"/>
                </a:solidFill>
              </a:rPr>
              <a:t>WBS #121.3.3.6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Focusing and steering elements (14 + 3 spares long quadrupoles, 20 + 2 spares short quadrupoles, 12 + 2 spares 2—plane dipole correctors), kickers (2), absorber (1), scraping systems (16 scraper paddles and associated drive mechanisms), bunching cavities (4 + 1 spare), differential pumping section (DPI)</a:t>
            </a:r>
          </a:p>
          <a:p>
            <a:pPr lvl="2"/>
            <a:r>
              <a:rPr lang="en-US" dirty="0"/>
              <a:t>Does not cover vacuum equipment and supporting infrastructures (e.g.: water distribution, electrical power, alignment)</a:t>
            </a:r>
          </a:p>
          <a:p>
            <a:pPr lvl="1"/>
            <a:r>
              <a:rPr lang="en-US" dirty="0"/>
              <a:t>In addition, this WBS covers the High Energy Beam Transport at PIP2IT</a:t>
            </a:r>
          </a:p>
          <a:p>
            <a:pPr lvl="2"/>
            <a:r>
              <a:rPr lang="en-US" dirty="0"/>
              <a:t>Focusing elements (4 long quadrupoles)</a:t>
            </a:r>
          </a:p>
          <a:p>
            <a:pPr lvl="2"/>
            <a:r>
              <a:rPr lang="en-US" dirty="0"/>
              <a:t>Radiation shield for the beam dump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89105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deliverables (</a:t>
            </a:r>
            <a:r>
              <a:rPr lang="en-US" i="1" dirty="0" err="1"/>
              <a:t>cont</a:t>
            </a:r>
            <a:r>
              <a:rPr lang="en-US" i="1" dirty="0"/>
              <a:t>’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400674"/>
          </a:xfrm>
        </p:spPr>
        <p:txBody>
          <a:bodyPr>
            <a:normAutofit/>
          </a:bodyPr>
          <a:lstStyle/>
          <a:p>
            <a:r>
              <a:rPr lang="en-US" dirty="0"/>
              <a:t>Most of the PIP2IT hardware will be used for PIP-II</a:t>
            </a:r>
          </a:p>
          <a:p>
            <a:pPr lvl="1"/>
            <a:r>
              <a:rPr lang="en-US" dirty="0"/>
              <a:t>Significant fraction acquired pre CD-0 and not explicitly in WBS </a:t>
            </a:r>
          </a:p>
          <a:p>
            <a:pPr lvl="2"/>
            <a:r>
              <a:rPr lang="en-US" dirty="0"/>
              <a:t>Ion source assembly (1) including an emittance scanner</a:t>
            </a:r>
          </a:p>
          <a:p>
            <a:pPr lvl="2"/>
            <a:r>
              <a:rPr lang="en-US" dirty="0"/>
              <a:t>Solenoids (4), chopping system (1) and scraping electrodes (4, including 1 movable) (LEBT)</a:t>
            </a:r>
          </a:p>
          <a:p>
            <a:pPr lvl="2"/>
            <a:r>
              <a:rPr lang="en-US" dirty="0"/>
              <a:t>RFQ including PAs and water cooling skids for resonance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450302"/>
            <a:ext cx="4129755" cy="2756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1165"/>
          <a:stretch/>
        </p:blipFill>
        <p:spPr>
          <a:xfrm>
            <a:off x="5546221" y="3450302"/>
            <a:ext cx="3264580" cy="2756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3743" y="3537493"/>
            <a:ext cx="683909" cy="64633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IS &amp; LEBT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4968" y="3537493"/>
            <a:ext cx="683909" cy="3693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RFQ</a:t>
            </a:r>
          </a:p>
        </p:txBody>
      </p:sp>
    </p:spTree>
    <p:extLst>
      <p:ext uri="{BB962C8B-B14F-4D97-AF65-F5344CB8AC3E}">
        <p14:creationId xmlns:p14="http://schemas.microsoft.com/office/powerpoint/2010/main" val="416805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46659"/>
          </a:xfrm>
        </p:spPr>
        <p:txBody>
          <a:bodyPr>
            <a:normAutofit/>
          </a:bodyPr>
          <a:lstStyle/>
          <a:p>
            <a:r>
              <a:rPr lang="en-US" dirty="0" err="1"/>
              <a:t>Bhabha</a:t>
            </a:r>
            <a:r>
              <a:rPr lang="en-US" dirty="0"/>
              <a:t> Atomic Research Centre (BARC) has designed the MEBT focusing and steering elements (quadrupole and dipole magnets)</a:t>
            </a:r>
          </a:p>
          <a:p>
            <a:pPr lvl="1"/>
            <a:r>
              <a:rPr lang="en-US" dirty="0"/>
              <a:t>Fabricated and delivered most of them for PIP2IT already</a:t>
            </a:r>
          </a:p>
          <a:p>
            <a:pPr lvl="2"/>
            <a:r>
              <a:rPr lang="en-US" dirty="0"/>
              <a:t>Last shipment (expected Q1FY18): 11 long quadrupoles and two short quadrupoles</a:t>
            </a:r>
          </a:p>
          <a:p>
            <a:pPr lvl="3"/>
            <a:r>
              <a:rPr lang="en-US" dirty="0"/>
              <a:t>Includes quadrupoles for HEBT</a:t>
            </a:r>
          </a:p>
          <a:p>
            <a:pPr lvl="1"/>
            <a:r>
              <a:rPr lang="en-US" dirty="0"/>
              <a:t>Built to specs, as verified by magnetic measurements both at BARC and Fermilab (upon reception)</a:t>
            </a:r>
          </a:p>
          <a:p>
            <a:pPr lvl="1"/>
            <a:r>
              <a:rPr lang="en-US" b="1" dirty="0"/>
              <a:t>In addition</a:t>
            </a:r>
            <a:r>
              <a:rPr lang="en-US" dirty="0"/>
              <a:t>, it is assumed that BARC will provide 3 long quadrupoles and 6 short quadrupoles for PIP-II</a:t>
            </a:r>
          </a:p>
          <a:p>
            <a:pPr lvl="2"/>
            <a:r>
              <a:rPr lang="en-US" dirty="0"/>
              <a:t>Longer than PIP2IT by 3 ‘sections’</a:t>
            </a:r>
          </a:p>
          <a:p>
            <a:pPr lvl="2"/>
            <a:r>
              <a:rPr lang="en-US" dirty="0"/>
              <a:t>The details concerning deliverables and schedule will be finalized by CD-2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02183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104368"/>
            <a:ext cx="3576864" cy="3918027"/>
          </a:xfrm>
        </p:spPr>
        <p:txBody>
          <a:bodyPr>
            <a:normAutofit/>
          </a:bodyPr>
          <a:lstStyle/>
          <a:p>
            <a:r>
              <a:rPr lang="en-US" dirty="0"/>
              <a:t>Interfaces are identified</a:t>
            </a:r>
          </a:p>
          <a:p>
            <a:pPr lvl="1"/>
            <a:r>
              <a:rPr lang="en-US" dirty="0"/>
              <a:t>Most critical for PIP2IT installation has been drafted (HWR)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6360"/>
          <a:stretch/>
        </p:blipFill>
        <p:spPr>
          <a:xfrm>
            <a:off x="4213998" y="558181"/>
            <a:ext cx="3158555" cy="5570581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262980" y="2340338"/>
            <a:ext cx="1115787" cy="44631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262979" y="3890966"/>
            <a:ext cx="1115787" cy="66749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4262978" y="4803767"/>
            <a:ext cx="1115787" cy="21862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4267744" y="5910133"/>
            <a:ext cx="1115787" cy="21862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>
            <a:off x="4262981" y="1257524"/>
            <a:ext cx="1151169" cy="21276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7381179" y="566807"/>
            <a:ext cx="0" cy="306641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 rot="18966207" flipV="1">
            <a:off x="7278058" y="3660372"/>
            <a:ext cx="223493" cy="52645"/>
            <a:chOff x="1242204" y="4244196"/>
            <a:chExt cx="646981" cy="1524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242204" y="4244196"/>
              <a:ext cx="646981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42204" y="4396596"/>
              <a:ext cx="646981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>
            <a:off x="7390803" y="3748639"/>
            <a:ext cx="0" cy="2398822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(PIP2IT)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3538829"/>
          </a:xfrm>
        </p:spPr>
        <p:txBody>
          <a:bodyPr/>
          <a:lstStyle/>
          <a:p>
            <a:r>
              <a:rPr lang="en-US" dirty="0"/>
              <a:t>Nearly full-length WFE installed at CMTF</a:t>
            </a:r>
          </a:p>
          <a:p>
            <a:pPr lvl="1"/>
            <a:r>
              <a:rPr lang="en-US" dirty="0"/>
              <a:t>Ion Source, complete LEBT (including switching dipole magnet), RFQ, MEBT with all focusing elements (transverse and longitudinal)</a:t>
            </a:r>
          </a:p>
          <a:p>
            <a:pPr lvl="2"/>
            <a:r>
              <a:rPr lang="en-US" dirty="0"/>
              <a:t>Note: PIP-II MEBT is longer by 3 more sections</a:t>
            </a:r>
          </a:p>
          <a:p>
            <a:pPr lvl="1"/>
            <a:r>
              <a:rPr lang="en-US" dirty="0"/>
              <a:t>Prototype scraping systems, prototype kickers (2 different designs), prototype absorber (1/4 length)</a:t>
            </a:r>
          </a:p>
          <a:p>
            <a:pPr lvl="1"/>
            <a:r>
              <a:rPr lang="en-US" dirty="0"/>
              <a:t>Diagnostics girder (Fast Faraday Cup, Time-Of-Flight Beam Position Monitor, Resistive Wall Current Monitor)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4849538"/>
            <a:ext cx="9144000" cy="1105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74776" y="4797288"/>
            <a:ext cx="63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Ion Source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689" y="4797288"/>
            <a:ext cx="53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LEBT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5767" y="4797288"/>
            <a:ext cx="53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7741" y="4811188"/>
            <a:ext cx="6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MEBT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50265" y="4816374"/>
            <a:ext cx="6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Dump</a:t>
            </a:r>
          </a:p>
        </p:txBody>
      </p:sp>
      <p:sp>
        <p:nvSpPr>
          <p:cNvPr id="17" name="Oval 16"/>
          <p:cNvSpPr/>
          <p:nvPr/>
        </p:nvSpPr>
        <p:spPr>
          <a:xfrm>
            <a:off x="7452873" y="5074286"/>
            <a:ext cx="238342" cy="588405"/>
          </a:xfrm>
          <a:prstGeom prst="ellipse">
            <a:avLst/>
          </a:prstGeom>
          <a:noFill/>
          <a:ln w="15875">
            <a:solidFill>
              <a:schemeClr val="tx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86903" y="5612114"/>
            <a:ext cx="970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Diagnostics girder</a:t>
            </a:r>
          </a:p>
        </p:txBody>
      </p:sp>
    </p:spTree>
    <p:extLst>
      <p:ext uri="{BB962C8B-B14F-4D97-AF65-F5344CB8AC3E}">
        <p14:creationId xmlns:p14="http://schemas.microsoft.com/office/powerpoint/2010/main" val="2647562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Source and LEBT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32" y="1407846"/>
            <a:ext cx="3952968" cy="2343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4871" y="2875150"/>
            <a:ext cx="190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PIP2IT Ion Source and LEBT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98044" y="3944911"/>
            <a:ext cx="0" cy="2020053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6533637" y="3741479"/>
            <a:ext cx="2367476" cy="2268276"/>
            <a:chOff x="6533637" y="3741479"/>
            <a:chExt cx="2367476" cy="2268276"/>
          </a:xfrm>
        </p:grpSpPr>
        <p:grpSp>
          <p:nvGrpSpPr>
            <p:cNvPr id="37" name="Group 36"/>
            <p:cNvGrpSpPr/>
            <p:nvPr/>
          </p:nvGrpSpPr>
          <p:grpSpPr>
            <a:xfrm>
              <a:off x="6533637" y="3741479"/>
              <a:ext cx="2367476" cy="2268276"/>
              <a:chOff x="6533637" y="3944911"/>
              <a:chExt cx="2367476" cy="226827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7684" t="16261" r="14281" b="8601"/>
              <a:stretch/>
            </p:blipFill>
            <p:spPr>
              <a:xfrm>
                <a:off x="6627931" y="3944911"/>
                <a:ext cx="2273182" cy="2235480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6898046" y="5930643"/>
                <a:ext cx="193875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898046" y="4167539"/>
                <a:ext cx="1938753" cy="0"/>
              </a:xfrm>
              <a:prstGeom prst="line">
                <a:avLst/>
              </a:prstGeom>
              <a:ln w="6350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898046" y="4948587"/>
                <a:ext cx="1938753" cy="0"/>
              </a:xfrm>
              <a:prstGeom prst="line">
                <a:avLst/>
              </a:prstGeom>
              <a:ln w="6350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894871" y="5726462"/>
                <a:ext cx="1938753" cy="0"/>
              </a:xfrm>
              <a:prstGeom prst="line">
                <a:avLst/>
              </a:prstGeom>
              <a:ln w="6350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838950" y="4167539"/>
                <a:ext cx="96791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838950" y="4945226"/>
                <a:ext cx="96791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835490" y="5726462"/>
                <a:ext cx="96791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7209426" y="5960950"/>
                <a:ext cx="96791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7822201" y="5960950"/>
                <a:ext cx="96791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8428626" y="5960950"/>
                <a:ext cx="96791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6533637" y="5608348"/>
                <a:ext cx="315269" cy="21544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-50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533637" y="4049426"/>
                <a:ext cx="315269" cy="21544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325736" y="5997743"/>
                <a:ext cx="315269" cy="21544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096069" y="5997743"/>
                <a:ext cx="315269" cy="21544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-10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752061" y="5997743"/>
                <a:ext cx="246648" cy="21544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602258" y="4830661"/>
                <a:ext cx="246648" cy="21544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257823" y="3751534"/>
              <a:ext cx="0" cy="1994276"/>
            </a:xfrm>
            <a:prstGeom prst="line">
              <a:avLst/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870597" y="3765189"/>
              <a:ext cx="0" cy="1994276"/>
            </a:xfrm>
            <a:prstGeom prst="line">
              <a:avLst/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477022" y="3759103"/>
              <a:ext cx="0" cy="1994276"/>
            </a:xfrm>
            <a:prstGeom prst="line">
              <a:avLst/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 rot="16200000">
            <a:off x="5941229" y="4643672"/>
            <a:ext cx="106084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y’, </a:t>
            </a:r>
            <a:r>
              <a:rPr lang="en-US" sz="1600" dirty="0" err="1">
                <a:solidFill>
                  <a:srgbClr val="000000"/>
                </a:solidFill>
              </a:rPr>
              <a:t>mrad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0970" y="5956815"/>
            <a:ext cx="1060840" cy="29238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y,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4563" y="5745471"/>
            <a:ext cx="1910461" cy="46935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1400" baseline="-25000" dirty="0" err="1">
                <a:solidFill>
                  <a:srgbClr val="C00000"/>
                </a:solidFill>
              </a:rPr>
              <a:t>rms</a:t>
            </a:r>
            <a:r>
              <a:rPr lang="en-US" sz="1400" dirty="0">
                <a:solidFill>
                  <a:srgbClr val="C00000"/>
                </a:solidFill>
              </a:rPr>
              <a:t> = 0.105 mm </a:t>
            </a:r>
            <a:r>
              <a:rPr lang="en-US" sz="1400" dirty="0" err="1">
                <a:solidFill>
                  <a:srgbClr val="C00000"/>
                </a:solidFill>
              </a:rPr>
              <a:t>mrad</a:t>
            </a:r>
            <a:endParaRPr lang="en-US" sz="1400" dirty="0">
              <a:solidFill>
                <a:srgbClr val="C00000"/>
              </a:solidFill>
            </a:endParaRPr>
          </a:p>
          <a:p>
            <a:r>
              <a:rPr lang="en-US" sz="1050" dirty="0">
                <a:solidFill>
                  <a:srgbClr val="006600"/>
                </a:solidFill>
              </a:rPr>
              <a:t>1% cut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73356" y="5374139"/>
            <a:ext cx="749331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7030A0"/>
                </a:solidFill>
              </a:rPr>
              <a:t>6/29/2015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5955"/>
            <a:ext cx="8672513" cy="4173886"/>
          </a:xfrm>
        </p:spPr>
        <p:txBody>
          <a:bodyPr/>
          <a:lstStyle/>
          <a:p>
            <a:r>
              <a:rPr lang="en-US" dirty="0"/>
              <a:t>30 </a:t>
            </a:r>
            <a:r>
              <a:rPr lang="en-US" dirty="0" err="1"/>
              <a:t>keV</a:t>
            </a:r>
            <a:r>
              <a:rPr lang="en-US" dirty="0"/>
              <a:t>, 15 mA (max) DC H</a:t>
            </a:r>
            <a:r>
              <a:rPr lang="en-US" baseline="30000" dirty="0"/>
              <a:t>-</a:t>
            </a:r>
            <a:r>
              <a:rPr lang="en-US" dirty="0"/>
              <a:t> Ion Source from D-Pace Inc.</a:t>
            </a:r>
          </a:p>
          <a:p>
            <a:pPr lvl="1"/>
            <a:r>
              <a:rPr lang="en-US" dirty="0"/>
              <a:t>Mostly operated with long pulses at</a:t>
            </a:r>
            <a:br>
              <a:rPr lang="en-US" dirty="0"/>
            </a:br>
            <a:r>
              <a:rPr lang="en-US" dirty="0"/>
              <a:t>PIP2IT</a:t>
            </a:r>
          </a:p>
          <a:p>
            <a:r>
              <a:rPr lang="en-US" dirty="0"/>
              <a:t>Partially neutralized transport</a:t>
            </a:r>
            <a:br>
              <a:rPr lang="en-US" dirty="0"/>
            </a:br>
            <a:r>
              <a:rPr lang="en-US" dirty="0"/>
              <a:t>scheme demonstrated</a:t>
            </a:r>
          </a:p>
          <a:p>
            <a:pPr lvl="1"/>
            <a:r>
              <a:rPr lang="en-US" dirty="0"/>
              <a:t>Low emittance (&lt;0.11 mm </a:t>
            </a:r>
            <a:r>
              <a:rPr lang="en-US" dirty="0" err="1"/>
              <a:t>mrad</a:t>
            </a:r>
            <a:br>
              <a:rPr lang="en-US" dirty="0"/>
            </a:br>
            <a:r>
              <a:rPr lang="en-US" dirty="0" err="1"/>
              <a:t>rms</a:t>
            </a:r>
            <a:r>
              <a:rPr lang="en-US" dirty="0"/>
              <a:t>, normalized) at the end of</a:t>
            </a:r>
            <a:br>
              <a:rPr lang="en-US" dirty="0"/>
            </a:br>
            <a:r>
              <a:rPr lang="en-US" dirty="0"/>
              <a:t>the LEBT with low vacuum</a:t>
            </a:r>
            <a:br>
              <a:rPr lang="en-US" dirty="0"/>
            </a:br>
            <a:r>
              <a:rPr lang="en-US" dirty="0"/>
              <a:t>pressure (~10</a:t>
            </a:r>
            <a:r>
              <a:rPr lang="en-US" baseline="30000" dirty="0"/>
              <a:t>-7</a:t>
            </a:r>
            <a:r>
              <a:rPr lang="en-US" dirty="0"/>
              <a:t> </a:t>
            </a:r>
            <a:r>
              <a:rPr lang="en-US" dirty="0" err="1"/>
              <a:t>torr</a:t>
            </a:r>
            <a:r>
              <a:rPr lang="en-US" dirty="0"/>
              <a:t>) at the interface with</a:t>
            </a:r>
            <a:br>
              <a:rPr lang="en-US" dirty="0"/>
            </a:br>
            <a:r>
              <a:rPr lang="en-US" dirty="0"/>
              <a:t>the RFQ</a:t>
            </a:r>
          </a:p>
          <a:p>
            <a:r>
              <a:rPr lang="en-US" dirty="0"/>
              <a:t>Demonstrated 10 mA DC operation</a:t>
            </a:r>
          </a:p>
          <a:p>
            <a:pPr lvl="1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3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857"/>
            <a:ext cx="8672513" cy="5426122"/>
          </a:xfrm>
        </p:spPr>
        <p:txBody>
          <a:bodyPr/>
          <a:lstStyle/>
          <a:p>
            <a:r>
              <a:rPr lang="en-US" dirty="0"/>
              <a:t>2.1 MeV, 162.5 MHz CW RFQ</a:t>
            </a:r>
          </a:p>
          <a:p>
            <a:pPr lvl="1"/>
            <a:r>
              <a:rPr lang="en-US" dirty="0"/>
              <a:t>Four-vane copper structure (LBNL design and</a:t>
            </a:r>
            <a:br>
              <a:rPr lang="en-US" dirty="0"/>
            </a:br>
            <a:r>
              <a:rPr lang="en-US" dirty="0"/>
              <a:t>fabrication)</a:t>
            </a:r>
          </a:p>
          <a:p>
            <a:r>
              <a:rPr lang="en-US" dirty="0"/>
              <a:t>Operated CW at full RF power </a:t>
            </a:r>
            <a:r>
              <a:rPr lang="en-US" dirty="0">
                <a:latin typeface="Mathcad UniMath" panose="02000503020000020003" pitchFamily="50" charset="0"/>
              </a:rPr>
              <a:t>⇒</a:t>
            </a:r>
            <a:r>
              <a:rPr lang="en-US" dirty="0"/>
              <a:t> Coupler</a:t>
            </a:r>
            <a:br>
              <a:rPr lang="en-US" dirty="0"/>
            </a:br>
            <a:r>
              <a:rPr lang="en-US" dirty="0"/>
              <a:t>failure</a:t>
            </a:r>
          </a:p>
          <a:p>
            <a:pPr lvl="1"/>
            <a:r>
              <a:rPr lang="en-US" dirty="0"/>
              <a:t>Design weakness identified at the ceramic window (vacuum/atmosphere interface) </a:t>
            </a:r>
            <a:r>
              <a:rPr lang="en-US" dirty="0">
                <a:latin typeface="Mathcad UniMath" panose="02000503020000020003" pitchFamily="50" charset="0"/>
              </a:rPr>
              <a:t>⇒</a:t>
            </a:r>
            <a:r>
              <a:rPr lang="en-US" dirty="0"/>
              <a:t> New design (parts now in procurement)</a:t>
            </a:r>
          </a:p>
          <a:p>
            <a:r>
              <a:rPr lang="en-US" dirty="0"/>
              <a:t>RFQ transmission </a:t>
            </a:r>
            <a:r>
              <a:rPr lang="en-US" dirty="0">
                <a:solidFill>
                  <a:srgbClr val="00B050"/>
                </a:solidFill>
              </a:rPr>
              <a:t>&gt;98%</a:t>
            </a:r>
            <a:r>
              <a:rPr lang="en-US" dirty="0"/>
              <a:t> (pulse mode)</a:t>
            </a:r>
          </a:p>
          <a:p>
            <a:pPr lvl="1"/>
            <a:r>
              <a:rPr lang="en-US" dirty="0"/>
              <a:t>Specs: ≥ 95%</a:t>
            </a:r>
          </a:p>
          <a:p>
            <a:r>
              <a:rPr lang="en-US" dirty="0"/>
              <a:t>RFQ energy measured with</a:t>
            </a:r>
            <a:br>
              <a:rPr lang="en-US" dirty="0"/>
            </a:br>
            <a:r>
              <a:rPr lang="en-US" dirty="0"/>
              <a:t>Time-Of-Flight Beam Position Monitor: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2.11 MeV ±0.5%</a:t>
            </a:r>
          </a:p>
          <a:p>
            <a:pPr lvl="1"/>
            <a:r>
              <a:rPr lang="en-US" dirty="0"/>
              <a:t>Specs: 2.1 MeV (±1%)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 b="1062"/>
          <a:stretch>
            <a:fillRect/>
          </a:stretch>
        </p:blipFill>
        <p:spPr bwMode="auto">
          <a:xfrm>
            <a:off x="6946401" y="916846"/>
            <a:ext cx="2074954" cy="202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6306796" y="3652838"/>
            <a:ext cx="2610740" cy="2534114"/>
            <a:chOff x="6306796" y="3652838"/>
            <a:chExt cx="2610740" cy="25341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0416" t="5473" r="924" b="2348"/>
            <a:stretch/>
          </p:blipFill>
          <p:spPr>
            <a:xfrm>
              <a:off x="6306796" y="3652838"/>
              <a:ext cx="2608604" cy="2534114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6400800" y="6036267"/>
              <a:ext cx="2307364" cy="0"/>
            </a:xfrm>
            <a:prstGeom prst="straightConnector1">
              <a:avLst/>
            </a:prstGeom>
            <a:ln w="31750">
              <a:solidFill>
                <a:schemeClr val="bg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95115" y="5661058"/>
              <a:ext cx="888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</a:rPr>
                <a:t>5 hours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68511" y="3945387"/>
              <a:ext cx="2085173" cy="215444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00E1E1"/>
                  </a:solidFill>
                </a:rPr>
                <a:t>RFQ Transmission efficiency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73369" y="4817330"/>
              <a:ext cx="344167" cy="15388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E1E1"/>
                  </a:solidFill>
                </a:rPr>
                <a:t>98%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73369" y="4222149"/>
              <a:ext cx="344167" cy="15388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E1E1"/>
                  </a:solidFill>
                </a:rPr>
                <a:t>99%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21650" y="3659807"/>
              <a:ext cx="495886" cy="15388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E1E1"/>
                  </a:solidFill>
                </a:rPr>
                <a:t>100%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73369" y="5364073"/>
              <a:ext cx="344167" cy="15388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E1E1"/>
                  </a:solidFill>
                </a:rPr>
                <a:t>97%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400800" y="4319588"/>
              <a:ext cx="2172569" cy="0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400800" y="4881564"/>
              <a:ext cx="2172569" cy="0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410322" y="5453066"/>
              <a:ext cx="2172569" cy="0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3478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MEBT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317"/>
            <a:ext cx="8672513" cy="3187122"/>
          </a:xfrm>
        </p:spPr>
        <p:txBody>
          <a:bodyPr/>
          <a:lstStyle/>
          <a:p>
            <a:r>
              <a:rPr lang="en-US" dirty="0"/>
              <a:t>10-m long (14-m at PIP-II) MEBT to accommodate chopping scheme and isolate SRF from absorber</a:t>
            </a:r>
          </a:p>
          <a:p>
            <a:pPr lvl="1"/>
            <a:r>
              <a:rPr lang="en-US" dirty="0"/>
              <a:t>Transverse focusing with quadrupoles (doublets and triplets)</a:t>
            </a:r>
          </a:p>
          <a:p>
            <a:pPr lvl="1"/>
            <a:r>
              <a:rPr lang="en-US" dirty="0"/>
              <a:t>Prototype kickers installed</a:t>
            </a:r>
          </a:p>
          <a:p>
            <a:pPr lvl="2"/>
            <a:r>
              <a:rPr lang="en-US" dirty="0"/>
              <a:t>One of each design (“50-Ohm” and “200-Ohm”)</a:t>
            </a:r>
          </a:p>
          <a:p>
            <a:pPr lvl="1"/>
            <a:r>
              <a:rPr lang="en-US" dirty="0"/>
              <a:t>Prototype particle-free compatible scraping systems installed</a:t>
            </a:r>
          </a:p>
          <a:p>
            <a:r>
              <a:rPr lang="en-US" dirty="0"/>
              <a:t>Demonstrated &gt;5 mA to the dump with ~100% transmission</a:t>
            </a:r>
          </a:p>
          <a:p>
            <a:pPr lvl="1"/>
            <a:r>
              <a:rPr lang="en-US" dirty="0"/>
              <a:t>Emittance (</a:t>
            </a:r>
            <a:r>
              <a:rPr lang="en-US" dirty="0" err="1"/>
              <a:t>rms</a:t>
            </a:r>
            <a:r>
              <a:rPr lang="en-US" dirty="0"/>
              <a:t>, normalized) ~0.2 mm </a:t>
            </a:r>
            <a:r>
              <a:rPr lang="en-US" dirty="0" err="1"/>
              <a:t>mrad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2250" y="4311942"/>
            <a:ext cx="8678863" cy="1908920"/>
            <a:chOff x="222250" y="4311942"/>
            <a:chExt cx="8678863" cy="19089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250" y="4311942"/>
              <a:ext cx="8678863" cy="19089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422106" y="4548188"/>
              <a:ext cx="145257" cy="4095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5299473" y="4575568"/>
              <a:ext cx="185738" cy="2500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3574" y="4555330"/>
            <a:ext cx="63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“50-Ohm” kicker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8525" y="4531308"/>
            <a:ext cx="671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“200-Ohm” kicker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0831" y="4313936"/>
            <a:ext cx="671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Emittance scanner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72001" y="4607716"/>
            <a:ext cx="257174" cy="234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8648" y="4361821"/>
            <a:ext cx="63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Bunching cavity #1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06678" y="4421770"/>
            <a:ext cx="63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Bunching cavity #2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15026" y="4421770"/>
            <a:ext cx="63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Bunching cavity #3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67180" y="4719818"/>
            <a:ext cx="633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TOF BPM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83886" y="4908985"/>
            <a:ext cx="0" cy="1619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216953" y="4760324"/>
            <a:ext cx="53158" cy="2296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53405" y="4414421"/>
            <a:ext cx="63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Prototype absorber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457710" y="4718183"/>
            <a:ext cx="117834" cy="2379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32489" y="4392004"/>
            <a:ext cx="705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Fast Faraday Cup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00410" y="4624178"/>
            <a:ext cx="63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Beam dump</a:t>
            </a:r>
          </a:p>
        </p:txBody>
      </p:sp>
      <p:sp>
        <p:nvSpPr>
          <p:cNvPr id="38" name="Freeform: Shape 37"/>
          <p:cNvSpPr/>
          <p:nvPr/>
        </p:nvSpPr>
        <p:spPr>
          <a:xfrm flipH="1">
            <a:off x="5653088" y="5524501"/>
            <a:ext cx="295275" cy="219075"/>
          </a:xfrm>
          <a:custGeom>
            <a:avLst/>
            <a:gdLst>
              <a:gd name="connsiteX0" fmla="*/ 0 w 295275"/>
              <a:gd name="connsiteY0" fmla="*/ 0 h 157162"/>
              <a:gd name="connsiteX1" fmla="*/ 0 w 295275"/>
              <a:gd name="connsiteY1" fmla="*/ 157162 h 157162"/>
              <a:gd name="connsiteX2" fmla="*/ 295275 w 295275"/>
              <a:gd name="connsiteY2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57162">
                <a:moveTo>
                  <a:pt x="0" y="0"/>
                </a:moveTo>
                <a:lnTo>
                  <a:pt x="0" y="157162"/>
                </a:lnTo>
                <a:lnTo>
                  <a:pt x="295275" y="157162"/>
                </a:lnTo>
              </a:path>
            </a:pathLst>
          </a:custGeom>
          <a:noFill/>
          <a:ln w="19050">
            <a:solidFill>
              <a:schemeClr val="tx1"/>
            </a:solidFill>
            <a:head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56586" y="5558910"/>
            <a:ext cx="547686" cy="36933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/>
              <a:t>Prototype particle-free scraper</a:t>
            </a:r>
          </a:p>
        </p:txBody>
      </p:sp>
      <p:sp>
        <p:nvSpPr>
          <p:cNvPr id="40" name="Arrow: Right 39"/>
          <p:cNvSpPr/>
          <p:nvPr/>
        </p:nvSpPr>
        <p:spPr>
          <a:xfrm>
            <a:off x="470019" y="5999148"/>
            <a:ext cx="742041" cy="13673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70019" y="5798397"/>
            <a:ext cx="63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42" name="Freeform: Shape 41"/>
          <p:cNvSpPr/>
          <p:nvPr/>
        </p:nvSpPr>
        <p:spPr>
          <a:xfrm>
            <a:off x="6065044" y="5250657"/>
            <a:ext cx="295275" cy="492919"/>
          </a:xfrm>
          <a:custGeom>
            <a:avLst/>
            <a:gdLst>
              <a:gd name="connsiteX0" fmla="*/ 0 w 295275"/>
              <a:gd name="connsiteY0" fmla="*/ 0 h 157162"/>
              <a:gd name="connsiteX1" fmla="*/ 0 w 295275"/>
              <a:gd name="connsiteY1" fmla="*/ 157162 h 157162"/>
              <a:gd name="connsiteX2" fmla="*/ 295275 w 295275"/>
              <a:gd name="connsiteY2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57162">
                <a:moveTo>
                  <a:pt x="0" y="0"/>
                </a:moveTo>
                <a:lnTo>
                  <a:pt x="0" y="157162"/>
                </a:lnTo>
                <a:lnTo>
                  <a:pt x="295275" y="157162"/>
                </a:lnTo>
              </a:path>
            </a:pathLst>
          </a:custGeom>
          <a:noFill/>
          <a:ln w="19050">
            <a:solidFill>
              <a:schemeClr val="tx1"/>
            </a:solidFill>
            <a:head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360319" y="5620465"/>
            <a:ext cx="701275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/>
              <a:t>Resistive Wall Current Monitor</a:t>
            </a:r>
          </a:p>
        </p:txBody>
      </p:sp>
    </p:spTree>
    <p:extLst>
      <p:ext uri="{BB962C8B-B14F-4D97-AF65-F5344CB8AC3E}">
        <p14:creationId xmlns:p14="http://schemas.microsoft.com/office/powerpoint/2010/main" val="2106911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957" r="2959" b="3453"/>
          <a:stretch/>
        </p:blipFill>
        <p:spPr>
          <a:xfrm>
            <a:off x="6209109" y="992026"/>
            <a:ext cx="2706294" cy="2285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Bunch-by-bunch chopping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857"/>
            <a:ext cx="8672513" cy="4727660"/>
          </a:xfrm>
        </p:spPr>
        <p:txBody>
          <a:bodyPr/>
          <a:lstStyle/>
          <a:p>
            <a:r>
              <a:rPr lang="en-US" dirty="0"/>
              <a:t>Demonstrated deflection of bunches with</a:t>
            </a:r>
            <a:br>
              <a:rPr lang="en-US" dirty="0"/>
            </a:br>
            <a:r>
              <a:rPr lang="en-US" dirty="0"/>
              <a:t>“200-Ohm” kicker by applying a 25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br>
              <a:rPr lang="en-US" dirty="0"/>
            </a:br>
            <a:r>
              <a:rPr lang="en-US" dirty="0"/>
              <a:t>pulse train of (250ns ON/ 250ns OFF)</a:t>
            </a:r>
            <a:br>
              <a:rPr lang="en-US" dirty="0"/>
            </a:br>
            <a:r>
              <a:rPr lang="en-US" dirty="0"/>
              <a:t>pulses over a 20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beam pulse</a:t>
            </a:r>
          </a:p>
          <a:p>
            <a:pPr lvl="1"/>
            <a:r>
              <a:rPr lang="en-US" dirty="0"/>
              <a:t>Deflection is seen as 2 distinct</a:t>
            </a:r>
            <a:br>
              <a:rPr lang="en-US" dirty="0"/>
            </a:br>
            <a:r>
              <a:rPr lang="en-US" dirty="0"/>
              <a:t>distributions in phase space</a:t>
            </a:r>
          </a:p>
          <a:p>
            <a:endParaRPr lang="en-US" dirty="0"/>
          </a:p>
          <a:p>
            <a:r>
              <a:rPr lang="en-US" dirty="0"/>
              <a:t>Recorded “arbitrary” bunch pattern</a:t>
            </a:r>
            <a:br>
              <a:rPr lang="en-US" dirty="0"/>
            </a:br>
            <a:r>
              <a:rPr lang="en-US" dirty="0"/>
              <a:t>by intercepting kicked bunches with</a:t>
            </a:r>
            <a:br>
              <a:rPr lang="en-US" dirty="0"/>
            </a:br>
            <a:r>
              <a:rPr lang="en-US" dirty="0"/>
              <a:t>a scraper downstream</a:t>
            </a:r>
          </a:p>
          <a:p>
            <a:pPr lvl="1"/>
            <a:r>
              <a:rPr lang="en-US" dirty="0"/>
              <a:t>Observable with Resistive Wall </a:t>
            </a:r>
            <a:br>
              <a:rPr lang="en-US" dirty="0"/>
            </a:br>
            <a:r>
              <a:rPr lang="en-US" dirty="0"/>
              <a:t>Current Monitor (RWCM)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36" y="3724466"/>
            <a:ext cx="3286189" cy="2556070"/>
          </a:xfrm>
          <a:prstGeom prst="rect">
            <a:avLst/>
          </a:prstGeom>
        </p:spPr>
      </p:pic>
      <p:sp>
        <p:nvSpPr>
          <p:cNvPr id="12" name="Arrow: Down 11"/>
          <p:cNvSpPr/>
          <p:nvPr/>
        </p:nvSpPr>
        <p:spPr>
          <a:xfrm>
            <a:off x="6511897" y="3747562"/>
            <a:ext cx="109728" cy="26492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/>
          <p:cNvSpPr/>
          <p:nvPr/>
        </p:nvSpPr>
        <p:spPr>
          <a:xfrm>
            <a:off x="7145648" y="3747562"/>
            <a:ext cx="105736" cy="26492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/>
          <p:cNvSpPr/>
          <p:nvPr/>
        </p:nvSpPr>
        <p:spPr>
          <a:xfrm>
            <a:off x="7307764" y="3747562"/>
            <a:ext cx="105736" cy="26492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/>
          <p:cNvSpPr/>
          <p:nvPr/>
        </p:nvSpPr>
        <p:spPr>
          <a:xfrm>
            <a:off x="7469880" y="3747562"/>
            <a:ext cx="105736" cy="26492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/>
          <p:cNvSpPr/>
          <p:nvPr/>
        </p:nvSpPr>
        <p:spPr>
          <a:xfrm>
            <a:off x="7631997" y="3747562"/>
            <a:ext cx="105736" cy="26492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/>
          <p:cNvSpPr/>
          <p:nvPr/>
        </p:nvSpPr>
        <p:spPr>
          <a:xfrm>
            <a:off x="7794218" y="3747562"/>
            <a:ext cx="105736" cy="26492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59173" y="3494653"/>
            <a:ext cx="1298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‘Missing’ bunches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19968" y="3114195"/>
            <a:ext cx="326221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0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678822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862763" y="3111533"/>
            <a:ext cx="307496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17309" y="3117356"/>
            <a:ext cx="345454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73657" y="3123757"/>
            <a:ext cx="348414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46190" y="3118855"/>
            <a:ext cx="335016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78188" y="3117356"/>
            <a:ext cx="331618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52194" y="3114195"/>
            <a:ext cx="444158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6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7015869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007423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338749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670075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55304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85584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173656" y="2171635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73656" y="1817811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73656" y="2341573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73656" y="1998337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3656" y="1643443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73656" y="1302010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73656" y="951756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73656" y="1129550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173656" y="1471209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990913" y="3279433"/>
            <a:ext cx="1606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Position (y), mm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5224196" y="1902916"/>
            <a:ext cx="1606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Angle (y’), </a:t>
            </a:r>
            <a:r>
              <a:rPr lang="en-US" sz="1200" b="1" dirty="0" err="1">
                <a:solidFill>
                  <a:srgbClr val="000000"/>
                </a:solidFill>
              </a:rPr>
              <a:t>mrad</a:t>
            </a: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6399897" y="3054814"/>
            <a:ext cx="1" cy="9144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6399897" y="2881248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6399897" y="2712217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6399897" y="2538651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6399897" y="2370441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6399897" y="2197623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6399897" y="202723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399897" y="1850141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6399897" y="167557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6399897" y="1503592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6399897" y="1329841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6399897" y="1156442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6399897" y="985762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170257" y="3115645"/>
            <a:ext cx="349712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-2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7343804" y="3013559"/>
            <a:ext cx="1" cy="9144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70763" y="951756"/>
            <a:ext cx="45719" cy="2172001"/>
          </a:xfrm>
          <a:prstGeom prst="rect">
            <a:avLst/>
          </a:prstGeom>
          <a:solidFill>
            <a:srgbClr val="C5BB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173656" y="2850021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73656" y="3018387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73656" y="2679662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73656" y="2507428"/>
            <a:ext cx="172865" cy="153888"/>
          </a:xfrm>
          <a:prstGeom prst="rect">
            <a:avLst/>
          </a:prstGeom>
          <a:solidFill>
            <a:srgbClr val="C5BBC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75" name="Rectangle 74"/>
          <p:cNvSpPr/>
          <p:nvPr/>
        </p:nvSpPr>
        <p:spPr>
          <a:xfrm rot="5400000">
            <a:off x="7601342" y="-315886"/>
            <a:ext cx="45720" cy="2582400"/>
          </a:xfrm>
          <a:prstGeom prst="rect">
            <a:avLst/>
          </a:prstGeom>
          <a:solidFill>
            <a:srgbClr val="C5BB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Yearly overall design reviews via the Machine Advisory Committee</a:t>
            </a:r>
          </a:p>
          <a:p>
            <a:pPr lvl="1"/>
            <a:r>
              <a:rPr lang="en-US" dirty="0"/>
              <a:t>2017 PIP-II Machine Advisory Committee serves as the Independent Design Review for the purpose of getting to CD-1</a:t>
            </a:r>
          </a:p>
          <a:p>
            <a:r>
              <a:rPr lang="en-US" dirty="0"/>
              <a:t>Follow Division/Department Design Review procedures</a:t>
            </a:r>
          </a:p>
          <a:p>
            <a:pPr lvl="1"/>
            <a:r>
              <a:rPr lang="en-US" dirty="0"/>
              <a:t>Critical components (complexity and/or cost) go through formal design reviews</a:t>
            </a:r>
          </a:p>
          <a:p>
            <a:pPr lvl="2"/>
            <a:r>
              <a:rPr lang="en-US" dirty="0"/>
              <a:t>LEBT switching dipole magnet Final Design Review (ED#0003548)</a:t>
            </a:r>
          </a:p>
          <a:p>
            <a:pPr lvl="2"/>
            <a:r>
              <a:rPr lang="en-US" dirty="0"/>
              <a:t>RFQ main body Final Design Review (ED#0001657)</a:t>
            </a:r>
          </a:p>
          <a:p>
            <a:pPr lvl="2"/>
            <a:r>
              <a:rPr lang="en-US" dirty="0"/>
              <a:t>RFQ RF couplers Final Design Review (ED#0005909)</a:t>
            </a:r>
          </a:p>
          <a:p>
            <a:pPr lvl="2"/>
            <a:r>
              <a:rPr lang="en-US" dirty="0"/>
              <a:t>MEBT scrapers Final Design Review (ED#0005913)</a:t>
            </a:r>
          </a:p>
          <a:p>
            <a:pPr lvl="2"/>
            <a:r>
              <a:rPr lang="en-US" dirty="0"/>
              <a:t>Differential Pumping Insert (ED#000</a:t>
            </a:r>
            <a:r>
              <a:rPr lang="en-US" dirty="0">
                <a:solidFill>
                  <a:schemeClr val="accent6"/>
                </a:solidFill>
              </a:rPr>
              <a:t>6709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193930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L. Prost | 121.3.3 </a:t>
            </a:r>
            <a:r>
              <a:rPr lang="en-US" dirty="0" err="1"/>
              <a:t>Linac</a:t>
            </a:r>
            <a:r>
              <a:rPr lang="en-US" dirty="0"/>
              <a:t>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and foreseen design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MEBT absorber Final Design</a:t>
            </a:r>
            <a:br>
              <a:rPr lang="en-US" dirty="0"/>
            </a:br>
            <a:r>
              <a:rPr lang="en-US" dirty="0"/>
              <a:t>Review in FY18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Additionally, because the </a:t>
            </a:r>
            <a:r>
              <a:rPr lang="en-US" i="1" dirty="0"/>
              <a:t>PIP-II</a:t>
            </a:r>
            <a:r>
              <a:rPr lang="en-US" dirty="0"/>
              <a:t> MEBT is slightly different from the </a:t>
            </a:r>
            <a:r>
              <a:rPr lang="en-US" i="1" dirty="0"/>
              <a:t>PIP2IT</a:t>
            </a:r>
            <a:r>
              <a:rPr lang="en-US" dirty="0"/>
              <a:t> MEBT, there is provision for a limited-in-scope review of the MEBT as a whole</a:t>
            </a:r>
          </a:p>
          <a:p>
            <a:pPr lvl="1"/>
            <a:r>
              <a:rPr lang="en-US" dirty="0"/>
              <a:t>Following the completion of the PIP2IT program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2"/>
          <a:srcRect l="28549" r="9772"/>
          <a:stretch/>
        </p:blipFill>
        <p:spPr>
          <a:xfrm>
            <a:off x="5977053" y="1043046"/>
            <a:ext cx="2642839" cy="3244498"/>
          </a:xfrm>
          <a:prstGeom prst="rect">
            <a:avLst/>
          </a:prstGeom>
        </p:spPr>
      </p:pic>
      <p:pic>
        <p:nvPicPr>
          <p:cNvPr id="9" name="Picture 2" descr="W:\AbsorberTestBench\Photos\Prototype 2 after testing\2014-09-09 14.47.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4714" r="16257" b="19193"/>
          <a:stretch/>
        </p:blipFill>
        <p:spPr bwMode="auto">
          <a:xfrm>
            <a:off x="1333526" y="2006034"/>
            <a:ext cx="2450164" cy="22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87083" y="2050638"/>
            <a:ext cx="1140851" cy="584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¼ length prototype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2685" y="1043046"/>
            <a:ext cx="754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CAD model</a:t>
            </a:r>
          </a:p>
        </p:txBody>
      </p:sp>
    </p:spTree>
    <p:extLst>
      <p:ext uri="{BB962C8B-B14F-4D97-AF65-F5344CB8AC3E}">
        <p14:creationId xmlns:p14="http://schemas.microsoft.com/office/powerpoint/2010/main" val="584936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6140"/>
            <a:ext cx="8672513" cy="5324299"/>
          </a:xfrm>
        </p:spPr>
        <p:txBody>
          <a:bodyPr/>
          <a:lstStyle/>
          <a:p>
            <a:r>
              <a:rPr lang="en-US" dirty="0"/>
              <a:t>Follow the Project ISM and QA plans (</a:t>
            </a:r>
            <a:r>
              <a:rPr lang="en-US" dirty="0" err="1"/>
              <a:t>DocDB</a:t>
            </a:r>
            <a:r>
              <a:rPr lang="en-US" dirty="0"/>
              <a:t> #141 and 142) </a:t>
            </a:r>
          </a:p>
          <a:p>
            <a:pPr lvl="1"/>
            <a:r>
              <a:rPr lang="en-US" dirty="0"/>
              <a:t>Components procured from outside vendors or provided by collaborators undergo tests in accordance to the terms specified in the contract/agreement</a:t>
            </a:r>
          </a:p>
          <a:p>
            <a:r>
              <a:rPr lang="en-US" dirty="0"/>
              <a:t>Preliminary Hazard Analysis for PIP2IT (</a:t>
            </a:r>
            <a:r>
              <a:rPr lang="en-US" dirty="0" err="1"/>
              <a:t>DocDB</a:t>
            </a:r>
            <a:r>
              <a:rPr lang="en-US" dirty="0"/>
              <a:t> #40)</a:t>
            </a:r>
          </a:p>
          <a:p>
            <a:pPr lvl="1"/>
            <a:r>
              <a:rPr lang="en-US" dirty="0"/>
              <a:t>Up to 2.1 MeV for now</a:t>
            </a:r>
          </a:p>
          <a:p>
            <a:r>
              <a:rPr lang="en-US" dirty="0"/>
              <a:t>Operation Readiness Clearance (ORC) walk-throughs are carried out at PIP2IT each time a new component is installed in the beam line or the mode of operation changes</a:t>
            </a:r>
          </a:p>
          <a:p>
            <a:pPr lvl="1"/>
            <a:r>
              <a:rPr lang="en-US" dirty="0"/>
              <a:t>Technical and administrative limits are imposed following the same procedures as for the other accelerator systems</a:t>
            </a:r>
          </a:p>
          <a:p>
            <a:pPr lvl="1"/>
            <a:r>
              <a:rPr lang="en-US" dirty="0"/>
              <a:t>Radiation surveys are conducted as the beam power increases</a:t>
            </a:r>
          </a:p>
          <a:p>
            <a:pPr lvl="2"/>
            <a:r>
              <a:rPr lang="en-US" dirty="0"/>
              <a:t>Cave is monitored with radiation detectors and film badges located around the accelerator (within the enclosure)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2512427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Relatively low impact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Unable to maintain proper vacuum between MEBT absorber and SRF</a:t>
            </a:r>
          </a:p>
          <a:p>
            <a:r>
              <a:rPr lang="en-US" dirty="0"/>
              <a:t>MEBT scrapers unable to absorb amount of beam loss</a:t>
            </a:r>
          </a:p>
          <a:p>
            <a:r>
              <a:rPr lang="en-US" dirty="0"/>
              <a:t>MEBT kickers performance is unsatisfactory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PIP2IT program will retire most of the risks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" y="2940511"/>
            <a:ext cx="8924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74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11" y="1082781"/>
            <a:ext cx="8672513" cy="1874064"/>
          </a:xfrm>
        </p:spPr>
        <p:txBody>
          <a:bodyPr/>
          <a:lstStyle/>
          <a:p>
            <a:r>
              <a:rPr lang="en-US" dirty="0"/>
              <a:t>Basis of Estimates are located in the PIP-II Document Database (a.k.a. </a:t>
            </a:r>
            <a:r>
              <a:rPr lang="en-US" dirty="0" err="1"/>
              <a:t>Docdb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Electronic signoffs for revision control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Convenient way to gather BoEs and all relevant supporting documentation in a single place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07338"/>
              </p:ext>
            </p:extLst>
          </p:nvPr>
        </p:nvGraphicFramePr>
        <p:xfrm>
          <a:off x="242887" y="3119342"/>
          <a:ext cx="8686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7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baseline="0" dirty="0"/>
                        <a:t> – </a:t>
                      </a:r>
                      <a:r>
                        <a:rPr lang="en-US" dirty="0"/>
                        <a:t>WFE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Project Management and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Ion</a:t>
                      </a:r>
                      <a:r>
                        <a:rPr lang="en-US" baseline="0" dirty="0"/>
                        <a:t> 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121.3.3.4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Low Energy Beam Transport (LEBT)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Radio Frequency Quadrupole (RFQ)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Medium Energy Beam Transport (MEBT)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5912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7174" y="5377530"/>
            <a:ext cx="850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</a:rPr>
              <a:t>Note: Combined BoE document for 121.3.3.3 &amp; 121.3.3.4</a:t>
            </a:r>
          </a:p>
        </p:txBody>
      </p:sp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612391"/>
            <a:ext cx="8672513" cy="1668666"/>
          </a:xfrm>
        </p:spPr>
        <p:txBody>
          <a:bodyPr/>
          <a:lstStyle/>
          <a:p>
            <a:r>
              <a:rPr lang="en-US" dirty="0"/>
              <a:t>Costs generated from resource loaded schedule</a:t>
            </a:r>
          </a:p>
          <a:p>
            <a:pPr lvl="1"/>
            <a:r>
              <a:rPr lang="en-US" dirty="0"/>
              <a:t>Fairly detailed given the status of this part of the project</a:t>
            </a:r>
          </a:p>
          <a:p>
            <a:r>
              <a:rPr lang="en-US" dirty="0"/>
              <a:t>Estimate Uncertainty follows project guidelines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51" y="1012915"/>
            <a:ext cx="7772400" cy="35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18702"/>
            <a:ext cx="8672513" cy="1915111"/>
          </a:xfrm>
        </p:spPr>
        <p:txBody>
          <a:bodyPr/>
          <a:lstStyle/>
          <a:p>
            <a:r>
              <a:rPr lang="en-US" dirty="0"/>
              <a:t>Cost driven by Labor</a:t>
            </a:r>
          </a:p>
          <a:p>
            <a:pPr lvl="1"/>
            <a:r>
              <a:rPr lang="en-US" dirty="0"/>
              <a:t>Major M&amp;S expenses (e.g.: RFQ) have already occurred</a:t>
            </a:r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ion source and bunching cavities only large procurements remaining</a:t>
            </a:r>
          </a:p>
          <a:p>
            <a:pPr lvl="3"/>
            <a:r>
              <a:rPr lang="en-US" dirty="0"/>
              <a:t>Cost is quite well known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250" y="3664534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00" r="2500"/>
          <a:stretch/>
        </p:blipFill>
        <p:spPr>
          <a:xfrm>
            <a:off x="228600" y="1005355"/>
            <a:ext cx="8686800" cy="26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3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01830"/>
            <a:ext cx="8672513" cy="1000999"/>
          </a:xfrm>
        </p:spPr>
        <p:txBody>
          <a:bodyPr/>
          <a:lstStyle/>
          <a:p>
            <a:r>
              <a:rPr lang="en-US" sz="2000" dirty="0"/>
              <a:t>Labor-dominated early during PIP2IT activities</a:t>
            </a:r>
          </a:p>
          <a:p>
            <a:r>
              <a:rPr lang="en-US" sz="2000" dirty="0"/>
              <a:t>Peak in FY21 (carried over into FY22) for procurements and fabrication of the 2</a:t>
            </a:r>
            <a:r>
              <a:rPr lang="en-US" sz="2000" baseline="30000" dirty="0"/>
              <a:t>nd</a:t>
            </a:r>
            <a:r>
              <a:rPr lang="en-US" sz="2000" dirty="0"/>
              <a:t> ion source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887" y="1000981"/>
            <a:ext cx="176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79" y="994968"/>
            <a:ext cx="6418842" cy="43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69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73162"/>
            <a:ext cx="8672513" cy="1186124"/>
          </a:xfrm>
        </p:spPr>
        <p:txBody>
          <a:bodyPr/>
          <a:lstStyle/>
          <a:p>
            <a:r>
              <a:rPr lang="en-US" dirty="0"/>
              <a:t>Fabrication of MEBT (</a:t>
            </a:r>
            <a:r>
              <a:rPr lang="en-US" dirty="0"/>
              <a:t>production ) </a:t>
            </a:r>
            <a:r>
              <a:rPr lang="en-US" dirty="0"/>
              <a:t>components in FY18 &amp; part of FY19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→ Technicians and Engineers time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Chart 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580551"/>
              </p:ext>
            </p:extLst>
          </p:nvPr>
        </p:nvGraphicFramePr>
        <p:xfrm>
          <a:off x="1170296" y="1057926"/>
          <a:ext cx="6865872" cy="4015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169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2" y="1078037"/>
            <a:ext cx="8940800" cy="1866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91"/>
          <a:stretch/>
        </p:blipFill>
        <p:spPr>
          <a:xfrm>
            <a:off x="2993367" y="3044309"/>
            <a:ext cx="5974422" cy="1510581"/>
          </a:xfrm>
          <a:prstGeom prst="rect">
            <a:avLst/>
          </a:prstGeom>
          <a:ln>
            <a:solidFill>
              <a:srgbClr val="99D6EA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4331694"/>
            <a:ext cx="6801866" cy="193213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This WBS is </a:t>
            </a:r>
            <a:r>
              <a:rPr lang="en-US" b="1" i="1" dirty="0"/>
              <a:t>not</a:t>
            </a:r>
            <a:r>
              <a:rPr lang="en-US" dirty="0"/>
              <a:t> on the critical path but tied to external factors</a:t>
            </a:r>
          </a:p>
          <a:p>
            <a:pPr lvl="1"/>
            <a:r>
              <a:rPr lang="en-US" dirty="0"/>
              <a:t>Delivery of HWR and SSR1 cryomodules</a:t>
            </a:r>
          </a:p>
          <a:p>
            <a:pPr lvl="1"/>
            <a:r>
              <a:rPr lang="en-US" dirty="0"/>
              <a:t>Critical Decisions</a:t>
            </a:r>
          </a:p>
          <a:p>
            <a:pPr lvl="1"/>
            <a:r>
              <a:rPr lang="en-US" dirty="0"/>
              <a:t>Beneficial Occupancy of the PIP-II High-Bay</a:t>
            </a:r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Diamond 9"/>
          <p:cNvSpPr/>
          <p:nvPr/>
        </p:nvSpPr>
        <p:spPr>
          <a:xfrm>
            <a:off x="864857" y="1994234"/>
            <a:ext cx="128016" cy="128016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5478550" y="3810025"/>
            <a:ext cx="128016" cy="128016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864857" y="2241873"/>
            <a:ext cx="128016" cy="128016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5568465" y="3989599"/>
            <a:ext cx="128016" cy="128016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/>
          <p:cNvSpPr/>
          <p:nvPr/>
        </p:nvSpPr>
        <p:spPr>
          <a:xfrm>
            <a:off x="864857" y="2489512"/>
            <a:ext cx="128016" cy="128016"/>
          </a:xfrm>
          <a:prstGeom prst="diamo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7781802" y="4162295"/>
            <a:ext cx="128016" cy="128016"/>
          </a:xfrm>
          <a:prstGeom prst="diamo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/>
          <p:cNvSpPr/>
          <p:nvPr/>
        </p:nvSpPr>
        <p:spPr>
          <a:xfrm>
            <a:off x="864857" y="2737151"/>
            <a:ext cx="128016" cy="128016"/>
          </a:xfrm>
          <a:prstGeom prst="diamon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976688" y="3424238"/>
            <a:ext cx="0" cy="934354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81575" y="3424238"/>
            <a:ext cx="0" cy="934354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98344" y="3405213"/>
            <a:ext cx="0" cy="934354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86588" y="3419953"/>
            <a:ext cx="0" cy="934354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88872" y="3405213"/>
            <a:ext cx="0" cy="1149677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iamond 16"/>
          <p:cNvSpPr/>
          <p:nvPr/>
        </p:nvSpPr>
        <p:spPr>
          <a:xfrm>
            <a:off x="7924864" y="4358592"/>
            <a:ext cx="128016" cy="128016"/>
          </a:xfrm>
          <a:prstGeom prst="diamon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998129" y="3409976"/>
            <a:ext cx="0" cy="934354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967789" y="3044309"/>
            <a:ext cx="0" cy="1515344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66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12475"/>
          </a:xfrm>
        </p:spPr>
        <p:txBody>
          <a:bodyPr/>
          <a:lstStyle/>
          <a:p>
            <a:r>
              <a:rPr lang="en-US" dirty="0"/>
              <a:t>The PIP-II Warm Front End design is complete and an integrated system is being constructed and tested (i.e. PIP-II Injector Test at the Cryo-Module Test facility)</a:t>
            </a:r>
          </a:p>
          <a:p>
            <a:pPr lvl="1"/>
            <a:r>
              <a:rPr lang="en-US" dirty="0"/>
              <a:t>Most sub-systems have been fabricated (at least at the prototype level) and assembled</a:t>
            </a:r>
          </a:p>
          <a:p>
            <a:pPr lvl="2"/>
            <a:r>
              <a:rPr lang="en-US" dirty="0"/>
              <a:t>Several design requirements have been met</a:t>
            </a:r>
          </a:p>
          <a:p>
            <a:endParaRPr lang="en-US" dirty="0"/>
          </a:p>
          <a:p>
            <a:r>
              <a:rPr lang="en-US" dirty="0"/>
              <a:t>Cost, schedule, and risks/opportunities for PIP2IT are well defined</a:t>
            </a:r>
          </a:p>
          <a:p>
            <a:pPr lvl="1"/>
            <a:r>
              <a:rPr lang="en-US" dirty="0"/>
              <a:t>Most of PIP2IT is destined for installation in the PIP-II building </a:t>
            </a:r>
            <a:r>
              <a:rPr lang="en-US" dirty="0">
                <a:latin typeface="Mathcad UniMath" panose="02000503020000020003" pitchFamily="50" charset="0"/>
              </a:rPr>
              <a:t>⇒</a:t>
            </a:r>
            <a:r>
              <a:rPr lang="en-US" dirty="0"/>
              <a:t> cost scope is limited (and so are risks)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ready for CD-1 and look forward to your feedback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3 Manager for the </a:t>
            </a:r>
            <a:r>
              <a:rPr lang="en-US" dirty="0" err="1"/>
              <a:t>Linac</a:t>
            </a:r>
            <a:r>
              <a:rPr lang="en-US" dirty="0"/>
              <a:t> Warm Front End</a:t>
            </a:r>
          </a:p>
          <a:p>
            <a:pPr lvl="1"/>
            <a:r>
              <a:rPr lang="en-US" dirty="0"/>
              <a:t>Senior Scientist (&gt;15 years experience with accelerator systems)</a:t>
            </a:r>
          </a:p>
          <a:p>
            <a:pPr lvl="1"/>
            <a:r>
              <a:rPr lang="en-US" dirty="0"/>
              <a:t>Contributed to the Recycler Electron Cooler project at Fermilab</a:t>
            </a:r>
          </a:p>
          <a:p>
            <a:pPr lvl="2"/>
            <a:r>
              <a:rPr lang="en-US" dirty="0"/>
              <a:t>Highest energy electron cooler in the world</a:t>
            </a:r>
          </a:p>
          <a:p>
            <a:pPr lvl="2"/>
            <a:r>
              <a:rPr lang="en-US" dirty="0"/>
              <a:t>Beam power ~4MW</a:t>
            </a:r>
          </a:p>
          <a:p>
            <a:r>
              <a:rPr lang="en-US" dirty="0"/>
              <a:t>IS/LEBT Design and commissioning at PIP2IT</a:t>
            </a:r>
          </a:p>
          <a:p>
            <a:r>
              <a:rPr lang="en-US" dirty="0"/>
              <a:t>WFE commissioning at PIP2IT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9662" y="2967335"/>
            <a:ext cx="8444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Front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7408"/>
            <a:ext cx="8672513" cy="529793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Warm Front End</a:t>
            </a:r>
            <a:r>
              <a:rPr lang="en-US" dirty="0"/>
              <a:t> (</a:t>
            </a:r>
            <a:r>
              <a:rPr lang="en-US" dirty="0">
                <a:solidFill>
                  <a:srgbClr val="00B0F0"/>
                </a:solidFill>
              </a:rPr>
              <a:t>WFE</a:t>
            </a:r>
            <a:r>
              <a:rPr lang="en-US" dirty="0"/>
              <a:t>) prepares a H</a:t>
            </a:r>
            <a:r>
              <a:rPr lang="en-US" baseline="30000" dirty="0"/>
              <a:t>-</a:t>
            </a:r>
            <a:r>
              <a:rPr lang="en-US" dirty="0"/>
              <a:t> beam </a:t>
            </a:r>
            <a:r>
              <a:rPr lang="en-US" u="sng" dirty="0"/>
              <a:t>optimized for injection into the Booster</a:t>
            </a:r>
            <a:r>
              <a:rPr lang="en-US" dirty="0"/>
              <a:t> and provides capabilities for future CW operation</a:t>
            </a:r>
          </a:p>
          <a:p>
            <a:pPr lvl="1"/>
            <a:r>
              <a:rPr lang="en-US" dirty="0"/>
              <a:t>It is composed of two identical Ion Sources (</a:t>
            </a:r>
            <a:r>
              <a:rPr lang="en-US" dirty="0">
                <a:solidFill>
                  <a:srgbClr val="00B0F0"/>
                </a:solidFill>
              </a:rPr>
              <a:t>IS</a:t>
            </a:r>
            <a:r>
              <a:rPr lang="en-US" dirty="0"/>
              <a:t>), a Low Energy Beam Transport (</a:t>
            </a:r>
            <a:r>
              <a:rPr lang="en-US" dirty="0">
                <a:solidFill>
                  <a:srgbClr val="00B0F0"/>
                </a:solidFill>
              </a:rPr>
              <a:t>LEBT</a:t>
            </a:r>
            <a:r>
              <a:rPr lang="en-US" dirty="0"/>
              <a:t>), a Radio-Frequency Quadrupole (</a:t>
            </a:r>
            <a:r>
              <a:rPr lang="en-US" dirty="0">
                <a:solidFill>
                  <a:srgbClr val="00B0F0"/>
                </a:solidFill>
              </a:rPr>
              <a:t>RFQ</a:t>
            </a:r>
            <a:r>
              <a:rPr lang="en-US" dirty="0"/>
              <a:t>) and a Medium Energy Beam Transport (</a:t>
            </a:r>
            <a:r>
              <a:rPr lang="en-US" dirty="0">
                <a:solidFill>
                  <a:srgbClr val="00B0F0"/>
                </a:solidFill>
              </a:rPr>
              <a:t>MEBT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 low emittance beam is required to </a:t>
            </a:r>
            <a:r>
              <a:rPr lang="en-US" u="sng" dirty="0"/>
              <a:t>minimize beam loss</a:t>
            </a:r>
            <a:r>
              <a:rPr lang="en-US" dirty="0"/>
              <a:t> in the SRF </a:t>
            </a:r>
            <a:r>
              <a:rPr lang="en-US" dirty="0" err="1"/>
              <a:t>linac</a:t>
            </a:r>
            <a:r>
              <a:rPr lang="en-US" dirty="0"/>
              <a:t> and at injection into the Booster (KPP #1)</a:t>
            </a:r>
          </a:p>
          <a:p>
            <a:endParaRPr lang="en-US" dirty="0"/>
          </a:p>
          <a:p>
            <a:r>
              <a:rPr lang="en-US" dirty="0"/>
              <a:t>Significant fraction of the components has already been fabricated, installed and operated </a:t>
            </a:r>
            <a:r>
              <a:rPr lang="en-US" i="1" dirty="0"/>
              <a:t>with beam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57726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WFE Requirements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7407"/>
            <a:ext cx="8672513" cy="5280843"/>
          </a:xfrm>
        </p:spPr>
        <p:txBody>
          <a:bodyPr>
            <a:normAutofit/>
          </a:bodyPr>
          <a:lstStyle/>
          <a:p>
            <a:r>
              <a:rPr lang="en-US" dirty="0"/>
              <a:t>Requirements are captured in a set of Functional Requirement Specifications (FRS) within our Project Document Database (</a:t>
            </a:r>
            <a:r>
              <a:rPr lang="en-US" dirty="0" err="1"/>
              <a:t>Teamcenter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ED0001288 (</a:t>
            </a:r>
            <a:r>
              <a:rPr lang="en-US" i="1" dirty="0"/>
              <a:t>IS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ED0001289 (</a:t>
            </a:r>
            <a:r>
              <a:rPr lang="en-US" i="1" dirty="0"/>
              <a:t>LEBT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ED0001300 (</a:t>
            </a:r>
            <a:r>
              <a:rPr lang="en-US" i="1" dirty="0"/>
              <a:t>RFQ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ED0001303 (</a:t>
            </a:r>
            <a:r>
              <a:rPr lang="en-US" i="1" dirty="0"/>
              <a:t>MEBT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i="1" dirty="0"/>
              <a:t>Many more FRSs have been written for the various subsystems that make up the WFE (e.g.: choppers, absorber…)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970" y="2214399"/>
            <a:ext cx="5183355" cy="2623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1760" y="4250717"/>
            <a:ext cx="150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030A0"/>
                </a:solidFill>
              </a:rPr>
              <a:t>Partial list from </a:t>
            </a:r>
            <a:r>
              <a:rPr lang="en-US" sz="1600" i="1" dirty="0" err="1">
                <a:solidFill>
                  <a:srgbClr val="7030A0"/>
                </a:solidFill>
              </a:rPr>
              <a:t>Teamcenter</a:t>
            </a:r>
            <a:endParaRPr lang="en-US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WFE Main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502295"/>
              </p:ext>
            </p:extLst>
          </p:nvPr>
        </p:nvGraphicFramePr>
        <p:xfrm>
          <a:off x="377572" y="1196411"/>
          <a:ext cx="8388855" cy="380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7266">
                  <a:extLst>
                    <a:ext uri="{9D8B030D-6E8A-4147-A177-3AD203B41FA5}">
                      <a16:colId xmlns:a16="http://schemas.microsoft.com/office/drawing/2014/main" val="3839193253"/>
                    </a:ext>
                  </a:extLst>
                </a:gridCol>
                <a:gridCol w="1868704">
                  <a:extLst>
                    <a:ext uri="{9D8B030D-6E8A-4147-A177-3AD203B41FA5}">
                      <a16:colId xmlns:a16="http://schemas.microsoft.com/office/drawing/2014/main" val="818466008"/>
                    </a:ext>
                  </a:extLst>
                </a:gridCol>
                <a:gridCol w="1272885">
                  <a:extLst>
                    <a:ext uri="{9D8B030D-6E8A-4147-A177-3AD203B41FA5}">
                      <a16:colId xmlns:a16="http://schemas.microsoft.com/office/drawing/2014/main" val="3008551080"/>
                    </a:ext>
                  </a:extLst>
                </a:gridCol>
              </a:tblGrid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Parameter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Requirement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Units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4004128317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Particle</a:t>
                      </a:r>
                      <a:r>
                        <a:rPr lang="en-US" sz="1700" baseline="0" dirty="0"/>
                        <a:t> species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</a:t>
                      </a:r>
                      <a:r>
                        <a:rPr lang="en-US" sz="1700" baseline="30000" dirty="0"/>
                        <a:t>-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1486348280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Output</a:t>
                      </a:r>
                      <a:r>
                        <a:rPr lang="en-US" sz="1700" baseline="0" dirty="0"/>
                        <a:t> beam energy (kinetic)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2.1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MeV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902250351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Bunch repetition rate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162.5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MHz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3181201922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Nominal</a:t>
                      </a:r>
                      <a:r>
                        <a:rPr lang="en-US" sz="1700" baseline="0" dirty="0"/>
                        <a:t> output beam current (average)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1499369333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Nominal charge per bunch (RFQ current)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30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pC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45403934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Sequence of bunches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Programmable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79374045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Beam pulse duration</a:t>
                      </a:r>
                      <a:r>
                        <a:rPr lang="en-US" sz="1700" baseline="30000" dirty="0"/>
                        <a:t>*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0.55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ms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74159738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Beam pulse repetition rate</a:t>
                      </a:r>
                      <a:r>
                        <a:rPr lang="en-US" sz="1700" baseline="30000" dirty="0"/>
                        <a:t>*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Hz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14409190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Normalized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rms</a:t>
                      </a:r>
                      <a:r>
                        <a:rPr lang="en-US" sz="1700" baseline="0" dirty="0"/>
                        <a:t> beam emittance - Transverse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Mathcad UniMath" panose="02000503020000020003" pitchFamily="50" charset="0"/>
                        </a:rPr>
                        <a:t>≤ </a:t>
                      </a:r>
                      <a:r>
                        <a:rPr lang="en-US" sz="1700" dirty="0"/>
                        <a:t>0.23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mm </a:t>
                      </a:r>
                      <a:r>
                        <a:rPr lang="en-US" sz="1700" dirty="0" err="1"/>
                        <a:t>mrad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559984785"/>
                  </a:ext>
                </a:extLst>
              </a:tr>
              <a:tr h="36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Normalized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rms</a:t>
                      </a:r>
                      <a:r>
                        <a:rPr lang="en-US" sz="1700" baseline="0" dirty="0"/>
                        <a:t> beam emittance - Longitudinal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Mathcad UniMath" panose="02000503020000020003" pitchFamily="50" charset="0"/>
                        </a:rPr>
                        <a:t>≤ </a:t>
                      </a:r>
                      <a:r>
                        <a:rPr lang="en-US" sz="1700" dirty="0"/>
                        <a:t>0.31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mm </a:t>
                      </a:r>
                      <a:r>
                        <a:rPr lang="en-US" sz="1700" dirty="0" err="1"/>
                        <a:t>mrad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389507873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6803" y="5003852"/>
            <a:ext cx="252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*</a:t>
            </a:r>
            <a:r>
              <a:rPr lang="en-US" sz="1400" dirty="0"/>
              <a:t> </a:t>
            </a:r>
            <a:r>
              <a:rPr lang="en-US" sz="1400" i="1" dirty="0"/>
              <a:t>For injection into the Booster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76275" y="5468105"/>
            <a:ext cx="7941179" cy="6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latin typeface="Helvetica" panose="020B0604020202020204" pitchFamily="34" charset="0"/>
              </a:rPr>
              <a:t>Emittance requirements are specified for an ion source beam current (DC) in </a:t>
            </a:r>
            <a:r>
              <a:rPr lang="en-US" altLang="en-US" sz="2000" u="sng" dirty="0">
                <a:solidFill>
                  <a:srgbClr val="C00000"/>
                </a:solidFill>
                <a:latin typeface="Helvetica" panose="020B0604020202020204" pitchFamily="34" charset="0"/>
              </a:rPr>
              <a:t>the range of 2-5 mA</a:t>
            </a:r>
          </a:p>
        </p:txBody>
      </p:sp>
    </p:spTree>
    <p:extLst>
      <p:ext uri="{BB962C8B-B14F-4D97-AF65-F5344CB8AC3E}">
        <p14:creationId xmlns:p14="http://schemas.microsoft.com/office/powerpoint/2010/main" val="175022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5953"/>
            <a:ext cx="8672513" cy="39742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Mature and stable design with focus on factors that may determine reliability and uptime</a:t>
            </a:r>
          </a:p>
          <a:p>
            <a:pPr lvl="1"/>
            <a:r>
              <a:rPr lang="en-US" dirty="0"/>
              <a:t>Two ion sources with switching magnet (30 </a:t>
            </a:r>
            <a:r>
              <a:rPr lang="en-US" dirty="0" err="1"/>
              <a:t>keV</a:t>
            </a:r>
            <a:r>
              <a:rPr lang="en-US" dirty="0"/>
              <a:t>, 10 mA DC)</a:t>
            </a:r>
          </a:p>
          <a:p>
            <a:pPr lvl="1"/>
            <a:r>
              <a:rPr lang="en-US" dirty="0"/>
              <a:t>2-m long LEBT with partial neutralization transport scheme</a:t>
            </a:r>
          </a:p>
          <a:p>
            <a:pPr lvl="1"/>
            <a:r>
              <a:rPr lang="en-US" dirty="0"/>
              <a:t>4.4-m long, 4-vane RFQ, 2.1 MeV, 162.5 MHz CW</a:t>
            </a:r>
          </a:p>
          <a:p>
            <a:pPr lvl="1"/>
            <a:r>
              <a:rPr lang="en-US" dirty="0"/>
              <a:t>14-m long MEBT with bunch-by-bunch chopping system; radiation protection</a:t>
            </a:r>
            <a:br>
              <a:rPr lang="en-US" dirty="0"/>
            </a:br>
            <a:r>
              <a:rPr lang="en-US" dirty="0"/>
              <a:t>wall; scraping</a:t>
            </a:r>
            <a:br>
              <a:rPr lang="en-US" dirty="0"/>
            </a:br>
            <a:r>
              <a:rPr lang="en-US" dirty="0"/>
              <a:t>system; differential</a:t>
            </a:r>
            <a:br>
              <a:rPr lang="en-US" dirty="0"/>
            </a:br>
            <a:r>
              <a:rPr lang="en-US" dirty="0"/>
              <a:t>pumping section</a:t>
            </a:r>
            <a:br>
              <a:rPr lang="en-US" dirty="0"/>
            </a:br>
            <a:r>
              <a:rPr lang="en-US" dirty="0"/>
              <a:t>after absorber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34703" y="3204686"/>
            <a:ext cx="4866409" cy="3023427"/>
            <a:chOff x="222250" y="3176097"/>
            <a:chExt cx="4987636" cy="30987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3176097"/>
              <a:ext cx="4987636" cy="305134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23875" y="5657737"/>
              <a:ext cx="1930486" cy="617104"/>
              <a:chOff x="523875" y="5657737"/>
              <a:chExt cx="1930486" cy="61710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23875" y="5896309"/>
                <a:ext cx="1930486" cy="37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Two ion sources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523875" y="5657737"/>
                <a:ext cx="112715" cy="3008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636590" y="5810138"/>
                <a:ext cx="39686" cy="1484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392397" y="4957340"/>
              <a:ext cx="781050" cy="550531"/>
              <a:chOff x="392397" y="4957340"/>
              <a:chExt cx="781050" cy="5505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92397" y="4957340"/>
                <a:ext cx="781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LEBT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782922" y="5272971"/>
                <a:ext cx="0" cy="2349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419225" y="5342680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RFQ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0575" y="4517102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MEBT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00211" y="3272988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HWR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775920" y="5423734"/>
            <a:ext cx="665782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2148" y="4839380"/>
            <a:ext cx="754845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00713" y="4768491"/>
            <a:ext cx="665782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3789" y="5977495"/>
            <a:ext cx="665782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121.3.3.3</a:t>
            </a:r>
          </a:p>
        </p:txBody>
      </p:sp>
    </p:spTree>
    <p:extLst>
      <p:ext uri="{BB962C8B-B14F-4D97-AF65-F5344CB8AC3E}">
        <p14:creationId xmlns:p14="http://schemas.microsoft.com/office/powerpoint/2010/main" val="51758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design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LEBT with low emittance growth compatible with chopping </a:t>
            </a:r>
            <a:r>
              <a:rPr lang="en-US" dirty="0">
                <a:solidFill>
                  <a:srgbClr val="00B050"/>
                </a:solidFill>
              </a:rPr>
              <a:t>✓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Vacuum management in the LEBT/RFQ region </a:t>
            </a:r>
            <a:r>
              <a:rPr lang="en-US" dirty="0">
                <a:solidFill>
                  <a:srgbClr val="00B050"/>
                </a:solidFill>
              </a:rPr>
              <a:t>✓</a:t>
            </a:r>
          </a:p>
          <a:p>
            <a:r>
              <a:rPr lang="en-US" dirty="0"/>
              <a:t>Reliable CW RFQ, including </a:t>
            </a:r>
            <a:r>
              <a:rPr lang="en-US" dirty="0">
                <a:solidFill>
                  <a:srgbClr val="FF0000"/>
                </a:solidFill>
              </a:rPr>
              <a:t>couplers</a:t>
            </a:r>
            <a:r>
              <a:rPr lang="en-US" dirty="0"/>
              <a:t> (</a:t>
            </a:r>
            <a:r>
              <a:rPr lang="en-US" i="1" dirty="0"/>
              <a:t>partially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✓</a:t>
            </a:r>
            <a:r>
              <a:rPr lang="en-US" dirty="0"/>
              <a:t>)</a:t>
            </a:r>
          </a:p>
          <a:p>
            <a:r>
              <a:rPr lang="en-US" dirty="0"/>
              <a:t>Bunch-by-bunch selection in MEBT (</a:t>
            </a:r>
            <a:r>
              <a:rPr lang="en-US" dirty="0">
                <a:solidFill>
                  <a:srgbClr val="FF0000"/>
                </a:solidFill>
              </a:rPr>
              <a:t>kickers</a:t>
            </a:r>
            <a:r>
              <a:rPr lang="en-US" dirty="0"/>
              <a:t>) (</a:t>
            </a:r>
            <a:r>
              <a:rPr lang="en-US" i="1" dirty="0"/>
              <a:t>partially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✓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Bunch extinction, effective emittance growth</a:t>
            </a:r>
          </a:p>
          <a:p>
            <a:r>
              <a:rPr lang="en-US" dirty="0"/>
              <a:t>Compatibility of high-power deposition in MEBT </a:t>
            </a:r>
            <a:r>
              <a:rPr lang="en-US" dirty="0">
                <a:solidFill>
                  <a:srgbClr val="FF0000"/>
                </a:solidFill>
              </a:rPr>
              <a:t>absorber</a:t>
            </a:r>
            <a:r>
              <a:rPr lang="en-US" dirty="0"/>
              <a:t> with SRF downstream</a:t>
            </a:r>
          </a:p>
          <a:p>
            <a:pPr lvl="1"/>
            <a:r>
              <a:rPr lang="en-US" dirty="0"/>
              <a:t>Absorber reliability &amp; lifetime</a:t>
            </a:r>
          </a:p>
          <a:p>
            <a:endParaRPr lang="en-US" dirty="0"/>
          </a:p>
          <a:p>
            <a:pPr marL="1546225" indent="0">
              <a:buNone/>
            </a:pPr>
            <a:r>
              <a:rPr lang="en-US" dirty="0"/>
              <a:t> All will be addressed at the PIP-II Injector Test (</a:t>
            </a:r>
            <a:r>
              <a:rPr lang="en-US" dirty="0">
                <a:solidFill>
                  <a:srgbClr val="00B0F0"/>
                </a:solidFill>
              </a:rPr>
              <a:t>PIP2IT</a:t>
            </a:r>
            <a:r>
              <a:rPr lang="en-US" dirty="0"/>
              <a:t>) being constructed at the Cryo-Module Test Facility (</a:t>
            </a:r>
            <a:r>
              <a:rPr lang="en-US" dirty="0">
                <a:solidFill>
                  <a:srgbClr val="00B0F0"/>
                </a:solidFill>
              </a:rPr>
              <a:t>CMTF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736827" y="5127477"/>
            <a:ext cx="675368" cy="4614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1691469" y="4734370"/>
            <a:ext cx="7127791" cy="13416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3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this WBS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381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Management and Coordination of the WFE (</a:t>
            </a:r>
            <a:r>
              <a:rPr lang="en-US" i="1" dirty="0">
                <a:solidFill>
                  <a:srgbClr val="002060"/>
                </a:solidFill>
              </a:rPr>
              <a:t>121.3.3.2</a:t>
            </a:r>
            <a:r>
              <a:rPr lang="en-US" dirty="0"/>
              <a:t>)</a:t>
            </a:r>
          </a:p>
          <a:p>
            <a:r>
              <a:rPr lang="en-US" dirty="0"/>
              <a:t>Development of the PIP-II 2.1-MeV normal conducting front-end (</a:t>
            </a:r>
            <a:r>
              <a:rPr lang="en-US" i="1" dirty="0">
                <a:solidFill>
                  <a:srgbClr val="002060"/>
                </a:solidFill>
              </a:rPr>
              <a:t>121.3.3.3 – 121.3.3.6</a:t>
            </a:r>
            <a:r>
              <a:rPr lang="en-US" dirty="0"/>
              <a:t>), including :</a:t>
            </a:r>
          </a:p>
          <a:p>
            <a:pPr lvl="1"/>
            <a:r>
              <a:rPr lang="en-US" dirty="0"/>
              <a:t>the construction and commissioning (</a:t>
            </a:r>
            <a:r>
              <a:rPr lang="en-US" u="sng" dirty="0"/>
              <a:t>with beam</a:t>
            </a:r>
            <a:r>
              <a:rPr lang="en-US" dirty="0"/>
              <a:t>) of the entire warm front-end at CMTF (i.e. PIP2IT front-end)</a:t>
            </a:r>
          </a:p>
          <a:p>
            <a:pPr lvl="1"/>
            <a:r>
              <a:rPr lang="en-US" dirty="0"/>
              <a:t>support for the commissioning of the cryo-modules (HWR and SSR1) with beam</a:t>
            </a:r>
          </a:p>
          <a:p>
            <a:pPr lvl="2"/>
            <a:r>
              <a:rPr lang="en-US" dirty="0"/>
              <a:t>Requires the construction and commissioning of a High Energy Beam Transport line and adequate beam dump</a:t>
            </a:r>
          </a:p>
          <a:p>
            <a:r>
              <a:rPr lang="en-US" dirty="0"/>
              <a:t>It concludes with the completion of the PIP2IT program (FY20) except for final procurement of a few components</a:t>
            </a:r>
          </a:p>
          <a:p>
            <a:pPr lvl="1"/>
            <a:r>
              <a:rPr lang="en-US" dirty="0"/>
              <a:t>E.g.: a 2</a:t>
            </a:r>
            <a:r>
              <a:rPr lang="en-US" baseline="30000" dirty="0"/>
              <a:t>nd</a:t>
            </a:r>
            <a:r>
              <a:rPr lang="en-US" dirty="0"/>
              <a:t> ion source</a:t>
            </a:r>
          </a:p>
          <a:p>
            <a:endParaRPr lang="en-US" dirty="0"/>
          </a:p>
          <a:p>
            <a:r>
              <a:rPr lang="en-US" dirty="0"/>
              <a:t>Decommissioning of PIP2IT, transport to and installation of the WFE in the PIP-II building high-bay are </a:t>
            </a:r>
            <a:r>
              <a:rPr lang="en-US" b="1" i="1" dirty="0"/>
              <a:t>not</a:t>
            </a:r>
            <a:r>
              <a:rPr lang="en-US" dirty="0"/>
              <a:t> part of this WBS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403724949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92619A-EA3F-48C6-8353-0E1D78874E9E}">
  <ds:schemaRefs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36868</TotalTime>
  <Words>2624</Words>
  <Application>Microsoft Office PowerPoint</Application>
  <PresentationFormat>On-screen Show (4:3)</PresentationFormat>
  <Paragraphs>448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PGothic</vt:lpstr>
      <vt:lpstr>MS PGothic</vt:lpstr>
      <vt:lpstr>Arial</vt:lpstr>
      <vt:lpstr>Calibri</vt:lpstr>
      <vt:lpstr>Geneva</vt:lpstr>
      <vt:lpstr>Helvetica</vt:lpstr>
      <vt:lpstr>Mathcad UniMath</vt:lpstr>
      <vt:lpstr>Symbol</vt:lpstr>
      <vt:lpstr>FermilabPartnerships_PPT_090915</vt:lpstr>
      <vt:lpstr>PowerPoint Presentation</vt:lpstr>
      <vt:lpstr>Outline</vt:lpstr>
      <vt:lpstr>About Me:</vt:lpstr>
      <vt:lpstr>Warm Front End</vt:lpstr>
      <vt:lpstr>WFE Requirements Documentation</vt:lpstr>
      <vt:lpstr>WFE Main Requirements</vt:lpstr>
      <vt:lpstr>Conceptual Design</vt:lpstr>
      <vt:lpstr>Critical design issues</vt:lpstr>
      <vt:lpstr>Scope of this WBS</vt:lpstr>
      <vt:lpstr>List of deliverables</vt:lpstr>
      <vt:lpstr>List of deliverables (cont’)</vt:lpstr>
      <vt:lpstr>Indian Contribution</vt:lpstr>
      <vt:lpstr>Interfaces</vt:lpstr>
      <vt:lpstr>PIP-II Injector Test (PIP2IT)</vt:lpstr>
      <vt:lpstr>Ion Source and LEBT</vt:lpstr>
      <vt:lpstr>RFQ</vt:lpstr>
      <vt:lpstr>MEBT</vt:lpstr>
      <vt:lpstr>Bunch-by-bunch chopping</vt:lpstr>
      <vt:lpstr>Design Reviews</vt:lpstr>
      <vt:lpstr>Upcoming and foreseen design reviews</vt:lpstr>
      <vt:lpstr>ESH&amp;Q</vt:lpstr>
      <vt:lpstr>Relatively low impact risks</vt:lpstr>
      <vt:lpstr>BOE Summary</vt:lpstr>
      <vt:lpstr>Cost Summary</vt:lpstr>
      <vt:lpstr>Cost Drivers and Estimate Maturity</vt:lpstr>
      <vt:lpstr>Cost Profile – P6 Base Cost Only</vt:lpstr>
      <vt:lpstr>Labor Profile – P6 Hours/FTE</vt:lpstr>
      <vt:lpstr>Schedule Overview</vt:lpstr>
      <vt:lpstr>Summary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Lionel R Prost</cp:lastModifiedBy>
  <cp:revision>298</cp:revision>
  <cp:lastPrinted>2014-01-20T19:40:21Z</cp:lastPrinted>
  <dcterms:created xsi:type="dcterms:W3CDTF">2017-04-21T15:07:14Z</dcterms:created>
  <dcterms:modified xsi:type="dcterms:W3CDTF">2017-10-04T13:04:38Z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