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6" r:id="rId5"/>
    <p:sldId id="319" r:id="rId6"/>
    <p:sldId id="296" r:id="rId7"/>
    <p:sldId id="297" r:id="rId8"/>
    <p:sldId id="320" r:id="rId9"/>
    <p:sldId id="325" r:id="rId10"/>
    <p:sldId id="326" r:id="rId11"/>
    <p:sldId id="321" r:id="rId12"/>
    <p:sldId id="332" r:id="rId13"/>
    <p:sldId id="304" r:id="rId14"/>
    <p:sldId id="329" r:id="rId15"/>
    <p:sldId id="331" r:id="rId16"/>
    <p:sldId id="327" r:id="rId17"/>
    <p:sldId id="330" r:id="rId18"/>
    <p:sldId id="333" r:id="rId19"/>
    <p:sldId id="323" r:id="rId20"/>
    <p:sldId id="328" r:id="rId21"/>
    <p:sldId id="307" r:id="rId22"/>
    <p:sldId id="324" r:id="rId23"/>
    <p:sldId id="315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 snapToObjects="1" showGuides="1">
      <p:cViewPr>
        <p:scale>
          <a:sx n="150" d="100"/>
          <a:sy n="150" d="100"/>
        </p:scale>
        <p:origin x="560" y="1504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64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0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81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93298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226399"/>
            <a:ext cx="3143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Nazionale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di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 smtClean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L3 Manager </a:t>
            </a:r>
            <a:r>
              <a:rPr lang="en-US" dirty="0" smtClean="0"/>
              <a:t>Joseph E. Dey</a:t>
            </a:r>
            <a:endParaRPr lang="en-US" dirty="0"/>
          </a:p>
          <a:p>
            <a:r>
              <a:rPr lang="en-US" dirty="0"/>
              <a:t>PIP-II Director’s Review</a:t>
            </a:r>
          </a:p>
          <a:p>
            <a:r>
              <a:rPr lang="en-US" dirty="0" smtClean="0"/>
              <a:t>10-12 October </a:t>
            </a:r>
            <a:r>
              <a:rPr lang="en-US" dirty="0"/>
              <a:t>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 smtClean="0"/>
              <a:t>121.4.2 Recycler Main Injector</a:t>
            </a:r>
            <a:endParaRPr lang="en-US" dirty="0"/>
          </a:p>
          <a:p>
            <a:r>
              <a:rPr lang="en-US" sz="1800" dirty="0" smtClean="0"/>
              <a:t>Recycler and Main Injector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</a:t>
            </a:r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6364" y="1911620"/>
            <a:ext cx="4876800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47" y="1911620"/>
            <a:ext cx="48768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0981" y="836019"/>
            <a:ext cx="416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Mock-up of Recycler Ring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1277389"/>
            <a:ext cx="36576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30" y="2648989"/>
            <a:ext cx="442811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495" y="4558100"/>
            <a:ext cx="478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Mathematica Transmission Line Model: 	Q = 16,283</a:t>
            </a:r>
          </a:p>
          <a:p>
            <a:r>
              <a:rPr lang="en-US" sz="1600" dirty="0" smtClean="0"/>
              <a:t>CST Microwave Studio Model: 			Q = 15,860</a:t>
            </a:r>
          </a:p>
          <a:p>
            <a:r>
              <a:rPr lang="en-US" sz="1600" dirty="0" smtClean="0"/>
              <a:t>Mock Cavity Measurement:				Q = 14,715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1463601"/>
            <a:ext cx="416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Mock-up of Recycler Ring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2686" y="3429000"/>
            <a:ext cx="462177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Shunt Impedance</a:t>
            </a:r>
          </a:p>
          <a:p>
            <a:r>
              <a:rPr lang="en-US" sz="1600" dirty="0" smtClean="0"/>
              <a:t>Mathematica Transmission Line Model: 	700.2 </a:t>
            </a:r>
            <a:r>
              <a:rPr lang="en-US" sz="1600" dirty="0" err="1" smtClean="0"/>
              <a:t>kΩ</a:t>
            </a:r>
            <a:endParaRPr lang="en-US" sz="1600" dirty="0" smtClean="0"/>
          </a:p>
          <a:p>
            <a:r>
              <a:rPr lang="en-US" sz="1600" dirty="0" smtClean="0"/>
              <a:t>CST Microwave Studio Model: 			705.8 </a:t>
            </a:r>
            <a:r>
              <a:rPr lang="en-US" sz="1600" dirty="0" err="1" smtClean="0"/>
              <a:t>kΩ</a:t>
            </a:r>
            <a:endParaRPr lang="en-US" sz="1600" dirty="0" smtClean="0"/>
          </a:p>
          <a:p>
            <a:r>
              <a:rPr lang="en-US" sz="1600" dirty="0" smtClean="0"/>
              <a:t>Stretched Wire Method on Mock Cavity:	717.5 </a:t>
            </a:r>
            <a:r>
              <a:rPr lang="en-US" sz="1600" dirty="0" err="1" smtClean="0"/>
              <a:t>kΩ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20363" y="1085404"/>
            <a:ext cx="416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Mock-up of Recycler Ring Cavity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4162318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751" y="5162176"/>
            <a:ext cx="26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Stretched Wire Method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27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3" y="1699093"/>
            <a:ext cx="3657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4" descr="MI Cavity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87" y="169909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5934" y="4615949"/>
            <a:ext cx="2934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PA Coupling Loop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54347" y="4615949"/>
            <a:ext cx="320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Injector Test Stand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8920" y="5392405"/>
            <a:ext cx="634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Low-level Test with MI Test Stand Cavity Modified</a:t>
            </a:r>
          </a:p>
          <a:p>
            <a:pPr algn="ctr"/>
            <a:r>
              <a:rPr lang="en-US" dirty="0" smtClean="0"/>
              <a:t>with Two Power Amplifiers.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35491" y="870094"/>
            <a:ext cx="3673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MI-RF Power Upgrade</a:t>
            </a:r>
          </a:p>
          <a:p>
            <a:pPr algn="ctr"/>
            <a:r>
              <a:rPr lang="en-US" sz="2000" dirty="0" smtClean="0"/>
              <a:t>Option 1 - Two Power Amplifier</a:t>
            </a:r>
          </a:p>
        </p:txBody>
      </p:sp>
    </p:spTree>
    <p:extLst>
      <p:ext uri="{BB962C8B-B14F-4D97-AF65-F5344CB8AC3E}">
        <p14:creationId xmlns:p14="http://schemas.microsoft.com/office/powerpoint/2010/main" val="202433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3644" y="2381080"/>
            <a:ext cx="4708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4CW250,000B Received from </a:t>
            </a:r>
            <a:r>
              <a:rPr lang="en-US" dirty="0" err="1" smtClean="0"/>
              <a:t>Eimac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43" y="1768736"/>
            <a:ext cx="48768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2116" y="1194823"/>
            <a:ext cx="450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MI-RF Power Upgrade</a:t>
            </a:r>
          </a:p>
          <a:p>
            <a:r>
              <a:rPr lang="en-US" dirty="0" smtClean="0"/>
              <a:t>Option 2 - One Power Amplifier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9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</a:t>
            </a:r>
            <a:r>
              <a:rPr lang="en-US" dirty="0" smtClean="0">
                <a:solidFill>
                  <a:schemeClr val="bg1"/>
                </a:solidFill>
              </a:rPr>
              <a:t>#2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76513" y="1059615"/>
            <a:ext cx="7459133" cy="1485001"/>
          </a:xfrm>
        </p:spPr>
        <p:txBody>
          <a:bodyPr/>
          <a:lstStyle/>
          <a:p>
            <a:r>
              <a:rPr lang="en-US" dirty="0"/>
              <a:t>MR RF System Upgrade</a:t>
            </a:r>
          </a:p>
          <a:p>
            <a:pPr lvl="1"/>
            <a:r>
              <a:rPr lang="en-US" dirty="0"/>
              <a:t>Default option (two tubes) does not work.</a:t>
            </a:r>
          </a:p>
          <a:p>
            <a:pPr lvl="1"/>
            <a:r>
              <a:rPr lang="en-US" dirty="0"/>
              <a:t>Backup option (single tube) costs more.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0" y="2335464"/>
            <a:ext cx="8806421" cy="646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0" y="3522135"/>
            <a:ext cx="3048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3204" y="3820465"/>
            <a:ext cx="2016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CW250,000B</a:t>
            </a:r>
          </a:p>
          <a:p>
            <a:r>
              <a:rPr lang="en-US" dirty="0"/>
              <a:t>n</a:t>
            </a:r>
            <a:r>
              <a:rPr lang="en-US" dirty="0" smtClean="0"/>
              <a:t>ext to </a:t>
            </a:r>
          </a:p>
          <a:p>
            <a:r>
              <a:rPr lang="en-US" dirty="0" smtClean="0"/>
              <a:t>presently used</a:t>
            </a:r>
          </a:p>
          <a:p>
            <a:r>
              <a:rPr lang="en-US" dirty="0" smtClean="0"/>
              <a:t>Y567B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5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Design reviews are organized as follows:</a:t>
            </a:r>
          </a:p>
          <a:p>
            <a:pPr lvl="1"/>
            <a:r>
              <a:rPr lang="en-US" dirty="0"/>
              <a:t>Critical component, subsystem, and primary system all progress through Preliminary (PDR), Final (FDR), and Production Readiness Reviews (PRR).  This cycle enables the procurement cycle to begin.</a:t>
            </a:r>
          </a:p>
          <a:p>
            <a:pPr lvl="1"/>
            <a:r>
              <a:rPr lang="en-US" dirty="0"/>
              <a:t>Non-critical components or subsystems are managed within the Division or Department review process as indicated by the FNAL Engineering Manual.</a:t>
            </a:r>
          </a:p>
          <a:p>
            <a:r>
              <a:rPr lang="en-US" dirty="0"/>
              <a:t>PIP-II Machine Advisory Committee (P2MAC) Review (April 2017).</a:t>
            </a:r>
          </a:p>
          <a:p>
            <a:pPr marL="0" indent="0">
              <a:buNone/>
            </a:pPr>
            <a:r>
              <a:rPr lang="en-US" sz="2000" dirty="0">
                <a:cs typeface="Helvetica"/>
              </a:rPr>
              <a:t>Recommendations</a:t>
            </a:r>
            <a:endParaRPr lang="en-US" dirty="0"/>
          </a:p>
          <a:p>
            <a:pPr lvl="1"/>
            <a:r>
              <a:rPr lang="en-US" dirty="0"/>
              <a:t>“Develop milestones for hardware upgrade R&amp;D including Main Injector RF system design down-selection and Recycler new 53 MHz RF cavity design”.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35744" y="965900"/>
            <a:ext cx="8672513" cy="4773795"/>
          </a:xfrm>
        </p:spPr>
        <p:txBody>
          <a:bodyPr/>
          <a:lstStyle/>
          <a:p>
            <a:r>
              <a:rPr lang="en-US" sz="2300" dirty="0" smtClean="0"/>
              <a:t>ESH is integrated into all phases of the Project</a:t>
            </a:r>
          </a:p>
          <a:p>
            <a:pPr lvl="1"/>
            <a:r>
              <a:rPr lang="en-US" sz="2300" dirty="0" smtClean="0"/>
              <a:t>Design, Construction, Installation</a:t>
            </a:r>
          </a:p>
          <a:p>
            <a:r>
              <a:rPr lang="en-US" sz="2300" dirty="0" smtClean="0"/>
              <a:t>ESH requirements are clearly defined within the Project</a:t>
            </a:r>
          </a:p>
          <a:p>
            <a:pPr lvl="1"/>
            <a:r>
              <a:rPr lang="en-US" sz="2300" dirty="0" smtClean="0"/>
              <a:t>FESHM, FRCM</a:t>
            </a:r>
          </a:p>
          <a:p>
            <a:r>
              <a:rPr lang="en-US" sz="2300" dirty="0" smtClean="0"/>
              <a:t>Design &amp; installation review process includes </a:t>
            </a:r>
            <a:r>
              <a:rPr lang="en-US" sz="2300" dirty="0"/>
              <a:t>an ESH </a:t>
            </a:r>
            <a:r>
              <a:rPr lang="en-US" sz="2300" dirty="0" smtClean="0"/>
              <a:t>component</a:t>
            </a:r>
          </a:p>
          <a:p>
            <a:r>
              <a:rPr lang="en-US" sz="2300" dirty="0"/>
              <a:t>Utilize Fermilab’s work planning requirements &amp; </a:t>
            </a:r>
            <a:r>
              <a:rPr lang="en-US" sz="2300" dirty="0" smtClean="0"/>
              <a:t>processes</a:t>
            </a:r>
          </a:p>
          <a:p>
            <a:pPr lvl="1"/>
            <a:r>
              <a:rPr lang="en-US" sz="2300" dirty="0" smtClean="0"/>
              <a:t>Hazard analysis</a:t>
            </a:r>
          </a:p>
          <a:p>
            <a:pPr lvl="1"/>
            <a:r>
              <a:rPr lang="en-US" sz="2300" dirty="0" smtClean="0"/>
              <a:t>Daily work planning meeting</a:t>
            </a:r>
          </a:p>
          <a:p>
            <a:r>
              <a:rPr lang="en-US" sz="2300" dirty="0" smtClean="0"/>
              <a:t>QA/QC activity such as:</a:t>
            </a:r>
          </a:p>
          <a:p>
            <a:pPr lvl="1"/>
            <a:r>
              <a:rPr lang="en-US" sz="2300" dirty="0" smtClean="0"/>
              <a:t>Follow the project quality program</a:t>
            </a:r>
            <a:endParaRPr lang="en-US" sz="2300" dirty="0"/>
          </a:p>
          <a:p>
            <a:pPr lvl="1"/>
            <a:r>
              <a:rPr lang="en-US" sz="2300" dirty="0" err="1" smtClean="0"/>
              <a:t>Flowdown</a:t>
            </a:r>
            <a:r>
              <a:rPr lang="en-US" sz="2300" dirty="0" smtClean="0"/>
              <a:t> to vendors/collaborators</a:t>
            </a:r>
          </a:p>
          <a:p>
            <a:pPr lvl="1"/>
            <a:r>
              <a:rPr lang="en-US" sz="2300" dirty="0" smtClean="0"/>
              <a:t>Test protocols in development</a:t>
            </a:r>
            <a:r>
              <a:rPr lang="en-US" dirty="0" smtClean="0"/>
              <a:t>	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69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290232"/>
            <a:ext cx="8693150" cy="20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6704"/>
              </p:ext>
            </p:extLst>
          </p:nvPr>
        </p:nvGraphicFramePr>
        <p:xfrm>
          <a:off x="751474" y="2232660"/>
          <a:ext cx="7641053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8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14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83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121.4.2.2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Recycler/MI Project</a:t>
                      </a:r>
                      <a:r>
                        <a:rPr lang="en-US" baseline="0" dirty="0"/>
                        <a:t> Management and Coordination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620-v5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121.4.2.3-4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Recycler/MI RR Cavity and MI RF System Upgrade.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623-v8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 smtClean="0"/>
              <a:t>Technical </a:t>
            </a:r>
            <a:r>
              <a:rPr lang="en-US" dirty="0"/>
              <a:t>Progress to Date</a:t>
            </a:r>
          </a:p>
          <a:p>
            <a:r>
              <a:rPr lang="en-US" dirty="0" smtClean="0"/>
              <a:t>ESH&amp;Q</a:t>
            </a:r>
            <a:endParaRPr lang="en-US" dirty="0"/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 are well defined.</a:t>
            </a:r>
          </a:p>
          <a:p>
            <a:r>
              <a:rPr lang="en-US" dirty="0" smtClean="0"/>
              <a:t>Plans for Prototypes and Testing in Place.</a:t>
            </a:r>
          </a:p>
          <a:p>
            <a:r>
              <a:rPr lang="en-US" dirty="0" smtClean="0"/>
              <a:t>Teams Organized to Make Progress on Every Front.</a:t>
            </a:r>
          </a:p>
          <a:p>
            <a:r>
              <a:rPr lang="en-US" dirty="0"/>
              <a:t>Interfaces, </a:t>
            </a:r>
            <a:r>
              <a:rPr lang="en-US" dirty="0" smtClean="0"/>
              <a:t>Risks</a:t>
            </a:r>
            <a:r>
              <a:rPr lang="en-US" dirty="0"/>
              <a:t>, ES&amp;H </a:t>
            </a:r>
            <a:r>
              <a:rPr lang="en-US" dirty="0" smtClean="0"/>
              <a:t>Issues </a:t>
            </a:r>
            <a:r>
              <a:rPr lang="en-US" dirty="0"/>
              <a:t>are </a:t>
            </a:r>
            <a:r>
              <a:rPr lang="en-US" dirty="0" smtClean="0"/>
              <a:t>Actively Managed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Joseph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E. Dey : Senior RF Design Engineer</a:t>
            </a:r>
          </a:p>
          <a:p>
            <a:pPr lvl="1"/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NOvA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- Main Injector RF Cavities L3 Manager</a:t>
            </a:r>
          </a:p>
          <a:p>
            <a:pPr lvl="1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Mu2e - Delivery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Ring RF L3 Manager</a:t>
            </a:r>
          </a:p>
          <a:p>
            <a:pPr lvl="1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Recycler RF AIP L2 Manager</a:t>
            </a:r>
          </a:p>
          <a:p>
            <a:pPr lvl="1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Accelerator Division RF Department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Recycler Requirements</a:t>
            </a:r>
          </a:p>
          <a:p>
            <a:pPr lvl="1"/>
            <a:r>
              <a:rPr lang="en-US" dirty="0"/>
              <a:t>Slip Stack at 20 Hz</a:t>
            </a:r>
          </a:p>
          <a:p>
            <a:pPr lvl="2"/>
            <a:r>
              <a:rPr lang="en-US" dirty="0"/>
              <a:t>Slip stacking cavities with higher voltage.</a:t>
            </a:r>
          </a:p>
          <a:p>
            <a:pPr lvl="1"/>
            <a:r>
              <a:rPr lang="en-US" dirty="0"/>
              <a:t>Support Main Injector operations from 60-120 GeV.</a:t>
            </a:r>
          </a:p>
          <a:p>
            <a:pPr lvl="2"/>
            <a:r>
              <a:rPr lang="en-US" dirty="0"/>
              <a:t>Slip stacking cavities should be able to work CW.</a:t>
            </a:r>
          </a:p>
          <a:p>
            <a:r>
              <a:rPr lang="en-US" dirty="0"/>
              <a:t>Main Injector requirements</a:t>
            </a:r>
          </a:p>
          <a:p>
            <a:pPr lvl="1"/>
            <a:r>
              <a:rPr lang="en-US" dirty="0"/>
              <a:t>Have enough RF power to accelerate up to 7.5E13ppp with a 1.2 sec cycle time.</a:t>
            </a:r>
          </a:p>
          <a:p>
            <a:pPr lvl="2"/>
            <a:r>
              <a:rPr lang="en-US" dirty="0"/>
              <a:t>Increase the RF power in all 20 MI RF stations.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9" y="1151837"/>
            <a:ext cx="4476916" cy="293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ew_u2_mo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3936" y="3454990"/>
            <a:ext cx="3514401" cy="269437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7570555" y="3805136"/>
            <a:ext cx="228600" cy="1219200"/>
          </a:xfrm>
          <a:prstGeom prst="straightConnector1">
            <a:avLst/>
          </a:prstGeom>
          <a:ln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351355" y="2814536"/>
            <a:ext cx="281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maxEs=7.4MV/m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@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r=2.5 </a:t>
            </a:r>
            <a:r>
              <a:rPr lang="en-US" sz="2000" dirty="0">
                <a:solidFill>
                  <a:srgbClr val="FF0000"/>
                </a:solidFill>
              </a:rPr>
              <a:t>and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r=1.2 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with 20mm gap rounding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4485727"/>
            <a:ext cx="5046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Second Harmonic Cavity Design for Project X Main Injector</a:t>
            </a:r>
          </a:p>
          <a:p>
            <a:r>
              <a:rPr lang="en-US" sz="1600" dirty="0" smtClean="0"/>
              <a:t>IPAC 2012, New Orleans, Louisiana</a:t>
            </a:r>
          </a:p>
          <a:p>
            <a:r>
              <a:rPr lang="en-US" sz="1600" dirty="0" err="1" smtClean="0"/>
              <a:t>Liling</a:t>
            </a:r>
            <a:r>
              <a:rPr lang="en-US" sz="1600" dirty="0" smtClean="0"/>
              <a:t> Xiao, Cho-</a:t>
            </a:r>
            <a:r>
              <a:rPr lang="en-US" sz="1600" dirty="0" err="1" smtClean="0"/>
              <a:t>Kuen</a:t>
            </a:r>
            <a:r>
              <a:rPr lang="en-US" sz="1600" dirty="0" smtClean="0"/>
              <a:t> Ng, SLAC</a:t>
            </a:r>
          </a:p>
          <a:p>
            <a:r>
              <a:rPr lang="en-US" sz="1600" dirty="0" smtClean="0"/>
              <a:t>J. Dey, I. </a:t>
            </a:r>
            <a:r>
              <a:rPr lang="en-US" sz="1600" dirty="0" err="1" smtClean="0"/>
              <a:t>Kourbanis</a:t>
            </a:r>
            <a:r>
              <a:rPr lang="en-US" sz="1600" dirty="0" smtClean="0"/>
              <a:t>, FNAL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32062" y="1340934"/>
            <a:ext cx="30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Recycler 53 MHz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3980"/>
            <a:ext cx="407047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27" descr="DSC003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88" y="1276451"/>
            <a:ext cx="3410248" cy="25576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7562" y="4230094"/>
            <a:ext cx="3673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MI-RF Power Upgrade</a:t>
            </a:r>
          </a:p>
          <a:p>
            <a:pPr algn="ctr"/>
            <a:r>
              <a:rPr lang="en-US" sz="2000" dirty="0" smtClean="0"/>
              <a:t>Option 1 - Two Power Amplifier</a:t>
            </a:r>
          </a:p>
        </p:txBody>
      </p:sp>
    </p:spTree>
    <p:extLst>
      <p:ext uri="{BB962C8B-B14F-4D97-AF65-F5344CB8AC3E}">
        <p14:creationId xmlns:p14="http://schemas.microsoft.com/office/powerpoint/2010/main" val="363318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6" y="1063189"/>
            <a:ext cx="3886200" cy="502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07" y="1063189"/>
            <a:ext cx="3886200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5148" y="990427"/>
            <a:ext cx="3647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MI-RF Power Upgrade</a:t>
            </a:r>
          </a:p>
          <a:p>
            <a:r>
              <a:rPr lang="en-US" sz="2000" dirty="0" smtClean="0"/>
              <a:t>Option 2 - One Power Amplifier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527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lvl="0"/>
            <a:r>
              <a:rPr lang="en-US" dirty="0"/>
              <a:t>Deliver 3 new 53 MHz cavities that meet their design requirements along with their driver amplifiers.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Remove the old 53 MHz cavities and install the 3 new cavities in their place.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Deliver 20 upgraded MI RF stations along with their corresponding modulators and their solid state drivers.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Joseph E. Dey | Recycler and Main Injector | Booster/Recycler/Main Injector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73743"/>
              </p:ext>
            </p:extLst>
          </p:nvPr>
        </p:nvGraphicFramePr>
        <p:xfrm>
          <a:off x="506627" y="1358137"/>
          <a:ext cx="8266670" cy="452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4" imgW="23888584" imgH="12858634" progId="Excel.Sheet.12">
                  <p:embed/>
                </p:oleObj>
              </mc:Choice>
              <mc:Fallback>
                <p:oleObj name="Worksheet" r:id="rId4" imgW="23888584" imgH="1285863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627" y="1358137"/>
                        <a:ext cx="8266670" cy="4523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801467" y="5494902"/>
            <a:ext cx="7383684" cy="172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4264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11912</TotalTime>
  <Words>936</Words>
  <Application>Microsoft Macintosh PowerPoint</Application>
  <PresentationFormat>On-screen Show (4:3)</PresentationFormat>
  <Paragraphs>204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Geneva</vt:lpstr>
      <vt:lpstr>Helvetica</vt:lpstr>
      <vt:lpstr>ＭＳ Ｐゴシック</vt:lpstr>
      <vt:lpstr>FermilabPartnerships_PPT_090915</vt:lpstr>
      <vt:lpstr>Worksheet</vt:lpstr>
      <vt:lpstr>PowerPoint Presentation</vt:lpstr>
      <vt:lpstr>Outline</vt:lpstr>
      <vt:lpstr>About Me:</vt:lpstr>
      <vt:lpstr>WBS L3 System Requirements</vt:lpstr>
      <vt:lpstr>Conceptual Design and Design Maturity</vt:lpstr>
      <vt:lpstr>Conceptual Design and Design Maturity</vt:lpstr>
      <vt:lpstr>Conceptual Design and Design Maturity</vt:lpstr>
      <vt:lpstr>Scope and Deliverables</vt:lpstr>
      <vt:lpstr>Interfaces</vt:lpstr>
      <vt:lpstr>Progress to date</vt:lpstr>
      <vt:lpstr>Progress to date</vt:lpstr>
      <vt:lpstr>Progress to date</vt:lpstr>
      <vt:lpstr>Progress to date</vt:lpstr>
      <vt:lpstr>Progress to date</vt:lpstr>
      <vt:lpstr>Risk Management</vt:lpstr>
      <vt:lpstr>Design Review Plan</vt:lpstr>
      <vt:lpstr>ESH&amp;Q</vt:lpstr>
      <vt:lpstr>Cost Summary</vt:lpstr>
      <vt:lpstr>BOE Summary</vt:lpstr>
      <vt:lpstr>Summary</vt:lpstr>
    </vt:vector>
  </TitlesOfParts>
  <Company>Sandbox Studio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Joseph E Dey</cp:lastModifiedBy>
  <cp:revision>166</cp:revision>
  <cp:lastPrinted>2017-10-03T18:34:52Z</cp:lastPrinted>
  <dcterms:created xsi:type="dcterms:W3CDTF">2017-04-21T15:07:14Z</dcterms:created>
  <dcterms:modified xsi:type="dcterms:W3CDTF">2017-10-04T20:21:14Z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