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122" r:id="rId5"/>
  </p:sldMasterIdLst>
  <p:notesMasterIdLst>
    <p:notesMasterId r:id="rId37"/>
  </p:notesMasterIdLst>
  <p:handoutMasterIdLst>
    <p:handoutMasterId r:id="rId38"/>
  </p:handoutMasterIdLst>
  <p:sldIdLst>
    <p:sldId id="340" r:id="rId6"/>
    <p:sldId id="319" r:id="rId7"/>
    <p:sldId id="296" r:id="rId8"/>
    <p:sldId id="297" r:id="rId9"/>
    <p:sldId id="328" r:id="rId10"/>
    <p:sldId id="320" r:id="rId11"/>
    <p:sldId id="333" r:id="rId12"/>
    <p:sldId id="334" r:id="rId13"/>
    <p:sldId id="338" r:id="rId14"/>
    <p:sldId id="327" r:id="rId15"/>
    <p:sldId id="339" r:id="rId16"/>
    <p:sldId id="335" r:id="rId17"/>
    <p:sldId id="336" r:id="rId18"/>
    <p:sldId id="329" r:id="rId19"/>
    <p:sldId id="337" r:id="rId20"/>
    <p:sldId id="321" r:id="rId21"/>
    <p:sldId id="330" r:id="rId22"/>
    <p:sldId id="322" r:id="rId23"/>
    <p:sldId id="332" r:id="rId24"/>
    <p:sldId id="304" r:id="rId25"/>
    <p:sldId id="331" r:id="rId26"/>
    <p:sldId id="323" r:id="rId27"/>
    <p:sldId id="312" r:id="rId28"/>
    <p:sldId id="346" r:id="rId29"/>
    <p:sldId id="324" r:id="rId30"/>
    <p:sldId id="347" r:id="rId31"/>
    <p:sldId id="348" r:id="rId32"/>
    <p:sldId id="351" r:id="rId33"/>
    <p:sldId id="345" r:id="rId34"/>
    <p:sldId id="315" r:id="rId35"/>
    <p:sldId id="317" r:id="rId36"/>
  </p:sldIdLst>
  <p:sldSz cx="9144000" cy="6858000" type="screen4x3"/>
  <p:notesSz cx="6950075" cy="9236075"/>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94353" autoAdjust="0"/>
  </p:normalViewPr>
  <p:slideViewPr>
    <p:cSldViewPr snapToGrid="0" snapToObjects="1" showGuides="1">
      <p:cViewPr varScale="1">
        <p:scale>
          <a:sx n="79" d="100"/>
          <a:sy n="79" d="100"/>
        </p:scale>
        <p:origin x="1434" y="84"/>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2" tIns="46241" rIns="92482" bIns="4624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wrap="square" lIns="92482" tIns="46241" rIns="92482" bIns="4624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10/4/2017</a:t>
            </a:fld>
            <a:endParaRPr lang="en-US"/>
          </a:p>
        </p:txBody>
      </p:sp>
      <p:sp>
        <p:nvSpPr>
          <p:cNvPr id="4" name="Footer Placeholder 3"/>
          <p:cNvSpPr>
            <a:spLocks noGrp="1"/>
          </p:cNvSpPr>
          <p:nvPr>
            <p:ph type="ftr" sz="quarter" idx="2"/>
          </p:nvPr>
        </p:nvSpPr>
        <p:spPr>
          <a:xfrm>
            <a:off x="1" y="8772670"/>
            <a:ext cx="3011699" cy="461804"/>
          </a:xfrm>
          <a:prstGeom prst="rect">
            <a:avLst/>
          </a:prstGeom>
        </p:spPr>
        <p:txBody>
          <a:bodyPr vert="horz" lIns="92482" tIns="46241" rIns="92482" bIns="4624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36769" y="8772670"/>
            <a:ext cx="3011699" cy="461804"/>
          </a:xfrm>
          <a:prstGeom prst="rect">
            <a:avLst/>
          </a:prstGeom>
        </p:spPr>
        <p:txBody>
          <a:bodyPr vert="horz" wrap="square" lIns="92482" tIns="46241" rIns="92482" bIns="4624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2" tIns="46241" rIns="92482" bIns="4624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36769" y="0"/>
            <a:ext cx="3011699" cy="461804"/>
          </a:xfrm>
          <a:prstGeom prst="rect">
            <a:avLst/>
          </a:prstGeom>
        </p:spPr>
        <p:txBody>
          <a:bodyPr vert="horz" wrap="square" lIns="92482" tIns="46241" rIns="92482" bIns="4624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10/4/2017</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2" tIns="46241" rIns="92482" bIns="46241"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1" rIns="92482" bIns="4624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772670"/>
            <a:ext cx="3011699" cy="461804"/>
          </a:xfrm>
          <a:prstGeom prst="rect">
            <a:avLst/>
          </a:prstGeom>
        </p:spPr>
        <p:txBody>
          <a:bodyPr vert="horz" lIns="92482" tIns="46241" rIns="92482" bIns="4624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36769" y="8772670"/>
            <a:ext cx="3011699" cy="461804"/>
          </a:xfrm>
          <a:prstGeom prst="rect">
            <a:avLst/>
          </a:prstGeom>
        </p:spPr>
        <p:txBody>
          <a:bodyPr vert="horz" wrap="square" lIns="92482" tIns="46241" rIns="92482" bIns="4624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454681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sp>
        <p:nvSpPr>
          <p:cNvPr id="2" name="TextBox 1"/>
          <p:cNvSpPr txBox="1"/>
          <p:nvPr userDrawn="1"/>
        </p:nvSpPr>
        <p:spPr>
          <a:xfrm>
            <a:off x="5670218" y="5608047"/>
            <a:ext cx="3143723" cy="738664"/>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	India Institutes Fermilab Collaboration </a:t>
            </a:r>
          </a:p>
          <a:p>
            <a:endParaRPr lang="en-US" dirty="0"/>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391EF5-C760-C04B-A75E-ECFBD161C3B5}" type="datetime1">
              <a:rPr lang="en-US" smtClean="0"/>
              <a:t>10/4/2017</a:t>
            </a:fld>
            <a:endParaRPr lang="en-US" dirty="0"/>
          </a:p>
        </p:txBody>
      </p:sp>
      <p:sp>
        <p:nvSpPr>
          <p:cNvPr id="11" name="Footer Placeholder 4"/>
          <p:cNvSpPr>
            <a:spLocks noGrp="1"/>
          </p:cNvSpPr>
          <p:nvPr>
            <p:ph type="ftr" sz="quarter" idx="3"/>
          </p:nvPr>
        </p:nvSpPr>
        <p:spPr>
          <a:xfrm>
            <a:off x="153060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 Breakout Session Title</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395D54D-4ED0-4141-A95D-62BA2F1290A3}" type="datetime1">
              <a:rPr lang="en-US" smtClean="0"/>
              <a:t>10/4/2017</a:t>
            </a:fld>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 Breakout Session Title</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fld id="{36A15828-3D9F-6E4D-A4DD-A7664D08B785}" type="datetime1">
              <a:rPr lang="en-US" smtClean="0"/>
              <a:t>10/4/2017</a:t>
            </a:fld>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a:t>Presenter | Presentation Title | Breakout Session Title</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fld id="{8ADDA34F-C36A-5544-B436-C0A9A70DB962}" type="datetime1">
              <a:rPr lang="en-US" smtClean="0"/>
              <a:t>10/4/2017</a:t>
            </a:fld>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a:t>Presenter | Presentation Title | Breakout Session Title</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E36192D-4311-324F-ADFE-CA20F479172B}" type="datetime1">
              <a:rPr lang="en-US" smtClean="0"/>
              <a:t>10/4/2017</a:t>
            </a:fld>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a:t>Presenter | Presentation Title | Breakout Session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fld id="{C4C2E457-85BC-2944-A981-AD7D3E009BA7}" type="datetime1">
              <a:rPr lang="en-US" smtClean="0"/>
              <a:t>10/4/2017</a:t>
            </a:fld>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a:t>Presenter | Presentation Title | Breakout Session Title</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sp>
        <p:nvSpPr>
          <p:cNvPr id="2" name="TextBox 1"/>
          <p:cNvSpPr txBox="1"/>
          <p:nvPr userDrawn="1"/>
        </p:nvSpPr>
        <p:spPr>
          <a:xfrm>
            <a:off x="5670218" y="5236572"/>
            <a:ext cx="3143723" cy="1107996"/>
          </a:xfrm>
          <a:prstGeom prst="rect">
            <a:avLst/>
          </a:prstGeom>
          <a:noFill/>
        </p:spPr>
        <p:txBody>
          <a:bodyPr wrap="square" lIns="0" tIns="0" rIns="0" b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4C97"/>
                </a:solidFill>
                <a:effectLst/>
                <a:uLnTx/>
                <a:uFillTx/>
                <a:latin typeface="Helvetica"/>
                <a:cs typeface="Helvetica"/>
              </a:rPr>
              <a:t>In partnership with: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4C97"/>
                </a:solidFill>
                <a:effectLst/>
                <a:uLnTx/>
                <a:uFillTx/>
                <a:latin typeface="Helvetica"/>
                <a:ea typeface="Geneva" charset="0"/>
                <a:cs typeface="Helvetica"/>
              </a:rPr>
              <a:t>   India Institutes </a:t>
            </a:r>
            <a:r>
              <a:rPr kumimoji="0" lang="en-US" sz="1200" b="0" i="0" u="none" strike="noStrike" kern="1200" cap="none" spc="0" normalizeH="0" baseline="0" noProof="0" dirty="0" err="1">
                <a:ln>
                  <a:noFill/>
                </a:ln>
                <a:solidFill>
                  <a:srgbClr val="004C97"/>
                </a:solidFill>
                <a:effectLst/>
                <a:uLnTx/>
                <a:uFillTx/>
                <a:latin typeface="Helvetica"/>
                <a:ea typeface="Geneva" charset="0"/>
                <a:cs typeface="Helvetica"/>
              </a:rPr>
              <a:t>Fermilab</a:t>
            </a:r>
            <a:r>
              <a:rPr kumimoji="0" lang="en-US" sz="1200" b="0" i="0" u="none" strike="noStrike" kern="1200" cap="none" spc="0" normalizeH="0" baseline="0" noProof="0" dirty="0">
                <a:ln>
                  <a:noFill/>
                </a:ln>
                <a:solidFill>
                  <a:srgbClr val="004C97"/>
                </a:solidFill>
                <a:effectLst/>
                <a:uLnTx/>
                <a:uFillTx/>
                <a:latin typeface="Helvetica"/>
                <a:ea typeface="Geneva" charset="0"/>
                <a:cs typeface="Helvetica"/>
              </a:rPr>
              <a:t> Collaboration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4C97"/>
                </a:solidFill>
                <a:effectLst/>
                <a:uLnTx/>
                <a:uFillTx/>
                <a:latin typeface="Helvetica"/>
                <a:ea typeface="Geneva" charset="0"/>
                <a:cs typeface="Helvetica"/>
              </a:rPr>
              <a:t>   </a:t>
            </a:r>
            <a:r>
              <a:rPr kumimoji="0" lang="en-US" sz="1200" b="0" i="0" u="none" strike="noStrike" kern="1200" cap="none" spc="0" normalizeH="0" baseline="0" noProof="0" dirty="0" err="1">
                <a:ln>
                  <a:noFill/>
                </a:ln>
                <a:solidFill>
                  <a:srgbClr val="004C97"/>
                </a:solidFill>
                <a:effectLst/>
                <a:uLnTx/>
                <a:uFillTx/>
                <a:latin typeface="Helvetica"/>
                <a:ea typeface="Geneva" charset="0"/>
                <a:cs typeface="Helvetica"/>
              </a:rPr>
              <a:t>Istituto</a:t>
            </a:r>
            <a:r>
              <a:rPr kumimoji="0" lang="en-US" sz="1200" b="0" i="0" u="none" strike="noStrike" kern="1200" cap="none" spc="0" normalizeH="0" baseline="0" noProof="0" dirty="0">
                <a:ln>
                  <a:noFill/>
                </a:ln>
                <a:solidFill>
                  <a:srgbClr val="004C97"/>
                </a:solidFill>
                <a:effectLst/>
                <a:uLnTx/>
                <a:uFillTx/>
                <a:latin typeface="Helvetica"/>
                <a:ea typeface="Geneva" charset="0"/>
                <a:cs typeface="Helvetica"/>
              </a:rPr>
              <a:t> Nazionale di </a:t>
            </a:r>
            <a:r>
              <a:rPr kumimoji="0" lang="en-US" sz="1200" b="0" i="0" u="none" strike="noStrike" kern="1200" cap="none" spc="0" normalizeH="0" baseline="0" noProof="0" dirty="0" err="1">
                <a:ln>
                  <a:noFill/>
                </a:ln>
                <a:solidFill>
                  <a:srgbClr val="004C97"/>
                </a:solidFill>
                <a:effectLst/>
                <a:uLnTx/>
                <a:uFillTx/>
                <a:latin typeface="Helvetica"/>
                <a:ea typeface="Geneva" charset="0"/>
                <a:cs typeface="Helvetica"/>
              </a:rPr>
              <a:t>Fisica</a:t>
            </a:r>
            <a:r>
              <a:rPr kumimoji="0" lang="en-US" sz="1200" b="0" i="0" u="none" strike="noStrike" kern="1200" cap="none" spc="0" normalizeH="0" baseline="0" noProof="0" dirty="0">
                <a:ln>
                  <a:noFill/>
                </a:ln>
                <a:solidFill>
                  <a:srgbClr val="004C97"/>
                </a:solidFill>
                <a:effectLst/>
                <a:uLnTx/>
                <a:uFillTx/>
                <a:latin typeface="Helvetica"/>
                <a:ea typeface="Geneva" charset="0"/>
                <a:cs typeface="Helvetica"/>
              </a:rPr>
              <a:t> </a:t>
            </a:r>
            <a:r>
              <a:rPr kumimoji="0" lang="en-US" sz="1200" b="0" i="0" u="none" strike="noStrike" kern="1200" cap="none" spc="0" normalizeH="0" baseline="0" noProof="0" dirty="0" err="1">
                <a:ln>
                  <a:noFill/>
                </a:ln>
                <a:solidFill>
                  <a:srgbClr val="004C97"/>
                </a:solidFill>
                <a:effectLst/>
                <a:uLnTx/>
                <a:uFillTx/>
                <a:latin typeface="Helvetica"/>
                <a:ea typeface="Geneva" charset="0"/>
                <a:cs typeface="Helvetica"/>
              </a:rPr>
              <a:t>Nucleare</a:t>
            </a:r>
            <a:endParaRPr kumimoji="0" lang="en-US" sz="1200" b="0" i="0" u="none" strike="noStrike" kern="1200" cap="none" spc="0" normalizeH="0" baseline="0" noProof="0" dirty="0">
              <a:ln>
                <a:noFill/>
              </a:ln>
              <a:solidFill>
                <a:srgbClr val="004C97"/>
              </a:solidFill>
              <a:effectLst/>
              <a:uLnTx/>
              <a:uFillTx/>
              <a:latin typeface="Helvetica"/>
              <a:ea typeface="Geneva" charset="0"/>
              <a:cs typeface="Helvetica"/>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4C97"/>
                </a:solidFill>
                <a:effectLst/>
                <a:uLnTx/>
                <a:uFillTx/>
                <a:latin typeface="Helvetica"/>
                <a:ea typeface="Geneva" charset="0"/>
                <a:cs typeface="Helvetica"/>
              </a:rPr>
              <a:t>   Science and Technology Facilities Council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4C97"/>
              </a:solidFill>
              <a:effectLst/>
              <a:uLnTx/>
              <a:uFillTx/>
              <a:latin typeface="Calibri" charset="0"/>
            </a:endParaRP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Tree>
    <p:extLst>
      <p:ext uri="{BB962C8B-B14F-4D97-AF65-F5344CB8AC3E}">
        <p14:creationId xmlns:p14="http://schemas.microsoft.com/office/powerpoint/2010/main" val="275835903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5E4554A-802E-C34E-9114-65C52DA2363A}" type="datetime1">
              <a:rPr lang="en-US" smtClean="0"/>
              <a:t>10/4/2017</a:t>
            </a:fld>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 Breakout Session Title</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10/10/2017</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 Breakout Session Title</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883770405"/>
      </p:ext>
    </p:extLst>
  </p:cSld>
  <p:clrMap bg1="lt1" tx1="dk1" bg2="lt2" tx2="dk2" accent1="accent1" accent2="accent2" accent3="accent3" accent4="accent4" accent5="accent5" accent6="accent6" hlink="hlink" folHlink="folHlink"/>
  <p:sldLayoutIdLst>
    <p:sldLayoutId id="2147484123" r:id="rId1"/>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L3 Manager Name John E. Anderson </a:t>
            </a:r>
          </a:p>
          <a:p>
            <a:r>
              <a:rPr lang="en-US" dirty="0"/>
              <a:t>Presenter Chuck Worel</a:t>
            </a:r>
          </a:p>
          <a:p>
            <a:r>
              <a:rPr lang="en-US" dirty="0"/>
              <a:t>Director’s Review</a:t>
            </a:r>
          </a:p>
          <a:p>
            <a:r>
              <a:rPr lang="en-US" dirty="0"/>
              <a:t>10-12 October 2017</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121.2.20 Linac Safety Systems</a:t>
            </a:r>
          </a:p>
          <a:p>
            <a:r>
              <a:rPr lang="en-US" sz="1800" dirty="0"/>
              <a:t>Linac Safety Systems</a:t>
            </a:r>
          </a:p>
        </p:txBody>
      </p:sp>
    </p:spTree>
    <p:extLst>
      <p:ext uri="{BB962C8B-B14F-4D97-AF65-F5344CB8AC3E}">
        <p14:creationId xmlns:p14="http://schemas.microsoft.com/office/powerpoint/2010/main" val="200106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and Design Maturity</a:t>
            </a:r>
          </a:p>
        </p:txBody>
      </p:sp>
      <p:sp>
        <p:nvSpPr>
          <p:cNvPr id="3" name="Content Placeholder 2"/>
          <p:cNvSpPr>
            <a:spLocks noGrp="1"/>
          </p:cNvSpPr>
          <p:nvPr>
            <p:ph idx="1"/>
          </p:nvPr>
        </p:nvSpPr>
        <p:spPr>
          <a:xfrm>
            <a:off x="228600" y="1043046"/>
            <a:ext cx="8672513" cy="5167749"/>
          </a:xfrm>
        </p:spPr>
        <p:txBody>
          <a:bodyPr>
            <a:normAutofit/>
          </a:bodyPr>
          <a:lstStyle/>
          <a:p>
            <a:r>
              <a:rPr lang="en-US" sz="2600" dirty="0"/>
              <a:t>PIP II Linac and Transport </a:t>
            </a:r>
          </a:p>
          <a:p>
            <a:pPr lvl="1"/>
            <a:r>
              <a:rPr lang="en-US" sz="2400" dirty="0"/>
              <a:t>Conceptual Design of the Linac and Transport RSIS </a:t>
            </a:r>
          </a:p>
          <a:p>
            <a:pPr lvl="2"/>
            <a:r>
              <a:rPr lang="en-US" sz="2200" dirty="0"/>
              <a:t>Based upon civil drawing package and </a:t>
            </a:r>
            <a:br>
              <a:rPr lang="en-US" sz="2200" dirty="0"/>
            </a:br>
            <a:r>
              <a:rPr lang="en-US" sz="2200" dirty="0"/>
              <a:t>RSIS operational experience</a:t>
            </a:r>
          </a:p>
          <a:p>
            <a:pPr lvl="2"/>
            <a:r>
              <a:rPr lang="en-US" sz="2200" dirty="0"/>
              <a:t>Linac and Transport enclosures will be sectioned into four radiological enclosures based upon operational needs</a:t>
            </a:r>
          </a:p>
          <a:p>
            <a:pPr lvl="2"/>
            <a:r>
              <a:rPr lang="en-US" sz="2200" dirty="0"/>
              <a:t>The Four Enclosures are Identified as </a:t>
            </a:r>
          </a:p>
          <a:p>
            <a:pPr lvl="3"/>
            <a:r>
              <a:rPr lang="en-US" sz="2200" dirty="0"/>
              <a:t>(Note: Ion Source area is not interlocked)</a:t>
            </a:r>
          </a:p>
          <a:p>
            <a:pPr lvl="3"/>
            <a:r>
              <a:rPr lang="en-US" sz="2200" dirty="0"/>
              <a:t>The RFQ  Includes the MEBT </a:t>
            </a:r>
          </a:p>
          <a:p>
            <a:pPr lvl="3"/>
            <a:r>
              <a:rPr lang="en-US" sz="2200" dirty="0"/>
              <a:t>The Linac</a:t>
            </a:r>
          </a:p>
          <a:p>
            <a:pPr lvl="3"/>
            <a:r>
              <a:rPr lang="en-US" sz="2200" dirty="0"/>
              <a:t>The Transport</a:t>
            </a:r>
          </a:p>
          <a:p>
            <a:pPr lvl="3"/>
            <a:r>
              <a:rPr lang="en-US" sz="2200" dirty="0"/>
              <a:t>The Absorber</a:t>
            </a:r>
          </a:p>
          <a:p>
            <a:pPr lvl="2"/>
            <a:endParaRPr lang="en-US" sz="2900" dirty="0"/>
          </a:p>
          <a:p>
            <a:pPr marL="914400" lvl="2" indent="0">
              <a:buNone/>
            </a:pPr>
            <a:endParaRPr lang="en-US" sz="2900" dirty="0"/>
          </a:p>
          <a:p>
            <a:pPr lvl="1"/>
            <a:endParaRPr lang="en-US" dirty="0"/>
          </a:p>
          <a:p>
            <a:endParaRPr lang="en-US" dirty="0"/>
          </a:p>
          <a:p>
            <a:endParaRPr lang="en-US" dirty="0"/>
          </a:p>
        </p:txBody>
      </p:sp>
      <p:sp>
        <p:nvSpPr>
          <p:cNvPr id="4" name="Date Placeholder 3"/>
          <p:cNvSpPr>
            <a:spLocks noGrp="1"/>
          </p:cNvSpPr>
          <p:nvPr>
            <p:ph type="dt" sz="half" idx="2"/>
          </p:nvPr>
        </p:nvSpPr>
        <p:spPr/>
        <p:txBody>
          <a:bodyPr/>
          <a:lstStyle/>
          <a:p>
            <a:pPr>
              <a:defRPr/>
            </a:pPr>
            <a:fld id="{BFCBB9DE-8E9E-CB48-8B1F-7ADF62DAF4CD}"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349278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and Design Maturity</a:t>
            </a:r>
          </a:p>
        </p:txBody>
      </p:sp>
      <p:sp>
        <p:nvSpPr>
          <p:cNvPr id="3" name="Content Placeholder 2"/>
          <p:cNvSpPr>
            <a:spLocks noGrp="1"/>
          </p:cNvSpPr>
          <p:nvPr>
            <p:ph idx="1"/>
          </p:nvPr>
        </p:nvSpPr>
        <p:spPr>
          <a:xfrm>
            <a:off x="228600" y="1043046"/>
            <a:ext cx="8672513" cy="5167749"/>
          </a:xfrm>
        </p:spPr>
        <p:txBody>
          <a:bodyPr>
            <a:normAutofit/>
          </a:bodyPr>
          <a:lstStyle/>
          <a:p>
            <a:pPr lvl="2">
              <a:spcBef>
                <a:spcPts val="576"/>
              </a:spcBef>
            </a:pPr>
            <a:r>
              <a:rPr lang="en-US" sz="2200" dirty="0"/>
              <a:t>Total Loss Monitors (TLMs) are included in the design</a:t>
            </a:r>
          </a:p>
          <a:p>
            <a:pPr lvl="3">
              <a:spcBef>
                <a:spcPts val="576"/>
              </a:spcBef>
            </a:pPr>
            <a:r>
              <a:rPr lang="en-US" sz="2200" dirty="0"/>
              <a:t>A TLM is a cable based ionization chamber used for a beam loss measurement system</a:t>
            </a:r>
          </a:p>
          <a:p>
            <a:pPr lvl="3">
              <a:spcBef>
                <a:spcPts val="576"/>
              </a:spcBef>
            </a:pPr>
            <a:r>
              <a:rPr lang="en-US" sz="2200" dirty="0"/>
              <a:t>Loss measurement is in real time and scalable</a:t>
            </a:r>
          </a:p>
          <a:p>
            <a:pPr lvl="3">
              <a:spcBef>
                <a:spcPts val="576"/>
              </a:spcBef>
            </a:pPr>
            <a:r>
              <a:rPr lang="en-US" sz="2200" dirty="0"/>
              <a:t>TLMs are fail safe </a:t>
            </a:r>
          </a:p>
          <a:p>
            <a:pPr lvl="3">
              <a:spcBef>
                <a:spcPts val="576"/>
              </a:spcBef>
            </a:pPr>
            <a:r>
              <a:rPr lang="en-US" sz="2200" dirty="0"/>
              <a:t>Location of TLMs have not been identified </a:t>
            </a:r>
          </a:p>
          <a:p>
            <a:pPr lvl="3">
              <a:spcBef>
                <a:spcPts val="576"/>
              </a:spcBef>
            </a:pPr>
            <a:endParaRPr lang="en-US" dirty="0"/>
          </a:p>
          <a:p>
            <a:pPr lvl="3"/>
            <a:endParaRPr lang="en-US" sz="2000" dirty="0"/>
          </a:p>
          <a:p>
            <a:pPr lvl="2"/>
            <a:endParaRPr lang="en-US" sz="2900" dirty="0"/>
          </a:p>
          <a:p>
            <a:pPr marL="914400" lvl="2" indent="0">
              <a:buNone/>
            </a:pPr>
            <a:endParaRPr lang="en-US" sz="2900" dirty="0"/>
          </a:p>
          <a:p>
            <a:pPr lvl="1"/>
            <a:endParaRPr lang="en-US" dirty="0"/>
          </a:p>
          <a:p>
            <a:endParaRPr lang="en-US" dirty="0"/>
          </a:p>
          <a:p>
            <a:endParaRPr lang="en-US" dirty="0"/>
          </a:p>
        </p:txBody>
      </p:sp>
      <p:sp>
        <p:nvSpPr>
          <p:cNvPr id="4" name="Date Placeholder 3"/>
          <p:cNvSpPr>
            <a:spLocks noGrp="1"/>
          </p:cNvSpPr>
          <p:nvPr>
            <p:ph type="dt" sz="half" idx="2"/>
          </p:nvPr>
        </p:nvSpPr>
        <p:spPr/>
        <p:txBody>
          <a:bodyPr/>
          <a:lstStyle/>
          <a:p>
            <a:pPr>
              <a:defRPr/>
            </a:pPr>
            <a:fld id="{BFCBB9DE-8E9E-CB48-8B1F-7ADF62DAF4CD}"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230862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PIP-II Enclosure Identification</a:t>
            </a:r>
          </a:p>
        </p:txBody>
      </p:sp>
      <p:pic>
        <p:nvPicPr>
          <p:cNvPr id="8" name="Content Placeholder 7"/>
          <p:cNvPicPr>
            <a:picLocks noGrp="1" noChangeAspect="1"/>
          </p:cNvPicPr>
          <p:nvPr>
            <p:ph idx="1"/>
          </p:nvPr>
        </p:nvPicPr>
        <p:blipFill>
          <a:blip r:embed="rId2"/>
          <a:stretch>
            <a:fillRect/>
          </a:stretch>
        </p:blipFill>
        <p:spPr>
          <a:xfrm>
            <a:off x="234569" y="893568"/>
            <a:ext cx="8693150" cy="5397504"/>
          </a:xfrm>
        </p:spPr>
      </p:pic>
      <p:sp>
        <p:nvSpPr>
          <p:cNvPr id="4" name="Date Placeholder 3"/>
          <p:cNvSpPr>
            <a:spLocks noGrp="1"/>
          </p:cNvSpPr>
          <p:nvPr>
            <p:ph type="dt" sz="half" idx="2"/>
          </p:nvPr>
        </p:nvSpPr>
        <p:spPr/>
        <p:txBody>
          <a:bodyPr/>
          <a:lstStyle/>
          <a:p>
            <a:pPr>
              <a:defRPr/>
            </a:pPr>
            <a:fld id="{B0391EF5-C760-C04B-A75E-ECFBD161C3B5}"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9" name="TextBox 8"/>
          <p:cNvSpPr txBox="1"/>
          <p:nvPr/>
        </p:nvSpPr>
        <p:spPr>
          <a:xfrm>
            <a:off x="6998208" y="3474720"/>
            <a:ext cx="694944" cy="461665"/>
          </a:xfrm>
          <a:prstGeom prst="rect">
            <a:avLst/>
          </a:prstGeom>
          <a:noFill/>
        </p:spPr>
        <p:txBody>
          <a:bodyPr wrap="square" rtlCol="0">
            <a:spAutoFit/>
          </a:bodyPr>
          <a:lstStyle/>
          <a:p>
            <a:r>
              <a:rPr lang="en-US" dirty="0"/>
              <a:t>RFQ</a:t>
            </a:r>
          </a:p>
        </p:txBody>
      </p:sp>
      <p:sp>
        <p:nvSpPr>
          <p:cNvPr id="10" name="TextBox 9"/>
          <p:cNvSpPr txBox="1"/>
          <p:nvPr/>
        </p:nvSpPr>
        <p:spPr>
          <a:xfrm>
            <a:off x="4410456" y="3462876"/>
            <a:ext cx="868680" cy="461665"/>
          </a:xfrm>
          <a:prstGeom prst="rect">
            <a:avLst/>
          </a:prstGeom>
          <a:noFill/>
        </p:spPr>
        <p:txBody>
          <a:bodyPr wrap="square" rtlCol="0">
            <a:spAutoFit/>
          </a:bodyPr>
          <a:lstStyle/>
          <a:p>
            <a:r>
              <a:rPr lang="en-US" dirty="0"/>
              <a:t>Linac</a:t>
            </a:r>
          </a:p>
        </p:txBody>
      </p:sp>
      <p:sp>
        <p:nvSpPr>
          <p:cNvPr id="11" name="TextBox 10"/>
          <p:cNvSpPr txBox="1"/>
          <p:nvPr/>
        </p:nvSpPr>
        <p:spPr>
          <a:xfrm>
            <a:off x="2084832" y="3048000"/>
            <a:ext cx="1450848" cy="461665"/>
          </a:xfrm>
          <a:prstGeom prst="rect">
            <a:avLst/>
          </a:prstGeom>
          <a:noFill/>
        </p:spPr>
        <p:txBody>
          <a:bodyPr wrap="square" rtlCol="0">
            <a:spAutoFit/>
          </a:bodyPr>
          <a:lstStyle/>
          <a:p>
            <a:r>
              <a:rPr lang="en-US" dirty="0"/>
              <a:t>Transport</a:t>
            </a:r>
          </a:p>
        </p:txBody>
      </p:sp>
      <p:sp>
        <p:nvSpPr>
          <p:cNvPr id="12" name="TextBox 11"/>
          <p:cNvSpPr txBox="1"/>
          <p:nvPr/>
        </p:nvSpPr>
        <p:spPr>
          <a:xfrm>
            <a:off x="2926080" y="950976"/>
            <a:ext cx="1182624" cy="461665"/>
          </a:xfrm>
          <a:prstGeom prst="rect">
            <a:avLst/>
          </a:prstGeom>
          <a:noFill/>
        </p:spPr>
        <p:txBody>
          <a:bodyPr wrap="square" rtlCol="0">
            <a:spAutoFit/>
          </a:bodyPr>
          <a:lstStyle/>
          <a:p>
            <a:r>
              <a:rPr lang="en-US" dirty="0"/>
              <a:t>Booster</a:t>
            </a:r>
          </a:p>
        </p:txBody>
      </p:sp>
      <p:sp>
        <p:nvSpPr>
          <p:cNvPr id="14" name="TextBox 13"/>
          <p:cNvSpPr txBox="1"/>
          <p:nvPr/>
        </p:nvSpPr>
        <p:spPr>
          <a:xfrm>
            <a:off x="195072" y="3596640"/>
            <a:ext cx="1353312" cy="461665"/>
          </a:xfrm>
          <a:prstGeom prst="rect">
            <a:avLst/>
          </a:prstGeom>
          <a:noFill/>
        </p:spPr>
        <p:txBody>
          <a:bodyPr wrap="square" rtlCol="0">
            <a:spAutoFit/>
          </a:bodyPr>
          <a:lstStyle/>
          <a:p>
            <a:r>
              <a:rPr lang="en-US" dirty="0"/>
              <a:t>Absorber</a:t>
            </a:r>
          </a:p>
        </p:txBody>
      </p:sp>
      <p:cxnSp>
        <p:nvCxnSpPr>
          <p:cNvPr id="31" name="Straight Arrow Connector 30"/>
          <p:cNvCxnSpPr/>
          <p:nvPr/>
        </p:nvCxnSpPr>
        <p:spPr>
          <a:xfrm flipV="1">
            <a:off x="865632" y="2877312"/>
            <a:ext cx="85344" cy="682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865632" y="3169920"/>
            <a:ext cx="316992" cy="390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7351776" y="3936385"/>
            <a:ext cx="24384" cy="4771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888992" y="3936385"/>
            <a:ext cx="1816608" cy="4771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2791968" y="3924541"/>
            <a:ext cx="1926336" cy="4889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2548128" y="3509665"/>
            <a:ext cx="243840" cy="8184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flipV="1">
            <a:off x="1530602" y="1632097"/>
            <a:ext cx="1261366" cy="14159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1901952" y="1170432"/>
            <a:ext cx="999744" cy="146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3535680" y="1412641"/>
            <a:ext cx="0" cy="4283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864096" y="5047488"/>
            <a:ext cx="1524000" cy="461665"/>
          </a:xfrm>
          <a:prstGeom prst="rect">
            <a:avLst/>
          </a:prstGeom>
          <a:noFill/>
        </p:spPr>
        <p:txBody>
          <a:bodyPr wrap="square" rtlCol="0">
            <a:spAutoFit/>
          </a:bodyPr>
          <a:lstStyle/>
          <a:p>
            <a:r>
              <a:rPr lang="en-US" dirty="0"/>
              <a:t>Ion Source </a:t>
            </a:r>
          </a:p>
        </p:txBody>
      </p:sp>
      <p:cxnSp>
        <p:nvCxnSpPr>
          <p:cNvPr id="57" name="Straight Arrow Connector 56"/>
          <p:cNvCxnSpPr/>
          <p:nvPr/>
        </p:nvCxnSpPr>
        <p:spPr>
          <a:xfrm flipV="1">
            <a:off x="7583424" y="4791456"/>
            <a:ext cx="0" cy="256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09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Total Loss Monitor Chassis &amp; Cable</a:t>
            </a:r>
          </a:p>
        </p:txBody>
      </p:sp>
      <p:pic>
        <p:nvPicPr>
          <p:cNvPr id="8" name="Content Placeholder 7"/>
          <p:cNvPicPr>
            <a:picLocks noGrp="1" noChangeAspect="1"/>
          </p:cNvPicPr>
          <p:nvPr>
            <p:ph idx="1"/>
          </p:nvPr>
        </p:nvPicPr>
        <p:blipFill rotWithShape="1">
          <a:blip r:embed="rId2"/>
          <a:srcRect b="32800"/>
          <a:stretch/>
        </p:blipFill>
        <p:spPr>
          <a:xfrm>
            <a:off x="228600" y="999744"/>
            <a:ext cx="5700808" cy="2048256"/>
          </a:xfrm>
        </p:spPr>
      </p:pic>
      <p:sp>
        <p:nvSpPr>
          <p:cNvPr id="4" name="Date Placeholder 3"/>
          <p:cNvSpPr>
            <a:spLocks noGrp="1"/>
          </p:cNvSpPr>
          <p:nvPr>
            <p:ph type="dt" sz="half" idx="2"/>
          </p:nvPr>
        </p:nvSpPr>
        <p:spPr/>
        <p:txBody>
          <a:bodyPr/>
          <a:lstStyle/>
          <a:p>
            <a:pPr>
              <a:defRPr/>
            </a:pPr>
            <a:fld id="{B0391EF5-C760-C04B-A75E-ECFBD161C3B5}"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10" name="Picture 9"/>
          <p:cNvPicPr>
            <a:picLocks noChangeAspect="1"/>
          </p:cNvPicPr>
          <p:nvPr/>
        </p:nvPicPr>
        <p:blipFill>
          <a:blip r:embed="rId3"/>
          <a:stretch>
            <a:fillRect/>
          </a:stretch>
        </p:blipFill>
        <p:spPr>
          <a:xfrm>
            <a:off x="228600" y="3154176"/>
            <a:ext cx="5582321" cy="3051552"/>
          </a:xfrm>
          <a:prstGeom prst="rect">
            <a:avLst/>
          </a:prstGeom>
        </p:spPr>
      </p:pic>
      <p:sp>
        <p:nvSpPr>
          <p:cNvPr id="11" name="TextBox 10"/>
          <p:cNvSpPr txBox="1"/>
          <p:nvPr/>
        </p:nvSpPr>
        <p:spPr>
          <a:xfrm>
            <a:off x="6583680" y="1706880"/>
            <a:ext cx="1743456" cy="461665"/>
          </a:xfrm>
          <a:prstGeom prst="rect">
            <a:avLst/>
          </a:prstGeom>
          <a:noFill/>
        </p:spPr>
        <p:txBody>
          <a:bodyPr wrap="square" rtlCol="0">
            <a:spAutoFit/>
          </a:bodyPr>
          <a:lstStyle/>
          <a:p>
            <a:r>
              <a:rPr lang="en-US" dirty="0"/>
              <a:t>TLM Chassis</a:t>
            </a:r>
          </a:p>
        </p:txBody>
      </p:sp>
      <p:sp>
        <p:nvSpPr>
          <p:cNvPr id="12" name="TextBox 11"/>
          <p:cNvSpPr txBox="1"/>
          <p:nvPr/>
        </p:nvSpPr>
        <p:spPr>
          <a:xfrm>
            <a:off x="6473952" y="3840480"/>
            <a:ext cx="2097024" cy="1200329"/>
          </a:xfrm>
          <a:prstGeom prst="rect">
            <a:avLst/>
          </a:prstGeom>
          <a:noFill/>
        </p:spPr>
        <p:txBody>
          <a:bodyPr wrap="square" rtlCol="0">
            <a:spAutoFit/>
          </a:bodyPr>
          <a:lstStyle/>
          <a:p>
            <a:r>
              <a:rPr lang="en-US" dirty="0"/>
              <a:t>TLM Cable and </a:t>
            </a:r>
          </a:p>
          <a:p>
            <a:pPr algn="ctr"/>
            <a:r>
              <a:rPr lang="en-US" dirty="0"/>
              <a:t>Resistor Box     Installation</a:t>
            </a:r>
          </a:p>
        </p:txBody>
      </p:sp>
    </p:spTree>
    <p:extLst>
      <p:ext uri="{BB962C8B-B14F-4D97-AF65-F5344CB8AC3E}">
        <p14:creationId xmlns:p14="http://schemas.microsoft.com/office/powerpoint/2010/main" val="95626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and Design Maturity</a:t>
            </a:r>
          </a:p>
        </p:txBody>
      </p:sp>
      <p:sp>
        <p:nvSpPr>
          <p:cNvPr id="3" name="Content Placeholder 2"/>
          <p:cNvSpPr>
            <a:spLocks noGrp="1"/>
          </p:cNvSpPr>
          <p:nvPr>
            <p:ph idx="1"/>
          </p:nvPr>
        </p:nvSpPr>
        <p:spPr/>
        <p:txBody>
          <a:bodyPr/>
          <a:lstStyle/>
          <a:p>
            <a:pPr>
              <a:lnSpc>
                <a:spcPct val="80000"/>
              </a:lnSpc>
              <a:spcBef>
                <a:spcPts val="576"/>
              </a:spcBef>
            </a:pPr>
            <a:r>
              <a:rPr lang="en-US" dirty="0"/>
              <a:t>PIP II Linac and Transport </a:t>
            </a:r>
          </a:p>
          <a:p>
            <a:pPr lvl="1">
              <a:lnSpc>
                <a:spcPct val="80000"/>
              </a:lnSpc>
              <a:spcBef>
                <a:spcPts val="576"/>
              </a:spcBef>
            </a:pPr>
            <a:r>
              <a:rPr lang="en-US" dirty="0"/>
              <a:t>Conceptual Design of The Linac and Transport RSIS </a:t>
            </a:r>
          </a:p>
          <a:p>
            <a:pPr lvl="2">
              <a:lnSpc>
                <a:spcPct val="80000"/>
              </a:lnSpc>
              <a:spcBef>
                <a:spcPts val="576"/>
              </a:spcBef>
            </a:pPr>
            <a:r>
              <a:rPr lang="en-US" dirty="0"/>
              <a:t>Critical Device locations are included in the design</a:t>
            </a:r>
          </a:p>
          <a:p>
            <a:pPr lvl="3">
              <a:spcBef>
                <a:spcPts val="576"/>
              </a:spcBef>
            </a:pPr>
            <a:r>
              <a:rPr lang="en-US" sz="2000" dirty="0"/>
              <a:t>Critical Devices will need to be installed between the RFQ Enclosure and the Linac Enclosure to allow RFQ Operation while Linac Enclosure access is being performed</a:t>
            </a:r>
          </a:p>
          <a:p>
            <a:pPr lvl="3">
              <a:spcBef>
                <a:spcPts val="576"/>
              </a:spcBef>
            </a:pPr>
            <a:r>
              <a:rPr lang="en-US" sz="2000" dirty="0"/>
              <a:t>Critical Devices will need to be installed in the Absorber Enclosure to allow Linac Operation while Booster Enclosure access is being performed</a:t>
            </a:r>
            <a:br>
              <a:rPr lang="en-US" sz="2000" dirty="0"/>
            </a:br>
            <a:endParaRPr lang="en-US" sz="2000" dirty="0"/>
          </a:p>
          <a:p>
            <a:pPr lvl="1">
              <a:lnSpc>
                <a:spcPct val="80000"/>
              </a:lnSpc>
              <a:spcBef>
                <a:spcPts val="576"/>
              </a:spcBef>
            </a:pPr>
            <a:r>
              <a:rPr lang="en-US" dirty="0"/>
              <a:t>Conceptual Design of the Linac ODH Monitoring System</a:t>
            </a:r>
          </a:p>
          <a:p>
            <a:pPr lvl="2"/>
            <a:r>
              <a:rPr lang="en-US" dirty="0"/>
              <a:t>The ODH Monitoring System will have three “Zones”</a:t>
            </a:r>
          </a:p>
          <a:p>
            <a:pPr lvl="3"/>
            <a:r>
              <a:rPr lang="en-US" sz="2000" dirty="0"/>
              <a:t>Cryogenics Warm Compressor Building</a:t>
            </a:r>
          </a:p>
          <a:p>
            <a:pPr lvl="3"/>
            <a:r>
              <a:rPr lang="en-US" sz="2000" dirty="0"/>
              <a:t>Cryogenics Cold Compressor Building</a:t>
            </a:r>
          </a:p>
          <a:p>
            <a:pPr lvl="3"/>
            <a:r>
              <a:rPr lang="en-US" sz="2000" dirty="0"/>
              <a:t>Linac Enclosure</a:t>
            </a:r>
          </a:p>
          <a:p>
            <a:pPr lvl="3"/>
            <a:endParaRPr lang="en-US" dirty="0"/>
          </a:p>
          <a:p>
            <a:pPr lvl="3"/>
            <a:endParaRPr lang="en-US" dirty="0"/>
          </a:p>
        </p:txBody>
      </p:sp>
      <p:sp>
        <p:nvSpPr>
          <p:cNvPr id="4" name="Date Placeholder 3"/>
          <p:cNvSpPr>
            <a:spLocks noGrp="1"/>
          </p:cNvSpPr>
          <p:nvPr>
            <p:ph type="dt" sz="half" idx="2"/>
          </p:nvPr>
        </p:nvSpPr>
        <p:spPr/>
        <p:txBody>
          <a:bodyPr/>
          <a:lstStyle/>
          <a:p>
            <a:pPr>
              <a:defRPr/>
            </a:pPr>
            <a:fld id="{B0391EF5-C760-C04B-A75E-ECFBD161C3B5}"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17464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Beam Stop Installation in Muon Campus </a:t>
            </a:r>
          </a:p>
        </p:txBody>
      </p:sp>
      <p:pic>
        <p:nvPicPr>
          <p:cNvPr id="8" name="Content Placeholder 7"/>
          <p:cNvPicPr>
            <a:picLocks noGrp="1" noChangeAspect="1"/>
          </p:cNvPicPr>
          <p:nvPr>
            <p:ph idx="1"/>
          </p:nvPr>
        </p:nvPicPr>
        <p:blipFill>
          <a:blip r:embed="rId2"/>
          <a:stretch>
            <a:fillRect/>
          </a:stretch>
        </p:blipFill>
        <p:spPr>
          <a:xfrm>
            <a:off x="222250" y="1164082"/>
            <a:ext cx="8693150" cy="3444494"/>
          </a:xfrm>
        </p:spPr>
      </p:pic>
      <p:sp>
        <p:nvSpPr>
          <p:cNvPr id="4" name="Date Placeholder 3"/>
          <p:cNvSpPr>
            <a:spLocks noGrp="1"/>
          </p:cNvSpPr>
          <p:nvPr>
            <p:ph type="dt" sz="half" idx="2"/>
          </p:nvPr>
        </p:nvSpPr>
        <p:spPr/>
        <p:txBody>
          <a:bodyPr/>
          <a:lstStyle/>
          <a:p>
            <a:pPr>
              <a:defRPr/>
            </a:pPr>
            <a:fld id="{B0391EF5-C760-C04B-A75E-ECFBD161C3B5}"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315157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a:lstStyle/>
          <a:p>
            <a:pPr>
              <a:lnSpc>
                <a:spcPct val="80000"/>
              </a:lnSpc>
              <a:spcBef>
                <a:spcPts val="576"/>
              </a:spcBef>
            </a:pPr>
            <a:r>
              <a:rPr lang="en-US" dirty="0"/>
              <a:t>PIP II Injection Test &amp; PIP II Linac and Transport RSIS Includes</a:t>
            </a:r>
          </a:p>
          <a:p>
            <a:pPr lvl="1">
              <a:lnSpc>
                <a:spcPct val="80000"/>
              </a:lnSpc>
              <a:spcBef>
                <a:spcPts val="576"/>
              </a:spcBef>
            </a:pPr>
            <a:r>
              <a:rPr lang="en-US" dirty="0"/>
              <a:t>Interlock System Gates</a:t>
            </a:r>
          </a:p>
          <a:p>
            <a:pPr lvl="1">
              <a:lnSpc>
                <a:spcPct val="80000"/>
              </a:lnSpc>
              <a:spcBef>
                <a:spcPts val="576"/>
              </a:spcBef>
            </a:pPr>
            <a:r>
              <a:rPr lang="en-US" dirty="0"/>
              <a:t>Gate / Door Interlock Hardware</a:t>
            </a:r>
          </a:p>
          <a:p>
            <a:pPr lvl="1">
              <a:lnSpc>
                <a:spcPct val="80000"/>
              </a:lnSpc>
              <a:spcBef>
                <a:spcPts val="576"/>
              </a:spcBef>
            </a:pPr>
            <a:r>
              <a:rPr lang="en-US" dirty="0"/>
              <a:t>Access Keys &amp; Cores</a:t>
            </a:r>
          </a:p>
          <a:p>
            <a:pPr lvl="1">
              <a:lnSpc>
                <a:spcPct val="80000"/>
              </a:lnSpc>
              <a:spcBef>
                <a:spcPts val="576"/>
              </a:spcBef>
            </a:pPr>
            <a:r>
              <a:rPr lang="en-US" dirty="0"/>
              <a:t>Audio Warning System</a:t>
            </a:r>
          </a:p>
          <a:p>
            <a:pPr lvl="1">
              <a:lnSpc>
                <a:spcPct val="80000"/>
              </a:lnSpc>
              <a:spcBef>
                <a:spcPts val="576"/>
              </a:spcBef>
            </a:pPr>
            <a:r>
              <a:rPr lang="en-US" dirty="0"/>
              <a:t>Interlock System Cable</a:t>
            </a:r>
          </a:p>
          <a:p>
            <a:pPr lvl="1">
              <a:lnSpc>
                <a:spcPct val="80000"/>
              </a:lnSpc>
              <a:spcBef>
                <a:spcPts val="576"/>
              </a:spcBef>
            </a:pPr>
            <a:r>
              <a:rPr lang="en-US" dirty="0"/>
              <a:t>TLM System</a:t>
            </a:r>
          </a:p>
          <a:p>
            <a:pPr lvl="1">
              <a:lnSpc>
                <a:spcPct val="80000"/>
              </a:lnSpc>
              <a:spcBef>
                <a:spcPts val="576"/>
              </a:spcBef>
            </a:pPr>
            <a:r>
              <a:rPr lang="en-US" dirty="0"/>
              <a:t>ESS System</a:t>
            </a:r>
          </a:p>
          <a:p>
            <a:pPr lvl="1">
              <a:lnSpc>
                <a:spcPct val="80000"/>
              </a:lnSpc>
              <a:spcBef>
                <a:spcPts val="576"/>
              </a:spcBef>
            </a:pPr>
            <a:r>
              <a:rPr lang="en-US" dirty="0"/>
              <a:t>Critical Devices </a:t>
            </a:r>
          </a:p>
          <a:p>
            <a:pPr lvl="1">
              <a:lnSpc>
                <a:spcPct val="80000"/>
              </a:lnSpc>
              <a:spcBef>
                <a:spcPts val="576"/>
              </a:spcBef>
            </a:pPr>
            <a:r>
              <a:rPr lang="en-US" dirty="0"/>
              <a:t>CDCs Including Logic Modules</a:t>
            </a:r>
          </a:p>
          <a:p>
            <a:pPr lvl="1">
              <a:lnSpc>
                <a:spcPct val="80000"/>
              </a:lnSpc>
              <a:spcBef>
                <a:spcPts val="576"/>
              </a:spcBef>
            </a:pPr>
            <a:r>
              <a:rPr lang="en-US" dirty="0"/>
              <a:t>Data Acquisition System</a:t>
            </a:r>
          </a:p>
        </p:txBody>
      </p:sp>
      <p:sp>
        <p:nvSpPr>
          <p:cNvPr id="4" name="Date Placeholder 3"/>
          <p:cNvSpPr>
            <a:spLocks noGrp="1"/>
          </p:cNvSpPr>
          <p:nvPr>
            <p:ph type="dt" sz="half" idx="2"/>
          </p:nvPr>
        </p:nvSpPr>
        <p:spPr/>
        <p:txBody>
          <a:bodyPr/>
          <a:lstStyle/>
          <a:p>
            <a:pPr>
              <a:defRPr/>
            </a:pPr>
            <a:fld id="{B8881BBE-CB35-2648-A699-DF6BC26233F9}"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6747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a:lstStyle/>
          <a:p>
            <a:pPr>
              <a:lnSpc>
                <a:spcPct val="80000"/>
              </a:lnSpc>
              <a:spcBef>
                <a:spcPts val="576"/>
              </a:spcBef>
            </a:pPr>
            <a:r>
              <a:rPr lang="en-US" dirty="0"/>
              <a:t>Radiological Scanning Devices Includes </a:t>
            </a:r>
          </a:p>
          <a:p>
            <a:pPr lvl="1">
              <a:lnSpc>
                <a:spcPct val="80000"/>
              </a:lnSpc>
              <a:spcBef>
                <a:spcPts val="576"/>
              </a:spcBef>
            </a:pPr>
            <a:r>
              <a:rPr lang="en-US" dirty="0"/>
              <a:t>Friskers</a:t>
            </a:r>
          </a:p>
          <a:p>
            <a:pPr lvl="1">
              <a:lnSpc>
                <a:spcPct val="80000"/>
              </a:lnSpc>
              <a:spcBef>
                <a:spcPts val="576"/>
              </a:spcBef>
            </a:pPr>
            <a:r>
              <a:rPr lang="en-US" dirty="0"/>
              <a:t>Wall Flower Radiation Monitors</a:t>
            </a:r>
          </a:p>
          <a:p>
            <a:pPr lvl="1">
              <a:lnSpc>
                <a:spcPct val="80000"/>
              </a:lnSpc>
              <a:spcBef>
                <a:spcPts val="576"/>
              </a:spcBef>
            </a:pPr>
            <a:endParaRPr lang="en-US" dirty="0"/>
          </a:p>
          <a:p>
            <a:pPr>
              <a:lnSpc>
                <a:spcPct val="80000"/>
              </a:lnSpc>
              <a:spcBef>
                <a:spcPts val="576"/>
              </a:spcBef>
            </a:pPr>
            <a:r>
              <a:rPr lang="en-US" dirty="0"/>
              <a:t>MUX Monitoring System Includes </a:t>
            </a:r>
          </a:p>
          <a:p>
            <a:pPr marL="457200" lvl="1" indent="0">
              <a:lnSpc>
                <a:spcPct val="80000"/>
              </a:lnSpc>
              <a:spcBef>
                <a:spcPts val="576"/>
              </a:spcBef>
              <a:buNone/>
            </a:pPr>
            <a:r>
              <a:rPr lang="en-US" sz="2000" dirty="0"/>
              <a:t>This is Fermilab’ s Monitoring System for legal archiving of radioactive losses and emissions</a:t>
            </a:r>
          </a:p>
          <a:p>
            <a:pPr lvl="1">
              <a:lnSpc>
                <a:spcPct val="80000"/>
              </a:lnSpc>
              <a:spcBef>
                <a:spcPts val="576"/>
              </a:spcBef>
            </a:pPr>
            <a:r>
              <a:rPr lang="en-US" dirty="0"/>
              <a:t>MUX Station</a:t>
            </a:r>
          </a:p>
          <a:p>
            <a:pPr lvl="1">
              <a:lnSpc>
                <a:spcPct val="80000"/>
              </a:lnSpc>
              <a:spcBef>
                <a:spcPts val="576"/>
              </a:spcBef>
            </a:pPr>
            <a:r>
              <a:rPr lang="en-US" dirty="0"/>
              <a:t>MUX Cable</a:t>
            </a:r>
          </a:p>
          <a:p>
            <a:pPr lvl="1">
              <a:lnSpc>
                <a:spcPct val="80000"/>
              </a:lnSpc>
              <a:spcBef>
                <a:spcPts val="576"/>
              </a:spcBef>
            </a:pPr>
            <a:endParaRPr lang="en-US" dirty="0"/>
          </a:p>
          <a:p>
            <a:pPr>
              <a:lnSpc>
                <a:spcPct val="80000"/>
              </a:lnSpc>
              <a:spcBef>
                <a:spcPts val="576"/>
              </a:spcBef>
            </a:pPr>
            <a:r>
              <a:rPr lang="en-US" dirty="0"/>
              <a:t>ODH Monitoring System Includes </a:t>
            </a:r>
          </a:p>
          <a:p>
            <a:pPr lvl="1">
              <a:lnSpc>
                <a:spcPct val="80000"/>
              </a:lnSpc>
              <a:spcBef>
                <a:spcPts val="576"/>
              </a:spcBef>
            </a:pPr>
            <a:r>
              <a:rPr lang="en-US" dirty="0"/>
              <a:t>Safety Rated PLC</a:t>
            </a:r>
          </a:p>
          <a:p>
            <a:pPr lvl="1">
              <a:lnSpc>
                <a:spcPct val="80000"/>
              </a:lnSpc>
              <a:spcBef>
                <a:spcPts val="576"/>
              </a:spcBef>
            </a:pPr>
            <a:r>
              <a:rPr lang="en-US" dirty="0"/>
              <a:t>Oxygen Monitor Sensors</a:t>
            </a:r>
          </a:p>
          <a:p>
            <a:pPr lvl="1">
              <a:lnSpc>
                <a:spcPct val="80000"/>
              </a:lnSpc>
              <a:spcBef>
                <a:spcPts val="576"/>
              </a:spcBef>
            </a:pPr>
            <a:r>
              <a:rPr lang="en-US" dirty="0"/>
              <a:t>Audio &amp; Visual Warning</a:t>
            </a:r>
          </a:p>
          <a:p>
            <a:pPr lvl="1">
              <a:lnSpc>
                <a:spcPct val="80000"/>
              </a:lnSpc>
              <a:spcBef>
                <a:spcPts val="576"/>
              </a:spcBef>
            </a:pPr>
            <a:endParaRPr lang="en-US" dirty="0"/>
          </a:p>
          <a:p>
            <a:pPr marL="457200" lvl="1" indent="0">
              <a:lnSpc>
                <a:spcPct val="80000"/>
              </a:lnSpc>
              <a:spcBef>
                <a:spcPts val="576"/>
              </a:spcBef>
              <a:buNone/>
            </a:pPr>
            <a:endParaRPr lang="en-US" dirty="0"/>
          </a:p>
          <a:p>
            <a:pPr marL="457200" lvl="1" indent="0">
              <a:lnSpc>
                <a:spcPct val="80000"/>
              </a:lnSpc>
              <a:spcBef>
                <a:spcPts val="576"/>
              </a:spcBef>
              <a:buNone/>
            </a:pPr>
            <a:endParaRPr lang="en-US" dirty="0"/>
          </a:p>
        </p:txBody>
      </p:sp>
      <p:sp>
        <p:nvSpPr>
          <p:cNvPr id="4" name="Date Placeholder 3"/>
          <p:cNvSpPr>
            <a:spLocks noGrp="1"/>
          </p:cNvSpPr>
          <p:nvPr>
            <p:ph type="dt" sz="half" idx="2"/>
          </p:nvPr>
        </p:nvSpPr>
        <p:spPr/>
        <p:txBody>
          <a:bodyPr/>
          <a:lstStyle/>
          <a:p>
            <a:pPr>
              <a:defRPr/>
            </a:pPr>
            <a:fld id="{B8881BBE-CB35-2648-A699-DF6BC26233F9}"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20646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Interfaces</a:t>
            </a:r>
          </a:p>
        </p:txBody>
      </p:sp>
      <p:sp>
        <p:nvSpPr>
          <p:cNvPr id="3" name="Content Placeholder 2"/>
          <p:cNvSpPr>
            <a:spLocks noGrp="1"/>
          </p:cNvSpPr>
          <p:nvPr>
            <p:ph idx="1"/>
          </p:nvPr>
        </p:nvSpPr>
        <p:spPr/>
        <p:txBody>
          <a:bodyPr>
            <a:normAutofit fontScale="92500" lnSpcReduction="10000"/>
          </a:bodyPr>
          <a:lstStyle/>
          <a:p>
            <a:r>
              <a:rPr lang="en-US" dirty="0"/>
              <a:t>Radiation Safety System interface with the AD Controls System</a:t>
            </a:r>
          </a:p>
          <a:p>
            <a:pPr lvl="1"/>
            <a:r>
              <a:rPr lang="en-US" dirty="0"/>
              <a:t>Assignment of relay racks for RSIS &amp; ODH by AD Controls Group</a:t>
            </a:r>
          </a:p>
          <a:p>
            <a:pPr lvl="2"/>
            <a:r>
              <a:rPr lang="en-US" dirty="0"/>
              <a:t>The RSIS will need two relay racks for the RSIS in the Linac Gallery</a:t>
            </a:r>
          </a:p>
          <a:p>
            <a:pPr lvl="2"/>
            <a:r>
              <a:rPr lang="en-US" dirty="0"/>
              <a:t>We will need one relay rack in the Linac Gallery Control Room &amp; </a:t>
            </a:r>
            <a:br>
              <a:rPr lang="en-US" dirty="0"/>
            </a:br>
            <a:r>
              <a:rPr lang="en-US" dirty="0"/>
              <a:t>one relay rack at the South end of the Linac Gallery</a:t>
            </a:r>
          </a:p>
          <a:p>
            <a:pPr lvl="2"/>
            <a:r>
              <a:rPr lang="en-US" dirty="0"/>
              <a:t>The ODH Monitoring System will need one relay rack</a:t>
            </a:r>
          </a:p>
          <a:p>
            <a:pPr lvl="3"/>
            <a:r>
              <a:rPr lang="en-US" dirty="0"/>
              <a:t>Location of the ODH relay rack is yet to be determined</a:t>
            </a:r>
            <a:br>
              <a:rPr lang="en-US" dirty="0"/>
            </a:br>
            <a:endParaRPr lang="en-US" dirty="0"/>
          </a:p>
          <a:p>
            <a:pPr lvl="1"/>
            <a:r>
              <a:rPr lang="en-US" dirty="0"/>
              <a:t>Critical Device Controller interface to the AD Control System</a:t>
            </a:r>
          </a:p>
          <a:p>
            <a:pPr lvl="2"/>
            <a:r>
              <a:rPr lang="en-US" dirty="0"/>
              <a:t>The RFQ CDC will use the repurposed PIP II Injector Test Area PLC for it’s interface, to be located in the Linac Gallery Control Room</a:t>
            </a:r>
          </a:p>
          <a:p>
            <a:pPr lvl="2"/>
            <a:r>
              <a:rPr lang="en-US" dirty="0"/>
              <a:t>The Linac CDC will require a new PLC to Interface it to the Control System. This PLC will also be located in the Linac Gallery Control Room</a:t>
            </a:r>
          </a:p>
          <a:p>
            <a:pPr lvl="2"/>
            <a:r>
              <a:rPr lang="en-US" dirty="0"/>
              <a:t>The Booster CDC will use the repurposed existing Booster controls card for its interface to the Control System</a:t>
            </a:r>
          </a:p>
          <a:p>
            <a:endParaRPr lang="en-US" dirty="0"/>
          </a:p>
          <a:p>
            <a:pPr lvl="2"/>
            <a:endParaRPr lang="en-US" dirty="0"/>
          </a:p>
        </p:txBody>
      </p:sp>
      <p:sp>
        <p:nvSpPr>
          <p:cNvPr id="4" name="Date Placeholder 3"/>
          <p:cNvSpPr>
            <a:spLocks noGrp="1"/>
          </p:cNvSpPr>
          <p:nvPr>
            <p:ph type="dt" sz="half" idx="2"/>
          </p:nvPr>
        </p:nvSpPr>
        <p:spPr/>
        <p:txBody>
          <a:bodyPr/>
          <a:lstStyle/>
          <a:p>
            <a:pPr>
              <a:defRPr/>
            </a:pPr>
            <a:fld id="{1F9F6F7C-03DE-0A4E-8EC8-B17A2C0B14E1}"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2299494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Interfaces</a:t>
            </a:r>
          </a:p>
        </p:txBody>
      </p:sp>
      <p:sp>
        <p:nvSpPr>
          <p:cNvPr id="3" name="Content Placeholder 2"/>
          <p:cNvSpPr>
            <a:spLocks noGrp="1"/>
          </p:cNvSpPr>
          <p:nvPr>
            <p:ph idx="1"/>
          </p:nvPr>
        </p:nvSpPr>
        <p:spPr/>
        <p:txBody>
          <a:bodyPr>
            <a:normAutofit fontScale="85000" lnSpcReduction="20000"/>
          </a:bodyPr>
          <a:lstStyle/>
          <a:p>
            <a:r>
              <a:rPr lang="en-US" dirty="0"/>
              <a:t>Critical Device interface With AD Mechanical Support Dept. </a:t>
            </a:r>
          </a:p>
          <a:p>
            <a:pPr lvl="1"/>
            <a:r>
              <a:rPr lang="en-US" dirty="0"/>
              <a:t>Beam Stop Control interface to the Critical Device Controller will need to be addressed</a:t>
            </a:r>
          </a:p>
          <a:p>
            <a:pPr lvl="2"/>
            <a:r>
              <a:rPr lang="en-US" dirty="0"/>
              <a:t>Pneumatic activation of Fail Safe Beam Stop</a:t>
            </a:r>
          </a:p>
          <a:p>
            <a:pPr lvl="2"/>
            <a:r>
              <a:rPr lang="en-US" dirty="0"/>
              <a:t>Pneumatic operation controlled by the Critical Device Controller</a:t>
            </a:r>
          </a:p>
          <a:p>
            <a:pPr lvl="2"/>
            <a:endParaRPr lang="en-US" dirty="0"/>
          </a:p>
          <a:p>
            <a:r>
              <a:rPr lang="en-US" dirty="0"/>
              <a:t>RSIS Gate interface with the PIP II Project Office &amp; AD Mechanical Support Dept. </a:t>
            </a:r>
          </a:p>
          <a:p>
            <a:pPr lvl="1"/>
            <a:r>
              <a:rPr lang="en-US" dirty="0"/>
              <a:t>RSIS gates are designed by the AD Mechanical Support Department using standard RSIS gate requirements</a:t>
            </a:r>
          </a:p>
          <a:p>
            <a:pPr lvl="1"/>
            <a:r>
              <a:rPr lang="en-US" dirty="0"/>
              <a:t>The AD Mechanical Support Department installs all RSIS gates</a:t>
            </a:r>
          </a:p>
          <a:p>
            <a:pPr lvl="1"/>
            <a:r>
              <a:rPr lang="en-US" dirty="0"/>
              <a:t>We will need to work with Steve Dixon (PIP II Project Office) on the Absorber Gate requirements as Absorber Gates are part of the civil construction contract</a:t>
            </a:r>
          </a:p>
          <a:p>
            <a:pPr marL="914400" lvl="2" indent="0">
              <a:buNone/>
            </a:pPr>
            <a:endParaRPr lang="en-US" dirty="0"/>
          </a:p>
          <a:p>
            <a:r>
              <a:rPr lang="en-US" dirty="0"/>
              <a:t>Radiation Monitor Interface to MUX System  </a:t>
            </a:r>
          </a:p>
          <a:p>
            <a:pPr lvl="1"/>
            <a:r>
              <a:rPr lang="en-US" dirty="0"/>
              <a:t>Address MUX Station location needs</a:t>
            </a:r>
          </a:p>
          <a:p>
            <a:pPr lvl="2"/>
            <a:r>
              <a:rPr lang="en-US" dirty="0"/>
              <a:t>Insure the Instrumentation Team of the ESH&amp;Q Section knows estimated MUX Channels needed &amp; location for stations</a:t>
            </a:r>
          </a:p>
          <a:p>
            <a:pPr marL="914400" lvl="2" indent="0">
              <a:buNone/>
            </a:pPr>
            <a:endParaRPr lang="en-US" dirty="0"/>
          </a:p>
          <a:p>
            <a:endParaRPr lang="en-US" dirty="0"/>
          </a:p>
          <a:p>
            <a:pPr lvl="2"/>
            <a:endParaRPr lang="en-US" dirty="0"/>
          </a:p>
        </p:txBody>
      </p:sp>
      <p:sp>
        <p:nvSpPr>
          <p:cNvPr id="4" name="Date Placeholder 3"/>
          <p:cNvSpPr>
            <a:spLocks noGrp="1"/>
          </p:cNvSpPr>
          <p:nvPr>
            <p:ph type="dt" sz="half" idx="2"/>
          </p:nvPr>
        </p:nvSpPr>
        <p:spPr/>
        <p:txBody>
          <a:bodyPr/>
          <a:lstStyle/>
          <a:p>
            <a:pPr>
              <a:defRPr/>
            </a:pPr>
            <a:fld id="{1F9F6F7C-03DE-0A4E-8EC8-B17A2C0B14E1}"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44276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t>Requirements</a:t>
            </a:r>
          </a:p>
          <a:p>
            <a:r>
              <a:rPr lang="en-US" dirty="0"/>
              <a:t>Conceptual Design, Maturity</a:t>
            </a:r>
          </a:p>
          <a:p>
            <a:r>
              <a:rPr lang="en-US" dirty="0"/>
              <a:t>Scope/Deliverables</a:t>
            </a:r>
          </a:p>
          <a:p>
            <a:r>
              <a:rPr lang="en-US" dirty="0"/>
              <a:t>Interfaces</a:t>
            </a:r>
          </a:p>
          <a:p>
            <a:r>
              <a:rPr lang="en-US" dirty="0"/>
              <a:t>Technical Progress to Date</a:t>
            </a:r>
          </a:p>
          <a:p>
            <a:r>
              <a:rPr lang="en-US" dirty="0"/>
              <a:t>ESH&amp;Q</a:t>
            </a:r>
          </a:p>
          <a:p>
            <a:r>
              <a:rPr lang="en-US" dirty="0"/>
              <a:t>Risk</a:t>
            </a:r>
          </a:p>
          <a:p>
            <a:r>
              <a:rPr lang="en-US" dirty="0"/>
              <a:t>Cost</a:t>
            </a:r>
          </a:p>
          <a:p>
            <a:r>
              <a:rPr lang="en-US" dirty="0"/>
              <a:t>Schedule</a:t>
            </a:r>
          </a:p>
          <a:p>
            <a:r>
              <a:rPr lang="en-US" dirty="0"/>
              <a:t>Summary</a:t>
            </a:r>
          </a:p>
        </p:txBody>
      </p:sp>
      <p:sp>
        <p:nvSpPr>
          <p:cNvPr id="4" name="Date Placeholder 3"/>
          <p:cNvSpPr>
            <a:spLocks noGrp="1"/>
          </p:cNvSpPr>
          <p:nvPr>
            <p:ph type="dt" sz="half" idx="2"/>
          </p:nvPr>
        </p:nvSpPr>
        <p:spPr/>
        <p:txBody>
          <a:bodyPr/>
          <a:lstStyle/>
          <a:p>
            <a:pPr>
              <a:defRPr/>
            </a:pPr>
            <a:fld id="{5CCCC128-AC65-E64D-A172-E99C44B57D45}"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99846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to date</a:t>
            </a:r>
          </a:p>
        </p:txBody>
      </p:sp>
      <p:sp>
        <p:nvSpPr>
          <p:cNvPr id="3" name="Content Placeholder 2"/>
          <p:cNvSpPr>
            <a:spLocks noGrp="1"/>
          </p:cNvSpPr>
          <p:nvPr>
            <p:ph idx="1"/>
          </p:nvPr>
        </p:nvSpPr>
        <p:spPr/>
        <p:txBody>
          <a:bodyPr/>
          <a:lstStyle/>
          <a:p>
            <a:r>
              <a:rPr lang="en-US" dirty="0"/>
              <a:t>PIP II Injector Test Area</a:t>
            </a:r>
          </a:p>
          <a:p>
            <a:pPr lvl="1"/>
            <a:r>
              <a:rPr lang="en-US" dirty="0"/>
              <a:t>The PIP II Injection Test RSIS is in place &amp; functional</a:t>
            </a:r>
          </a:p>
          <a:p>
            <a:pPr lvl="2"/>
            <a:r>
              <a:rPr lang="en-US" dirty="0"/>
              <a:t>Minor change needed for enclosure extension</a:t>
            </a:r>
          </a:p>
          <a:p>
            <a:pPr lvl="2"/>
            <a:r>
              <a:rPr lang="en-US" dirty="0"/>
              <a:t>Radiation Monitor Interface Chassis &amp; Cabling for Radiation Monitors will need to be installed due to beam energy increase </a:t>
            </a:r>
          </a:p>
          <a:p>
            <a:pPr lvl="2"/>
            <a:r>
              <a:rPr lang="en-US" dirty="0"/>
              <a:t>ODH Monitoring will require a “Zone” addition to the CMTF ODH Monitoring System</a:t>
            </a:r>
          </a:p>
          <a:p>
            <a:pPr marL="0" indent="0">
              <a:buNone/>
            </a:pPr>
            <a:endParaRPr lang="en-US" dirty="0"/>
          </a:p>
          <a:p>
            <a:pPr lvl="1"/>
            <a:endParaRPr lang="en-US" dirty="0"/>
          </a:p>
          <a:p>
            <a:pPr marL="0" indent="0">
              <a:buNone/>
            </a:pPr>
            <a:endParaRPr lang="en-US" dirty="0">
              <a:solidFill>
                <a:srgbClr val="FF0000"/>
              </a:solidFill>
            </a:endParaRPr>
          </a:p>
          <a:p>
            <a:endParaRPr lang="en-US" dirty="0"/>
          </a:p>
        </p:txBody>
      </p:sp>
      <p:sp>
        <p:nvSpPr>
          <p:cNvPr id="4" name="Date Placeholder 3"/>
          <p:cNvSpPr>
            <a:spLocks noGrp="1"/>
          </p:cNvSpPr>
          <p:nvPr>
            <p:ph type="dt" sz="half" idx="2"/>
          </p:nvPr>
        </p:nvSpPr>
        <p:spPr/>
        <p:txBody>
          <a:bodyPr/>
          <a:lstStyle/>
          <a:p>
            <a:pPr>
              <a:defRPr/>
            </a:pPr>
            <a:fld id="{22199C32-497D-BB4C-878A-35F405DC7C35}"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2184583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to date</a:t>
            </a:r>
          </a:p>
        </p:txBody>
      </p:sp>
      <p:sp>
        <p:nvSpPr>
          <p:cNvPr id="3" name="Content Placeholder 2"/>
          <p:cNvSpPr>
            <a:spLocks noGrp="1"/>
          </p:cNvSpPr>
          <p:nvPr>
            <p:ph idx="1"/>
          </p:nvPr>
        </p:nvSpPr>
        <p:spPr/>
        <p:txBody>
          <a:bodyPr/>
          <a:lstStyle/>
          <a:p>
            <a:r>
              <a:rPr lang="en-US" dirty="0"/>
              <a:t>PIP II Linac and Transport </a:t>
            </a:r>
          </a:p>
          <a:p>
            <a:pPr lvl="1"/>
            <a:r>
              <a:rPr lang="en-US" dirty="0"/>
              <a:t>Conceptual Design of the Linac and Transport RSIS </a:t>
            </a:r>
          </a:p>
          <a:p>
            <a:pPr lvl="2"/>
            <a:r>
              <a:rPr lang="en-US" dirty="0"/>
              <a:t>Based upon civil drawing package and RSIS operational experience</a:t>
            </a:r>
          </a:p>
          <a:p>
            <a:pPr lvl="2"/>
            <a:r>
              <a:rPr lang="en-US" dirty="0"/>
              <a:t>Critical Device discussions with Beam Line </a:t>
            </a:r>
            <a:r>
              <a:rPr lang="en-US" dirty="0">
                <a:solidFill>
                  <a:srgbClr val="4E4E4E"/>
                </a:solidFill>
              </a:rPr>
              <a:t>Physicist</a:t>
            </a:r>
            <a:r>
              <a:rPr lang="en-US" dirty="0"/>
              <a:t> and the Area RSO is needed </a:t>
            </a:r>
          </a:p>
          <a:p>
            <a:pPr lvl="2"/>
            <a:r>
              <a:rPr lang="en-US" dirty="0"/>
              <a:t>Will use Standard Fermilab designed and approved RSIS &amp; ESS system components and assemblies </a:t>
            </a:r>
          </a:p>
          <a:p>
            <a:pPr lvl="2"/>
            <a:r>
              <a:rPr lang="en-US" dirty="0"/>
              <a:t>Existing RSIS assemblies do have the risk of components becoming obsolete which would require design changes. We have experienced needed design changes in the past and do not consider this to be a significant risk</a:t>
            </a:r>
          </a:p>
          <a:p>
            <a:pPr lvl="1"/>
            <a:r>
              <a:rPr lang="en-US" dirty="0"/>
              <a:t>Have identified areas where more work is needed </a:t>
            </a:r>
          </a:p>
          <a:p>
            <a:pPr lvl="1"/>
            <a:r>
              <a:rPr lang="en-US" dirty="0"/>
              <a:t>We believe we have a sound Conceptual Design</a:t>
            </a:r>
          </a:p>
          <a:p>
            <a:pPr marL="0" indent="0">
              <a:buNone/>
            </a:pPr>
            <a:endParaRPr lang="en-US" dirty="0">
              <a:solidFill>
                <a:srgbClr val="FF0000"/>
              </a:solidFill>
            </a:endParaRPr>
          </a:p>
          <a:p>
            <a:endParaRPr lang="en-US" dirty="0"/>
          </a:p>
        </p:txBody>
      </p:sp>
      <p:sp>
        <p:nvSpPr>
          <p:cNvPr id="4" name="Date Placeholder 3"/>
          <p:cNvSpPr>
            <a:spLocks noGrp="1"/>
          </p:cNvSpPr>
          <p:nvPr>
            <p:ph type="dt" sz="half" idx="2"/>
          </p:nvPr>
        </p:nvSpPr>
        <p:spPr/>
        <p:txBody>
          <a:bodyPr/>
          <a:lstStyle/>
          <a:p>
            <a:pPr>
              <a:defRPr/>
            </a:pPr>
            <a:fld id="{22199C32-497D-BB4C-878A-35F405DC7C35}"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313198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Review Plan</a:t>
            </a:r>
          </a:p>
        </p:txBody>
      </p:sp>
      <p:sp>
        <p:nvSpPr>
          <p:cNvPr id="3" name="Content Placeholder 2"/>
          <p:cNvSpPr>
            <a:spLocks noGrp="1"/>
          </p:cNvSpPr>
          <p:nvPr>
            <p:ph idx="1"/>
          </p:nvPr>
        </p:nvSpPr>
        <p:spPr/>
        <p:txBody>
          <a:bodyPr/>
          <a:lstStyle/>
          <a:p>
            <a:r>
              <a:rPr lang="en-US" dirty="0"/>
              <a:t>Design Review for PIP II IT </a:t>
            </a:r>
          </a:p>
          <a:p>
            <a:pPr lvl="1"/>
            <a:r>
              <a:rPr lang="en-US" dirty="0"/>
              <a:t>Present operation PIP II IT RSIS</a:t>
            </a:r>
          </a:p>
          <a:p>
            <a:pPr lvl="2"/>
            <a:r>
              <a:rPr lang="en-US" dirty="0"/>
              <a:t>Completed and approve March of 2017</a:t>
            </a:r>
          </a:p>
          <a:p>
            <a:pPr lvl="1"/>
            <a:r>
              <a:rPr lang="en-US" dirty="0"/>
              <a:t>Future operation to 25 MeV design</a:t>
            </a:r>
          </a:p>
          <a:p>
            <a:pPr lvl="2"/>
            <a:r>
              <a:rPr lang="en-US" dirty="0"/>
              <a:t>Will require the installation of Radiation Monitors. Positions to be determined by RSO (Radiation Safety Officer) before revised RSIS design can be submitted</a:t>
            </a:r>
          </a:p>
          <a:p>
            <a:pPr lvl="2"/>
            <a:r>
              <a:rPr lang="en-US" dirty="0"/>
              <a:t>Design review of RSIS is completed and approved by SRSO (Senior) or their delegate as per the FRCM Chapter 10 Part 1002 </a:t>
            </a:r>
          </a:p>
          <a:p>
            <a:pPr lvl="1"/>
            <a:r>
              <a:rPr lang="en-US" dirty="0"/>
              <a:t>Radiation Safety Interlock System L3 </a:t>
            </a:r>
          </a:p>
          <a:p>
            <a:pPr lvl="2"/>
            <a:r>
              <a:rPr lang="en-US" dirty="0"/>
              <a:t>John Anderson the </a:t>
            </a:r>
            <a:r>
              <a:rPr lang="en-US" dirty="0" err="1"/>
              <a:t>L3</a:t>
            </a:r>
            <a:r>
              <a:rPr lang="en-US" dirty="0"/>
              <a:t> oversees the RSIS design efforts </a:t>
            </a:r>
          </a:p>
          <a:p>
            <a:pPr marL="457200" lvl="1" indent="0">
              <a:buNone/>
            </a:pPr>
            <a:endParaRPr lang="en-US" dirty="0"/>
          </a:p>
          <a:p>
            <a:pPr marL="0" indent="0">
              <a:buNone/>
            </a:pPr>
            <a:endParaRPr lang="en-US" dirty="0">
              <a:solidFill>
                <a:srgbClr val="FF0000"/>
              </a:solidFill>
            </a:endParaRPr>
          </a:p>
          <a:p>
            <a:endParaRPr lang="en-US" dirty="0"/>
          </a:p>
        </p:txBody>
      </p:sp>
      <p:sp>
        <p:nvSpPr>
          <p:cNvPr id="4" name="Date Placeholder 3"/>
          <p:cNvSpPr>
            <a:spLocks noGrp="1"/>
          </p:cNvSpPr>
          <p:nvPr>
            <p:ph type="dt" sz="half" idx="2"/>
          </p:nvPr>
        </p:nvSpPr>
        <p:spPr/>
        <p:txBody>
          <a:bodyPr/>
          <a:lstStyle/>
          <a:p>
            <a:pPr>
              <a:defRPr/>
            </a:pPr>
            <a:fld id="{168DD9CE-0E9A-2741-BAC1-C5EAA4860FA8}"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Tree>
    <p:extLst>
      <p:ext uri="{BB962C8B-B14F-4D97-AF65-F5344CB8AC3E}">
        <p14:creationId xmlns:p14="http://schemas.microsoft.com/office/powerpoint/2010/main" val="2297950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ESH&amp;Q</a:t>
            </a:r>
          </a:p>
        </p:txBody>
      </p:sp>
      <p:sp>
        <p:nvSpPr>
          <p:cNvPr id="3" name="Content Placeholder 2"/>
          <p:cNvSpPr>
            <a:spLocks noGrp="1"/>
          </p:cNvSpPr>
          <p:nvPr>
            <p:ph idx="1"/>
          </p:nvPr>
        </p:nvSpPr>
        <p:spPr/>
        <p:txBody>
          <a:bodyPr/>
          <a:lstStyle/>
          <a:p>
            <a:r>
              <a:rPr lang="en-US" dirty="0"/>
              <a:t>PIP-II Integrated ES&amp;H Management Plan (pip2-doc-141)</a:t>
            </a:r>
          </a:p>
          <a:p>
            <a:pPr lvl="1"/>
            <a:r>
              <a:rPr lang="en-US" dirty="0"/>
              <a:t>PIP-II Integrated Environmental, Safety &amp; Health Plan</a:t>
            </a:r>
          </a:p>
          <a:p>
            <a:pPr marL="457200" lvl="1" indent="0">
              <a:buNone/>
            </a:pPr>
            <a:r>
              <a:rPr lang="en-US" dirty="0"/>
              <a:t>	Will be followed</a:t>
            </a:r>
          </a:p>
          <a:p>
            <a:pPr lvl="2"/>
            <a:r>
              <a:rPr lang="en-US" dirty="0"/>
              <a:t>Will outline the work scope and identify possible risks associated with the work </a:t>
            </a:r>
          </a:p>
          <a:p>
            <a:pPr lvl="2"/>
            <a:r>
              <a:rPr lang="en-US" dirty="0"/>
              <a:t>ESH&amp;Q Interlock Group Technicians are well versed in identifying possible hazards in their normal work activities</a:t>
            </a:r>
          </a:p>
          <a:p>
            <a:pPr lvl="2"/>
            <a:r>
              <a:rPr lang="en-US" dirty="0"/>
              <a:t>Installation of RSIS hardware is done by Fermilab Time &amp; Materials (T&amp;M) Electricians who are required to take the Labs ES&amp;H Training associated with the work</a:t>
            </a:r>
          </a:p>
          <a:p>
            <a:pPr lvl="2"/>
            <a:r>
              <a:rPr lang="en-US" dirty="0"/>
              <a:t>The T&amp;M Electricians </a:t>
            </a:r>
            <a:r>
              <a:rPr lang="en-US"/>
              <a:t>are familiar </a:t>
            </a:r>
            <a:r>
              <a:rPr lang="en-US" dirty="0"/>
              <a:t>with </a:t>
            </a:r>
            <a:r>
              <a:rPr lang="en-US"/>
              <a:t>RSIS installations which allows </a:t>
            </a:r>
            <a:r>
              <a:rPr lang="en-US" dirty="0"/>
              <a:t>t</a:t>
            </a:r>
            <a:r>
              <a:rPr lang="en-US"/>
              <a:t>hem to start </a:t>
            </a:r>
            <a:r>
              <a:rPr lang="en-US" dirty="0"/>
              <a:t>w</a:t>
            </a:r>
            <a:r>
              <a:rPr lang="en-US"/>
              <a:t>ith a general </a:t>
            </a:r>
            <a:r>
              <a:rPr lang="en-US" dirty="0"/>
              <a:t>o</a:t>
            </a:r>
            <a:r>
              <a:rPr lang="en-US"/>
              <a:t>verview </a:t>
            </a:r>
            <a:r>
              <a:rPr lang="en-US" dirty="0"/>
              <a:t>of </a:t>
            </a:r>
            <a:r>
              <a:rPr lang="en-US"/>
              <a:t>the work effort </a:t>
            </a:r>
            <a:r>
              <a:rPr lang="en-US" dirty="0"/>
              <a:t>b</a:t>
            </a:r>
            <a:r>
              <a:rPr lang="en-US"/>
              <a:t>efore </a:t>
            </a:r>
            <a:r>
              <a:rPr lang="en-US" dirty="0"/>
              <a:t>an </a:t>
            </a:r>
            <a:r>
              <a:rPr lang="en-US"/>
              <a:t>RSIS installation </a:t>
            </a:r>
            <a:r>
              <a:rPr lang="en-US" dirty="0"/>
              <a:t>t</a:t>
            </a:r>
            <a:r>
              <a:rPr lang="en-US"/>
              <a:t>ask is assigned</a:t>
            </a:r>
            <a:endParaRPr lang="en-US" dirty="0"/>
          </a:p>
        </p:txBody>
      </p:sp>
      <p:sp>
        <p:nvSpPr>
          <p:cNvPr id="4" name="Date Placeholder 3"/>
          <p:cNvSpPr>
            <a:spLocks noGrp="1"/>
          </p:cNvSpPr>
          <p:nvPr>
            <p:ph type="dt" sz="half" idx="2"/>
          </p:nvPr>
        </p:nvSpPr>
        <p:spPr/>
        <p:txBody>
          <a:bodyPr/>
          <a:lstStyle/>
          <a:p>
            <a:pPr>
              <a:defRPr/>
            </a:pPr>
            <a:fld id="{5BB56566-86AC-8346-8419-D578827E5136}"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#4</a:t>
            </a:r>
          </a:p>
        </p:txBody>
      </p:sp>
    </p:spTree>
    <p:extLst>
      <p:ext uri="{BB962C8B-B14F-4D97-AF65-F5344CB8AC3E}">
        <p14:creationId xmlns:p14="http://schemas.microsoft.com/office/powerpoint/2010/main" val="1937627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Summary</a:t>
            </a:r>
          </a:p>
        </p:txBody>
      </p:sp>
      <p:sp>
        <p:nvSpPr>
          <p:cNvPr id="4" name="Date Placeholder 3"/>
          <p:cNvSpPr>
            <a:spLocks noGrp="1"/>
          </p:cNvSpPr>
          <p:nvPr>
            <p:ph type="dt" sz="half" idx="2"/>
          </p:nvPr>
        </p:nvSpPr>
        <p:spPr/>
        <p:txBody>
          <a:bodyPr/>
          <a:lstStyle/>
          <a:p>
            <a:pPr>
              <a:defRPr/>
            </a:pPr>
            <a:fld id="{09F550CC-53C7-E047-A556-AEF57AF12111}"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pic>
        <p:nvPicPr>
          <p:cNvPr id="9" name="Picture 8"/>
          <p:cNvPicPr>
            <a:picLocks noChangeAspect="1"/>
          </p:cNvPicPr>
          <p:nvPr/>
        </p:nvPicPr>
        <p:blipFill>
          <a:blip r:embed="rId2"/>
          <a:stretch>
            <a:fillRect/>
          </a:stretch>
        </p:blipFill>
        <p:spPr>
          <a:xfrm>
            <a:off x="1098232" y="893568"/>
            <a:ext cx="6658057" cy="5257800"/>
          </a:xfrm>
          <a:prstGeom prst="rect">
            <a:avLst/>
          </a:prstGeom>
        </p:spPr>
      </p:pic>
    </p:spTree>
    <p:extLst>
      <p:ext uri="{BB962C8B-B14F-4D97-AF65-F5344CB8AC3E}">
        <p14:creationId xmlns:p14="http://schemas.microsoft.com/office/powerpoint/2010/main" val="3097419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BOE Summary</a:t>
            </a:r>
          </a:p>
        </p:txBody>
      </p:sp>
      <p:sp>
        <p:nvSpPr>
          <p:cNvPr id="4" name="Date Placeholder 3"/>
          <p:cNvSpPr>
            <a:spLocks noGrp="1"/>
          </p:cNvSpPr>
          <p:nvPr>
            <p:ph type="dt" sz="half" idx="2"/>
          </p:nvPr>
        </p:nvSpPr>
        <p:spPr/>
        <p:txBody>
          <a:bodyPr/>
          <a:lstStyle/>
          <a:p>
            <a:pPr>
              <a:defRPr/>
            </a:pPr>
            <a:fld id="{09F550CC-53C7-E047-A556-AEF57AF12111}"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graphicFrame>
        <p:nvGraphicFramePr>
          <p:cNvPr id="8" name="Table 7"/>
          <p:cNvGraphicFramePr>
            <a:graphicFrameLocks noGrp="1"/>
          </p:cNvGraphicFramePr>
          <p:nvPr>
            <p:extLst>
              <p:ext uri="{D42A27DB-BD31-4B8C-83A1-F6EECF244321}">
                <p14:modId xmlns:p14="http://schemas.microsoft.com/office/powerpoint/2010/main" val="1497446500"/>
              </p:ext>
            </p:extLst>
          </p:nvPr>
        </p:nvGraphicFramePr>
        <p:xfrm>
          <a:off x="222249" y="1397000"/>
          <a:ext cx="8693151" cy="3717175"/>
        </p:xfrm>
        <a:graphic>
          <a:graphicData uri="http://schemas.openxmlformats.org/drawingml/2006/table">
            <a:tbl>
              <a:tblPr firstRow="1" bandRow="1">
                <a:tableStyleId>{5C22544A-7EE6-4342-B048-85BDC9FD1C3A}</a:tableStyleId>
              </a:tblPr>
              <a:tblGrid>
                <a:gridCol w="1648115">
                  <a:extLst>
                    <a:ext uri="{9D8B030D-6E8A-4147-A177-3AD203B41FA5}">
                      <a16:colId xmlns:a16="http://schemas.microsoft.com/office/drawing/2014/main" val="20000"/>
                    </a:ext>
                  </a:extLst>
                </a:gridCol>
                <a:gridCol w="5888181">
                  <a:extLst>
                    <a:ext uri="{9D8B030D-6E8A-4147-A177-3AD203B41FA5}">
                      <a16:colId xmlns:a16="http://schemas.microsoft.com/office/drawing/2014/main" val="20001"/>
                    </a:ext>
                  </a:extLst>
                </a:gridCol>
                <a:gridCol w="1156855">
                  <a:extLst>
                    <a:ext uri="{9D8B030D-6E8A-4147-A177-3AD203B41FA5}">
                      <a16:colId xmlns:a16="http://schemas.microsoft.com/office/drawing/2014/main" val="20002"/>
                    </a:ext>
                  </a:extLst>
                </a:gridCol>
              </a:tblGrid>
              <a:tr h="370840">
                <a:tc>
                  <a:txBody>
                    <a:bodyPr/>
                    <a:lstStyle/>
                    <a:p>
                      <a:r>
                        <a:rPr lang="en-US" dirty="0"/>
                        <a:t>WBS Number</a:t>
                      </a:r>
                    </a:p>
                  </a:txBody>
                  <a:tcPr/>
                </a:tc>
                <a:tc>
                  <a:txBody>
                    <a:bodyPr/>
                    <a:lstStyle/>
                    <a:p>
                      <a:r>
                        <a:rPr lang="en-US" dirty="0"/>
                        <a:t>Title</a:t>
                      </a:r>
                    </a:p>
                  </a:txBody>
                  <a:tcPr/>
                </a:tc>
                <a:tc>
                  <a:txBody>
                    <a:bodyPr/>
                    <a:lstStyle/>
                    <a:p>
                      <a:r>
                        <a:rPr lang="en-US" dirty="0" err="1"/>
                        <a:t>Docdb</a:t>
                      </a:r>
                      <a:r>
                        <a:rPr lang="en-US" dirty="0"/>
                        <a:t> #</a:t>
                      </a:r>
                    </a:p>
                  </a:txBody>
                  <a:tcPr/>
                </a:tc>
                <a:extLst>
                  <a:ext uri="{0D108BD9-81ED-4DB2-BD59-A6C34878D82A}">
                    <a16:rowId xmlns:a16="http://schemas.microsoft.com/office/drawing/2014/main" val="10000"/>
                  </a:ext>
                </a:extLst>
              </a:tr>
              <a:tr h="379615">
                <a:tc>
                  <a:txBody>
                    <a:bodyPr/>
                    <a:lstStyle/>
                    <a:p>
                      <a:r>
                        <a:rPr lang="en-US" dirty="0"/>
                        <a:t>121.3.20.2</a:t>
                      </a:r>
                    </a:p>
                  </a:txBody>
                  <a:tcPr/>
                </a:tc>
                <a:tc>
                  <a:txBody>
                    <a:bodyPr/>
                    <a:lstStyle/>
                    <a:p>
                      <a:r>
                        <a:rPr lang="en-US" dirty="0"/>
                        <a:t>Linac Safety Systems Project Mang. and Coordination</a:t>
                      </a:r>
                    </a:p>
                  </a:txBody>
                  <a:tcPr/>
                </a:tc>
                <a:tc>
                  <a:txBody>
                    <a:bodyPr/>
                    <a:lstStyle/>
                    <a:p>
                      <a:r>
                        <a:rPr lang="en-US" dirty="0"/>
                        <a:t>956</a:t>
                      </a:r>
                    </a:p>
                  </a:txBody>
                  <a:tcPr/>
                </a:tc>
                <a:extLst>
                  <a:ext uri="{0D108BD9-81ED-4DB2-BD59-A6C34878D82A}">
                    <a16:rowId xmlns:a16="http://schemas.microsoft.com/office/drawing/2014/main" val="10001"/>
                  </a:ext>
                </a:extLst>
              </a:tr>
              <a:tr h="370840">
                <a:tc>
                  <a:txBody>
                    <a:bodyPr/>
                    <a:lstStyle/>
                    <a:p>
                      <a:r>
                        <a:rPr lang="en-US" dirty="0"/>
                        <a:t>121.3.20.3</a:t>
                      </a:r>
                    </a:p>
                  </a:txBody>
                  <a:tcPr/>
                </a:tc>
                <a:tc>
                  <a:txBody>
                    <a:bodyPr/>
                    <a:lstStyle/>
                    <a:p>
                      <a:r>
                        <a:rPr lang="en-US" dirty="0"/>
                        <a:t>PIP2IT Radiation Interlock System</a:t>
                      </a:r>
                    </a:p>
                  </a:txBody>
                  <a:tcPr/>
                </a:tc>
                <a:tc>
                  <a:txBody>
                    <a:bodyPr/>
                    <a:lstStyle/>
                    <a:p>
                      <a:r>
                        <a:rPr lang="en-US" dirty="0"/>
                        <a:t>959</a:t>
                      </a:r>
                    </a:p>
                  </a:txBody>
                  <a:tcPr/>
                </a:tc>
                <a:extLst>
                  <a:ext uri="{0D108BD9-81ED-4DB2-BD59-A6C34878D82A}">
                    <a16:rowId xmlns:a16="http://schemas.microsoft.com/office/drawing/2014/main" val="10002"/>
                  </a:ext>
                </a:extLst>
              </a:tr>
              <a:tr h="370840">
                <a:tc>
                  <a:txBody>
                    <a:bodyPr/>
                    <a:lstStyle/>
                    <a:p>
                      <a:r>
                        <a:rPr lang="en-US" dirty="0"/>
                        <a:t>121.3.20.4</a:t>
                      </a:r>
                    </a:p>
                  </a:txBody>
                  <a:tcPr/>
                </a:tc>
                <a:tc>
                  <a:txBody>
                    <a:bodyPr/>
                    <a:lstStyle/>
                    <a:p>
                      <a:r>
                        <a:rPr lang="en-US" dirty="0"/>
                        <a:t>PIP2IT ODH Monitoring System</a:t>
                      </a:r>
                    </a:p>
                  </a:txBody>
                  <a:tcPr/>
                </a:tc>
                <a:tc>
                  <a:txBody>
                    <a:bodyPr/>
                    <a:lstStyle/>
                    <a:p>
                      <a:r>
                        <a:rPr lang="en-US" dirty="0"/>
                        <a:t>962</a:t>
                      </a:r>
                    </a:p>
                  </a:txBody>
                  <a:tcPr/>
                </a:tc>
                <a:extLst>
                  <a:ext uri="{0D108BD9-81ED-4DB2-BD59-A6C34878D82A}">
                    <a16:rowId xmlns:a16="http://schemas.microsoft.com/office/drawing/2014/main" val="10003"/>
                  </a:ext>
                </a:extLst>
              </a:tr>
              <a:tr h="370840">
                <a:tc>
                  <a:txBody>
                    <a:bodyPr/>
                    <a:lstStyle/>
                    <a:p>
                      <a:r>
                        <a:rPr lang="en-US" dirty="0"/>
                        <a:t>121.3.20.5</a:t>
                      </a:r>
                    </a:p>
                  </a:txBody>
                  <a:tcPr/>
                </a:tc>
                <a:tc>
                  <a:txBody>
                    <a:bodyPr/>
                    <a:lstStyle/>
                    <a:p>
                      <a:r>
                        <a:rPr lang="en-US" dirty="0"/>
                        <a:t>PIP2IT Safety</a:t>
                      </a:r>
                      <a:r>
                        <a:rPr lang="en-US" baseline="0" dirty="0"/>
                        <a:t> Systems Validation</a:t>
                      </a:r>
                      <a:endParaRPr lang="en-US" dirty="0"/>
                    </a:p>
                  </a:txBody>
                  <a:tcPr/>
                </a:tc>
                <a:tc>
                  <a:txBody>
                    <a:bodyPr/>
                    <a:lstStyle/>
                    <a:p>
                      <a:r>
                        <a:rPr lang="en-US" dirty="0"/>
                        <a:t>965</a:t>
                      </a:r>
                    </a:p>
                  </a:txBody>
                  <a:tcPr/>
                </a:tc>
                <a:extLst>
                  <a:ext uri="{0D108BD9-81ED-4DB2-BD59-A6C34878D82A}">
                    <a16:rowId xmlns:a16="http://schemas.microsoft.com/office/drawing/2014/main" val="10004"/>
                  </a:ext>
                </a:extLst>
              </a:tr>
              <a:tr h="370840">
                <a:tc>
                  <a:txBody>
                    <a:bodyPr/>
                    <a:lstStyle/>
                    <a:p>
                      <a:r>
                        <a:rPr lang="en-US" dirty="0"/>
                        <a:t>121.3.20.6</a:t>
                      </a:r>
                    </a:p>
                  </a:txBody>
                  <a:tcPr/>
                </a:tc>
                <a:tc>
                  <a:txBody>
                    <a:bodyPr/>
                    <a:lstStyle/>
                    <a:p>
                      <a:r>
                        <a:rPr lang="en-US" dirty="0"/>
                        <a:t>Linac &amp; Transport Radiation Safety Interlock System</a:t>
                      </a:r>
                    </a:p>
                  </a:txBody>
                  <a:tcPr/>
                </a:tc>
                <a:tc>
                  <a:txBody>
                    <a:bodyPr/>
                    <a:lstStyle/>
                    <a:p>
                      <a:r>
                        <a:rPr lang="en-US" dirty="0"/>
                        <a:t>968</a:t>
                      </a:r>
                    </a:p>
                  </a:txBody>
                  <a:tcPr/>
                </a:tc>
                <a:extLst>
                  <a:ext uri="{0D108BD9-81ED-4DB2-BD59-A6C34878D82A}">
                    <a16:rowId xmlns:a16="http://schemas.microsoft.com/office/drawing/2014/main" val="3823795596"/>
                  </a:ext>
                </a:extLst>
              </a:tr>
              <a:tr h="370840">
                <a:tc>
                  <a:txBody>
                    <a:bodyPr/>
                    <a:lstStyle/>
                    <a:p>
                      <a:r>
                        <a:rPr lang="en-US" dirty="0"/>
                        <a:t>121.3.20.7</a:t>
                      </a:r>
                    </a:p>
                  </a:txBody>
                  <a:tcPr/>
                </a:tc>
                <a:tc>
                  <a:txBody>
                    <a:bodyPr/>
                    <a:lstStyle/>
                    <a:p>
                      <a:r>
                        <a:rPr lang="en-US" dirty="0"/>
                        <a:t>Linac &amp; Transport Access Radiological</a:t>
                      </a:r>
                      <a:r>
                        <a:rPr lang="en-US" baseline="0" dirty="0"/>
                        <a:t> Scanning Station</a:t>
                      </a:r>
                      <a:endParaRPr lang="en-US" dirty="0"/>
                    </a:p>
                  </a:txBody>
                  <a:tcPr/>
                </a:tc>
                <a:tc>
                  <a:txBody>
                    <a:bodyPr/>
                    <a:lstStyle/>
                    <a:p>
                      <a:r>
                        <a:rPr lang="en-US" dirty="0"/>
                        <a:t>971</a:t>
                      </a:r>
                    </a:p>
                  </a:txBody>
                  <a:tcPr/>
                </a:tc>
                <a:extLst>
                  <a:ext uri="{0D108BD9-81ED-4DB2-BD59-A6C34878D82A}">
                    <a16:rowId xmlns:a16="http://schemas.microsoft.com/office/drawing/2014/main" val="2684750265"/>
                  </a:ext>
                </a:extLst>
              </a:tr>
              <a:tr h="370840">
                <a:tc>
                  <a:txBody>
                    <a:bodyPr/>
                    <a:lstStyle/>
                    <a:p>
                      <a:r>
                        <a:rPr lang="en-US" dirty="0"/>
                        <a:t>121.3.20.8</a:t>
                      </a:r>
                    </a:p>
                  </a:txBody>
                  <a:tcPr/>
                </a:tc>
                <a:tc>
                  <a:txBody>
                    <a:bodyPr/>
                    <a:lstStyle/>
                    <a:p>
                      <a:r>
                        <a:rPr lang="en-US" dirty="0"/>
                        <a:t>Linac &amp; Transport MUX Monitoring System</a:t>
                      </a:r>
                    </a:p>
                  </a:txBody>
                  <a:tcPr/>
                </a:tc>
                <a:tc>
                  <a:txBody>
                    <a:bodyPr/>
                    <a:lstStyle/>
                    <a:p>
                      <a:r>
                        <a:rPr lang="en-US" dirty="0"/>
                        <a:t>974</a:t>
                      </a:r>
                    </a:p>
                  </a:txBody>
                  <a:tcPr/>
                </a:tc>
                <a:extLst>
                  <a:ext uri="{0D108BD9-81ED-4DB2-BD59-A6C34878D82A}">
                    <a16:rowId xmlns:a16="http://schemas.microsoft.com/office/drawing/2014/main" val="2352023307"/>
                  </a:ext>
                </a:extLst>
              </a:tr>
              <a:tr h="370840">
                <a:tc>
                  <a:txBody>
                    <a:bodyPr/>
                    <a:lstStyle/>
                    <a:p>
                      <a:r>
                        <a:rPr lang="en-US" dirty="0"/>
                        <a:t>121.3.20.9</a:t>
                      </a:r>
                    </a:p>
                  </a:txBody>
                  <a:tcPr/>
                </a:tc>
                <a:tc>
                  <a:txBody>
                    <a:bodyPr/>
                    <a:lstStyle/>
                    <a:p>
                      <a:r>
                        <a:rPr lang="en-US" dirty="0"/>
                        <a:t>Linac ODH Monitoring System</a:t>
                      </a:r>
                    </a:p>
                  </a:txBody>
                  <a:tcPr/>
                </a:tc>
                <a:tc>
                  <a:txBody>
                    <a:bodyPr/>
                    <a:lstStyle/>
                    <a:p>
                      <a:r>
                        <a:rPr lang="en-US" dirty="0"/>
                        <a:t>977</a:t>
                      </a:r>
                    </a:p>
                  </a:txBody>
                  <a:tcPr/>
                </a:tc>
                <a:extLst>
                  <a:ext uri="{0D108BD9-81ED-4DB2-BD59-A6C34878D82A}">
                    <a16:rowId xmlns:a16="http://schemas.microsoft.com/office/drawing/2014/main" val="2031979420"/>
                  </a:ext>
                </a:extLst>
              </a:tr>
              <a:tr h="370840">
                <a:tc>
                  <a:txBody>
                    <a:bodyPr/>
                    <a:lstStyle/>
                    <a:p>
                      <a:r>
                        <a:rPr lang="en-US" dirty="0"/>
                        <a:t>121.3.20.10</a:t>
                      </a:r>
                    </a:p>
                  </a:txBody>
                  <a:tcPr/>
                </a:tc>
                <a:tc>
                  <a:txBody>
                    <a:bodyPr/>
                    <a:lstStyle/>
                    <a:p>
                      <a:r>
                        <a:rPr lang="en-US" dirty="0"/>
                        <a:t>Linac &amp; Transport Safety</a:t>
                      </a:r>
                      <a:r>
                        <a:rPr lang="en-US" baseline="0" dirty="0"/>
                        <a:t> Systems Validation</a:t>
                      </a:r>
                      <a:endParaRPr lang="en-US" dirty="0"/>
                    </a:p>
                  </a:txBody>
                  <a:tcPr/>
                </a:tc>
                <a:tc>
                  <a:txBody>
                    <a:bodyPr/>
                    <a:lstStyle/>
                    <a:p>
                      <a:r>
                        <a:rPr lang="en-US" dirty="0"/>
                        <a:t>980</a:t>
                      </a:r>
                    </a:p>
                  </a:txBody>
                  <a:tcPr/>
                </a:tc>
                <a:extLst>
                  <a:ext uri="{0D108BD9-81ED-4DB2-BD59-A6C34878D82A}">
                    <a16:rowId xmlns:a16="http://schemas.microsoft.com/office/drawing/2014/main" val="2604011411"/>
                  </a:ext>
                </a:extLst>
              </a:tr>
            </a:tbl>
          </a:graphicData>
        </a:graphic>
      </p:graphicFrame>
    </p:spTree>
    <p:extLst>
      <p:ext uri="{BB962C8B-B14F-4D97-AF65-F5344CB8AC3E}">
        <p14:creationId xmlns:p14="http://schemas.microsoft.com/office/powerpoint/2010/main" val="1336817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Drivers and Estimate Maturity</a:t>
            </a:r>
          </a:p>
        </p:txBody>
      </p:sp>
      <p:sp>
        <p:nvSpPr>
          <p:cNvPr id="3" name="Content Placeholder 2"/>
          <p:cNvSpPr>
            <a:spLocks noGrp="1"/>
          </p:cNvSpPr>
          <p:nvPr>
            <p:ph idx="1"/>
          </p:nvPr>
        </p:nvSpPr>
        <p:spPr>
          <a:xfrm>
            <a:off x="228600" y="4712677"/>
            <a:ext cx="8672513" cy="1318236"/>
          </a:xfrm>
        </p:spPr>
        <p:txBody>
          <a:bodyPr/>
          <a:lstStyle/>
          <a:p>
            <a:r>
              <a:rPr lang="en-US" dirty="0"/>
              <a:t>We have identified Safety System cost drivers </a:t>
            </a:r>
          </a:p>
          <a:p>
            <a:r>
              <a:rPr lang="en-US" dirty="0"/>
              <a:t>Contingencies assigned are appropriate for CD-1 level based  upon past experiences  </a:t>
            </a:r>
          </a:p>
        </p:txBody>
      </p:sp>
      <p:sp>
        <p:nvSpPr>
          <p:cNvPr id="4" name="Date Placeholder 3"/>
          <p:cNvSpPr>
            <a:spLocks noGrp="1"/>
          </p:cNvSpPr>
          <p:nvPr>
            <p:ph type="dt" sz="half" idx="2"/>
          </p:nvPr>
        </p:nvSpPr>
        <p:spPr/>
        <p:txBody>
          <a:bodyPr/>
          <a:lstStyle/>
          <a:p>
            <a:pPr>
              <a:defRPr/>
            </a:pPr>
            <a:fld id="{06CBF588-E078-8742-8B52-4985520BE68A}"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10" name="TextBox 9"/>
          <p:cNvSpPr txBox="1"/>
          <p:nvPr/>
        </p:nvSpPr>
        <p:spPr>
          <a:xfrm>
            <a:off x="726393" y="3712529"/>
            <a:ext cx="7455877" cy="276999"/>
          </a:xfrm>
          <a:prstGeom prst="rect">
            <a:avLst/>
          </a:prstGeom>
          <a:noFill/>
        </p:spPr>
        <p:txBody>
          <a:bodyPr wrap="square" rtlCol="0">
            <a:spAutoFit/>
          </a:bodyPr>
          <a:lstStyle/>
          <a:p>
            <a:r>
              <a:rPr lang="en-US" sz="1200" dirty="0">
                <a:solidFill>
                  <a:srgbClr val="4E4E4E"/>
                </a:solidFill>
              </a:rPr>
              <a:t>P6 Base Costs = BOE + Overheads + Escalation</a:t>
            </a:r>
          </a:p>
        </p:txBody>
      </p:sp>
      <p:pic>
        <p:nvPicPr>
          <p:cNvPr id="9" name="Picture 8"/>
          <p:cNvPicPr>
            <a:picLocks noChangeAspect="1"/>
          </p:cNvPicPr>
          <p:nvPr/>
        </p:nvPicPr>
        <p:blipFill>
          <a:blip r:embed="rId2"/>
          <a:stretch>
            <a:fillRect/>
          </a:stretch>
        </p:blipFill>
        <p:spPr>
          <a:xfrm>
            <a:off x="214313" y="1124765"/>
            <a:ext cx="8686800" cy="2526220"/>
          </a:xfrm>
          <a:prstGeom prst="rect">
            <a:avLst/>
          </a:prstGeom>
        </p:spPr>
      </p:pic>
    </p:spTree>
    <p:extLst>
      <p:ext uri="{BB962C8B-B14F-4D97-AF65-F5344CB8AC3E}">
        <p14:creationId xmlns:p14="http://schemas.microsoft.com/office/powerpoint/2010/main" val="3323174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Profile – P6 Base Cost Only</a:t>
            </a:r>
          </a:p>
        </p:txBody>
      </p:sp>
      <p:sp>
        <p:nvSpPr>
          <p:cNvPr id="3" name="Content Placeholder 2"/>
          <p:cNvSpPr>
            <a:spLocks noGrp="1"/>
          </p:cNvSpPr>
          <p:nvPr>
            <p:ph idx="1"/>
          </p:nvPr>
        </p:nvSpPr>
        <p:spPr>
          <a:xfrm>
            <a:off x="914400" y="5524807"/>
            <a:ext cx="7583423" cy="735315"/>
          </a:xfrm>
        </p:spPr>
        <p:txBody>
          <a:bodyPr/>
          <a:lstStyle/>
          <a:p>
            <a:pPr marL="0" indent="0" algn="ctr">
              <a:buNone/>
            </a:pPr>
            <a:r>
              <a:rPr lang="en-US" sz="1200" dirty="0"/>
              <a:t>Labor and material funding for each year of project duration is identified and understood for the life of the project </a:t>
            </a:r>
          </a:p>
        </p:txBody>
      </p:sp>
      <p:sp>
        <p:nvSpPr>
          <p:cNvPr id="4" name="Date Placeholder 3"/>
          <p:cNvSpPr>
            <a:spLocks noGrp="1"/>
          </p:cNvSpPr>
          <p:nvPr>
            <p:ph type="dt" sz="half" idx="2"/>
          </p:nvPr>
        </p:nvSpPr>
        <p:spPr/>
        <p:txBody>
          <a:bodyPr/>
          <a:lstStyle/>
          <a:p>
            <a:pPr>
              <a:defRPr/>
            </a:pPr>
            <a:fld id="{5D2727BD-33C5-D44D-B599-0CBC9FE0A2DB}"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12" name="TextBox 11"/>
          <p:cNvSpPr txBox="1"/>
          <p:nvPr/>
        </p:nvSpPr>
        <p:spPr>
          <a:xfrm>
            <a:off x="1503484" y="5196258"/>
            <a:ext cx="7455877" cy="276999"/>
          </a:xfrm>
          <a:prstGeom prst="rect">
            <a:avLst/>
          </a:prstGeom>
          <a:noFill/>
        </p:spPr>
        <p:txBody>
          <a:bodyPr wrap="square" rtlCol="0">
            <a:spAutoFit/>
          </a:bodyPr>
          <a:lstStyle/>
          <a:p>
            <a:r>
              <a:rPr lang="en-US" sz="1200" dirty="0">
                <a:solidFill>
                  <a:srgbClr val="4E4E4E"/>
                </a:solidFill>
              </a:rPr>
              <a:t>P6 Base Costs = BOE + Overheads + Escalation</a:t>
            </a:r>
          </a:p>
        </p:txBody>
      </p:sp>
      <p:pic>
        <p:nvPicPr>
          <p:cNvPr id="8" name="Picture 7"/>
          <p:cNvPicPr>
            <a:picLocks noChangeAspect="1"/>
          </p:cNvPicPr>
          <p:nvPr/>
        </p:nvPicPr>
        <p:blipFill>
          <a:blip r:embed="rId2"/>
          <a:stretch>
            <a:fillRect/>
          </a:stretch>
        </p:blipFill>
        <p:spPr>
          <a:xfrm>
            <a:off x="1340840" y="877520"/>
            <a:ext cx="6462320" cy="4346825"/>
          </a:xfrm>
          <a:prstGeom prst="rect">
            <a:avLst/>
          </a:prstGeom>
        </p:spPr>
      </p:pic>
    </p:spTree>
    <p:extLst>
      <p:ext uri="{BB962C8B-B14F-4D97-AF65-F5344CB8AC3E}">
        <p14:creationId xmlns:p14="http://schemas.microsoft.com/office/powerpoint/2010/main" val="3102877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Profile – P6 Hours/FTE</a:t>
            </a:r>
          </a:p>
        </p:txBody>
      </p:sp>
      <p:sp>
        <p:nvSpPr>
          <p:cNvPr id="4" name="Date Placeholder 3"/>
          <p:cNvSpPr>
            <a:spLocks noGrp="1"/>
          </p:cNvSpPr>
          <p:nvPr>
            <p:ph type="dt" sz="half" idx="2"/>
          </p:nvPr>
        </p:nvSpPr>
        <p:spPr/>
        <p:txBody>
          <a:bodyPr/>
          <a:lstStyle/>
          <a:p>
            <a:pPr>
              <a:defRPr/>
            </a:pPr>
            <a:fld id="{999F0B27-4B89-9A4E-865A-85B090A0568B}"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pic>
        <p:nvPicPr>
          <p:cNvPr id="10" name="Picture 9"/>
          <p:cNvPicPr>
            <a:picLocks noChangeAspect="1"/>
          </p:cNvPicPr>
          <p:nvPr/>
        </p:nvPicPr>
        <p:blipFill>
          <a:blip r:embed="rId2"/>
          <a:stretch>
            <a:fillRect/>
          </a:stretch>
        </p:blipFill>
        <p:spPr>
          <a:xfrm>
            <a:off x="736827" y="1087288"/>
            <a:ext cx="7562538" cy="4114800"/>
          </a:xfrm>
          <a:prstGeom prst="rect">
            <a:avLst/>
          </a:prstGeom>
        </p:spPr>
      </p:pic>
      <p:sp>
        <p:nvSpPr>
          <p:cNvPr id="9" name="TextBox 8">
            <a:extLst>
              <a:ext uri="{FF2B5EF4-FFF2-40B4-BE49-F238E27FC236}">
                <a16:creationId xmlns:a16="http://schemas.microsoft.com/office/drawing/2014/main" id="{DCA3CE01-274F-4FD8-B7E4-1ECA8159F02D}"/>
              </a:ext>
            </a:extLst>
          </p:cNvPr>
          <p:cNvSpPr txBox="1"/>
          <p:nvPr/>
        </p:nvSpPr>
        <p:spPr>
          <a:xfrm>
            <a:off x="736828" y="5596128"/>
            <a:ext cx="7562538" cy="830997"/>
          </a:xfrm>
          <a:prstGeom prst="rect">
            <a:avLst/>
          </a:prstGeom>
          <a:noFill/>
        </p:spPr>
        <p:txBody>
          <a:bodyPr wrap="square" rtlCol="0">
            <a:spAutoFit/>
          </a:bodyPr>
          <a:lstStyle/>
          <a:p>
            <a:pPr algn="ctr"/>
            <a:r>
              <a:rPr lang="en-US" dirty="0"/>
              <a:t>Labor needs of the project are understood and can be supported</a:t>
            </a:r>
          </a:p>
        </p:txBody>
      </p:sp>
    </p:spTree>
    <p:extLst>
      <p:ext uri="{BB962C8B-B14F-4D97-AF65-F5344CB8AC3E}">
        <p14:creationId xmlns:p14="http://schemas.microsoft.com/office/powerpoint/2010/main" val="3261533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 Safety Systems</a:t>
            </a:r>
          </a:p>
        </p:txBody>
      </p:sp>
      <p:sp>
        <p:nvSpPr>
          <p:cNvPr id="4" name="Date Placeholder 3"/>
          <p:cNvSpPr>
            <a:spLocks noGrp="1"/>
          </p:cNvSpPr>
          <p:nvPr>
            <p:ph type="dt" sz="half" idx="2"/>
          </p:nvPr>
        </p:nvSpPr>
        <p:spPr>
          <a:xfrm>
            <a:off x="736826" y="6495482"/>
            <a:ext cx="793775" cy="237285"/>
          </a:xfrm>
        </p:spPr>
        <p:txBody>
          <a:bodyPr/>
          <a:lstStyle/>
          <a:p>
            <a:pPr>
              <a:defRPr/>
            </a:pPr>
            <a:r>
              <a:rPr lang="en-US" dirty="0"/>
              <a:t>10/10/2017</a:t>
            </a:r>
          </a:p>
        </p:txBody>
      </p:sp>
      <p:sp>
        <p:nvSpPr>
          <p:cNvPr id="5" name="Footer Placeholder 4"/>
          <p:cNvSpPr>
            <a:spLocks noGrp="1"/>
          </p:cNvSpPr>
          <p:nvPr>
            <p:ph type="ftr" sz="quarter" idx="3"/>
          </p:nvPr>
        </p:nvSpPr>
        <p:spPr>
          <a:xfrm>
            <a:off x="1725674" y="6495482"/>
            <a:ext cx="5541561" cy="237285"/>
          </a:xfrm>
        </p:spPr>
        <p:txBody>
          <a:bodyPr/>
          <a:lstStyle/>
          <a:p>
            <a:pPr>
              <a:defRPr/>
            </a:pPr>
            <a:r>
              <a:rPr lang="en-US"/>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pic>
        <p:nvPicPr>
          <p:cNvPr id="29" name="Picture 28"/>
          <p:cNvPicPr>
            <a:picLocks noChangeAspect="1"/>
          </p:cNvPicPr>
          <p:nvPr/>
        </p:nvPicPr>
        <p:blipFill>
          <a:blip r:embed="rId2"/>
          <a:stretch>
            <a:fillRect/>
          </a:stretch>
        </p:blipFill>
        <p:spPr>
          <a:xfrm>
            <a:off x="0" y="1176861"/>
            <a:ext cx="9144000" cy="2327136"/>
          </a:xfrm>
          <a:prstGeom prst="rect">
            <a:avLst/>
          </a:prstGeom>
          <a:ln>
            <a:solidFill>
              <a:srgbClr val="99D6EA"/>
            </a:solidFill>
          </a:ln>
        </p:spPr>
      </p:pic>
      <p:pic>
        <p:nvPicPr>
          <p:cNvPr id="30" name="Picture 29"/>
          <p:cNvPicPr>
            <a:picLocks noChangeAspect="1"/>
          </p:cNvPicPr>
          <p:nvPr/>
        </p:nvPicPr>
        <p:blipFill>
          <a:blip r:embed="rId3"/>
          <a:stretch>
            <a:fillRect/>
          </a:stretch>
        </p:blipFill>
        <p:spPr>
          <a:xfrm>
            <a:off x="0" y="3784241"/>
            <a:ext cx="9144000" cy="2430996"/>
          </a:xfrm>
          <a:prstGeom prst="rect">
            <a:avLst/>
          </a:prstGeom>
          <a:ln>
            <a:solidFill>
              <a:srgbClr val="99D6EA"/>
            </a:solidFill>
          </a:ln>
        </p:spPr>
      </p:pic>
    </p:spTree>
    <p:extLst>
      <p:ext uri="{BB962C8B-B14F-4D97-AF65-F5344CB8AC3E}">
        <p14:creationId xmlns:p14="http://schemas.microsoft.com/office/powerpoint/2010/main" val="37209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Us: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Conceptual Design for the Electrical &amp; Radiation Safety Interlock System (RSIS) and Oxygen Deficiency Hazard (ODH) Monitoring System is provided by:	</a:t>
            </a:r>
          </a:p>
          <a:p>
            <a:pPr lvl="1"/>
            <a:r>
              <a:rPr lang="en-US" dirty="0"/>
              <a:t>Chuck Worel			Operations Specialist Sr. </a:t>
            </a:r>
          </a:p>
          <a:p>
            <a:pPr lvl="1"/>
            <a:r>
              <a:rPr lang="en-US" dirty="0"/>
              <a:t>Randy Zifko 			Operations Specialist </a:t>
            </a:r>
          </a:p>
          <a:p>
            <a:pPr lvl="1"/>
            <a:r>
              <a:rPr lang="en-US" dirty="0"/>
              <a:t>Glenn Federwitz 		Operations Specialist</a:t>
            </a:r>
            <a:br>
              <a:rPr lang="en-US" dirty="0"/>
            </a:br>
            <a:r>
              <a:rPr lang="en-US" sz="1000" dirty="0"/>
              <a:t> </a:t>
            </a:r>
          </a:p>
          <a:p>
            <a:pPr>
              <a:buFont typeface="Arial" panose="020B0604020202020204" pitchFamily="34" charset="0"/>
              <a:buChar char="•"/>
            </a:pPr>
            <a:r>
              <a:rPr lang="en-US" dirty="0"/>
              <a:t>Chuck, Randy &amp; Glenn have a combined 100 years experience in design, implementation &amp; installation of RSIS</a:t>
            </a:r>
          </a:p>
          <a:p>
            <a:pPr>
              <a:buFont typeface="Arial" panose="020B0604020202020204" pitchFamily="34" charset="0"/>
              <a:buChar char="•"/>
            </a:pPr>
            <a:endParaRPr lang="en-US" sz="1000" dirty="0"/>
          </a:p>
          <a:p>
            <a:pPr>
              <a:buFont typeface="Arial" panose="020B0604020202020204" pitchFamily="34" charset="0"/>
              <a:buChar char="•"/>
            </a:pPr>
            <a:r>
              <a:rPr lang="en-US" dirty="0"/>
              <a:t>Projects worked on include: Main Injector, MiniBooNE, NuMI, Meson RSIS Upgrade, K TeV, </a:t>
            </a:r>
            <a:r>
              <a:rPr lang="en-US" dirty="0" err="1"/>
              <a:t>SeaQuest</a:t>
            </a:r>
            <a:r>
              <a:rPr lang="en-US" dirty="0"/>
              <a:t>, CMTS-1, PIP II Injector Test Area &amp; Muon Campus</a:t>
            </a:r>
          </a:p>
          <a:p>
            <a:pPr>
              <a:buFont typeface="Arial" panose="020B0604020202020204" pitchFamily="34" charset="0"/>
              <a:buChar char="•"/>
            </a:pPr>
            <a:r>
              <a:rPr lang="en-US" dirty="0"/>
              <a:t>ODH systems at CMTF &amp; HAB/</a:t>
            </a:r>
            <a:r>
              <a:rPr lang="en-US" dirty="0" err="1"/>
              <a:t>B0</a:t>
            </a:r>
            <a:r>
              <a:rPr lang="en-US" dirty="0"/>
              <a:t> </a:t>
            </a:r>
          </a:p>
          <a:p>
            <a:pPr marL="0" indent="0">
              <a:buNone/>
            </a:pPr>
            <a:endParaRPr lang="en-US" dirty="0"/>
          </a:p>
        </p:txBody>
      </p:sp>
      <p:sp>
        <p:nvSpPr>
          <p:cNvPr id="4" name="Date Placeholder 3"/>
          <p:cNvSpPr>
            <a:spLocks noGrp="1"/>
          </p:cNvSpPr>
          <p:nvPr>
            <p:ph type="dt" sz="half" idx="2"/>
          </p:nvPr>
        </p:nvSpPr>
        <p:spPr/>
        <p:txBody>
          <a:bodyPr/>
          <a:lstStyle/>
          <a:p>
            <a:pPr>
              <a:defRPr/>
            </a:pPr>
            <a:fld id="{E0AF49F1-6B04-264A-8CFA-2B0F50F2ECB1}"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938158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Fermilab ESS, RSIS and ODH Monitoring Systems</a:t>
            </a:r>
          </a:p>
          <a:p>
            <a:pPr lvl="1"/>
            <a:r>
              <a:rPr lang="en-US" dirty="0"/>
              <a:t>Use approved components and assemblies as building blocks for these systems </a:t>
            </a:r>
          </a:p>
          <a:p>
            <a:pPr lvl="1"/>
            <a:r>
              <a:rPr lang="en-US" dirty="0"/>
              <a:t>Conceptual design of the RSIS is sound and takes into account operational needs of the PIP II Beam Line</a:t>
            </a:r>
          </a:p>
          <a:p>
            <a:pPr lvl="1"/>
            <a:r>
              <a:rPr lang="en-US" dirty="0"/>
              <a:t>Cost estimates provided for this design are sound</a:t>
            </a:r>
          </a:p>
          <a:p>
            <a:pPr lvl="1"/>
            <a:r>
              <a:rPr lang="en-US" dirty="0"/>
              <a:t>Our risk of individual components becoming obsolete are understood and solvable with design change</a:t>
            </a:r>
          </a:p>
          <a:p>
            <a:pPr lvl="1"/>
            <a:r>
              <a:rPr lang="en-US" dirty="0"/>
              <a:t>The Interlock Group has been involved with many RSIS and ODH Monitoring Systems</a:t>
            </a:r>
          </a:p>
          <a:p>
            <a:pPr lvl="1"/>
            <a:r>
              <a:rPr lang="en-US" dirty="0"/>
              <a:t>We look forward to our efforts required in bringing a new accelerator on line</a:t>
            </a:r>
          </a:p>
          <a:p>
            <a:pPr lvl="1"/>
            <a:r>
              <a:rPr lang="en-US" dirty="0"/>
              <a:t>Thank you </a:t>
            </a:r>
          </a:p>
        </p:txBody>
      </p:sp>
      <p:sp>
        <p:nvSpPr>
          <p:cNvPr id="4" name="Date Placeholder 3"/>
          <p:cNvSpPr>
            <a:spLocks noGrp="1"/>
          </p:cNvSpPr>
          <p:nvPr>
            <p:ph type="dt" sz="half" idx="2"/>
          </p:nvPr>
        </p:nvSpPr>
        <p:spPr/>
        <p:txBody>
          <a:bodyPr/>
          <a:lstStyle/>
          <a:p>
            <a:pPr>
              <a:defRPr/>
            </a:pPr>
            <a:fld id="{E73C20B1-A92E-7E49-B27F-B6C713327BF7}"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1487812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4" name="Date Placeholder 3"/>
          <p:cNvSpPr>
            <a:spLocks noGrp="1"/>
          </p:cNvSpPr>
          <p:nvPr>
            <p:ph type="dt" sz="half" idx="2"/>
          </p:nvPr>
        </p:nvSpPr>
        <p:spPr/>
        <p:txBody>
          <a:bodyPr/>
          <a:lstStyle/>
          <a:p>
            <a:pPr>
              <a:defRPr/>
            </a:pPr>
            <a:fld id="{67D25D36-5E77-5841-A7D1-415E57E5D384}"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195088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121.3.20 Linac Safety System </a:t>
            </a:r>
          </a:p>
        </p:txBody>
      </p:sp>
      <p:sp>
        <p:nvSpPr>
          <p:cNvPr id="3" name="Content Placeholder 2"/>
          <p:cNvSpPr>
            <a:spLocks noGrp="1"/>
          </p:cNvSpPr>
          <p:nvPr>
            <p:ph idx="1"/>
          </p:nvPr>
        </p:nvSpPr>
        <p:spPr>
          <a:xfrm>
            <a:off x="212203" y="1043046"/>
            <a:ext cx="8672513" cy="4987867"/>
          </a:xfrm>
        </p:spPr>
        <p:txBody>
          <a:bodyPr/>
          <a:lstStyle/>
          <a:p>
            <a:r>
              <a:rPr lang="en-US" sz="2600" dirty="0"/>
              <a:t>Linac Safety Interlock System</a:t>
            </a:r>
          </a:p>
          <a:p>
            <a:pPr lvl="1"/>
            <a:r>
              <a:rPr lang="en-US" sz="2400" dirty="0"/>
              <a:t>Safety System Design &amp; Implementation follows </a:t>
            </a:r>
          </a:p>
          <a:p>
            <a:pPr lvl="2"/>
            <a:r>
              <a:rPr lang="en-US" sz="2200" dirty="0"/>
              <a:t>Fermilab Radiological Control Manual Chapter 10</a:t>
            </a:r>
          </a:p>
          <a:p>
            <a:pPr marL="914400" lvl="2" indent="0">
              <a:buNone/>
            </a:pPr>
            <a:r>
              <a:rPr lang="en-US" sz="2200" dirty="0"/>
              <a:t>	“Radiation Safety Interlock Systems” Standards</a:t>
            </a:r>
            <a:br>
              <a:rPr lang="en-US" sz="2200" dirty="0"/>
            </a:br>
            <a:endParaRPr lang="en-US" sz="2200" dirty="0"/>
          </a:p>
          <a:p>
            <a:pPr lvl="1"/>
            <a:r>
              <a:rPr lang="en-US" sz="2400" dirty="0"/>
              <a:t>Radiation Safety Interlock System Components</a:t>
            </a:r>
          </a:p>
          <a:p>
            <a:pPr lvl="2"/>
            <a:r>
              <a:rPr lang="en-US" sz="2200" dirty="0"/>
              <a:t>Will use standard Fermilab designed and approved RSIS and ESS system components and assemblies</a:t>
            </a:r>
            <a:br>
              <a:rPr lang="en-US" sz="2200" dirty="0"/>
            </a:br>
            <a:r>
              <a:rPr lang="en-US" sz="2200" dirty="0"/>
              <a:t> </a:t>
            </a:r>
          </a:p>
          <a:p>
            <a:pPr lvl="1"/>
            <a:r>
              <a:rPr lang="en-US" sz="2400" dirty="0"/>
              <a:t>Oxygen Deficiency Hazard Monitoring System </a:t>
            </a:r>
          </a:p>
          <a:p>
            <a:pPr lvl="2"/>
            <a:r>
              <a:rPr lang="en-US" sz="2200" dirty="0"/>
              <a:t>Will use Fermilab approved Safety Rated </a:t>
            </a:r>
            <a:br>
              <a:rPr lang="en-US" sz="2200" dirty="0"/>
            </a:br>
            <a:r>
              <a:rPr lang="en-US" sz="2200" dirty="0"/>
              <a:t>PLC ODH Monitoring System</a:t>
            </a:r>
          </a:p>
          <a:p>
            <a:pPr marL="914400" lvl="2" indent="0">
              <a:buNone/>
            </a:pPr>
            <a:endParaRPr lang="en-US" dirty="0"/>
          </a:p>
        </p:txBody>
      </p:sp>
      <p:sp>
        <p:nvSpPr>
          <p:cNvPr id="4" name="Date Placeholder 3"/>
          <p:cNvSpPr>
            <a:spLocks noGrp="1"/>
          </p:cNvSpPr>
          <p:nvPr>
            <p:ph type="dt" sz="half" idx="2"/>
          </p:nvPr>
        </p:nvSpPr>
        <p:spPr/>
        <p:txBody>
          <a:bodyPr/>
          <a:lstStyle/>
          <a:p>
            <a:pPr>
              <a:defRPr/>
            </a:pPr>
            <a:fld id="{369817DA-B268-5D4F-BFB2-A9DA49C85981}" type="datetime1">
              <a:rPr lang="en-US" smtClean="0"/>
              <a:t>10/4/2017</a:t>
            </a:fld>
            <a:endParaRPr lang="en-US" dirty="0"/>
          </a:p>
        </p:txBody>
      </p:sp>
      <p:sp>
        <p:nvSpPr>
          <p:cNvPr id="5" name="Footer Placeholder 4"/>
          <p:cNvSpPr>
            <a:spLocks noGrp="1"/>
          </p:cNvSpPr>
          <p:nvPr>
            <p:ph type="ftr" sz="quarter" idx="3"/>
          </p:nvPr>
        </p:nvSpPr>
        <p:spPr>
          <a:xfrm>
            <a:off x="1530602" y="6495482"/>
            <a:ext cx="5541561" cy="237285"/>
          </a:xfrm>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170901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121.3.20 Linac Safety System </a:t>
            </a:r>
          </a:p>
        </p:txBody>
      </p:sp>
      <p:sp>
        <p:nvSpPr>
          <p:cNvPr id="3" name="Content Placeholder 2"/>
          <p:cNvSpPr>
            <a:spLocks noGrp="1"/>
          </p:cNvSpPr>
          <p:nvPr>
            <p:ph idx="1"/>
          </p:nvPr>
        </p:nvSpPr>
        <p:spPr>
          <a:xfrm>
            <a:off x="212203" y="1043046"/>
            <a:ext cx="8672513" cy="4987867"/>
          </a:xfrm>
        </p:spPr>
        <p:txBody>
          <a:bodyPr/>
          <a:lstStyle/>
          <a:p>
            <a:r>
              <a:rPr lang="en-US" sz="2600" dirty="0"/>
              <a:t>Linac Safety Interlock System</a:t>
            </a:r>
          </a:p>
          <a:p>
            <a:pPr lvl="1"/>
            <a:r>
              <a:rPr lang="en-US" sz="2400" dirty="0"/>
              <a:t>PIP-II IT (Injection Test) Safety Interlock System</a:t>
            </a:r>
          </a:p>
          <a:p>
            <a:pPr lvl="2"/>
            <a:r>
              <a:rPr lang="en-US" sz="2200" dirty="0"/>
              <a:t>Personnel Radiation and Electrical Safety Systems </a:t>
            </a:r>
            <a:br>
              <a:rPr lang="en-US" sz="2200" dirty="0"/>
            </a:br>
            <a:r>
              <a:rPr lang="en-US" sz="2200" dirty="0"/>
              <a:t>(RSIS and ESS)</a:t>
            </a:r>
          </a:p>
          <a:p>
            <a:pPr lvl="2"/>
            <a:r>
              <a:rPr lang="en-US" sz="2200" dirty="0"/>
              <a:t>Oxygen Deficiency Hazard (ODH) Monitoring System</a:t>
            </a:r>
          </a:p>
          <a:p>
            <a:pPr marL="914400" lvl="2" indent="0">
              <a:buNone/>
            </a:pPr>
            <a:endParaRPr lang="en-US" dirty="0"/>
          </a:p>
          <a:p>
            <a:pPr lvl="1"/>
            <a:r>
              <a:rPr lang="en-US" sz="2400" dirty="0"/>
              <a:t>PIP-II Linac &amp; Transport Safety Interlock System</a:t>
            </a:r>
          </a:p>
          <a:p>
            <a:pPr lvl="2"/>
            <a:r>
              <a:rPr lang="en-US" sz="2200" dirty="0"/>
              <a:t>Personnel Radiation and Electrical Safety Systems </a:t>
            </a:r>
            <a:br>
              <a:rPr lang="en-US" sz="2200" dirty="0"/>
            </a:br>
            <a:r>
              <a:rPr lang="en-US" sz="2200" dirty="0"/>
              <a:t>(RSIS &amp; ESS)</a:t>
            </a:r>
          </a:p>
          <a:p>
            <a:pPr lvl="2"/>
            <a:r>
              <a:rPr lang="en-US" sz="2200" dirty="0"/>
              <a:t>Enclosure Access Radiological Scanning Stations</a:t>
            </a:r>
          </a:p>
          <a:p>
            <a:pPr lvl="2"/>
            <a:r>
              <a:rPr lang="en-US" sz="2200" dirty="0"/>
              <a:t>MUX Stations</a:t>
            </a:r>
          </a:p>
          <a:p>
            <a:pPr lvl="2"/>
            <a:r>
              <a:rPr lang="en-US" sz="2200" dirty="0"/>
              <a:t>Oxygen Deficiency Hazard (ODH) Monitoring System</a:t>
            </a:r>
          </a:p>
          <a:p>
            <a:pPr marL="914400" lvl="2" indent="0">
              <a:buNone/>
            </a:pPr>
            <a:endParaRPr lang="en-US" dirty="0"/>
          </a:p>
        </p:txBody>
      </p:sp>
      <p:sp>
        <p:nvSpPr>
          <p:cNvPr id="4" name="Date Placeholder 3"/>
          <p:cNvSpPr>
            <a:spLocks noGrp="1"/>
          </p:cNvSpPr>
          <p:nvPr>
            <p:ph type="dt" sz="half" idx="2"/>
          </p:nvPr>
        </p:nvSpPr>
        <p:spPr/>
        <p:txBody>
          <a:bodyPr/>
          <a:lstStyle/>
          <a:p>
            <a:pPr>
              <a:defRPr/>
            </a:pPr>
            <a:fld id="{369817DA-B268-5D4F-BFB2-A9DA49C85981}"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272781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and Design Maturity</a:t>
            </a:r>
          </a:p>
        </p:txBody>
      </p:sp>
      <p:sp>
        <p:nvSpPr>
          <p:cNvPr id="3" name="Content Placeholder 2"/>
          <p:cNvSpPr>
            <a:spLocks noGrp="1"/>
          </p:cNvSpPr>
          <p:nvPr>
            <p:ph idx="1"/>
          </p:nvPr>
        </p:nvSpPr>
        <p:spPr>
          <a:xfrm>
            <a:off x="228600" y="1043046"/>
            <a:ext cx="8672513" cy="5167749"/>
          </a:xfrm>
        </p:spPr>
        <p:txBody>
          <a:bodyPr>
            <a:normAutofit fontScale="77500" lnSpcReduction="20000"/>
          </a:bodyPr>
          <a:lstStyle/>
          <a:p>
            <a:r>
              <a:rPr lang="en-US" sz="3400" dirty="0"/>
              <a:t>PIP II Injector Test Area</a:t>
            </a:r>
          </a:p>
          <a:p>
            <a:pPr lvl="1"/>
            <a:r>
              <a:rPr lang="en-US" sz="3100" dirty="0"/>
              <a:t>The PIP II Injection Test RSIS is in place &amp; functional</a:t>
            </a:r>
          </a:p>
          <a:p>
            <a:pPr lvl="2"/>
            <a:r>
              <a:rPr lang="en-US" sz="2900" dirty="0"/>
              <a:t>Extension of the existing enclosure will require relocation of the South Emergency Exit Labyrinth to its new location</a:t>
            </a:r>
            <a:br>
              <a:rPr lang="en-US" sz="2900" dirty="0"/>
            </a:br>
            <a:r>
              <a:rPr lang="en-US" sz="1400" dirty="0"/>
              <a:t> </a:t>
            </a:r>
          </a:p>
          <a:p>
            <a:pPr lvl="2"/>
            <a:r>
              <a:rPr lang="en-US" sz="2900" dirty="0"/>
              <a:t>Presently installed safety system reset box cables at the emergency exit were installed with enough cable length to be pulled &amp; re-terminated to the new Emergency Exit Labyrinth location</a:t>
            </a:r>
            <a:br>
              <a:rPr lang="en-US" sz="2900" dirty="0"/>
            </a:br>
            <a:endParaRPr lang="en-US" sz="1400" dirty="0"/>
          </a:p>
          <a:p>
            <a:pPr lvl="2"/>
            <a:r>
              <a:rPr lang="en-US" sz="2900" dirty="0"/>
              <a:t>Installation of future required Radiation Monitors will be added to the existing Critical Device Controller as an input</a:t>
            </a:r>
            <a:br>
              <a:rPr lang="en-US" sz="2900" dirty="0"/>
            </a:br>
            <a:endParaRPr lang="en-US" sz="2900" dirty="0"/>
          </a:p>
          <a:p>
            <a:pPr lvl="1"/>
            <a:r>
              <a:rPr lang="en-US" sz="3100" dirty="0"/>
              <a:t>The PIP II Injection Test ODH Monitoring</a:t>
            </a:r>
            <a:endParaRPr lang="en-US" sz="2900" dirty="0"/>
          </a:p>
          <a:p>
            <a:pPr lvl="2"/>
            <a:r>
              <a:rPr lang="en-US" sz="2900" dirty="0"/>
              <a:t>Extension of the existing enclosure will require the installation of ODH Monitoring within the enclosure, this will be implemented as a new “Zone” in the existing</a:t>
            </a:r>
            <a:br>
              <a:rPr lang="en-US" sz="2900" dirty="0"/>
            </a:br>
            <a:r>
              <a:rPr lang="en-US" sz="2900" dirty="0"/>
              <a:t>building ODH Monitoring System  </a:t>
            </a:r>
          </a:p>
          <a:p>
            <a:pPr marL="914400" lvl="2" indent="0">
              <a:buNone/>
            </a:pPr>
            <a:endParaRPr lang="en-US" sz="2900" dirty="0"/>
          </a:p>
          <a:p>
            <a:endParaRPr lang="en-US" dirty="0"/>
          </a:p>
          <a:p>
            <a:endParaRPr lang="en-US" dirty="0"/>
          </a:p>
        </p:txBody>
      </p:sp>
      <p:sp>
        <p:nvSpPr>
          <p:cNvPr id="4" name="Date Placeholder 3"/>
          <p:cNvSpPr>
            <a:spLocks noGrp="1"/>
          </p:cNvSpPr>
          <p:nvPr>
            <p:ph type="dt" sz="half" idx="2"/>
          </p:nvPr>
        </p:nvSpPr>
        <p:spPr/>
        <p:txBody>
          <a:bodyPr/>
          <a:lstStyle/>
          <a:p>
            <a:pPr>
              <a:defRPr/>
            </a:pPr>
            <a:fld id="{BFCBB9DE-8E9E-CB48-8B1F-7ADF62DAF4CD}"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362228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PIP-II Injector Test Enclosure Entrance at CMTF</a:t>
            </a:r>
          </a:p>
        </p:txBody>
      </p:sp>
      <p:pic>
        <p:nvPicPr>
          <p:cNvPr id="8" name="Content Placeholder 7"/>
          <p:cNvPicPr>
            <a:picLocks noGrp="1" noChangeAspect="1"/>
          </p:cNvPicPr>
          <p:nvPr>
            <p:ph idx="1"/>
          </p:nvPr>
        </p:nvPicPr>
        <p:blipFill>
          <a:blip r:embed="rId2"/>
          <a:stretch>
            <a:fillRect/>
          </a:stretch>
        </p:blipFill>
        <p:spPr>
          <a:xfrm>
            <a:off x="636588" y="1060704"/>
            <a:ext cx="6174742" cy="5120640"/>
          </a:xfrm>
        </p:spPr>
      </p:pic>
      <p:sp>
        <p:nvSpPr>
          <p:cNvPr id="4" name="Date Placeholder 3"/>
          <p:cNvSpPr>
            <a:spLocks noGrp="1"/>
          </p:cNvSpPr>
          <p:nvPr>
            <p:ph type="dt" sz="half" idx="2"/>
          </p:nvPr>
        </p:nvSpPr>
        <p:spPr/>
        <p:txBody>
          <a:bodyPr/>
          <a:lstStyle/>
          <a:p>
            <a:pPr>
              <a:defRPr/>
            </a:pPr>
            <a:fld id="{B0391EF5-C760-C04B-A75E-ECFBD161C3B5}"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9" name="TextBox 8"/>
          <p:cNvSpPr txBox="1"/>
          <p:nvPr/>
        </p:nvSpPr>
        <p:spPr>
          <a:xfrm>
            <a:off x="7072163" y="2353056"/>
            <a:ext cx="1843237" cy="461665"/>
          </a:xfrm>
          <a:prstGeom prst="rect">
            <a:avLst/>
          </a:prstGeom>
          <a:noFill/>
        </p:spPr>
        <p:txBody>
          <a:bodyPr wrap="square" rtlCol="0">
            <a:spAutoFit/>
          </a:bodyPr>
          <a:lstStyle/>
          <a:p>
            <a:r>
              <a:rPr lang="en-US" dirty="0"/>
              <a:t>    Reset Box</a:t>
            </a:r>
          </a:p>
        </p:txBody>
      </p:sp>
      <p:sp>
        <p:nvSpPr>
          <p:cNvPr id="10" name="TextBox 9"/>
          <p:cNvSpPr txBox="1"/>
          <p:nvPr/>
        </p:nvSpPr>
        <p:spPr>
          <a:xfrm>
            <a:off x="7072163" y="2901696"/>
            <a:ext cx="1843237" cy="1200329"/>
          </a:xfrm>
          <a:prstGeom prst="rect">
            <a:avLst/>
          </a:prstGeom>
          <a:noFill/>
        </p:spPr>
        <p:txBody>
          <a:bodyPr wrap="square" rtlCol="0">
            <a:spAutoFit/>
          </a:bodyPr>
          <a:lstStyle/>
          <a:p>
            <a:r>
              <a:rPr lang="en-US" dirty="0"/>
              <a:t>   Controlled </a:t>
            </a:r>
          </a:p>
          <a:p>
            <a:r>
              <a:rPr lang="en-US" dirty="0"/>
              <a:t>       Access </a:t>
            </a:r>
          </a:p>
          <a:p>
            <a:r>
              <a:rPr lang="en-US" dirty="0"/>
              <a:t>   Display Box  </a:t>
            </a:r>
          </a:p>
        </p:txBody>
      </p:sp>
      <p:cxnSp>
        <p:nvCxnSpPr>
          <p:cNvPr id="12" name="Straight Arrow Connector 11"/>
          <p:cNvCxnSpPr/>
          <p:nvPr/>
        </p:nvCxnSpPr>
        <p:spPr>
          <a:xfrm flipH="1">
            <a:off x="5242560" y="2585402"/>
            <a:ext cx="2072640" cy="3284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376416" y="3141148"/>
            <a:ext cx="902208" cy="897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315200" y="4145280"/>
            <a:ext cx="1636776" cy="1938992"/>
          </a:xfrm>
          <a:prstGeom prst="rect">
            <a:avLst/>
          </a:prstGeom>
          <a:noFill/>
        </p:spPr>
        <p:txBody>
          <a:bodyPr wrap="square" rtlCol="0">
            <a:spAutoFit/>
          </a:bodyPr>
          <a:lstStyle/>
          <a:p>
            <a:r>
              <a:rPr lang="en-US" dirty="0"/>
              <a:t>Interlocked </a:t>
            </a:r>
          </a:p>
          <a:p>
            <a:pPr algn="ctr"/>
            <a:r>
              <a:rPr lang="en-US" dirty="0"/>
              <a:t>Gate is Designed for RSIS Use</a:t>
            </a:r>
          </a:p>
        </p:txBody>
      </p:sp>
      <p:cxnSp>
        <p:nvCxnSpPr>
          <p:cNvPr id="25" name="Straight Arrow Connector 24"/>
          <p:cNvCxnSpPr/>
          <p:nvPr/>
        </p:nvCxnSpPr>
        <p:spPr>
          <a:xfrm flipH="1">
            <a:off x="4437888" y="4767072"/>
            <a:ext cx="2743200" cy="365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438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PIP-II IT RMSS, CDC &amp; CD Contactor JB at CMTF</a:t>
            </a:r>
          </a:p>
        </p:txBody>
      </p:sp>
      <p:pic>
        <p:nvPicPr>
          <p:cNvPr id="8" name="Content Placeholder 7"/>
          <p:cNvPicPr>
            <a:picLocks noGrp="1" noChangeAspect="1"/>
          </p:cNvPicPr>
          <p:nvPr>
            <p:ph idx="1"/>
          </p:nvPr>
        </p:nvPicPr>
        <p:blipFill rotWithShape="1">
          <a:blip r:embed="rId2"/>
          <a:srcRect l="11466" r="10819"/>
          <a:stretch/>
        </p:blipFill>
        <p:spPr>
          <a:xfrm>
            <a:off x="228600" y="951126"/>
            <a:ext cx="6217920" cy="1065047"/>
          </a:xfrm>
        </p:spPr>
      </p:pic>
      <p:sp>
        <p:nvSpPr>
          <p:cNvPr id="4" name="Date Placeholder 3"/>
          <p:cNvSpPr>
            <a:spLocks noGrp="1"/>
          </p:cNvSpPr>
          <p:nvPr>
            <p:ph type="dt" sz="half" idx="2"/>
          </p:nvPr>
        </p:nvSpPr>
        <p:spPr/>
        <p:txBody>
          <a:bodyPr/>
          <a:lstStyle/>
          <a:p>
            <a:pPr>
              <a:defRPr/>
            </a:pPr>
            <a:fld id="{B0391EF5-C760-C04B-A75E-ECFBD161C3B5}"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10" name="Picture 9"/>
          <p:cNvPicPr>
            <a:picLocks noChangeAspect="1"/>
          </p:cNvPicPr>
          <p:nvPr/>
        </p:nvPicPr>
        <p:blipFill rotWithShape="1">
          <a:blip r:embed="rId3"/>
          <a:srcRect l="10124" r="10588"/>
          <a:stretch/>
        </p:blipFill>
        <p:spPr>
          <a:xfrm>
            <a:off x="179830" y="2151179"/>
            <a:ext cx="6230114" cy="1170059"/>
          </a:xfrm>
          <a:prstGeom prst="rect">
            <a:avLst/>
          </a:prstGeom>
        </p:spPr>
      </p:pic>
      <p:pic>
        <p:nvPicPr>
          <p:cNvPr id="12" name="Picture 11"/>
          <p:cNvPicPr>
            <a:picLocks noChangeAspect="1"/>
          </p:cNvPicPr>
          <p:nvPr/>
        </p:nvPicPr>
        <p:blipFill>
          <a:blip r:embed="rId4"/>
          <a:stretch>
            <a:fillRect/>
          </a:stretch>
        </p:blipFill>
        <p:spPr>
          <a:xfrm>
            <a:off x="987551" y="3464339"/>
            <a:ext cx="3023617" cy="2827082"/>
          </a:xfrm>
          <a:prstGeom prst="rect">
            <a:avLst/>
          </a:prstGeom>
        </p:spPr>
      </p:pic>
      <p:sp>
        <p:nvSpPr>
          <p:cNvPr id="13" name="TextBox 12"/>
          <p:cNvSpPr txBox="1"/>
          <p:nvPr/>
        </p:nvSpPr>
        <p:spPr>
          <a:xfrm>
            <a:off x="6937248" y="1280160"/>
            <a:ext cx="1901952" cy="461665"/>
          </a:xfrm>
          <a:prstGeom prst="rect">
            <a:avLst/>
          </a:prstGeom>
          <a:noFill/>
        </p:spPr>
        <p:txBody>
          <a:bodyPr wrap="square" rtlCol="0">
            <a:spAutoFit/>
          </a:bodyPr>
          <a:lstStyle/>
          <a:p>
            <a:r>
              <a:rPr lang="en-US" dirty="0"/>
              <a:t>RMSS Chassis</a:t>
            </a:r>
          </a:p>
        </p:txBody>
      </p:sp>
      <p:sp>
        <p:nvSpPr>
          <p:cNvPr id="14" name="TextBox 13"/>
          <p:cNvSpPr txBox="1"/>
          <p:nvPr/>
        </p:nvSpPr>
        <p:spPr>
          <a:xfrm>
            <a:off x="6949440" y="2431595"/>
            <a:ext cx="2051304" cy="461665"/>
          </a:xfrm>
          <a:prstGeom prst="rect">
            <a:avLst/>
          </a:prstGeom>
          <a:noFill/>
        </p:spPr>
        <p:txBody>
          <a:bodyPr wrap="square" rtlCol="0">
            <a:spAutoFit/>
          </a:bodyPr>
          <a:lstStyle/>
          <a:p>
            <a:r>
              <a:rPr lang="en-US" dirty="0"/>
              <a:t>CDC  Chassis</a:t>
            </a:r>
          </a:p>
        </p:txBody>
      </p:sp>
      <p:sp>
        <p:nvSpPr>
          <p:cNvPr id="17" name="TextBox 16"/>
          <p:cNvSpPr txBox="1"/>
          <p:nvPr/>
        </p:nvSpPr>
        <p:spPr>
          <a:xfrm>
            <a:off x="4730496" y="4486656"/>
            <a:ext cx="3511296" cy="830997"/>
          </a:xfrm>
          <a:prstGeom prst="rect">
            <a:avLst/>
          </a:prstGeom>
          <a:noFill/>
        </p:spPr>
        <p:txBody>
          <a:bodyPr wrap="square" rtlCol="0">
            <a:spAutoFit/>
          </a:bodyPr>
          <a:lstStyle/>
          <a:p>
            <a:r>
              <a:rPr lang="en-US" dirty="0"/>
              <a:t>    Ion Source High </a:t>
            </a:r>
          </a:p>
          <a:p>
            <a:r>
              <a:rPr lang="en-US" dirty="0"/>
              <a:t>Voltage AC Contactor</a:t>
            </a:r>
          </a:p>
        </p:txBody>
      </p:sp>
    </p:spTree>
    <p:extLst>
      <p:ext uri="{BB962C8B-B14F-4D97-AF65-F5344CB8AC3E}">
        <p14:creationId xmlns:p14="http://schemas.microsoft.com/office/powerpoint/2010/main" val="276294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ODH Monitoring System Display at CMTF</a:t>
            </a:r>
          </a:p>
        </p:txBody>
      </p:sp>
      <p:pic>
        <p:nvPicPr>
          <p:cNvPr id="8" name="Content Placeholder 7"/>
          <p:cNvPicPr>
            <a:picLocks noGrp="1" noChangeAspect="1"/>
          </p:cNvPicPr>
          <p:nvPr>
            <p:ph idx="1"/>
          </p:nvPr>
        </p:nvPicPr>
        <p:blipFill>
          <a:blip r:embed="rId2"/>
          <a:stretch>
            <a:fillRect/>
          </a:stretch>
        </p:blipFill>
        <p:spPr>
          <a:xfrm>
            <a:off x="1094232" y="975709"/>
            <a:ext cx="6912864" cy="4510691"/>
          </a:xfrm>
        </p:spPr>
      </p:pic>
      <p:sp>
        <p:nvSpPr>
          <p:cNvPr id="4" name="Date Placeholder 3"/>
          <p:cNvSpPr>
            <a:spLocks noGrp="1"/>
          </p:cNvSpPr>
          <p:nvPr>
            <p:ph type="dt" sz="half" idx="2"/>
          </p:nvPr>
        </p:nvSpPr>
        <p:spPr/>
        <p:txBody>
          <a:bodyPr/>
          <a:lstStyle/>
          <a:p>
            <a:pPr>
              <a:defRPr/>
            </a:pPr>
            <a:fld id="{B0391EF5-C760-C04B-A75E-ECFBD161C3B5}" type="datetime1">
              <a:rPr lang="en-US" smtClean="0"/>
              <a:t>10/4/2017</a:t>
            </a:fld>
            <a:endParaRPr lang="en-US" dirty="0"/>
          </a:p>
        </p:txBody>
      </p:sp>
      <p:sp>
        <p:nvSpPr>
          <p:cNvPr id="5" name="Footer Placeholder 4"/>
          <p:cNvSpPr>
            <a:spLocks noGrp="1"/>
          </p:cNvSpPr>
          <p:nvPr>
            <p:ph type="ftr" sz="quarter" idx="3"/>
          </p:nvPr>
        </p:nvSpPr>
        <p:spPr/>
        <p:txBody>
          <a:bodyPr/>
          <a:lstStyle/>
          <a:p>
            <a:pPr>
              <a:defRPr/>
            </a:pPr>
            <a:r>
              <a:rPr lang="en-US" dirty="0"/>
              <a:t>Chuck Worel | 121.2.20 Linac Safety Systems | Linac Safety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11" name="TextBox 10"/>
          <p:cNvSpPr txBox="1"/>
          <p:nvPr/>
        </p:nvSpPr>
        <p:spPr>
          <a:xfrm>
            <a:off x="1599946" y="5718048"/>
            <a:ext cx="5605526" cy="461665"/>
          </a:xfrm>
          <a:prstGeom prst="rect">
            <a:avLst/>
          </a:prstGeom>
          <a:noFill/>
        </p:spPr>
        <p:txBody>
          <a:bodyPr wrap="square" rtlCol="0">
            <a:spAutoFit/>
          </a:bodyPr>
          <a:lstStyle/>
          <a:p>
            <a:r>
              <a:rPr lang="en-US" dirty="0"/>
              <a:t>Four Monitoring Zones Presently Displayed</a:t>
            </a:r>
          </a:p>
        </p:txBody>
      </p:sp>
    </p:spTree>
    <p:extLst>
      <p:ext uri="{BB962C8B-B14F-4D97-AF65-F5344CB8AC3E}">
        <p14:creationId xmlns:p14="http://schemas.microsoft.com/office/powerpoint/2010/main" val="803716376"/>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92619A-EA3F-48C6-8353-0E1D78874E9E}">
  <ds:schemaRefs>
    <ds:schemaRef ds:uri="http://purl.org/dc/terms/"/>
    <ds:schemaRef ds:uri="http://schemas.microsoft.com/office/2006/metadata/properties"/>
    <ds:schemaRef ds:uri="http://schemas.microsoft.com/sharepoint/v3"/>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CB6ABB5-8F35-4442-A096-1590B930434D}">
  <ds:schemaRefs>
    <ds:schemaRef ds:uri="http://schemas.microsoft.com/sharepoint/v3/contenttype/forms"/>
  </ds:schemaRefs>
</ds:datastoreItem>
</file>

<file path=customXml/itemProps3.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16259</TotalTime>
  <Words>1654</Words>
  <Application>Microsoft Office PowerPoint</Application>
  <PresentationFormat>On-screen Show (4:3)</PresentationFormat>
  <Paragraphs>367</Paragraphs>
  <Slides>31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ＭＳ Ｐゴシック</vt:lpstr>
      <vt:lpstr>Arial</vt:lpstr>
      <vt:lpstr>Calibri</vt:lpstr>
      <vt:lpstr>Geneva</vt:lpstr>
      <vt:lpstr>Helvetica</vt:lpstr>
      <vt:lpstr>FermilabPartnerships_PPT_090915</vt:lpstr>
      <vt:lpstr>1_FermilabPartnerships_PPT_090915</vt:lpstr>
      <vt:lpstr>PowerPoint Presentation</vt:lpstr>
      <vt:lpstr>Outline</vt:lpstr>
      <vt:lpstr>About Us: </vt:lpstr>
      <vt:lpstr>WBS 121.3.20 Linac Safety System </vt:lpstr>
      <vt:lpstr>WBS 121.3.20 Linac Safety System </vt:lpstr>
      <vt:lpstr>Conceptual Design and Design Maturity</vt:lpstr>
      <vt:lpstr>PIP-II Injector Test Enclosure Entrance at CMTF</vt:lpstr>
      <vt:lpstr>PIP-II IT RMSS, CDC &amp; CD Contactor JB at CMTF</vt:lpstr>
      <vt:lpstr>ODH Monitoring System Display at CMTF</vt:lpstr>
      <vt:lpstr>Conceptual Design and Design Maturity</vt:lpstr>
      <vt:lpstr>Conceptual Design and Design Maturity</vt:lpstr>
      <vt:lpstr>PIP-II Enclosure Identification</vt:lpstr>
      <vt:lpstr>Total Loss Monitor Chassis &amp; Cable</vt:lpstr>
      <vt:lpstr>Conceptual Design and Design Maturity</vt:lpstr>
      <vt:lpstr>Beam Stop Installation in Muon Campus </vt:lpstr>
      <vt:lpstr>Scope and Deliverables</vt:lpstr>
      <vt:lpstr>Scope and Deliverables</vt:lpstr>
      <vt:lpstr>Interfaces</vt:lpstr>
      <vt:lpstr>Interfaces</vt:lpstr>
      <vt:lpstr>Progress to date</vt:lpstr>
      <vt:lpstr>Progress to date</vt:lpstr>
      <vt:lpstr>Design Review Plan</vt:lpstr>
      <vt:lpstr>ESH&amp;Q</vt:lpstr>
      <vt:lpstr>Cost Summary</vt:lpstr>
      <vt:lpstr>BOE Summary</vt:lpstr>
      <vt:lpstr>Cost Drivers and Estimate Maturity</vt:lpstr>
      <vt:lpstr>Cost Profile – P6 Base Cost Only</vt:lpstr>
      <vt:lpstr>Labor Profile – P6 Hours/FTE</vt:lpstr>
      <vt:lpstr>Schedule – Safety Systems</vt:lpstr>
      <vt:lpstr>Summary</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Chuck Worel</cp:lastModifiedBy>
  <cp:revision>327</cp:revision>
  <cp:lastPrinted>2017-10-04T17:30:15Z</cp:lastPrinted>
  <dcterms:created xsi:type="dcterms:W3CDTF">2017-04-21T15:07:14Z</dcterms:created>
  <dcterms:modified xsi:type="dcterms:W3CDTF">2017-10-04T20:08:09Z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