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86" r:id="rId5"/>
    <p:sldId id="319" r:id="rId6"/>
    <p:sldId id="296" r:id="rId7"/>
    <p:sldId id="328" r:id="rId8"/>
    <p:sldId id="297" r:id="rId9"/>
    <p:sldId id="329" r:id="rId10"/>
    <p:sldId id="320" r:id="rId11"/>
    <p:sldId id="334" r:id="rId12"/>
    <p:sldId id="331" r:id="rId13"/>
    <p:sldId id="359" r:id="rId14"/>
    <p:sldId id="321" r:id="rId15"/>
    <p:sldId id="347" r:id="rId16"/>
    <p:sldId id="348" r:id="rId17"/>
    <p:sldId id="358" r:id="rId18"/>
    <p:sldId id="367" r:id="rId19"/>
    <p:sldId id="322" r:id="rId20"/>
    <p:sldId id="338" r:id="rId21"/>
    <p:sldId id="357" r:id="rId22"/>
    <p:sldId id="342" r:id="rId23"/>
    <p:sldId id="373" r:id="rId24"/>
    <p:sldId id="362" r:id="rId25"/>
    <p:sldId id="368" r:id="rId26"/>
    <p:sldId id="369" r:id="rId27"/>
    <p:sldId id="370" r:id="rId28"/>
    <p:sldId id="371" r:id="rId29"/>
    <p:sldId id="372" r:id="rId30"/>
    <p:sldId id="350" r:id="rId31"/>
    <p:sldId id="317" r:id="rId3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004C97"/>
    <a:srgbClr val="4E4E4E"/>
    <a:srgbClr val="63666A"/>
    <a:srgbClr val="99D6EA"/>
    <a:srgbClr val="505050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0" autoAdjust="0"/>
    <p:restoredTop sz="94660"/>
  </p:normalViewPr>
  <p:slideViewPr>
    <p:cSldViewPr snapToGrid="0" snapToObjects="1" showGuides="1">
      <p:cViewPr varScale="1">
        <p:scale>
          <a:sx n="97" d="100"/>
          <a:sy n="97" d="100"/>
        </p:scale>
        <p:origin x="78" y="210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'Cntrl CP Base'!$A$35</c:f>
              <c:strCache>
                <c:ptCount val="1"/>
                <c:pt idx="0">
                  <c:v>Labor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'Cntrl CP Base'!$B$34:$I$34</c:f>
              <c:strCache>
                <c:ptCount val="8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  <c:pt idx="7">
                  <c:v>FY25</c:v>
                </c:pt>
              </c:strCache>
            </c:strRef>
          </c:cat>
          <c:val>
            <c:numRef>
              <c:f>'Cntrl CP Base'!$B$35:$I$35</c:f>
              <c:numCache>
                <c:formatCode>_("$"* #,##0.0_);_("$"* \(#,##0.0\);_("$"* "-"?_);_(@_)</c:formatCode>
                <c:ptCount val="8"/>
                <c:pt idx="0">
                  <c:v>578.37900000000002</c:v>
                </c:pt>
                <c:pt idx="1">
                  <c:v>692.70299999999997</c:v>
                </c:pt>
                <c:pt idx="2">
                  <c:v>1054.2339999999999</c:v>
                </c:pt>
                <c:pt idx="3">
                  <c:v>1065.4670000000001</c:v>
                </c:pt>
                <c:pt idx="4">
                  <c:v>1096.1279999999999</c:v>
                </c:pt>
                <c:pt idx="5">
                  <c:v>1752.249</c:v>
                </c:pt>
                <c:pt idx="6">
                  <c:v>5481.1840000000002</c:v>
                </c:pt>
                <c:pt idx="7">
                  <c:v>2780.3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91-4D98-8D80-717B2FA0C6B5}"/>
            </c:ext>
          </c:extLst>
        </c:ser>
        <c:ser>
          <c:idx val="1"/>
          <c:order val="1"/>
          <c:tx>
            <c:strRef>
              <c:f>'Cntrl CP Base'!$A$36</c:f>
              <c:strCache>
                <c:ptCount val="1"/>
                <c:pt idx="0">
                  <c:v>Material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'Cntrl CP Base'!$B$34:$I$34</c:f>
              <c:strCache>
                <c:ptCount val="8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  <c:pt idx="7">
                  <c:v>FY25</c:v>
                </c:pt>
              </c:strCache>
            </c:strRef>
          </c:cat>
          <c:val>
            <c:numRef>
              <c:f>'Cntrl CP Base'!$B$36:$I$36</c:f>
              <c:numCache>
                <c:formatCode>_("$"* #,##0.0_);_("$"* \(#,##0.0\);_("$"* "-"?_);_(@_)</c:formatCode>
                <c:ptCount val="8"/>
                <c:pt idx="0">
                  <c:v>193.869</c:v>
                </c:pt>
                <c:pt idx="1">
                  <c:v>202.71700000000001</c:v>
                </c:pt>
                <c:pt idx="2">
                  <c:v>392.56099999999998</c:v>
                </c:pt>
                <c:pt idx="3">
                  <c:v>1221.777</c:v>
                </c:pt>
                <c:pt idx="4">
                  <c:v>1956.713</c:v>
                </c:pt>
                <c:pt idx="5">
                  <c:v>806.36099999999999</c:v>
                </c:pt>
                <c:pt idx="6">
                  <c:v>584.55200000000002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91-4D98-8D80-717B2FA0C6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438635056"/>
        <c:axId val="438635384"/>
      </c:barChart>
      <c:lineChart>
        <c:grouping val="standard"/>
        <c:varyColors val="0"/>
        <c:ser>
          <c:idx val="2"/>
          <c:order val="2"/>
          <c:tx>
            <c:strRef>
              <c:f>'Cntrl CP Base'!$A$37</c:f>
              <c:strCache>
                <c:ptCount val="1"/>
                <c:pt idx="0">
                  <c:v>Cumulative Tot.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'Cntrl CP Base'!$B$34:$I$34</c:f>
              <c:strCache>
                <c:ptCount val="8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  <c:pt idx="7">
                  <c:v>FY25</c:v>
                </c:pt>
              </c:strCache>
            </c:strRef>
          </c:cat>
          <c:val>
            <c:numRef>
              <c:f>'Cntrl CP Base'!$B$37:$I$37</c:f>
              <c:numCache>
                <c:formatCode>_("$"* #,##0.0_);_("$"* \(#,##0.0\);_("$"* "-"?_);_(@_)</c:formatCode>
                <c:ptCount val="8"/>
                <c:pt idx="0">
                  <c:v>772.24800000000005</c:v>
                </c:pt>
                <c:pt idx="1">
                  <c:v>1667.6680000000001</c:v>
                </c:pt>
                <c:pt idx="2">
                  <c:v>3114.4629999999997</c:v>
                </c:pt>
                <c:pt idx="3">
                  <c:v>5401.7070000000003</c:v>
                </c:pt>
                <c:pt idx="4">
                  <c:v>8454.5480000000007</c:v>
                </c:pt>
                <c:pt idx="5">
                  <c:v>11013.158000000001</c:v>
                </c:pt>
                <c:pt idx="6">
                  <c:v>17078.894</c:v>
                </c:pt>
                <c:pt idx="7">
                  <c:v>19859.194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991-4D98-8D80-717B2FA0C6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3549632"/>
        <c:axId val="1133549960"/>
      </c:lineChart>
      <c:catAx>
        <c:axId val="43863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635384"/>
        <c:crosses val="autoZero"/>
        <c:auto val="1"/>
        <c:lblAlgn val="ctr"/>
        <c:lblOffset val="100"/>
        <c:noMultiLvlLbl val="0"/>
      </c:catAx>
      <c:valAx>
        <c:axId val="438635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Annual Costs ($000)</a:t>
                </a:r>
              </a:p>
            </c:rich>
          </c:tx>
          <c:layout>
            <c:manualLayout>
              <c:xMode val="edge"/>
              <c:yMode val="edge"/>
              <c:x val="6.6715125788636198E-2"/>
              <c:y val="0.258274886522700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_);_(&quot;$&quot;* \(#,##0\);_(&quot;$&quot;* &quot;-&quot;_);_(@_)" sourceLinked="0"/>
        <c:majorTickMark val="none"/>
        <c:minorTickMark val="out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635056"/>
        <c:crosses val="autoZero"/>
        <c:crossBetween val="between"/>
      </c:valAx>
      <c:valAx>
        <c:axId val="1133549960"/>
        <c:scaling>
          <c:orientation val="minMax"/>
        </c:scaling>
        <c:delete val="0"/>
        <c:axPos val="r"/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Cumulatei</a:t>
                </a:r>
                <a:r>
                  <a:rPr lang="en-US" sz="1400" b="1" baseline="0"/>
                  <a:t> Total ($000)</a:t>
                </a:r>
                <a:endParaRPr lang="en-US" sz="14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_);_(&quot;$&quot;* \(#,##0\);_(&quot;$&quot;* &quot;-&quot;_);_(@_)" sourceLinked="0"/>
        <c:majorTickMark val="out"/>
        <c:minorTickMark val="out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3549632"/>
        <c:crosses val="max"/>
        <c:crossBetween val="between"/>
        <c:majorUnit val="2500"/>
        <c:minorUnit val="1250"/>
      </c:valAx>
      <c:catAx>
        <c:axId val="1133549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3354996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'Cntrl FTE Chrt'!$A$27</c:f>
              <c:strCache>
                <c:ptCount val="1"/>
                <c:pt idx="0">
                  <c:v>Scientist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'Cntrl FTE Chrt'!$B$26:$I$26</c:f>
              <c:strCache>
                <c:ptCount val="8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  <c:pt idx="7">
                  <c:v>FY25</c:v>
                </c:pt>
              </c:strCache>
            </c:strRef>
          </c:cat>
          <c:val>
            <c:numRef>
              <c:f>'Cntrl FTE Chrt'!$B$27:$I$27</c:f>
              <c:numCache>
                <c:formatCode>General</c:formatCode>
                <c:ptCount val="8"/>
                <c:pt idx="0">
                  <c:v>7.0000000000000007E-2</c:v>
                </c:pt>
                <c:pt idx="1">
                  <c:v>7.0000000000000007E-2</c:v>
                </c:pt>
                <c:pt idx="2">
                  <c:v>7.0000000000000007E-2</c:v>
                </c:pt>
                <c:pt idx="3">
                  <c:v>0.19</c:v>
                </c:pt>
                <c:pt idx="4">
                  <c:v>0.23</c:v>
                </c:pt>
                <c:pt idx="5">
                  <c:v>0.67</c:v>
                </c:pt>
                <c:pt idx="6">
                  <c:v>1.1100000000000001</c:v>
                </c:pt>
                <c:pt idx="7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95-4135-BC5C-C81E5F7C7E4F}"/>
            </c:ext>
          </c:extLst>
        </c:ser>
        <c:ser>
          <c:idx val="1"/>
          <c:order val="1"/>
          <c:tx>
            <c:strRef>
              <c:f>'Cntrl FTE Chrt'!$A$28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'Cntrl FTE Chrt'!$B$26:$I$26</c:f>
              <c:strCache>
                <c:ptCount val="8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  <c:pt idx="7">
                  <c:v>FY25</c:v>
                </c:pt>
              </c:strCache>
            </c:strRef>
          </c:cat>
          <c:val>
            <c:numRef>
              <c:f>'Cntrl FTE Chrt'!$B$28:$I$28</c:f>
              <c:numCache>
                <c:formatCode>General</c:formatCode>
                <c:ptCount val="8"/>
                <c:pt idx="0">
                  <c:v>0.59</c:v>
                </c:pt>
                <c:pt idx="1">
                  <c:v>0.89000000000000012</c:v>
                </c:pt>
                <c:pt idx="2">
                  <c:v>0.88000000000000023</c:v>
                </c:pt>
                <c:pt idx="3">
                  <c:v>1.2800000000000002</c:v>
                </c:pt>
                <c:pt idx="4">
                  <c:v>1.2000000000000002</c:v>
                </c:pt>
                <c:pt idx="5">
                  <c:v>1.1600000000000001</c:v>
                </c:pt>
                <c:pt idx="6">
                  <c:v>12.799999999999992</c:v>
                </c:pt>
                <c:pt idx="7">
                  <c:v>11.339999999999993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95-4135-BC5C-C81E5F7C7E4F}"/>
            </c:ext>
          </c:extLst>
        </c:ser>
        <c:ser>
          <c:idx val="2"/>
          <c:order val="2"/>
          <c:tx>
            <c:strRef>
              <c:f>'Cntrl FTE Chrt'!$A$29</c:f>
              <c:strCache>
                <c:ptCount val="1"/>
                <c:pt idx="0">
                  <c:v>Engineer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'Cntrl FTE Chrt'!$B$26:$I$26</c:f>
              <c:strCache>
                <c:ptCount val="8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  <c:pt idx="7">
                  <c:v>FY25</c:v>
                </c:pt>
              </c:strCache>
            </c:strRef>
          </c:cat>
          <c:val>
            <c:numRef>
              <c:f>'Cntrl FTE Chrt'!$B$29:$I$29</c:f>
              <c:numCache>
                <c:formatCode>General</c:formatCode>
                <c:ptCount val="8"/>
                <c:pt idx="0">
                  <c:v>0.96000000000000019</c:v>
                </c:pt>
                <c:pt idx="1">
                  <c:v>0.96000000000000019</c:v>
                </c:pt>
                <c:pt idx="2">
                  <c:v>1.1300000000000001</c:v>
                </c:pt>
                <c:pt idx="3">
                  <c:v>1.9900000000000004</c:v>
                </c:pt>
                <c:pt idx="4">
                  <c:v>2.0000000000000004</c:v>
                </c:pt>
                <c:pt idx="5">
                  <c:v>1.4700000000000006</c:v>
                </c:pt>
                <c:pt idx="6">
                  <c:v>1.0700000000000003</c:v>
                </c:pt>
                <c:pt idx="7">
                  <c:v>0.65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9095-4135-BC5C-C81E5F7C7E4F}"/>
            </c:ext>
          </c:extLst>
        </c:ser>
        <c:ser>
          <c:idx val="3"/>
          <c:order val="3"/>
          <c:tx>
            <c:strRef>
              <c:f>'Cntrl FTE Chrt'!$A$30</c:f>
              <c:strCache>
                <c:ptCount val="1"/>
                <c:pt idx="0">
                  <c:v>Technician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'Cntrl FTE Chrt'!$B$26:$I$26</c:f>
              <c:strCache>
                <c:ptCount val="8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  <c:pt idx="7">
                  <c:v>FY25</c:v>
                </c:pt>
              </c:strCache>
            </c:strRef>
          </c:cat>
          <c:val>
            <c:numRef>
              <c:f>'Cntrl FTE Chrt'!$B$30:$I$30</c:f>
              <c:numCache>
                <c:formatCode>General</c:formatCode>
                <c:ptCount val="8"/>
                <c:pt idx="0">
                  <c:v>0.71000000000000019</c:v>
                </c:pt>
                <c:pt idx="1">
                  <c:v>0.8500000000000002</c:v>
                </c:pt>
                <c:pt idx="2">
                  <c:v>0.76000000000000012</c:v>
                </c:pt>
                <c:pt idx="3">
                  <c:v>0.7300000000000002</c:v>
                </c:pt>
                <c:pt idx="4">
                  <c:v>0.66000000000000014</c:v>
                </c:pt>
                <c:pt idx="5">
                  <c:v>1.6100000000000003</c:v>
                </c:pt>
                <c:pt idx="6">
                  <c:v>2.5700000000000003</c:v>
                </c:pt>
                <c:pt idx="7">
                  <c:v>1.69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3-9095-4135-BC5C-C81E5F7C7E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overlap val="100"/>
        <c:axId val="1010908096"/>
        <c:axId val="1010908424"/>
        <c:extLst/>
      </c:barChart>
      <c:catAx>
        <c:axId val="1010908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0908424"/>
        <c:crosses val="autoZero"/>
        <c:auto val="1"/>
        <c:lblAlgn val="ctr"/>
        <c:lblOffset val="100"/>
        <c:noMultiLvlLbl val="0"/>
      </c:catAx>
      <c:valAx>
        <c:axId val="1010908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Annual</a:t>
                </a:r>
                <a:r>
                  <a:rPr lang="en-US" sz="1200" b="1" baseline="0"/>
                  <a:t> FTE</a:t>
                </a:r>
                <a:endParaRPr lang="en-US" sz="12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0_);_(* \(#,##0.00\);_(* &quot;-&quot;??_);_(@_)" sourceLinked="0"/>
        <c:majorTickMark val="none"/>
        <c:minorTickMark val="out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090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93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81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80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90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12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84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19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885455-0EA6-4413-95AB-D5A498F35F7F}"/>
              </a:ext>
            </a:extLst>
          </p:cNvPr>
          <p:cNvSpPr txBox="1"/>
          <p:nvPr userDrawn="1"/>
        </p:nvSpPr>
        <p:spPr>
          <a:xfrm>
            <a:off x="5670218" y="5236572"/>
            <a:ext cx="314372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India Institutes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Fermilab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Collaboration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Istituto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Nazionale di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Fisica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Nucleare</a:t>
            </a:r>
            <a:endParaRPr lang="en-US" sz="1200" kern="1200" baseline="0" dirty="0">
              <a:solidFill>
                <a:schemeClr val="tx1"/>
              </a:solidFill>
              <a:latin typeface="Helvetica"/>
              <a:ea typeface="Geneva" charset="0"/>
              <a:cs typeface="Helvetica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Science and Technology Facilities Council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7937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 Jim Patrick | </a:t>
            </a:r>
            <a:r>
              <a:rPr lang="en-US" dirty="0" err="1"/>
              <a:t>Linac</a:t>
            </a:r>
            <a:r>
              <a:rPr lang="en-US" dirty="0"/>
              <a:t> Controls | RF Systems, Controls, and Instrumentation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79377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495482"/>
            <a:ext cx="793774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36827" y="6495481"/>
            <a:ext cx="793774" cy="242873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 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 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6827" y="6495481"/>
            <a:ext cx="793774" cy="242873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dirty="0"/>
              <a:t>10/10/2017</a:t>
            </a:r>
          </a:p>
        </p:txBody>
      </p:sp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C2E457-85BC-2944-A981-AD7D3E009BA7}" type="datetime1">
              <a:rPr lang="en-US" smtClean="0"/>
              <a:t>10/5/2017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5E4554A-802E-C34E-9114-65C52DA2363A}" type="datetime1">
              <a:rPr lang="en-US" smtClean="0"/>
              <a:t>10/5/2017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9" y="5004021"/>
            <a:ext cx="4941110" cy="1529241"/>
          </a:xfrm>
        </p:spPr>
        <p:txBody>
          <a:bodyPr/>
          <a:lstStyle/>
          <a:p>
            <a:r>
              <a:rPr lang="en-US" dirty="0"/>
              <a:t>Jim Patrick</a:t>
            </a:r>
          </a:p>
          <a:p>
            <a:r>
              <a:rPr lang="en-US" dirty="0"/>
              <a:t>PIP-II Director’s Review</a:t>
            </a:r>
          </a:p>
          <a:p>
            <a:r>
              <a:rPr lang="en-US" dirty="0"/>
              <a:t>10-12 October 2017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19719" y="4000972"/>
            <a:ext cx="8667106" cy="1003049"/>
          </a:xfrm>
        </p:spPr>
        <p:txBody>
          <a:bodyPr>
            <a:normAutofit/>
          </a:bodyPr>
          <a:lstStyle/>
          <a:p>
            <a:r>
              <a:rPr lang="en-US" dirty="0"/>
              <a:t>121.3.17 – </a:t>
            </a:r>
            <a:r>
              <a:rPr lang="en-US" dirty="0" err="1"/>
              <a:t>Linac</a:t>
            </a:r>
            <a:r>
              <a:rPr lang="en-US" dirty="0"/>
              <a:t> Controls</a:t>
            </a:r>
          </a:p>
          <a:p>
            <a:r>
              <a:rPr lang="en-US" sz="1800" dirty="0"/>
              <a:t>RF Systems, Controls and 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250681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– Machine Protection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1" name="TextBox 7"/>
          <p:cNvSpPr txBox="1"/>
          <p:nvPr/>
        </p:nvSpPr>
        <p:spPr>
          <a:xfrm>
            <a:off x="222250" y="933938"/>
            <a:ext cx="8901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nterfaces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 with the accelerator control system and machine timing system for configuration management, timing, and post mortem analysis.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79377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7834E-5F1D-46B0-90DD-2E08EA7CC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18" y="1565665"/>
            <a:ext cx="7770307" cy="460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13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and Deliverables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Infrastructure</a:t>
            </a:r>
          </a:p>
          <a:p>
            <a:pPr lvl="1"/>
            <a:r>
              <a:rPr lang="en-US" dirty="0"/>
              <a:t>Central switch plus 26 remote switches for field equipment</a:t>
            </a:r>
          </a:p>
          <a:p>
            <a:pPr lvl="1"/>
            <a:r>
              <a:rPr lang="en-US" dirty="0"/>
              <a:t>Also switches for video cameras, voice over internet</a:t>
            </a:r>
          </a:p>
          <a:p>
            <a:r>
              <a:rPr lang="en-US" dirty="0"/>
              <a:t>Computing Infrastructure</a:t>
            </a:r>
          </a:p>
          <a:p>
            <a:pPr lvl="1"/>
            <a:r>
              <a:rPr lang="en-US" dirty="0"/>
              <a:t>Consoles for </a:t>
            </a:r>
            <a:r>
              <a:rPr lang="en-US" dirty="0" err="1"/>
              <a:t>linac</a:t>
            </a:r>
            <a:r>
              <a:rPr lang="en-US" dirty="0"/>
              <a:t> area (13 permanent + 10 mobile)</a:t>
            </a:r>
          </a:p>
          <a:p>
            <a:pPr lvl="1"/>
            <a:r>
              <a:rPr lang="en-US" dirty="0"/>
              <a:t>Addition servers for central processes (35)</a:t>
            </a:r>
          </a:p>
          <a:p>
            <a:pPr lvl="2"/>
            <a:r>
              <a:rPr lang="en-US" dirty="0"/>
              <a:t>Including servers and storage for waveform logging</a:t>
            </a:r>
          </a:p>
          <a:p>
            <a:r>
              <a:rPr lang="en-US" dirty="0"/>
              <a:t>Console and Server software</a:t>
            </a:r>
          </a:p>
          <a:p>
            <a:pPr lvl="1"/>
            <a:r>
              <a:rPr lang="en-US" dirty="0"/>
              <a:t>Updated application framework, data logging, and other infrastructure software</a:t>
            </a:r>
          </a:p>
          <a:p>
            <a:r>
              <a:rPr lang="en-US" dirty="0"/>
              <a:t>Front-End Systems</a:t>
            </a:r>
          </a:p>
          <a:p>
            <a:pPr lvl="1"/>
            <a:r>
              <a:rPr lang="en-US" dirty="0"/>
              <a:t>Both hardware and software</a:t>
            </a:r>
          </a:p>
          <a:p>
            <a:pPr lvl="1"/>
            <a:r>
              <a:rPr lang="en-US" dirty="0"/>
              <a:t>Long list in BOE document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79377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71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and Deliverables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913339"/>
          </a:xfrm>
        </p:spPr>
        <p:txBody>
          <a:bodyPr/>
          <a:lstStyle/>
          <a:p>
            <a:r>
              <a:rPr lang="en-US" dirty="0"/>
              <a:t>PLC Based Controls</a:t>
            </a:r>
          </a:p>
          <a:p>
            <a:pPr lvl="1"/>
            <a:r>
              <a:rPr lang="en-US" dirty="0"/>
              <a:t>Vacuum, LCW, RAW controls matched to accelerator design</a:t>
            </a:r>
          </a:p>
          <a:p>
            <a:r>
              <a:rPr lang="en-US" dirty="0"/>
              <a:t>General Purpose DAQ</a:t>
            </a:r>
          </a:p>
          <a:p>
            <a:pPr lvl="1"/>
            <a:r>
              <a:rPr lang="en-US" dirty="0"/>
              <a:t>General purposed digitization/digital I/O for basic control, monitoring.</a:t>
            </a:r>
          </a:p>
          <a:p>
            <a:pPr lvl="1"/>
            <a:r>
              <a:rPr lang="en-US" dirty="0"/>
              <a:t>Updated version of current Hotlink Rack Monitor</a:t>
            </a:r>
          </a:p>
          <a:p>
            <a:pPr lvl="1"/>
            <a:r>
              <a:rPr lang="en-US" dirty="0"/>
              <a:t>Dedicated power supply control for higher density systems</a:t>
            </a:r>
          </a:p>
          <a:p>
            <a:pPr lvl="1"/>
            <a:r>
              <a:rPr lang="en-US" dirty="0"/>
              <a:t>Quantities matched to full PIP-II design</a:t>
            </a:r>
          </a:p>
          <a:p>
            <a:r>
              <a:rPr lang="en-US" dirty="0"/>
              <a:t>Motion Control</a:t>
            </a:r>
          </a:p>
          <a:p>
            <a:pPr lvl="1"/>
            <a:r>
              <a:rPr lang="en-US" dirty="0"/>
              <a:t>For collimators, scrapers, cavity tuners</a:t>
            </a:r>
          </a:p>
          <a:p>
            <a:pPr lvl="1"/>
            <a:r>
              <a:rPr lang="en-US" dirty="0"/>
              <a:t>Similar system to PIP2IT, matched to full PIP-II design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79377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82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and Deliverables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913339"/>
          </a:xfrm>
        </p:spPr>
        <p:txBody>
          <a:bodyPr/>
          <a:lstStyle/>
          <a:p>
            <a:r>
              <a:rPr lang="en-US" dirty="0"/>
              <a:t>Timing</a:t>
            </a:r>
          </a:p>
          <a:p>
            <a:pPr lvl="1"/>
            <a:r>
              <a:rPr lang="en-US" dirty="0"/>
              <a:t>New central timing system (ACLK)</a:t>
            </a:r>
          </a:p>
          <a:p>
            <a:pPr lvl="1"/>
            <a:r>
              <a:rPr lang="en-US" dirty="0"/>
              <a:t>New </a:t>
            </a:r>
            <a:r>
              <a:rPr lang="en-US" dirty="0" err="1"/>
              <a:t>linac</a:t>
            </a:r>
            <a:r>
              <a:rPr lang="en-US" dirty="0"/>
              <a:t> timing system (LCLK) with distribution network to local hardware that needs it</a:t>
            </a:r>
          </a:p>
          <a:p>
            <a:r>
              <a:rPr lang="en-US" dirty="0"/>
              <a:t>Machine Protection</a:t>
            </a:r>
          </a:p>
          <a:p>
            <a:pPr lvl="1"/>
            <a:r>
              <a:rPr lang="en-US" dirty="0"/>
              <a:t>Dedicated instrumentation, interfaces to other instrumentation distributed through the </a:t>
            </a:r>
            <a:r>
              <a:rPr lang="en-US" dirty="0" err="1"/>
              <a:t>linac</a:t>
            </a:r>
            <a:endParaRPr lang="en-US" dirty="0"/>
          </a:p>
          <a:p>
            <a:pPr lvl="1"/>
            <a:r>
              <a:rPr lang="en-US" dirty="0"/>
              <a:t>Central system to process inputs and generate permit signal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79377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450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and Deliverables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913339"/>
          </a:xfrm>
        </p:spPr>
        <p:txBody>
          <a:bodyPr/>
          <a:lstStyle/>
          <a:p>
            <a:r>
              <a:rPr lang="en-US" dirty="0"/>
              <a:t>Application Software</a:t>
            </a:r>
          </a:p>
          <a:p>
            <a:pPr lvl="1"/>
            <a:r>
              <a:rPr lang="en-US" dirty="0"/>
              <a:t>High level software for control and monitoring of the above</a:t>
            </a:r>
          </a:p>
          <a:p>
            <a:pPr lvl="1"/>
            <a:r>
              <a:rPr lang="en-US" dirty="0"/>
              <a:t>Drag and drop framework for basic things</a:t>
            </a:r>
          </a:p>
          <a:p>
            <a:pPr lvl="2"/>
            <a:r>
              <a:rPr lang="en-US" dirty="0"/>
              <a:t>Mainly basic status and control, limited logic capability</a:t>
            </a:r>
          </a:p>
          <a:p>
            <a:pPr lvl="2"/>
            <a:r>
              <a:rPr lang="en-US" dirty="0"/>
              <a:t>Can be created by non-programmers</a:t>
            </a:r>
          </a:p>
          <a:p>
            <a:pPr lvl="1"/>
            <a:r>
              <a:rPr lang="en-US" dirty="0"/>
              <a:t>Application framework for more complicated things</a:t>
            </a:r>
          </a:p>
          <a:p>
            <a:pPr lvl="2"/>
            <a:r>
              <a:rPr lang="en-US" dirty="0"/>
              <a:t>Requires programming skills</a:t>
            </a:r>
          </a:p>
          <a:p>
            <a:pPr lvl="1"/>
            <a:r>
              <a:rPr lang="en-US" dirty="0"/>
              <a:t>Long list in BOE document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79377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790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82116D-A6E8-459C-BC4D-04765E0DF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65" y="836459"/>
            <a:ext cx="6292373" cy="565902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51AAD-6D71-41FD-9C7A-B41181DF7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8BADD-C67F-4C67-B944-C0AF9C452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Jim Patrick | Linac Controls | RF Systems, Controls and Instrumentation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3314F-4EC9-4EDF-A49A-E2F7663D4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F0CCB-7EA3-7341-A46D-36EC5E85EBD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50FD020-0724-4EFE-A415-03C517E63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97D6997-D0EE-4338-A268-3B658895DF5D}"/>
              </a:ext>
            </a:extLst>
          </p:cNvPr>
          <p:cNvSpPr/>
          <p:nvPr/>
        </p:nvSpPr>
        <p:spPr>
          <a:xfrm>
            <a:off x="406953" y="4146404"/>
            <a:ext cx="7516844" cy="639097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6FCA116-21E6-4223-92F4-D75F266848BD}"/>
              </a:ext>
            </a:extLst>
          </p:cNvPr>
          <p:cNvSpPr/>
          <p:nvPr/>
        </p:nvSpPr>
        <p:spPr>
          <a:xfrm>
            <a:off x="6571367" y="3939349"/>
            <a:ext cx="637948" cy="2565263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68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With most other WBM categories</a:t>
            </a:r>
          </a:p>
          <a:p>
            <a:r>
              <a:rPr lang="en-US" dirty="0"/>
              <a:t>Field Hardware</a:t>
            </a:r>
          </a:p>
          <a:p>
            <a:pPr lvl="1"/>
            <a:r>
              <a:rPr lang="en-US" dirty="0"/>
              <a:t>PLCs</a:t>
            </a:r>
          </a:p>
          <a:p>
            <a:pPr lvl="1"/>
            <a:r>
              <a:rPr lang="en-US" dirty="0"/>
              <a:t>RF amplifiers</a:t>
            </a:r>
          </a:p>
          <a:p>
            <a:pPr lvl="1"/>
            <a:r>
              <a:rPr lang="en-US" dirty="0"/>
              <a:t>Low Level RF</a:t>
            </a:r>
          </a:p>
          <a:p>
            <a:pPr lvl="1"/>
            <a:r>
              <a:rPr lang="en-US" dirty="0"/>
              <a:t>Instrumentation</a:t>
            </a:r>
          </a:p>
          <a:p>
            <a:r>
              <a:rPr lang="en-US" dirty="0"/>
              <a:t>Cryomodule Connections</a:t>
            </a:r>
          </a:p>
          <a:p>
            <a:r>
              <a:rPr lang="en-US" dirty="0"/>
              <a:t>Existing complex</a:t>
            </a:r>
          </a:p>
          <a:p>
            <a:pPr lvl="1"/>
            <a:r>
              <a:rPr lang="en-US" dirty="0"/>
              <a:t>Particularly for timing and machine protection</a:t>
            </a:r>
          </a:p>
          <a:p>
            <a:r>
              <a:rPr lang="en-US" dirty="0"/>
              <a:t>Machine Protection interfaces to all the above</a:t>
            </a:r>
          </a:p>
          <a:p>
            <a:r>
              <a:rPr lang="en-US" dirty="0"/>
              <a:t>Boundaries especially with RF, Instrumentation</a:t>
            </a:r>
          </a:p>
          <a:p>
            <a:r>
              <a:rPr lang="en-US" dirty="0"/>
              <a:t>Some documents in Teamcenter – see previous slide</a:t>
            </a:r>
          </a:p>
          <a:p>
            <a:r>
              <a:rPr lang="en-US" dirty="0"/>
              <a:t>IIFC deliverables to be formalized in advance of CD-2</a:t>
            </a:r>
          </a:p>
          <a:p>
            <a:pPr marL="0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79377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494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 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effort has been PIP2IT</a:t>
            </a:r>
          </a:p>
          <a:p>
            <a:r>
              <a:rPr lang="en-US" dirty="0"/>
              <a:t>Routine beam operation through MEBT</a:t>
            </a:r>
          </a:p>
          <a:p>
            <a:r>
              <a:rPr lang="en-US" dirty="0"/>
              <a:t>Part of general complex control system</a:t>
            </a:r>
          </a:p>
          <a:p>
            <a:pPr lvl="1"/>
            <a:r>
              <a:rPr lang="en-US" dirty="0"/>
              <a:t>Newly developed machine protection system</a:t>
            </a:r>
          </a:p>
          <a:p>
            <a:pPr lvl="1"/>
            <a:r>
              <a:rPr lang="en-US" dirty="0"/>
              <a:t>Adaptation of current timing system</a:t>
            </a:r>
          </a:p>
          <a:p>
            <a:pPr lvl="2"/>
            <a:r>
              <a:rPr lang="en-US" dirty="0"/>
              <a:t>Parallel to/independent of main complex</a:t>
            </a:r>
          </a:p>
          <a:p>
            <a:r>
              <a:rPr lang="en-US" dirty="0"/>
              <a:t>Dedicated applications written</a:t>
            </a:r>
          </a:p>
          <a:p>
            <a:pPr lvl="1"/>
            <a:r>
              <a:rPr lang="en-US" dirty="0"/>
              <a:t>Basic status and control displays</a:t>
            </a:r>
          </a:p>
          <a:p>
            <a:pPr lvl="1"/>
            <a:r>
              <a:rPr lang="en-US" dirty="0"/>
              <a:t>Dedicated scan and measurement applications</a:t>
            </a:r>
          </a:p>
          <a:p>
            <a:r>
              <a:rPr lang="en-US" dirty="0"/>
              <a:t>Machine Protection System functional</a:t>
            </a:r>
          </a:p>
          <a:p>
            <a:pPr lvl="1"/>
            <a:r>
              <a:rPr lang="en-US" dirty="0"/>
              <a:t>Monitoring LEBT chopper and beam coming out</a:t>
            </a:r>
          </a:p>
          <a:p>
            <a:pPr lvl="1"/>
            <a:r>
              <a:rPr lang="en-US" dirty="0"/>
              <a:t>Monitoring beam transmission to the dump w/ring pickups</a:t>
            </a:r>
          </a:p>
          <a:p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79377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99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Jim Patrick | Linac Controls | RF Systems, Controls and Instrumentation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F0CCB-7EA3-7341-A46D-36EC5E85EBD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PIP2IT Displays</a:t>
            </a:r>
          </a:p>
        </p:txBody>
      </p:sp>
      <p:pic>
        <p:nvPicPr>
          <p:cNvPr id="8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298" b="5298"/>
          <a:stretch>
            <a:fillRect/>
          </a:stretch>
        </p:blipFill>
        <p:spPr>
          <a:xfrm>
            <a:off x="222250" y="893568"/>
            <a:ext cx="6038066" cy="3643584"/>
          </a:xfrm>
          <a:prstGeom prst="rect">
            <a:avLst/>
          </a:prstGeom>
        </p:spPr>
      </p:pic>
      <p:pic>
        <p:nvPicPr>
          <p:cNvPr id="9" name="Picture Placeholder 2"/>
          <p:cNvPicPr>
            <a:picLocks noChangeAspect="1"/>
          </p:cNvPicPr>
          <p:nvPr/>
        </p:nvPicPr>
        <p:blipFill>
          <a:blip r:embed="rId3"/>
          <a:srcRect t="9209" b="9209"/>
          <a:stretch>
            <a:fillRect/>
          </a:stretch>
        </p:blipFill>
        <p:spPr>
          <a:xfrm>
            <a:off x="3426106" y="2892483"/>
            <a:ext cx="5484532" cy="33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77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Jim Patrick | </a:t>
            </a:r>
            <a:r>
              <a:rPr lang="en-US" dirty="0" err="1"/>
              <a:t>Linac</a:t>
            </a:r>
            <a:r>
              <a:rPr lang="en-US" dirty="0"/>
              <a:t> Controls | RF Systems, Controls, and Instrumentation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F0CCB-7EA3-7341-A46D-36EC5E85EBD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PIP2IT Scraper Scan Application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1131" b="11131"/>
          <a:stretch>
            <a:fillRect/>
          </a:stretch>
        </p:blipFill>
        <p:spPr>
          <a:xfrm>
            <a:off x="223838" y="1042988"/>
            <a:ext cx="8686800" cy="5241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13" y="2430684"/>
            <a:ext cx="4759160" cy="331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29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Requirements</a:t>
            </a:r>
          </a:p>
          <a:p>
            <a:r>
              <a:rPr lang="en-US" dirty="0"/>
              <a:t>Conceptual Design, Maturity</a:t>
            </a:r>
          </a:p>
          <a:p>
            <a:r>
              <a:rPr lang="en-US" dirty="0"/>
              <a:t>Scope/Deliverables</a:t>
            </a:r>
          </a:p>
          <a:p>
            <a:r>
              <a:rPr lang="en-US" dirty="0"/>
              <a:t>Interfaces</a:t>
            </a:r>
          </a:p>
          <a:p>
            <a:r>
              <a:rPr lang="en-US" dirty="0"/>
              <a:t>Technical Progress to Date</a:t>
            </a:r>
          </a:p>
          <a:p>
            <a:r>
              <a:rPr lang="en-US" dirty="0"/>
              <a:t>ESH&amp;Q</a:t>
            </a:r>
          </a:p>
          <a:p>
            <a:r>
              <a:rPr lang="en-US" dirty="0"/>
              <a:t>Risk</a:t>
            </a:r>
          </a:p>
          <a:p>
            <a:r>
              <a:rPr lang="en-US" dirty="0"/>
              <a:t>Cost</a:t>
            </a:r>
          </a:p>
          <a:p>
            <a:r>
              <a:rPr lang="en-US" dirty="0"/>
              <a:t>Schedule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79377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67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ESH&amp;Q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69168"/>
            <a:ext cx="8672513" cy="4830510"/>
          </a:xfrm>
        </p:spPr>
        <p:txBody>
          <a:bodyPr/>
          <a:lstStyle/>
          <a:p>
            <a:r>
              <a:rPr lang="en-US" dirty="0"/>
              <a:t>Personnel Safety and environmental and equipment protection are the highest priorities in the PIP-II Project.</a:t>
            </a:r>
          </a:p>
          <a:p>
            <a:r>
              <a:rPr lang="en-US" dirty="0"/>
              <a:t>All activities will be in full compliance with the PIP-II ISM program defined in </a:t>
            </a:r>
            <a:r>
              <a:rPr lang="en-US" dirty="0" err="1"/>
              <a:t>DocDb</a:t>
            </a:r>
            <a:r>
              <a:rPr lang="en-US" dirty="0"/>
              <a:t># 141.</a:t>
            </a:r>
          </a:p>
          <a:p>
            <a:pPr marL="0" indent="0">
              <a:buNone/>
            </a:pPr>
            <a:r>
              <a:rPr lang="en-US" dirty="0"/>
              <a:t>	–Laboratory and DOE standards and practices</a:t>
            </a:r>
          </a:p>
          <a:p>
            <a:pPr lvl="2"/>
            <a:r>
              <a:rPr lang="en-US" dirty="0"/>
              <a:t>Fermi ES&amp;H Manual</a:t>
            </a:r>
          </a:p>
          <a:p>
            <a:pPr lvl="2"/>
            <a:r>
              <a:rPr lang="en-US" dirty="0"/>
              <a:t>Division/Area specific Hazards Analyses and Training</a:t>
            </a:r>
          </a:p>
          <a:p>
            <a:r>
              <a:rPr lang="en-US" dirty="0"/>
              <a:t>Procurement, fabrication, and acceptance of components will follow the Project’s QA Plan (</a:t>
            </a:r>
            <a:r>
              <a:rPr lang="en-US" dirty="0" err="1"/>
              <a:t>DocDB</a:t>
            </a:r>
            <a:r>
              <a:rPr lang="en-US" dirty="0"/>
              <a:t># 142) utilizing established Project/Division mechanisms regarding acceptance testing, control of non-conformances, and vendor feedback.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#4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E940FE-B58F-4E51-859C-2C2F21A3C6C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39073" y="6495481"/>
            <a:ext cx="1076663" cy="2428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400" dirty="0"/>
              <a:t>10/10/2017</a:t>
            </a:r>
          </a:p>
          <a:p>
            <a:pPr>
              <a:defRPr/>
            </a:pPr>
            <a:endParaRPr lang="en-US" sz="140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6FBF19-B600-432B-BC92-6032DBC2E26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897244" y="6495482"/>
            <a:ext cx="5538537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400" dirty="0"/>
              <a:t>Jim Patrick | </a:t>
            </a:r>
            <a:r>
              <a:rPr lang="en-US" sz="1400" dirty="0" err="1"/>
              <a:t>Linac</a:t>
            </a:r>
            <a:r>
              <a:rPr lang="en-US" sz="1400" dirty="0"/>
              <a:t> Controls | RF Systems, Controls, and Instrumentation</a:t>
            </a:r>
            <a:endParaRPr lang="en-US" sz="1400" b="1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2989613-C0FB-4FEE-B7AB-3B72CDC5021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DF0CCB-7EA3-7341-A46D-36EC5E85EBD6}" type="slidenum">
              <a:rPr lang="en-US" sz="1400" smtClean="0"/>
              <a:pPr>
                <a:defRPr/>
              </a:pPr>
              <a:t>20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454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Risk: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Machine Protection System Fails (Allows Beam Event)</a:t>
            </a:r>
          </a:p>
          <a:p>
            <a:r>
              <a:rPr lang="en-US" dirty="0"/>
              <a:t>Machine Protection System Not Allowing Operation</a:t>
            </a:r>
          </a:p>
          <a:p>
            <a:r>
              <a:rPr lang="en-US" dirty="0"/>
              <a:t>Controls interface to existing complex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896910"/>
            <a:ext cx="8928057" cy="974565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6408C3-61C7-4EEA-89A4-21390265D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67451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5320741"/>
            <a:ext cx="8672513" cy="869044"/>
          </a:xfrm>
        </p:spPr>
        <p:txBody>
          <a:bodyPr/>
          <a:lstStyle/>
          <a:p>
            <a:r>
              <a:rPr lang="en-US" sz="1200" dirty="0"/>
              <a:t>Project Management</a:t>
            </a:r>
          </a:p>
          <a:p>
            <a:r>
              <a:rPr lang="en-US" sz="1200" dirty="0"/>
              <a:t>PIP2IT (4 Level-5 categories)</a:t>
            </a:r>
          </a:p>
          <a:p>
            <a:r>
              <a:rPr lang="en-US" sz="1200" dirty="0"/>
              <a:t>PIP-II (10 Level-5 categories)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33665"/>
            <a:ext cx="8686800" cy="2496373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BB7CBF0-3884-4646-80A1-A5E6A007F1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79377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A190D46-5637-4E60-95D9-405D0BB35C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46923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Drivers and Estimate Maturity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712677"/>
            <a:ext cx="8672513" cy="1318236"/>
          </a:xfrm>
        </p:spPr>
        <p:txBody>
          <a:bodyPr/>
          <a:lstStyle/>
          <a:p>
            <a:r>
              <a:rPr lang="en-US" sz="1200" dirty="0"/>
              <a:t>Substantial labor for software, Machine Protection development</a:t>
            </a:r>
          </a:p>
          <a:p>
            <a:r>
              <a:rPr lang="en-US" sz="1200" dirty="0"/>
              <a:t>Timing, Machine Protection is at conceptual level</a:t>
            </a:r>
          </a:p>
          <a:p>
            <a:r>
              <a:rPr lang="en-US" sz="1200" dirty="0"/>
              <a:t>Rest mostly at </a:t>
            </a:r>
            <a:r>
              <a:rPr lang="en-US" sz="1200"/>
              <a:t>preliminary level 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6393" y="3650985"/>
            <a:ext cx="7455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E4E4E"/>
                </a:solidFill>
              </a:rPr>
              <a:t>P6 Base Costs = BOE + Overheads + Escalation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15895"/>
            <a:ext cx="8686800" cy="2607793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9B3ADFF-F208-4171-8760-9EC01E09F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79377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C83248E-FE8B-4C5E-9121-4E9F5FCA87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72755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Profile – P6 Base Cost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03484" y="5196258"/>
            <a:ext cx="7455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E4E4E"/>
                </a:solidFill>
              </a:rPr>
              <a:t>P6 Base Costs = BOE + Overheads + Escalation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0FDDB041-E401-46BB-8E36-3B584B023EB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347354" y="920027"/>
          <a:ext cx="6449291" cy="4332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CFECEBB-A864-4FFB-9BB9-99314FCF2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79377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D858FA1-2AA3-4749-B121-531951CEF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FCCEAB3-3310-4AD9-8B1A-466CCCF0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5591021"/>
            <a:ext cx="8672513" cy="565611"/>
          </a:xfrm>
        </p:spPr>
        <p:txBody>
          <a:bodyPr/>
          <a:lstStyle/>
          <a:p>
            <a:r>
              <a:rPr lang="en-US" sz="1200" dirty="0"/>
              <a:t>Mostly PIP2IT, timing and machine protection development through FY23</a:t>
            </a:r>
          </a:p>
          <a:p>
            <a:r>
              <a:rPr lang="en-US" sz="1200" dirty="0"/>
              <a:t>Spending on computing and network infrastructure, and software ramps up in FY24-5</a:t>
            </a:r>
          </a:p>
        </p:txBody>
      </p:sp>
    </p:spTree>
    <p:extLst>
      <p:ext uri="{BB962C8B-B14F-4D97-AF65-F5344CB8AC3E}">
        <p14:creationId xmlns:p14="http://schemas.microsoft.com/office/powerpoint/2010/main" val="1660235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 – P6 Hours/FTE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5333744"/>
            <a:ext cx="8672513" cy="960939"/>
          </a:xfrm>
        </p:spPr>
        <p:txBody>
          <a:bodyPr/>
          <a:lstStyle/>
          <a:p>
            <a:r>
              <a:rPr lang="en-US" sz="1200" dirty="0"/>
              <a:t>Software work accounts for much of the FY24 jump</a:t>
            </a:r>
          </a:p>
          <a:p>
            <a:r>
              <a:rPr lang="en-US" sz="1200" dirty="0"/>
              <a:t>Also installation after beneficial occupancy</a:t>
            </a:r>
          </a:p>
          <a:p>
            <a:r>
              <a:rPr lang="en-US" sz="1200" dirty="0"/>
              <a:t>This is a </a:t>
            </a:r>
            <a:r>
              <a:rPr lang="en-US" sz="1200"/>
              <a:t>first pass, </a:t>
            </a:r>
            <a:r>
              <a:rPr lang="en-US" sz="1200" dirty="0"/>
              <a:t>better leveling needs to be done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6523C94-1195-40E3-A3A5-7208EF72651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15316" y="1066720"/>
          <a:ext cx="6619688" cy="3795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B241C39-1B84-4B4D-A4EB-3D53575439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79377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AB82BED-0CBF-4A58-B75A-E540DF1EA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021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– Controls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02" y="968661"/>
            <a:ext cx="7283739" cy="3064386"/>
          </a:xfrm>
          <a:prstGeom prst="rect">
            <a:avLst/>
          </a:prstGeom>
          <a:ln>
            <a:solidFill>
              <a:srgbClr val="99D6EA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108141"/>
            <a:ext cx="6705599" cy="2624626"/>
          </a:xfrm>
          <a:prstGeom prst="rect">
            <a:avLst/>
          </a:prstGeom>
          <a:ln>
            <a:solidFill>
              <a:srgbClr val="99D6EA"/>
            </a:solidFill>
          </a:ln>
        </p:spPr>
      </p:pic>
    </p:spTree>
    <p:extLst>
      <p:ext uri="{BB962C8B-B14F-4D97-AF65-F5344CB8AC3E}">
        <p14:creationId xmlns:p14="http://schemas.microsoft.com/office/powerpoint/2010/main" val="3273810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plan is to incorporate PIP-II into the existing accelerator control system</a:t>
            </a:r>
          </a:p>
          <a:p>
            <a:r>
              <a:rPr lang="en-US" dirty="0"/>
              <a:t>Update and modernize components as needed</a:t>
            </a:r>
          </a:p>
          <a:p>
            <a:r>
              <a:rPr lang="en-US" dirty="0"/>
              <a:t>PIP2IT is operational using this model</a:t>
            </a:r>
          </a:p>
          <a:p>
            <a:r>
              <a:rPr lang="en-US" dirty="0"/>
              <a:t>Experience there will influence the final designs</a:t>
            </a:r>
          </a:p>
          <a:p>
            <a:r>
              <a:rPr lang="en-US" dirty="0"/>
              <a:t>Timing and Machine protection will be new systems</a:t>
            </a:r>
          </a:p>
          <a:p>
            <a:r>
              <a:rPr lang="en-US" dirty="0"/>
              <a:t>We are ready for CD-1 and look forward to your feedback</a:t>
            </a:r>
          </a:p>
          <a:p>
            <a:r>
              <a:rPr lang="en-US" dirty="0"/>
              <a:t>Thank you for your attention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254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85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Level 3 Manager for PIP-II </a:t>
            </a:r>
            <a:r>
              <a:rPr lang="en-US" dirty="0" err="1"/>
              <a:t>Linac</a:t>
            </a:r>
            <a:r>
              <a:rPr lang="en-US" dirty="0"/>
              <a:t> Controls</a:t>
            </a:r>
          </a:p>
          <a:p>
            <a:endParaRPr lang="en-US" dirty="0"/>
          </a:p>
          <a:p>
            <a:r>
              <a:rPr lang="en-US" dirty="0"/>
              <a:t>Relevant Experience:</a:t>
            </a:r>
          </a:p>
          <a:p>
            <a:pPr lvl="1"/>
            <a:r>
              <a:rPr lang="en-US" dirty="0"/>
              <a:t>Head of Accelerator Controls Department since 2001</a:t>
            </a:r>
          </a:p>
          <a:p>
            <a:pPr lvl="1"/>
            <a:r>
              <a:rPr lang="en-US" dirty="0"/>
              <a:t>Previously head of CDF experiment data acquisition group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79377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58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Linac</a:t>
            </a:r>
            <a:r>
              <a:rPr lang="en-US" dirty="0"/>
              <a:t> Controls WBS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Covers PIP-II </a:t>
            </a:r>
            <a:r>
              <a:rPr lang="en-US" dirty="0" err="1"/>
              <a:t>Linac</a:t>
            </a:r>
            <a:r>
              <a:rPr lang="en-US" dirty="0"/>
              <a:t>, transfer line, interface to current complex</a:t>
            </a:r>
          </a:p>
          <a:p>
            <a:r>
              <a:rPr lang="en-US" dirty="0"/>
              <a:t>Control System Infrastructure</a:t>
            </a:r>
          </a:p>
          <a:p>
            <a:pPr lvl="1"/>
            <a:r>
              <a:rPr lang="en-US" dirty="0"/>
              <a:t>Computing</a:t>
            </a:r>
          </a:p>
          <a:p>
            <a:pPr lvl="1"/>
            <a:r>
              <a:rPr lang="en-US" dirty="0"/>
              <a:t>Networks – central and remote</a:t>
            </a:r>
          </a:p>
          <a:p>
            <a:pPr lvl="1"/>
            <a:r>
              <a:rPr lang="en-US" dirty="0"/>
              <a:t>Software Frameworks – front-ends, services, applications</a:t>
            </a:r>
          </a:p>
          <a:p>
            <a:pPr lvl="1"/>
            <a:r>
              <a:rPr lang="en-US" dirty="0"/>
              <a:t>Core Services – data acquisition, alarms, archiving, database</a:t>
            </a:r>
          </a:p>
          <a:p>
            <a:pPr lvl="1"/>
            <a:r>
              <a:rPr lang="en-US" dirty="0"/>
              <a:t>Core and technical applications</a:t>
            </a:r>
          </a:p>
          <a:p>
            <a:r>
              <a:rPr lang="en-US" dirty="0"/>
              <a:t>Technical Subsystems</a:t>
            </a:r>
          </a:p>
          <a:p>
            <a:pPr lvl="1"/>
            <a:r>
              <a:rPr lang="en-US" dirty="0"/>
              <a:t>Vacuum, LCW, motion control, high level power supply control</a:t>
            </a:r>
          </a:p>
          <a:p>
            <a:r>
              <a:rPr lang="en-US" dirty="0"/>
              <a:t>Timing System</a:t>
            </a:r>
          </a:p>
          <a:p>
            <a:pPr lvl="1"/>
            <a:r>
              <a:rPr lang="en-US" dirty="0"/>
              <a:t>Central timing generator and distribution network</a:t>
            </a:r>
          </a:p>
          <a:p>
            <a:r>
              <a:rPr lang="en-US" dirty="0"/>
              <a:t>Machine Protection System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79377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344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L3 System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Control and monitor equipment for PIP-II </a:t>
            </a:r>
            <a:r>
              <a:rPr lang="en-US" dirty="0" err="1"/>
              <a:t>linac</a:t>
            </a:r>
            <a:endParaRPr lang="en-US" dirty="0"/>
          </a:p>
          <a:p>
            <a:pPr lvl="1"/>
            <a:r>
              <a:rPr lang="en-US" dirty="0"/>
              <a:t>With very high availability</a:t>
            </a:r>
          </a:p>
          <a:p>
            <a:pPr lvl="1"/>
            <a:r>
              <a:rPr lang="en-US" dirty="0"/>
              <a:t>Data acquisition, alarms, logging, save/restore, control and status user interfaces</a:t>
            </a:r>
          </a:p>
          <a:p>
            <a:r>
              <a:rPr lang="en-US" dirty="0"/>
              <a:t>Support 20 Hz pulsed operation</a:t>
            </a:r>
          </a:p>
          <a:p>
            <a:pPr lvl="1"/>
            <a:r>
              <a:rPr lang="en-US" dirty="0"/>
              <a:t>Implications for timing and machine protection</a:t>
            </a:r>
          </a:p>
          <a:p>
            <a:r>
              <a:rPr lang="en-US" dirty="0"/>
              <a:t>Interface to existing complex</a:t>
            </a:r>
          </a:p>
          <a:p>
            <a:pPr lvl="1"/>
            <a:r>
              <a:rPr lang="en-US" dirty="0"/>
              <a:t>Timing</a:t>
            </a:r>
          </a:p>
          <a:p>
            <a:pPr lvl="1"/>
            <a:r>
              <a:rPr lang="en-US" dirty="0"/>
              <a:t>Machine Protection</a:t>
            </a:r>
          </a:p>
          <a:p>
            <a:pPr lvl="1"/>
            <a:r>
              <a:rPr lang="en-US" dirty="0"/>
              <a:t>Data acquisition, alarms, logging, etc.</a:t>
            </a:r>
          </a:p>
          <a:p>
            <a:r>
              <a:rPr lang="en-US" dirty="0"/>
              <a:t>Scale is a moderate expansion to current complex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79377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011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Protection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 beam intensity and permit limits of MPS devices</a:t>
            </a:r>
          </a:p>
          <a:p>
            <a:r>
              <a:rPr lang="en-US" dirty="0"/>
              <a:t>Save data on trips and provide to control system on request</a:t>
            </a:r>
          </a:p>
          <a:p>
            <a:r>
              <a:rPr lang="en-US" dirty="0"/>
              <a:t>Provide a global synchronization trigger on faults</a:t>
            </a:r>
          </a:p>
          <a:p>
            <a:r>
              <a:rPr lang="en-US" dirty="0"/>
              <a:t>Provide a comprehensive overview of the machine state and readiness status to subsystems and the broader complex</a:t>
            </a:r>
          </a:p>
          <a:p>
            <a:r>
              <a:rPr lang="en-US" dirty="0"/>
              <a:t>Provide high availability and fail-safe operation</a:t>
            </a:r>
          </a:p>
          <a:p>
            <a:r>
              <a:rPr lang="en-US" dirty="0"/>
              <a:t>Manage and report MPS alarms</a:t>
            </a:r>
          </a:p>
          <a:p>
            <a:r>
              <a:rPr lang="en-US" dirty="0"/>
              <a:t>Fast Protection Response time ~ 10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s</a:t>
            </a:r>
            <a:endParaRPr lang="en-US" dirty="0"/>
          </a:p>
          <a:p>
            <a:r>
              <a:rPr lang="en-US" dirty="0"/>
              <a:t>FRS - </a:t>
            </a:r>
            <a:r>
              <a:rPr lang="en-US" dirty="0" err="1"/>
              <a:t>Teamcenter</a:t>
            </a:r>
            <a:r>
              <a:rPr lang="en-US" dirty="0"/>
              <a:t> ED0004250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79377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638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– General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167749"/>
          </a:xfrm>
        </p:spPr>
        <p:txBody>
          <a:bodyPr>
            <a:normAutofit/>
          </a:bodyPr>
          <a:lstStyle/>
          <a:p>
            <a:r>
              <a:rPr lang="en-US" dirty="0"/>
              <a:t>Incorporate the PIP-II </a:t>
            </a:r>
            <a:r>
              <a:rPr lang="en-US" dirty="0" err="1"/>
              <a:t>Linac</a:t>
            </a:r>
            <a:r>
              <a:rPr lang="en-US" dirty="0"/>
              <a:t> in the existing control system</a:t>
            </a:r>
          </a:p>
          <a:p>
            <a:r>
              <a:rPr lang="en-US" dirty="0"/>
              <a:t>Enhance and modernize as needed</a:t>
            </a:r>
          </a:p>
          <a:p>
            <a:pPr lvl="1"/>
            <a:r>
              <a:rPr lang="en-US" dirty="0"/>
              <a:t>Both hardware and software</a:t>
            </a:r>
          </a:p>
          <a:p>
            <a:r>
              <a:rPr lang="en-US" dirty="0"/>
              <a:t>Unified system for the entire complex</a:t>
            </a:r>
          </a:p>
          <a:p>
            <a:r>
              <a:rPr lang="en-US" dirty="0"/>
              <a:t>Supports diverse simultaneous modes of operation</a:t>
            </a:r>
          </a:p>
          <a:p>
            <a:r>
              <a:rPr lang="en-US" dirty="0"/>
              <a:t>Should easily adapt to additional scale</a:t>
            </a:r>
          </a:p>
          <a:p>
            <a:r>
              <a:rPr lang="en-US" dirty="0"/>
              <a:t>Large investment and long experience</a:t>
            </a:r>
          </a:p>
          <a:p>
            <a:r>
              <a:rPr lang="en-US" dirty="0"/>
              <a:t>Very modular</a:t>
            </a:r>
          </a:p>
          <a:p>
            <a:pPr lvl="1"/>
            <a:r>
              <a:rPr lang="en-US" dirty="0"/>
              <a:t>Long history of adapting to new accelerators and beam lines</a:t>
            </a:r>
          </a:p>
          <a:p>
            <a:pPr lvl="1"/>
            <a:r>
              <a:rPr lang="en-US" dirty="0"/>
              <a:t>And upgrading components without disrupting operations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79377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287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– General Controls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14400" y="1143000"/>
            <a:ext cx="7247467" cy="4800600"/>
            <a:chOff x="914400" y="1143000"/>
            <a:chExt cx="7247467" cy="4800600"/>
          </a:xfrm>
        </p:grpSpPr>
        <p:sp>
          <p:nvSpPr>
            <p:cNvPr id="10" name="Line 30"/>
            <p:cNvSpPr>
              <a:spLocks noChangeShapeType="1"/>
            </p:cNvSpPr>
            <p:nvPr/>
          </p:nvSpPr>
          <p:spPr bwMode="auto">
            <a:xfrm flipH="1">
              <a:off x="914400" y="3733800"/>
              <a:ext cx="7239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914400" y="1143000"/>
              <a:ext cx="7247467" cy="4800600"/>
              <a:chOff x="914400" y="1143000"/>
              <a:chExt cx="7247467" cy="4800600"/>
            </a:xfrm>
          </p:grpSpPr>
          <p:sp>
            <p:nvSpPr>
              <p:cNvPr id="12" name="AutoShape 3"/>
              <p:cNvSpPr>
                <a:spLocks noChangeArrowheads="1"/>
              </p:cNvSpPr>
              <p:nvPr/>
            </p:nvSpPr>
            <p:spPr bwMode="auto">
              <a:xfrm>
                <a:off x="1295400" y="1447800"/>
                <a:ext cx="1295400" cy="6858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600" dirty="0">
                    <a:latin typeface="Helvetica" panose="020B0604020202020204" pitchFamily="34" charset="0"/>
                  </a:rPr>
                  <a:t>Console</a:t>
                </a:r>
              </a:p>
              <a:p>
                <a:pPr algn="ctr"/>
                <a:r>
                  <a:rPr lang="en-US" altLang="en-US" sz="1600" dirty="0">
                    <a:latin typeface="Helvetica" panose="020B0604020202020204" pitchFamily="34" charset="0"/>
                  </a:rPr>
                  <a:t>Applications</a:t>
                </a:r>
              </a:p>
            </p:txBody>
          </p:sp>
          <p:sp>
            <p:nvSpPr>
              <p:cNvPr id="13" name="AutoShape 4"/>
              <p:cNvSpPr>
                <a:spLocks noChangeArrowheads="1"/>
              </p:cNvSpPr>
              <p:nvPr/>
            </p:nvSpPr>
            <p:spPr bwMode="auto">
              <a:xfrm>
                <a:off x="1295400" y="2667000"/>
                <a:ext cx="1295400" cy="685800"/>
              </a:xfrm>
              <a:prstGeom prst="roundRect">
                <a:avLst>
                  <a:gd name="adj" fmla="val 16667"/>
                </a:avLst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600" dirty="0">
                    <a:latin typeface="Helvetica" panose="020B0604020202020204" pitchFamily="34" charset="0"/>
                  </a:rPr>
                  <a:t>Central</a:t>
                </a:r>
                <a:br>
                  <a:rPr lang="en-US" altLang="en-US" sz="1600" dirty="0">
                    <a:latin typeface="Helvetica" panose="020B0604020202020204" pitchFamily="34" charset="0"/>
                  </a:rPr>
                </a:br>
                <a:r>
                  <a:rPr lang="en-US" altLang="en-US" sz="1600" dirty="0">
                    <a:latin typeface="Helvetica" panose="020B0604020202020204" pitchFamily="34" charset="0"/>
                  </a:rPr>
                  <a:t>Services</a:t>
                </a:r>
              </a:p>
            </p:txBody>
          </p:sp>
          <p:sp>
            <p:nvSpPr>
              <p:cNvPr id="14" name="AutoShape 5"/>
              <p:cNvSpPr>
                <a:spLocks noChangeArrowheads="1"/>
              </p:cNvSpPr>
              <p:nvPr/>
            </p:nvSpPr>
            <p:spPr bwMode="auto">
              <a:xfrm>
                <a:off x="4876800" y="4038600"/>
                <a:ext cx="1295400" cy="685800"/>
              </a:xfrm>
              <a:prstGeom prst="roundRect">
                <a:avLst>
                  <a:gd name="adj" fmla="val 16667"/>
                </a:avLst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600" dirty="0">
                    <a:latin typeface="Helvetica" panose="020B0604020202020204" pitchFamily="34" charset="0"/>
                  </a:rPr>
                  <a:t>HRM/IRM	</a:t>
                </a:r>
              </a:p>
              <a:p>
                <a:pPr algn="ctr"/>
                <a:r>
                  <a:rPr lang="en-US" altLang="en-US" sz="1600" dirty="0">
                    <a:latin typeface="Helvetica" panose="020B0604020202020204" pitchFamily="34" charset="0"/>
                  </a:rPr>
                  <a:t>Front-Ends</a:t>
                </a:r>
              </a:p>
            </p:txBody>
          </p:sp>
          <p:sp>
            <p:nvSpPr>
              <p:cNvPr id="15" name="AutoShape 6"/>
              <p:cNvSpPr>
                <a:spLocks noChangeArrowheads="1"/>
              </p:cNvSpPr>
              <p:nvPr/>
            </p:nvSpPr>
            <p:spPr bwMode="auto">
              <a:xfrm>
                <a:off x="3124200" y="1447800"/>
                <a:ext cx="1295400" cy="6858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600">
                    <a:latin typeface="Helvetica" panose="020B0604020202020204" pitchFamily="34" charset="0"/>
                  </a:rPr>
                  <a:t>Java</a:t>
                </a:r>
              </a:p>
              <a:p>
                <a:pPr algn="ctr"/>
                <a:r>
                  <a:rPr lang="en-US" altLang="en-US" sz="1600">
                    <a:latin typeface="Helvetica" panose="020B0604020202020204" pitchFamily="34" charset="0"/>
                  </a:rPr>
                  <a:t>Applications</a:t>
                </a:r>
              </a:p>
            </p:txBody>
          </p:sp>
          <p:sp>
            <p:nvSpPr>
              <p:cNvPr id="16" name="AutoShape 7"/>
              <p:cNvSpPr>
                <a:spLocks noChangeArrowheads="1"/>
              </p:cNvSpPr>
              <p:nvPr/>
            </p:nvSpPr>
            <p:spPr bwMode="auto">
              <a:xfrm>
                <a:off x="4953000" y="1447800"/>
                <a:ext cx="1295400" cy="6858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600">
                    <a:latin typeface="Helvetica" panose="020B0604020202020204" pitchFamily="34" charset="0"/>
                  </a:rPr>
                  <a:t>Web</a:t>
                </a:r>
              </a:p>
              <a:p>
                <a:pPr algn="ctr"/>
                <a:r>
                  <a:rPr lang="en-US" altLang="en-US" sz="1600">
                    <a:latin typeface="Helvetica" panose="020B0604020202020204" pitchFamily="34" charset="0"/>
                  </a:rPr>
                  <a:t>Applications</a:t>
                </a:r>
              </a:p>
            </p:txBody>
          </p:sp>
          <p:sp>
            <p:nvSpPr>
              <p:cNvPr id="17" name="AutoShape 8"/>
              <p:cNvSpPr>
                <a:spLocks noChangeArrowheads="1"/>
              </p:cNvSpPr>
              <p:nvPr/>
            </p:nvSpPr>
            <p:spPr bwMode="auto">
              <a:xfrm>
                <a:off x="1295400" y="4038600"/>
                <a:ext cx="1295400" cy="685800"/>
              </a:xfrm>
              <a:prstGeom prst="roundRect">
                <a:avLst>
                  <a:gd name="adj" fmla="val 16667"/>
                </a:avLst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600">
                    <a:latin typeface="Helvetica" panose="020B0604020202020204" pitchFamily="34" charset="0"/>
                  </a:rPr>
                  <a:t>MOOC</a:t>
                </a:r>
              </a:p>
              <a:p>
                <a:pPr algn="ctr"/>
                <a:r>
                  <a:rPr lang="en-US" altLang="en-US" sz="1600">
                    <a:latin typeface="Helvetica" panose="020B0604020202020204" pitchFamily="34" charset="0"/>
                  </a:rPr>
                  <a:t>Front-Ends</a:t>
                </a:r>
              </a:p>
            </p:txBody>
          </p:sp>
          <p:sp>
            <p:nvSpPr>
              <p:cNvPr id="18" name="AutoShape 9"/>
              <p:cNvSpPr>
                <a:spLocks noChangeArrowheads="1"/>
              </p:cNvSpPr>
              <p:nvPr/>
            </p:nvSpPr>
            <p:spPr bwMode="auto">
              <a:xfrm>
                <a:off x="3124200" y="4038600"/>
                <a:ext cx="1295400" cy="685800"/>
              </a:xfrm>
              <a:prstGeom prst="roundRect">
                <a:avLst>
                  <a:gd name="adj" fmla="val 16667"/>
                </a:avLst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600" dirty="0">
                    <a:latin typeface="Helvetica" panose="020B0604020202020204" pitchFamily="34" charset="0"/>
                  </a:rPr>
                  <a:t>Erlang</a:t>
                </a:r>
              </a:p>
              <a:p>
                <a:pPr algn="ctr"/>
                <a:r>
                  <a:rPr lang="en-US" altLang="en-US" sz="1600" dirty="0">
                    <a:latin typeface="Helvetica" panose="020B0604020202020204" pitchFamily="34" charset="0"/>
                  </a:rPr>
                  <a:t>Front-Ends</a:t>
                </a:r>
              </a:p>
            </p:txBody>
          </p:sp>
          <p:sp>
            <p:nvSpPr>
              <p:cNvPr id="19" name="AutoShape 10"/>
              <p:cNvSpPr>
                <a:spLocks noChangeArrowheads="1"/>
              </p:cNvSpPr>
              <p:nvPr/>
            </p:nvSpPr>
            <p:spPr bwMode="auto">
              <a:xfrm>
                <a:off x="4876800" y="2667000"/>
                <a:ext cx="1295400" cy="685800"/>
              </a:xfrm>
              <a:prstGeom prst="roundRect">
                <a:avLst>
                  <a:gd name="adj" fmla="val 16667"/>
                </a:avLst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600">
                    <a:latin typeface="Helvetica" panose="020B0604020202020204" pitchFamily="34" charset="0"/>
                  </a:rPr>
                  <a:t>Open Access</a:t>
                </a:r>
              </a:p>
              <a:p>
                <a:pPr algn="ctr"/>
                <a:r>
                  <a:rPr lang="en-US" altLang="en-US" sz="1600">
                    <a:latin typeface="Helvetica" panose="020B0604020202020204" pitchFamily="34" charset="0"/>
                  </a:rPr>
                  <a:t>Clients</a:t>
                </a:r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 flipH="1">
                <a:off x="914400" y="2362200"/>
                <a:ext cx="72390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Line 12"/>
              <p:cNvSpPr>
                <a:spLocks noChangeShapeType="1"/>
              </p:cNvSpPr>
              <p:nvPr/>
            </p:nvSpPr>
            <p:spPr bwMode="auto">
              <a:xfrm>
                <a:off x="1913467" y="1143000"/>
                <a:ext cx="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13"/>
              <p:cNvSpPr>
                <a:spLocks noChangeShapeType="1"/>
              </p:cNvSpPr>
              <p:nvPr/>
            </p:nvSpPr>
            <p:spPr bwMode="auto">
              <a:xfrm>
                <a:off x="3742267" y="1143000"/>
                <a:ext cx="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14"/>
              <p:cNvSpPr>
                <a:spLocks noChangeShapeType="1"/>
              </p:cNvSpPr>
              <p:nvPr/>
            </p:nvSpPr>
            <p:spPr bwMode="auto">
              <a:xfrm>
                <a:off x="5562600" y="1143000"/>
                <a:ext cx="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Line 16"/>
              <p:cNvSpPr>
                <a:spLocks noChangeShapeType="1"/>
              </p:cNvSpPr>
              <p:nvPr/>
            </p:nvSpPr>
            <p:spPr bwMode="auto">
              <a:xfrm>
                <a:off x="3810000" y="2362200"/>
                <a:ext cx="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Line 17"/>
              <p:cNvSpPr>
                <a:spLocks noChangeShapeType="1"/>
              </p:cNvSpPr>
              <p:nvPr/>
            </p:nvSpPr>
            <p:spPr bwMode="auto">
              <a:xfrm>
                <a:off x="5562600" y="2362200"/>
                <a:ext cx="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Line 18"/>
              <p:cNvSpPr>
                <a:spLocks noChangeShapeType="1"/>
              </p:cNvSpPr>
              <p:nvPr/>
            </p:nvSpPr>
            <p:spPr bwMode="auto">
              <a:xfrm>
                <a:off x="1905000" y="3733800"/>
                <a:ext cx="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Line 19"/>
              <p:cNvSpPr>
                <a:spLocks noChangeShapeType="1"/>
              </p:cNvSpPr>
              <p:nvPr/>
            </p:nvSpPr>
            <p:spPr bwMode="auto">
              <a:xfrm>
                <a:off x="3810000" y="3733800"/>
                <a:ext cx="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20"/>
              <p:cNvSpPr>
                <a:spLocks noChangeShapeType="1"/>
              </p:cNvSpPr>
              <p:nvPr/>
            </p:nvSpPr>
            <p:spPr bwMode="auto">
              <a:xfrm>
                <a:off x="5562600" y="3733800"/>
                <a:ext cx="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AutoShape 22"/>
              <p:cNvSpPr>
                <a:spLocks noChangeArrowheads="1"/>
              </p:cNvSpPr>
              <p:nvPr/>
            </p:nvSpPr>
            <p:spPr bwMode="auto">
              <a:xfrm>
                <a:off x="1600200" y="5257800"/>
                <a:ext cx="1676400" cy="685800"/>
              </a:xfrm>
              <a:prstGeom prst="roundRect">
                <a:avLst>
                  <a:gd name="adj" fmla="val 16667"/>
                </a:avLst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600">
                    <a:latin typeface="Helvetica" panose="020B0604020202020204" pitchFamily="34" charset="0"/>
                  </a:rPr>
                  <a:t>Field Hardware</a:t>
                </a:r>
              </a:p>
            </p:txBody>
          </p:sp>
          <p:sp>
            <p:nvSpPr>
              <p:cNvPr id="30" name="AutoShape 24"/>
              <p:cNvSpPr>
                <a:spLocks noChangeArrowheads="1"/>
              </p:cNvSpPr>
              <p:nvPr/>
            </p:nvSpPr>
            <p:spPr bwMode="auto">
              <a:xfrm>
                <a:off x="6705600" y="1447800"/>
                <a:ext cx="1295400" cy="685800"/>
              </a:xfrm>
              <a:prstGeom prst="roundRect">
                <a:avLst>
                  <a:gd name="adj" fmla="val 16667"/>
                </a:avLst>
              </a:prstGeom>
              <a:solidFill>
                <a:srgbClr val="FF7C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600">
                    <a:latin typeface="Helvetica" panose="020B0604020202020204" pitchFamily="34" charset="0"/>
                  </a:rPr>
                  <a:t>Database</a:t>
                </a:r>
              </a:p>
            </p:txBody>
          </p:sp>
          <p:sp>
            <p:nvSpPr>
              <p:cNvPr id="31" name="Text Box 26"/>
              <p:cNvSpPr txBox="1">
                <a:spLocks noChangeArrowheads="1"/>
              </p:cNvSpPr>
              <p:nvPr/>
            </p:nvSpPr>
            <p:spPr bwMode="auto">
              <a:xfrm>
                <a:off x="3615634" y="5199984"/>
                <a:ext cx="3624133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200" b="1" dirty="0">
                    <a:latin typeface="Helvetica" panose="020B0604020202020204" pitchFamily="34" charset="0"/>
                  </a:rPr>
                  <a:t>Ethernet, CAMAC, VME, PMC, IP, CIA, GPIB, …</a:t>
                </a:r>
              </a:p>
            </p:txBody>
          </p:sp>
          <p:sp>
            <p:nvSpPr>
              <p:cNvPr id="32" name="AutoShape 28"/>
              <p:cNvSpPr>
                <a:spLocks noChangeArrowheads="1"/>
              </p:cNvSpPr>
              <p:nvPr/>
            </p:nvSpPr>
            <p:spPr bwMode="auto">
              <a:xfrm>
                <a:off x="3124200" y="2667000"/>
                <a:ext cx="1295400" cy="685800"/>
              </a:xfrm>
              <a:prstGeom prst="roundRect">
                <a:avLst>
                  <a:gd name="adj" fmla="val 16667"/>
                </a:avLst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600">
                    <a:latin typeface="Helvetica" panose="020B0604020202020204" pitchFamily="34" charset="0"/>
                  </a:rPr>
                  <a:t>Servlets</a:t>
                </a:r>
              </a:p>
            </p:txBody>
          </p:sp>
          <p:sp>
            <p:nvSpPr>
              <p:cNvPr id="33" name="Line 31"/>
              <p:cNvSpPr>
                <a:spLocks noChangeShapeType="1"/>
              </p:cNvSpPr>
              <p:nvPr/>
            </p:nvSpPr>
            <p:spPr bwMode="auto">
              <a:xfrm>
                <a:off x="1905000" y="2362200"/>
                <a:ext cx="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AutoShape 32"/>
              <p:cNvSpPr>
                <a:spLocks noChangeArrowheads="1"/>
              </p:cNvSpPr>
              <p:nvPr/>
            </p:nvSpPr>
            <p:spPr bwMode="auto">
              <a:xfrm>
                <a:off x="6705600" y="2667000"/>
                <a:ext cx="1295400" cy="685800"/>
              </a:xfrm>
              <a:prstGeom prst="roundRect">
                <a:avLst>
                  <a:gd name="adj" fmla="val 16667"/>
                </a:avLst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600">
                    <a:latin typeface="Helvetica" panose="020B0604020202020204" pitchFamily="34" charset="0"/>
                  </a:rPr>
                  <a:t>Consolidators</a:t>
                </a:r>
              </a:p>
            </p:txBody>
          </p:sp>
          <p:sp>
            <p:nvSpPr>
              <p:cNvPr id="35" name="Line 33"/>
              <p:cNvSpPr>
                <a:spLocks noChangeShapeType="1"/>
              </p:cNvSpPr>
              <p:nvPr/>
            </p:nvSpPr>
            <p:spPr bwMode="auto">
              <a:xfrm>
                <a:off x="7315200" y="2362200"/>
                <a:ext cx="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Line 15"/>
              <p:cNvSpPr>
                <a:spLocks noChangeShapeType="1"/>
              </p:cNvSpPr>
              <p:nvPr/>
            </p:nvSpPr>
            <p:spPr bwMode="auto">
              <a:xfrm>
                <a:off x="914400" y="1143000"/>
                <a:ext cx="0" cy="2590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Line 29"/>
              <p:cNvSpPr>
                <a:spLocks noChangeShapeType="1"/>
              </p:cNvSpPr>
              <p:nvPr/>
            </p:nvSpPr>
            <p:spPr bwMode="auto">
              <a:xfrm flipH="1">
                <a:off x="922867" y="1143000"/>
                <a:ext cx="72390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Line 21"/>
              <p:cNvSpPr>
                <a:spLocks noChangeShapeType="1"/>
              </p:cNvSpPr>
              <p:nvPr/>
            </p:nvSpPr>
            <p:spPr bwMode="auto">
              <a:xfrm>
                <a:off x="2209800" y="4724400"/>
                <a:ext cx="0" cy="533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Line 19"/>
              <p:cNvSpPr>
                <a:spLocks noChangeShapeType="1"/>
              </p:cNvSpPr>
              <p:nvPr/>
            </p:nvSpPr>
            <p:spPr bwMode="auto">
              <a:xfrm>
                <a:off x="3798277" y="4724400"/>
                <a:ext cx="0" cy="280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0" name="Line 19"/>
              <p:cNvSpPr>
                <a:spLocks noChangeShapeType="1"/>
              </p:cNvSpPr>
              <p:nvPr/>
            </p:nvSpPr>
            <p:spPr bwMode="auto">
              <a:xfrm rot="5400000">
                <a:off x="3440254" y="5471525"/>
                <a:ext cx="11725" cy="3390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42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79377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917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- Timing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Jim Patrick | </a:t>
            </a:r>
            <a:r>
              <a:rPr lang="en-US" dirty="0" err="1"/>
              <a:t>Linac</a:t>
            </a:r>
            <a:r>
              <a:rPr lang="en-US" dirty="0"/>
              <a:t> Controls | RF Systems, Controls and Instrumentation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849275" y="1495451"/>
            <a:ext cx="5033601" cy="3333508"/>
            <a:chOff x="3531665" y="1354238"/>
            <a:chExt cx="5033601" cy="3333508"/>
          </a:xfrm>
        </p:grpSpPr>
        <p:sp>
          <p:nvSpPr>
            <p:cNvPr id="10" name="Oval 9"/>
            <p:cNvSpPr/>
            <p:nvPr/>
          </p:nvSpPr>
          <p:spPr>
            <a:xfrm>
              <a:off x="3531665" y="3889093"/>
              <a:ext cx="1619070" cy="798653"/>
            </a:xfrm>
            <a:prstGeom prst="ellipse">
              <a:avLst/>
            </a:prstGeom>
            <a:solidFill>
              <a:srgbClr val="004C97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Existing</a:t>
              </a:r>
            </a:p>
            <a:p>
              <a:pPr algn="ctr"/>
              <a:r>
                <a:rPr lang="en-US" sz="1200" dirty="0"/>
                <a:t>Accelerator</a:t>
              </a:r>
            </a:p>
            <a:p>
              <a:pPr algn="ctr"/>
              <a:r>
                <a:rPr lang="en-US" sz="1200" dirty="0"/>
                <a:t>Complex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999001" y="3889093"/>
              <a:ext cx="1632030" cy="751701"/>
            </a:xfrm>
            <a:prstGeom prst="ellipse">
              <a:avLst/>
            </a:prstGeom>
            <a:solidFill>
              <a:srgbClr val="004C97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PIP-II </a:t>
              </a:r>
              <a:r>
                <a:rPr lang="en-US" sz="1200" dirty="0" err="1"/>
                <a:t>Linac</a:t>
              </a:r>
              <a:endParaRPr lang="en-US" sz="12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34046" y="1354238"/>
              <a:ext cx="1632030" cy="532435"/>
            </a:xfrm>
            <a:prstGeom prst="rect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Accelerator Clock</a:t>
              </a:r>
            </a:p>
            <a:p>
              <a:pPr algn="ctr"/>
              <a:r>
                <a:rPr lang="en-US" sz="1200" dirty="0"/>
                <a:t>(ACLK)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31665" y="2629770"/>
              <a:ext cx="1632030" cy="532435"/>
            </a:xfrm>
            <a:prstGeom prst="rect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TCLK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99001" y="2676723"/>
              <a:ext cx="1632030" cy="532435"/>
            </a:xfrm>
            <a:prstGeom prst="rect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Linac</a:t>
              </a:r>
              <a:r>
                <a:rPr lang="en-US" sz="1200" dirty="0"/>
                <a:t> Clock</a:t>
              </a:r>
            </a:p>
            <a:p>
              <a:pPr algn="ctr"/>
              <a:r>
                <a:rPr lang="en-US" sz="1200" dirty="0"/>
                <a:t>(LCLK)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5163695" y="1886673"/>
              <a:ext cx="0" cy="359974"/>
            </a:xfrm>
            <a:prstGeom prst="line">
              <a:avLst/>
            </a:prstGeom>
            <a:ln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4347680" y="2233914"/>
              <a:ext cx="803055" cy="12733"/>
            </a:xfrm>
            <a:prstGeom prst="line">
              <a:avLst/>
            </a:prstGeom>
            <a:ln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4352081" y="2246647"/>
              <a:ext cx="0" cy="383123"/>
            </a:xfrm>
            <a:prstGeom prst="straightConnector1">
              <a:avLst/>
            </a:prstGeom>
            <a:ln>
              <a:solidFill>
                <a:srgbClr val="40404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990742" y="1894968"/>
              <a:ext cx="0" cy="359974"/>
            </a:xfrm>
            <a:prstGeom prst="line">
              <a:avLst/>
            </a:prstGeom>
            <a:ln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5990742" y="2258030"/>
              <a:ext cx="803055" cy="12733"/>
            </a:xfrm>
            <a:prstGeom prst="line">
              <a:avLst/>
            </a:prstGeom>
            <a:ln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793797" y="2246647"/>
              <a:ext cx="0" cy="430076"/>
            </a:xfrm>
            <a:prstGeom prst="straightConnector1">
              <a:avLst/>
            </a:prstGeom>
            <a:ln>
              <a:solidFill>
                <a:srgbClr val="40404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endCxn id="16" idx="3"/>
            </p:cNvCxnSpPr>
            <p:nvPr/>
          </p:nvCxnSpPr>
          <p:spPr>
            <a:xfrm flipH="1">
              <a:off x="7631031" y="2942940"/>
              <a:ext cx="934235" cy="1"/>
            </a:xfrm>
            <a:prstGeom prst="straightConnector1">
              <a:avLst/>
            </a:prstGeom>
            <a:ln>
              <a:solidFill>
                <a:srgbClr val="40404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endCxn id="10" idx="0"/>
            </p:cNvCxnSpPr>
            <p:nvPr/>
          </p:nvCxnSpPr>
          <p:spPr>
            <a:xfrm flipH="1">
              <a:off x="4341200" y="3162205"/>
              <a:ext cx="6480" cy="726888"/>
            </a:xfrm>
            <a:prstGeom prst="straightConnector1">
              <a:avLst/>
            </a:prstGeom>
            <a:ln>
              <a:solidFill>
                <a:srgbClr val="40404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16" idx="2"/>
            </p:cNvCxnSpPr>
            <p:nvPr/>
          </p:nvCxnSpPr>
          <p:spPr>
            <a:xfrm>
              <a:off x="6815016" y="3209158"/>
              <a:ext cx="0" cy="679935"/>
            </a:xfrm>
            <a:prstGeom prst="straightConnector1">
              <a:avLst/>
            </a:prstGeom>
            <a:ln>
              <a:solidFill>
                <a:srgbClr val="40404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7697472" y="2270763"/>
              <a:ext cx="7043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solidFill>
                    <a:srgbClr val="404040"/>
                  </a:solidFill>
                </a:rPr>
                <a:t>Linac</a:t>
              </a:r>
              <a:r>
                <a:rPr lang="en-US" sz="1800" dirty="0">
                  <a:solidFill>
                    <a:srgbClr val="404040"/>
                  </a:solidFill>
                </a:rPr>
                <a:t>   RF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38896" y="1215342"/>
            <a:ext cx="37147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global accelerator clock ACLK</a:t>
            </a:r>
          </a:p>
          <a:p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Event + data payload</a:t>
            </a:r>
          </a:p>
          <a:p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1 GHz link</a:t>
            </a:r>
          </a:p>
          <a:p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Support 20 Hz pulsed operation</a:t>
            </a:r>
          </a:p>
          <a:p>
            <a:pPr lvl="1"/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 complex based on 15 Hz</a:t>
            </a:r>
          </a:p>
          <a:p>
            <a:endParaRPr lang="en-US" sz="1600" dirty="0">
              <a:solidFill>
                <a:srgbClr val="40404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Generates TCLK to service existing complex</a:t>
            </a:r>
          </a:p>
          <a:p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8 bit event only</a:t>
            </a:r>
          </a:p>
          <a:p>
            <a:endParaRPr lang="en-US" sz="1600" dirty="0">
              <a:solidFill>
                <a:srgbClr val="40404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Generates LCLK to service PIP-II </a:t>
            </a:r>
            <a:r>
              <a:rPr lang="en-US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linac</a:t>
            </a:r>
            <a:endParaRPr lang="en-US" sz="1600" dirty="0">
              <a:solidFill>
                <a:srgbClr val="40404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Synchronized with RF</a:t>
            </a: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79377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92193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D17A152F8CA44A95588D9440E0A03" ma:contentTypeVersion="3" ma:contentTypeDescription="Create a new document." ma:contentTypeScope="" ma:versionID="a2ac3a4fb08969989250a758a5950be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c46782115e7dfa4fabf0fe74a7b686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B6ABB5-8F35-4442-A096-1590B93043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92619A-EA3F-48C6-8353-0E1D78874E9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CB03382-2E78-4944-BB95-D9CE5573A4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FNAL_Partnership_PowerPoint_4x3_100716</Template>
  <TotalTime>15189</TotalTime>
  <Words>1553</Words>
  <Application>Microsoft Office PowerPoint</Application>
  <PresentationFormat>On-screen Show (4:3)</PresentationFormat>
  <Paragraphs>330</Paragraphs>
  <Slides>28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ＭＳ Ｐゴシック</vt:lpstr>
      <vt:lpstr>Arial</vt:lpstr>
      <vt:lpstr>Calibri</vt:lpstr>
      <vt:lpstr>Geneva</vt:lpstr>
      <vt:lpstr>Helvetica</vt:lpstr>
      <vt:lpstr>Symbol</vt:lpstr>
      <vt:lpstr>FermilabPartnerships_PPT_090915</vt:lpstr>
      <vt:lpstr>PowerPoint Presentation</vt:lpstr>
      <vt:lpstr>Outline</vt:lpstr>
      <vt:lpstr>About Me:</vt:lpstr>
      <vt:lpstr>Linac Controls WBS Scope</vt:lpstr>
      <vt:lpstr>WBS L3 System Requirements</vt:lpstr>
      <vt:lpstr>Machine Protection Requirements</vt:lpstr>
      <vt:lpstr>Conceptual Design – General Controls</vt:lpstr>
      <vt:lpstr>Conceptual Design – General Controls</vt:lpstr>
      <vt:lpstr>Conceptual Design - Timing</vt:lpstr>
      <vt:lpstr>Conceptual Design – Machine Protection</vt:lpstr>
      <vt:lpstr>Scope and Deliverables</vt:lpstr>
      <vt:lpstr>Scope and Deliverables</vt:lpstr>
      <vt:lpstr>Scope and Deliverables</vt:lpstr>
      <vt:lpstr>Scope and Deliverables</vt:lpstr>
      <vt:lpstr>Interfaces</vt:lpstr>
      <vt:lpstr>Interfaces</vt:lpstr>
      <vt:lpstr>Progress to date</vt:lpstr>
      <vt:lpstr>PIP2IT Displays</vt:lpstr>
      <vt:lpstr>PIP2IT Scraper Scan Application</vt:lpstr>
      <vt:lpstr>ESH&amp;Q</vt:lpstr>
      <vt:lpstr>Risk: Controls</vt:lpstr>
      <vt:lpstr>Cost Summary</vt:lpstr>
      <vt:lpstr>Cost Drivers and Estimate Maturity</vt:lpstr>
      <vt:lpstr>Cost Profile – P6 Base Cost Only</vt:lpstr>
      <vt:lpstr>Labor Profile – P6 Hours/FTE</vt:lpstr>
      <vt:lpstr>Schedule – Controls</vt:lpstr>
      <vt:lpstr>Summary</vt:lpstr>
      <vt:lpstr>END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L Kaducak</dc:creator>
  <cp:lastModifiedBy>James F Patrick</cp:lastModifiedBy>
  <cp:revision>230</cp:revision>
  <cp:lastPrinted>2014-01-20T19:40:21Z</cp:lastPrinted>
  <dcterms:created xsi:type="dcterms:W3CDTF">2017-04-21T15:07:14Z</dcterms:created>
  <dcterms:modified xsi:type="dcterms:W3CDTF">2017-10-05T15:28:36Z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0x010100243D17A152F8CA44A95588D9440E0A03</vt:lpwstr>
  </property>
</Properties>
</file>