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122" r:id="rId5"/>
    <p:sldMasterId id="2147484130" r:id="rId6"/>
  </p:sldMasterIdLst>
  <p:notesMasterIdLst>
    <p:notesMasterId r:id="rId26"/>
  </p:notesMasterIdLst>
  <p:handoutMasterIdLst>
    <p:handoutMasterId r:id="rId27"/>
  </p:handoutMasterIdLst>
  <p:sldIdLst>
    <p:sldId id="325" r:id="rId7"/>
    <p:sldId id="332" r:id="rId8"/>
    <p:sldId id="333" r:id="rId9"/>
    <p:sldId id="334" r:id="rId10"/>
    <p:sldId id="335" r:id="rId11"/>
    <p:sldId id="326" r:id="rId12"/>
    <p:sldId id="337" r:id="rId13"/>
    <p:sldId id="339" r:id="rId14"/>
    <p:sldId id="340" r:id="rId15"/>
    <p:sldId id="341" r:id="rId16"/>
    <p:sldId id="343" r:id="rId17"/>
    <p:sldId id="342" r:id="rId18"/>
    <p:sldId id="327" r:id="rId19"/>
    <p:sldId id="345" r:id="rId20"/>
    <p:sldId id="328" r:id="rId21"/>
    <p:sldId id="346" r:id="rId22"/>
    <p:sldId id="347" r:id="rId23"/>
    <p:sldId id="348" r:id="rId24"/>
    <p:sldId id="344" r:id="rId2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snapToObjects="1" showGuides="1">
      <p:cViewPr varScale="1">
        <p:scale>
          <a:sx n="42" d="100"/>
          <a:sy n="42" d="100"/>
        </p:scale>
        <p:origin x="288" y="36"/>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sp>
        <p:nvSpPr>
          <p:cNvPr id="2" name="TextBox 1"/>
          <p:cNvSpPr txBox="1"/>
          <p:nvPr userDrawn="1"/>
        </p:nvSpPr>
        <p:spPr>
          <a:xfrm>
            <a:off x="5670218" y="5608047"/>
            <a:ext cx="3143723" cy="738664"/>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	India Institutes Fermilab Collaboration </a:t>
            </a:r>
          </a:p>
          <a:p>
            <a:endParaRPr lang="en-US" dirty="0"/>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B042390-250E-4B52-ADE9-1AB873C5B397}" type="datetime1">
              <a:rPr lang="en-US" smtClean="0"/>
              <a:t>10/5/2017</a:t>
            </a:fld>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William Pellico | Booster</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404650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fld id="{ED7115E6-9D5F-44AA-AF4B-66B910CCD724}" type="datetime1">
              <a:rPr lang="en-US" smtClean="0"/>
              <a:t>10/5/2017</a:t>
            </a:fld>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a:t>William Pellico | Booster</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279907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fld id="{2FABAE20-ECE9-47C9-9F99-2A9ACDDE3551}" type="datetime1">
              <a:rPr lang="en-US" smtClean="0"/>
              <a:t>10/5/2017</a:t>
            </a:fld>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a:t>William Pellico | Booster</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919154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EAB8F84-B9E3-40F7-9D5E-0310469154A5}" type="datetime1">
              <a:rPr lang="en-US" smtClean="0"/>
              <a:t>10/5/2017</a:t>
            </a:fld>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a:t>William Pellico | Booster</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180355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fld id="{917C115D-1B5F-4F1C-9C51-0D0BDBDD665D}" type="datetime1">
              <a:rPr lang="en-US" smtClean="0"/>
              <a:t>10/5/2017</a:t>
            </a:fld>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a:t>William Pellico | Booster</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611667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sp>
        <p:nvSpPr>
          <p:cNvPr id="2" name="TextBox 1"/>
          <p:cNvSpPr txBox="1"/>
          <p:nvPr userDrawn="1"/>
        </p:nvSpPr>
        <p:spPr>
          <a:xfrm>
            <a:off x="5670218" y="5236572"/>
            <a:ext cx="3143723" cy="110799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India Institutes </a:t>
            </a:r>
            <a:r>
              <a:rPr lang="en-US" sz="1200" kern="1200" baseline="0" dirty="0" err="1">
                <a:solidFill>
                  <a:schemeClr val="tx1"/>
                </a:solidFill>
                <a:latin typeface="Helvetica"/>
                <a:ea typeface="Geneva" charset="0"/>
                <a:cs typeface="Helvetica"/>
              </a:rPr>
              <a:t>Fermilab</a:t>
            </a:r>
            <a:r>
              <a:rPr lang="en-US" sz="1200" kern="1200" baseline="0" dirty="0">
                <a:solidFill>
                  <a:schemeClr val="tx1"/>
                </a:solidFill>
                <a:latin typeface="Helvetica"/>
                <a:ea typeface="Geneva" charset="0"/>
                <a:cs typeface="Helvetica"/>
              </a:rPr>
              <a:t> Collaboration</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Istituto</a:t>
            </a:r>
            <a:r>
              <a:rPr lang="en-US" sz="1200" kern="1200" baseline="0" dirty="0">
                <a:solidFill>
                  <a:schemeClr val="tx1"/>
                </a:solidFill>
                <a:latin typeface="Helvetica"/>
                <a:ea typeface="Geneva" charset="0"/>
                <a:cs typeface="Helvetica"/>
              </a:rPr>
              <a:t> Nazionale di </a:t>
            </a:r>
            <a:r>
              <a:rPr lang="en-US" sz="1200" kern="1200" baseline="0" dirty="0" err="1">
                <a:solidFill>
                  <a:schemeClr val="tx1"/>
                </a:solidFill>
                <a:latin typeface="Helvetica"/>
                <a:ea typeface="Geneva" charset="0"/>
                <a:cs typeface="Helvetica"/>
              </a:rPr>
              <a:t>Fisica</a:t>
            </a: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Nucleare</a:t>
            </a:r>
            <a:endParaRPr lang="en-US" sz="1200" kern="1200" baseline="0" dirty="0">
              <a:solidFill>
                <a:schemeClr val="tx1"/>
              </a:solidFill>
              <a:latin typeface="Helvetica"/>
              <a:ea typeface="Geneva" charset="0"/>
              <a:cs typeface="Helvetica"/>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Science and Technology Facilities Council   </a:t>
            </a:r>
          </a:p>
          <a:p>
            <a:endParaRPr lang="en-US" dirty="0"/>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Tree>
    <p:extLst>
      <p:ext uri="{BB962C8B-B14F-4D97-AF65-F5344CB8AC3E}">
        <p14:creationId xmlns:p14="http://schemas.microsoft.com/office/powerpoint/2010/main" val="417532534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806223"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3C5E2B3F-587B-4AA3-9AE2-93791FBE1D0C}" type="datetime1">
              <a:rPr lang="en-US" smtClean="0"/>
              <a:t>10/5/2017</a:t>
            </a:fld>
            <a:endParaRPr lang="en-US" dirty="0"/>
          </a:p>
        </p:txBody>
      </p:sp>
      <p:sp>
        <p:nvSpPr>
          <p:cNvPr id="11" name="Footer Placeholder 4"/>
          <p:cNvSpPr>
            <a:spLocks noGrp="1"/>
          </p:cNvSpPr>
          <p:nvPr>
            <p:ph type="ftr" sz="quarter" idx="3"/>
          </p:nvPr>
        </p:nvSpPr>
        <p:spPr>
          <a:xfrm>
            <a:off x="162585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William Pellico | Booster</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719601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C9D281C-01FC-4951-807C-5B91DF4B69E3}" type="datetime1">
              <a:rPr lang="en-US" smtClean="0"/>
              <a:t>10/5/2017</a:t>
            </a:fld>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William Pellico | Booster</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03981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fld id="{A50A1062-E3FE-45EA-BBB0-809DBA8CD756}" type="datetime1">
              <a:rPr lang="en-US" smtClean="0"/>
              <a:t>10/5/2017</a:t>
            </a:fld>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a:t>William Pellico | Booster</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78883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fld id="{488DA0C4-5A9A-4A5A-8228-A76BDDEDDCB3}" type="datetime1">
              <a:rPr lang="en-US" smtClean="0"/>
              <a:t>10/5/2017</a:t>
            </a:fld>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a:t>William Pellico | Booster</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66626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3DFE5289-7883-4DF9-AC64-CAFFCCF4B9BC}" type="datetime1">
              <a:rPr lang="en-US" smtClean="0"/>
              <a:t>10/5/2017</a:t>
            </a:fld>
            <a:endParaRPr lang="en-US" dirty="0"/>
          </a:p>
        </p:txBody>
      </p:sp>
      <p:sp>
        <p:nvSpPr>
          <p:cNvPr id="11" name="Footer Placeholder 4"/>
          <p:cNvSpPr>
            <a:spLocks noGrp="1"/>
          </p:cNvSpPr>
          <p:nvPr>
            <p:ph type="ftr" sz="quarter" idx="3"/>
          </p:nvPr>
        </p:nvSpPr>
        <p:spPr>
          <a:xfrm>
            <a:off x="153060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William Pellico | Booster</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A5498A6E-8548-4755-A210-C1CF4D3E0149}" type="datetime1">
              <a:rPr lang="en-US" smtClean="0"/>
              <a:t>10/5/2017</a:t>
            </a:fld>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a:t>William Pellico | Booster</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02900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fld id="{74486140-A1EE-4403-BAE7-BB0378F9C718}" type="datetime1">
              <a:rPr lang="en-US" smtClean="0"/>
              <a:t>10/5/2017</a:t>
            </a:fld>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a:t>William Pellico | Booster</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66768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DD42519-2CD8-4025-A753-BBBD1C100E6E}" type="datetime1">
              <a:rPr lang="en-US" smtClean="0"/>
              <a:t>10/5/2017</a:t>
            </a:fld>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William Pellico | Booster</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fld id="{EFF32DEC-7261-47F9-8A03-5058AB9CF918}" type="datetime1">
              <a:rPr lang="en-US" smtClean="0"/>
              <a:t>10/5/2017</a:t>
            </a:fld>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a:t>William Pellico | Booster</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fld id="{7FE037F8-98FC-4391-8EF6-CABDDFCB409A}" type="datetime1">
              <a:rPr lang="en-US" smtClean="0"/>
              <a:t>10/5/2017</a:t>
            </a:fld>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a:t>William Pellico | Booster</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5BA4AA7-6208-40AD-AA8B-CB2FD9D24AC0}" type="datetime1">
              <a:rPr lang="en-US" smtClean="0"/>
              <a:t>10/5/2017</a:t>
            </a:fld>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a:t>William Pellico | Booster</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fld id="{D51C50D4-D338-437C-AB08-0AA9A733D942}" type="datetime1">
              <a:rPr lang="en-US" smtClean="0"/>
              <a:t>10/5/2017</a:t>
            </a:fld>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a:t>William Pellico | Booster</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sp>
        <p:nvSpPr>
          <p:cNvPr id="2" name="TextBox 1"/>
          <p:cNvSpPr txBox="1"/>
          <p:nvPr userDrawn="1"/>
        </p:nvSpPr>
        <p:spPr>
          <a:xfrm>
            <a:off x="5670218" y="5236572"/>
            <a:ext cx="3143723" cy="110799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India Institutes </a:t>
            </a:r>
            <a:r>
              <a:rPr lang="en-US" sz="1200" kern="1200" baseline="0" dirty="0" err="1">
                <a:solidFill>
                  <a:schemeClr val="tx1"/>
                </a:solidFill>
                <a:latin typeface="Helvetica"/>
                <a:ea typeface="Geneva" charset="0"/>
                <a:cs typeface="Helvetica"/>
              </a:rPr>
              <a:t>Fermilab</a:t>
            </a:r>
            <a:r>
              <a:rPr lang="en-US" sz="1200" kern="1200" baseline="0" dirty="0">
                <a:solidFill>
                  <a:schemeClr val="tx1"/>
                </a:solidFill>
                <a:latin typeface="Helvetica"/>
                <a:ea typeface="Geneva" charset="0"/>
                <a:cs typeface="Helvetica"/>
              </a:rPr>
              <a:t> Collaboration</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Istituto</a:t>
            </a:r>
            <a:r>
              <a:rPr lang="en-US" sz="1200" kern="1200" baseline="0" dirty="0">
                <a:solidFill>
                  <a:schemeClr val="tx1"/>
                </a:solidFill>
                <a:latin typeface="Helvetica"/>
                <a:ea typeface="Geneva" charset="0"/>
                <a:cs typeface="Helvetica"/>
              </a:rPr>
              <a:t> Nazionale di </a:t>
            </a:r>
            <a:r>
              <a:rPr lang="en-US" sz="1200" kern="1200" baseline="0" dirty="0" err="1">
                <a:solidFill>
                  <a:schemeClr val="tx1"/>
                </a:solidFill>
                <a:latin typeface="Helvetica"/>
                <a:ea typeface="Geneva" charset="0"/>
                <a:cs typeface="Helvetica"/>
              </a:rPr>
              <a:t>Fisica</a:t>
            </a: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Nucleare</a:t>
            </a:r>
            <a:endParaRPr lang="en-US" sz="1200" kern="1200" baseline="0" dirty="0">
              <a:solidFill>
                <a:schemeClr val="tx1"/>
              </a:solidFill>
              <a:latin typeface="Helvetica"/>
              <a:ea typeface="Geneva" charset="0"/>
              <a:cs typeface="Helvetica"/>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Science and Technology Facilities Council   </a:t>
            </a:r>
          </a:p>
          <a:p>
            <a:endParaRPr lang="en-US" dirty="0"/>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Tree>
    <p:extLst>
      <p:ext uri="{BB962C8B-B14F-4D97-AF65-F5344CB8AC3E}">
        <p14:creationId xmlns:p14="http://schemas.microsoft.com/office/powerpoint/2010/main" val="31333310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806223"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13108A8-9148-4048-B2DD-51670481FA40}" type="datetime1">
              <a:rPr lang="en-US" smtClean="0"/>
              <a:t>10/5/2017</a:t>
            </a:fld>
            <a:endParaRPr lang="en-US" dirty="0"/>
          </a:p>
        </p:txBody>
      </p:sp>
      <p:sp>
        <p:nvSpPr>
          <p:cNvPr id="11" name="Footer Placeholder 4"/>
          <p:cNvSpPr>
            <a:spLocks noGrp="1"/>
          </p:cNvSpPr>
          <p:nvPr>
            <p:ph type="ftr" sz="quarter" idx="3"/>
          </p:nvPr>
        </p:nvSpPr>
        <p:spPr>
          <a:xfrm>
            <a:off x="162585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William Pellico | Booster</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21271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479755-0883-4ABC-942F-3C020F901FE9}" type="datetime1">
              <a:rPr lang="en-US" smtClean="0"/>
              <a:t>10/5/2017</a:t>
            </a:fld>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William Pellico | Booster</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7E99285-6ABD-4C3B-8459-F60A27969314}" type="datetime1">
              <a:rPr lang="en-US" smtClean="0"/>
              <a:t>10/5/2017</a:t>
            </a:fld>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William Pellico | Booster</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406351722"/>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073F0FE-40BA-439F-A85E-F299811680E9}" type="datetime1">
              <a:rPr lang="en-US" smtClean="0"/>
              <a:t>10/5/2017</a:t>
            </a:fld>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William Pellico | Booster</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344408553"/>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W. </a:t>
            </a:r>
            <a:r>
              <a:rPr lang="en-US" dirty="0" err="1"/>
              <a:t>Pellico</a:t>
            </a:r>
            <a:endParaRPr lang="en-US" dirty="0"/>
          </a:p>
          <a:p>
            <a:r>
              <a:rPr lang="en-US" dirty="0"/>
              <a:t>PIP-II Director’s Review</a:t>
            </a:r>
          </a:p>
          <a:p>
            <a:r>
              <a:rPr lang="en-US" dirty="0"/>
              <a:t>10-12 October 2017</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121.4.1 Booster</a:t>
            </a:r>
          </a:p>
        </p:txBody>
      </p:sp>
    </p:spTree>
    <p:extLst>
      <p:ext uri="{BB962C8B-B14F-4D97-AF65-F5344CB8AC3E}">
        <p14:creationId xmlns:p14="http://schemas.microsoft.com/office/powerpoint/2010/main" val="419870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Helvetica"/>
              </a:rPr>
              <a:t>Progress to date </a:t>
            </a:r>
            <a:endParaRPr lang="en-US" dirty="0"/>
          </a:p>
        </p:txBody>
      </p:sp>
      <p:sp>
        <p:nvSpPr>
          <p:cNvPr id="4" name="Date Placeholder 3"/>
          <p:cNvSpPr>
            <a:spLocks noGrp="1"/>
          </p:cNvSpPr>
          <p:nvPr>
            <p:ph type="dt" sz="half" idx="2"/>
          </p:nvPr>
        </p:nvSpPr>
        <p:spPr/>
        <p:txBody>
          <a:bodyPr/>
          <a:lstStyle/>
          <a:p>
            <a:pPr>
              <a:defRPr/>
            </a:pPr>
            <a:fld id="{CD1218A5-B396-4685-9158-977DDBF71418}"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8" name="Rectangle 7"/>
          <p:cNvSpPr/>
          <p:nvPr/>
        </p:nvSpPr>
        <p:spPr>
          <a:xfrm>
            <a:off x="0" y="1658671"/>
            <a:ext cx="9144000" cy="4524315"/>
          </a:xfrm>
          <a:prstGeom prst="rect">
            <a:avLst/>
          </a:prstGeom>
        </p:spPr>
        <p:txBody>
          <a:bodyPr wrap="square">
            <a:spAutoFit/>
          </a:bodyPr>
          <a:lstStyle/>
          <a:p>
            <a:pPr marL="0" indent="0">
              <a:buNone/>
            </a:pPr>
            <a:r>
              <a:rPr lang="en-US" sz="1600" b="1" dirty="0"/>
              <a:t>Kickers/</a:t>
            </a:r>
            <a:r>
              <a:rPr lang="en-US" sz="1600" b="1" dirty="0" err="1"/>
              <a:t>Notchers</a:t>
            </a:r>
            <a:endParaRPr lang="en-US" sz="1600" b="1" dirty="0"/>
          </a:p>
          <a:p>
            <a:pPr marL="285750" indent="-285750">
              <a:buFont typeface="Arial" panose="020B0604020202020204" pitchFamily="34" charset="0"/>
              <a:buChar char="•"/>
            </a:pPr>
            <a:r>
              <a:rPr lang="en-US" sz="1600" dirty="0"/>
              <a:t>Average anode current for the Extraction Kickers will go from ~15mA at 15 hertz at 55KV on the PFL to ~20mA at 20 hertz.  Well within the allowed limit for the cx-1168 </a:t>
            </a:r>
            <a:r>
              <a:rPr lang="en-US" sz="1600" dirty="0" err="1"/>
              <a:t>thyratron</a:t>
            </a:r>
            <a:r>
              <a:rPr lang="en-US" sz="1600" dirty="0"/>
              <a:t>. </a:t>
            </a:r>
          </a:p>
          <a:p>
            <a:pPr marL="285750" indent="-285750">
              <a:buFont typeface="Arial" panose="020B0604020202020204" pitchFamily="34" charset="0"/>
              <a:buChar char="•"/>
            </a:pPr>
            <a:r>
              <a:rPr lang="en-US" sz="1600" dirty="0"/>
              <a:t>Average power into resistive loads will rise from ~400 watts to ~540 watts  The present system has been tested and </a:t>
            </a:r>
            <a:r>
              <a:rPr lang="en-US" sz="1600" b="1" dirty="0"/>
              <a:t>resulted in minor modification to kicker systems to provide reliable 20 Hz operations.</a:t>
            </a:r>
          </a:p>
          <a:p>
            <a:endParaRPr lang="en-US" sz="1600" dirty="0"/>
          </a:p>
          <a:p>
            <a:r>
              <a:rPr lang="en-US" sz="1600" b="1" dirty="0"/>
              <a:t>Septa Magnets</a:t>
            </a:r>
            <a:endParaRPr lang="en-US" sz="1600" dirty="0"/>
          </a:p>
          <a:p>
            <a:pPr marL="285750" indent="-285750">
              <a:buFont typeface="Arial" panose="020B0604020202020204" pitchFamily="34" charset="0"/>
              <a:buChar char="•"/>
            </a:pPr>
            <a:r>
              <a:rPr lang="en-US" sz="1600" dirty="0"/>
              <a:t>Thermal testing was done on the two spare septa, BSE-105 and BSE-106.  The testing on BSE-105 was the most thorough and included 15hz equivalent runs at 200, 400, 600 and 800 Amps rms. </a:t>
            </a:r>
          </a:p>
          <a:p>
            <a:pPr marL="285750" indent="-285750">
              <a:buFont typeface="Arial" panose="020B0604020202020204" pitchFamily="34" charset="0"/>
              <a:buChar char="•"/>
            </a:pPr>
            <a:r>
              <a:rPr lang="en-US" sz="1600" dirty="0"/>
              <a:t>Additional cooling plates showed that the magnet skin temperature for 20 Hz plateaued nicely with a temperature reduction of ~8 </a:t>
            </a:r>
            <a:r>
              <a:rPr lang="en-US" sz="1600" dirty="0" err="1"/>
              <a:t>deg</a:t>
            </a:r>
            <a:r>
              <a:rPr lang="en-US" sz="1600" dirty="0"/>
              <a:t> C at the 2.5 hour point.</a:t>
            </a:r>
          </a:p>
          <a:p>
            <a:endParaRPr lang="en-US" sz="1600" b="1" dirty="0"/>
          </a:p>
          <a:p>
            <a:r>
              <a:rPr lang="en-US" sz="1600" b="1" dirty="0"/>
              <a:t>Septa Power Supplies</a:t>
            </a:r>
          </a:p>
          <a:p>
            <a:pPr marL="285750" indent="-285750">
              <a:buFont typeface="Arial" panose="020B0604020202020204" pitchFamily="34" charset="0"/>
              <a:buChar char="•"/>
            </a:pPr>
            <a:r>
              <a:rPr lang="en-US" sz="1600" dirty="0"/>
              <a:t>The present pulse power supplies were designed to handle higher operating voltages for 15 Hz.  To run at higher voltage or 20 Hz means one could reduce the output pulse width to reduce the </a:t>
            </a:r>
            <a:r>
              <a:rPr lang="en-US" sz="1600" dirty="0" err="1"/>
              <a:t>rms</a:t>
            </a:r>
            <a:r>
              <a:rPr lang="en-US" sz="1600" dirty="0"/>
              <a:t> current.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r>
              <a:rPr lang="en-US" sz="1600" b="1" dirty="0"/>
              <a:t>More Testing required to verify the power supplies and magnets operating points.</a:t>
            </a:r>
          </a:p>
        </p:txBody>
      </p:sp>
      <p:sp>
        <p:nvSpPr>
          <p:cNvPr id="3" name="TextBox 2"/>
          <p:cNvSpPr txBox="1"/>
          <p:nvPr/>
        </p:nvSpPr>
        <p:spPr>
          <a:xfrm>
            <a:off x="1543049" y="1198605"/>
            <a:ext cx="5932789"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solidFill>
                  <a:srgbClr val="C00000"/>
                </a:solidFill>
              </a:rPr>
              <a:t>Booster Pulsed Systems 20 Hz</a:t>
            </a:r>
          </a:p>
        </p:txBody>
      </p:sp>
    </p:spTree>
    <p:extLst>
      <p:ext uri="{BB962C8B-B14F-4D97-AF65-F5344CB8AC3E}">
        <p14:creationId xmlns:p14="http://schemas.microsoft.com/office/powerpoint/2010/main" val="159572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ESH&amp;Q</a:t>
            </a:r>
          </a:p>
        </p:txBody>
      </p:sp>
      <p:sp>
        <p:nvSpPr>
          <p:cNvPr id="4" name="Date Placeholder 3"/>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5F375A1-8986-487D-A9B1-DC631E96CC87}" type="datetime1">
              <a:rPr kumimoji="0" lang="en-US" sz="1200" b="0" i="0" u="none" strike="noStrike" kern="1200" cap="none" spc="0" normalizeH="0" baseline="0" noProof="0" smtClean="0">
                <a:ln>
                  <a:noFill/>
                </a:ln>
                <a:solidFill>
                  <a:srgbClr val="004C97"/>
                </a:solidFill>
                <a:effectLst/>
                <a:uLnTx/>
                <a:uFillTx/>
                <a:latin typeface="Helvetica" charset="0"/>
              </a:rPr>
              <a:t>10/5/2017</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William Pellico | Booster</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#4</a:t>
            </a:r>
          </a:p>
        </p:txBody>
      </p:sp>
      <p:sp>
        <p:nvSpPr>
          <p:cNvPr id="9" name="Content Placeholder 2"/>
          <p:cNvSpPr>
            <a:spLocks noGrp="1"/>
          </p:cNvSpPr>
          <p:nvPr>
            <p:ph idx="1"/>
          </p:nvPr>
        </p:nvSpPr>
        <p:spPr/>
        <p:txBody>
          <a:bodyPr/>
          <a:lstStyle/>
          <a:p>
            <a:r>
              <a:rPr lang="en-US" dirty="0"/>
              <a:t>Safety is an essential element in all the work we do.</a:t>
            </a:r>
          </a:p>
          <a:p>
            <a:pPr lvl="1"/>
            <a:r>
              <a:rPr lang="en-US" dirty="0"/>
              <a:t>We follow Laboratory and DOE standards and practices.</a:t>
            </a:r>
          </a:p>
          <a:p>
            <a:pPr lvl="1"/>
            <a:r>
              <a:rPr lang="en-US" dirty="0"/>
              <a:t>Apply “Lessons Learned” from project work.</a:t>
            </a:r>
          </a:p>
          <a:p>
            <a:pPr lvl="1"/>
            <a:r>
              <a:rPr lang="en-US" dirty="0"/>
              <a:t>Hazards and mitigations associated with L2 work scope.  </a:t>
            </a:r>
          </a:p>
          <a:p>
            <a:pPr lvl="1"/>
            <a:r>
              <a:rPr lang="en-US" dirty="0"/>
              <a:t>Quality Assurance and Control:</a:t>
            </a:r>
          </a:p>
          <a:p>
            <a:pPr lvl="2"/>
            <a:r>
              <a:rPr lang="en-US" dirty="0"/>
              <a:t>Following the Project Quality Assurance Plan</a:t>
            </a:r>
          </a:p>
          <a:p>
            <a:pPr lvl="2"/>
            <a:r>
              <a:rPr lang="en-US" dirty="0"/>
              <a:t>Communicate with vendors/collaborators</a:t>
            </a:r>
          </a:p>
          <a:p>
            <a:pPr lvl="2"/>
            <a:r>
              <a:rPr lang="en-US" dirty="0"/>
              <a:t>Test protocols in development</a:t>
            </a:r>
          </a:p>
          <a:p>
            <a:pPr lvl="1"/>
            <a:r>
              <a:rPr lang="en-US" dirty="0"/>
              <a:t>We are working with the project’s ESH&amp;Q coordinator</a:t>
            </a:r>
          </a:p>
          <a:p>
            <a:pPr lvl="2"/>
            <a:r>
              <a:rPr lang="en-US" dirty="0"/>
              <a:t>Hazard Analysis Document</a:t>
            </a:r>
          </a:p>
          <a:p>
            <a:pPr marL="457200" lvl="1" indent="0">
              <a:buNone/>
            </a:pPr>
            <a:endParaRPr lang="en-US" dirty="0">
              <a:solidFill>
                <a:srgbClr val="FF0000"/>
              </a:solidFill>
            </a:endParaRPr>
          </a:p>
          <a:p>
            <a:pPr lvl="1"/>
            <a:endParaRPr lang="en-US" dirty="0"/>
          </a:p>
        </p:txBody>
      </p:sp>
    </p:spTree>
    <p:extLst>
      <p:ext uri="{BB962C8B-B14F-4D97-AF65-F5344CB8AC3E}">
        <p14:creationId xmlns:p14="http://schemas.microsoft.com/office/powerpoint/2010/main" val="193762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Review Plan</a:t>
            </a:r>
          </a:p>
        </p:txBody>
      </p:sp>
      <p:sp>
        <p:nvSpPr>
          <p:cNvPr id="3" name="Content Placeholder 2"/>
          <p:cNvSpPr>
            <a:spLocks noGrp="1"/>
          </p:cNvSpPr>
          <p:nvPr>
            <p:ph idx="1"/>
          </p:nvPr>
        </p:nvSpPr>
        <p:spPr/>
        <p:txBody>
          <a:bodyPr lIns="0" tIns="0" rIns="0" bIns="0" anchor="t"/>
          <a:lstStyle/>
          <a:p>
            <a:pPr lvl="0"/>
            <a:r>
              <a:rPr lang="en-US" dirty="0"/>
              <a:t>Design reviews are organized as follows:</a:t>
            </a:r>
          </a:p>
          <a:p>
            <a:pPr lvl="1"/>
            <a:r>
              <a:rPr lang="en-US" dirty="0"/>
              <a:t>Critical component, subsystem, and primary system all progress through Preliminary (PDR), Final (FDR), and Production Readiness Reviews (PRR).  This cycle enables the procurement cycle to begin.</a:t>
            </a:r>
          </a:p>
          <a:p>
            <a:pPr lvl="1"/>
            <a:r>
              <a:rPr lang="en-US" dirty="0"/>
              <a:t>Non-critical components or subsystems are managed within the Division or Department review process as indicated by the FNAL Engineering Manual.</a:t>
            </a:r>
          </a:p>
          <a:p>
            <a:r>
              <a:rPr lang="en-US" dirty="0"/>
              <a:t>PIP-II Machine Advisory Committee (P2MAC) Review (April 2017).</a:t>
            </a:r>
          </a:p>
          <a:p>
            <a:pPr marL="0" indent="0">
              <a:buNone/>
            </a:pPr>
            <a:r>
              <a:rPr lang="en-US" dirty="0">
                <a:cs typeface="Helvetica"/>
              </a:rPr>
              <a:t>Recommendation</a:t>
            </a:r>
          </a:p>
          <a:p>
            <a:pPr lvl="1"/>
            <a:r>
              <a:rPr lang="en-US" dirty="0"/>
              <a:t>“Flesh out and finalize the Booster injection girder design</a:t>
            </a:r>
          </a:p>
        </p:txBody>
      </p:sp>
      <p:sp>
        <p:nvSpPr>
          <p:cNvPr id="4" name="Date Placeholder 3"/>
          <p:cNvSpPr>
            <a:spLocks noGrp="1"/>
          </p:cNvSpPr>
          <p:nvPr>
            <p:ph type="dt" sz="half" idx="2"/>
          </p:nvPr>
        </p:nvSpPr>
        <p:spPr/>
        <p:txBody>
          <a:bodyPr/>
          <a:lstStyle/>
          <a:p>
            <a:pPr>
              <a:defRPr/>
            </a:pPr>
            <a:fld id="{53389C4F-F753-4633-B1F7-9BBEFDA3F591}"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Tree>
    <p:extLst>
      <p:ext uri="{BB962C8B-B14F-4D97-AF65-F5344CB8AC3E}">
        <p14:creationId xmlns:p14="http://schemas.microsoft.com/office/powerpoint/2010/main" val="229795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BOE Summary</a:t>
            </a:r>
          </a:p>
        </p:txBody>
      </p:sp>
      <p:sp>
        <p:nvSpPr>
          <p:cNvPr id="3" name="Content Placeholder 2"/>
          <p:cNvSpPr>
            <a:spLocks noGrp="1"/>
          </p:cNvSpPr>
          <p:nvPr>
            <p:ph idx="1"/>
          </p:nvPr>
        </p:nvSpPr>
        <p:spPr>
          <a:xfrm>
            <a:off x="228600" y="4497858"/>
            <a:ext cx="8672513" cy="1533055"/>
          </a:xfrm>
        </p:spPr>
        <p:txBody>
          <a:bodyPr/>
          <a:lstStyle/>
          <a:p>
            <a:endParaRPr lang="en-US" dirty="0">
              <a:solidFill>
                <a:srgbClr val="FF0000"/>
              </a:solidFill>
            </a:endParaRPr>
          </a:p>
          <a:p>
            <a:pPr lvl="1"/>
            <a:endParaRPr lang="en-US" dirty="0">
              <a:solidFill>
                <a:srgbClr val="FF0000"/>
              </a:solidFill>
            </a:endParaRPr>
          </a:p>
          <a:p>
            <a:pPr lvl="1"/>
            <a:endParaRPr lang="en-US" dirty="0"/>
          </a:p>
        </p:txBody>
      </p:sp>
      <p:sp>
        <p:nvSpPr>
          <p:cNvPr id="4" name="Date Placeholder 3"/>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471010-0C40-48BD-BB87-0EEB1DB809F1}" type="datetime1">
              <a:rPr kumimoji="0" lang="en-US" sz="1200" b="0" i="0" u="none" strike="noStrike" kern="1200" cap="none" spc="0" normalizeH="0" baseline="0" noProof="0" smtClean="0">
                <a:ln>
                  <a:noFill/>
                </a:ln>
                <a:solidFill>
                  <a:srgbClr val="004C97"/>
                </a:solidFill>
                <a:effectLst/>
                <a:uLnTx/>
                <a:uFillTx/>
                <a:latin typeface="Helvetica" charset="0"/>
              </a:rPr>
              <a:t>10/5/2017</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William Pellico | Booster</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#2</a:t>
            </a:r>
          </a:p>
        </p:txBody>
      </p:sp>
      <p:graphicFrame>
        <p:nvGraphicFramePr>
          <p:cNvPr id="8" name="Table 7"/>
          <p:cNvGraphicFramePr>
            <a:graphicFrameLocks noGrp="1"/>
          </p:cNvGraphicFramePr>
          <p:nvPr>
            <p:extLst>
              <p:ext uri="{D42A27DB-BD31-4B8C-83A1-F6EECF244321}">
                <p14:modId xmlns:p14="http://schemas.microsoft.com/office/powerpoint/2010/main" val="1176543472"/>
              </p:ext>
            </p:extLst>
          </p:nvPr>
        </p:nvGraphicFramePr>
        <p:xfrm>
          <a:off x="518985" y="1397000"/>
          <a:ext cx="8396415" cy="2377440"/>
        </p:xfrm>
        <a:graphic>
          <a:graphicData uri="http://schemas.openxmlformats.org/drawingml/2006/table">
            <a:tbl>
              <a:tblPr firstRow="1" bandRow="1">
                <a:tableStyleId>{5C22544A-7EE6-4342-B048-85BDC9FD1C3A}</a:tableStyleId>
              </a:tblPr>
              <a:tblGrid>
                <a:gridCol w="1940010">
                  <a:extLst>
                    <a:ext uri="{9D8B030D-6E8A-4147-A177-3AD203B41FA5}">
                      <a16:colId xmlns:a16="http://schemas.microsoft.com/office/drawing/2014/main" val="20000"/>
                    </a:ext>
                  </a:extLst>
                </a:gridCol>
                <a:gridCol w="4510216">
                  <a:extLst>
                    <a:ext uri="{9D8B030D-6E8A-4147-A177-3AD203B41FA5}">
                      <a16:colId xmlns:a16="http://schemas.microsoft.com/office/drawing/2014/main" val="20001"/>
                    </a:ext>
                  </a:extLst>
                </a:gridCol>
                <a:gridCol w="1946189">
                  <a:extLst>
                    <a:ext uri="{9D8B030D-6E8A-4147-A177-3AD203B41FA5}">
                      <a16:colId xmlns:a16="http://schemas.microsoft.com/office/drawing/2014/main" val="20002"/>
                    </a:ext>
                  </a:extLst>
                </a:gridCol>
              </a:tblGrid>
              <a:tr h="296457">
                <a:tc>
                  <a:txBody>
                    <a:bodyPr/>
                    <a:lstStyle/>
                    <a:p>
                      <a:r>
                        <a:rPr lang="en-US" dirty="0"/>
                        <a:t>WBS Number</a:t>
                      </a:r>
                    </a:p>
                  </a:txBody>
                  <a:tcPr/>
                </a:tc>
                <a:tc>
                  <a:txBody>
                    <a:bodyPr/>
                    <a:lstStyle/>
                    <a:p>
                      <a:r>
                        <a:rPr lang="en-US" dirty="0"/>
                        <a:t>Title</a:t>
                      </a:r>
                    </a:p>
                  </a:txBody>
                  <a:tcPr/>
                </a:tc>
                <a:tc>
                  <a:txBody>
                    <a:bodyPr/>
                    <a:lstStyle/>
                    <a:p>
                      <a:r>
                        <a:rPr lang="en-US" dirty="0" err="1"/>
                        <a:t>Docdb</a:t>
                      </a:r>
                      <a:r>
                        <a:rPr lang="en-US" dirty="0"/>
                        <a:t> #</a:t>
                      </a:r>
                    </a:p>
                  </a:txBody>
                  <a:tcPr/>
                </a:tc>
                <a:extLst>
                  <a:ext uri="{0D108BD9-81ED-4DB2-BD59-A6C34878D82A}">
                    <a16:rowId xmlns:a16="http://schemas.microsoft.com/office/drawing/2014/main" val="10000"/>
                  </a:ext>
                </a:extLst>
              </a:tr>
              <a:tr h="518799">
                <a:tc>
                  <a:txBody>
                    <a:bodyPr/>
                    <a:lstStyle/>
                    <a:p>
                      <a:r>
                        <a:rPr lang="en-US" dirty="0"/>
                        <a:t>121.4.1.2</a:t>
                      </a:r>
                    </a:p>
                  </a:txBody>
                  <a:tcPr/>
                </a:tc>
                <a:tc>
                  <a:txBody>
                    <a:bodyPr/>
                    <a:lstStyle/>
                    <a:p>
                      <a:r>
                        <a:rPr lang="en-US" dirty="0"/>
                        <a:t>Booster Project Management and Coordination</a:t>
                      </a:r>
                    </a:p>
                  </a:txBody>
                  <a:tcPr/>
                </a:tc>
                <a:tc>
                  <a:txBody>
                    <a:bodyPr/>
                    <a:lstStyle/>
                    <a:p>
                      <a:r>
                        <a:rPr lang="en-US" dirty="0"/>
                        <a:t>611-v6</a:t>
                      </a:r>
                    </a:p>
                  </a:txBody>
                  <a:tcPr/>
                </a:tc>
                <a:extLst>
                  <a:ext uri="{0D108BD9-81ED-4DB2-BD59-A6C34878D82A}">
                    <a16:rowId xmlns:a16="http://schemas.microsoft.com/office/drawing/2014/main" val="10001"/>
                  </a:ext>
                </a:extLst>
              </a:tr>
              <a:tr h="518799">
                <a:tc>
                  <a:txBody>
                    <a:bodyPr/>
                    <a:lstStyle/>
                    <a:p>
                      <a:r>
                        <a:rPr lang="en-US" dirty="0"/>
                        <a:t>121.4.1.3-4</a:t>
                      </a:r>
                    </a:p>
                  </a:txBody>
                  <a:tcPr/>
                </a:tc>
                <a:tc>
                  <a:txBody>
                    <a:bodyPr/>
                    <a:lstStyle/>
                    <a:p>
                      <a:r>
                        <a:rPr lang="en-US" dirty="0"/>
                        <a:t>Booster 800 MeV Injection and 20 Hz Upgrade</a:t>
                      </a:r>
                    </a:p>
                  </a:txBody>
                  <a:tcPr/>
                </a:tc>
                <a:tc>
                  <a:txBody>
                    <a:bodyPr/>
                    <a:lstStyle/>
                    <a:p>
                      <a:r>
                        <a:rPr lang="en-US" dirty="0"/>
                        <a:t>614-v6</a:t>
                      </a:r>
                    </a:p>
                  </a:txBody>
                  <a:tcPr/>
                </a:tc>
                <a:extLst>
                  <a:ext uri="{0D108BD9-81ED-4DB2-BD59-A6C34878D82A}">
                    <a16:rowId xmlns:a16="http://schemas.microsoft.com/office/drawing/2014/main" val="10002"/>
                  </a:ext>
                </a:extLst>
              </a:tr>
              <a:tr h="296457">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9645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3681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 Booster</a:t>
            </a:r>
          </a:p>
        </p:txBody>
      </p:sp>
      <p:sp>
        <p:nvSpPr>
          <p:cNvPr id="4" name="Date Placeholder 3"/>
          <p:cNvSpPr>
            <a:spLocks noGrp="1"/>
          </p:cNvSpPr>
          <p:nvPr>
            <p:ph type="dt" sz="half" idx="2"/>
          </p:nvPr>
        </p:nvSpPr>
        <p:spPr/>
        <p:txBody>
          <a:bodyPr/>
          <a:lstStyle/>
          <a:p>
            <a:pPr>
              <a:defRPr/>
            </a:pPr>
            <a:fld id="{537A9F68-2310-465D-A711-1131073CFFC5}"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pic>
        <p:nvPicPr>
          <p:cNvPr id="35" name="Picture 34"/>
          <p:cNvPicPr>
            <a:picLocks noChangeAspect="1"/>
          </p:cNvPicPr>
          <p:nvPr/>
        </p:nvPicPr>
        <p:blipFill>
          <a:blip r:embed="rId2"/>
          <a:stretch>
            <a:fillRect/>
          </a:stretch>
        </p:blipFill>
        <p:spPr>
          <a:xfrm>
            <a:off x="0" y="1300348"/>
            <a:ext cx="9144000" cy="1840675"/>
          </a:xfrm>
          <a:prstGeom prst="rect">
            <a:avLst/>
          </a:prstGeom>
          <a:ln>
            <a:solidFill>
              <a:srgbClr val="99D6EA"/>
            </a:solidFill>
          </a:ln>
        </p:spPr>
      </p:pic>
      <p:pic>
        <p:nvPicPr>
          <p:cNvPr id="37" name="Picture 36"/>
          <p:cNvPicPr>
            <a:picLocks noChangeAspect="1"/>
          </p:cNvPicPr>
          <p:nvPr/>
        </p:nvPicPr>
        <p:blipFill>
          <a:blip r:embed="rId3"/>
          <a:stretch>
            <a:fillRect/>
          </a:stretch>
        </p:blipFill>
        <p:spPr>
          <a:xfrm>
            <a:off x="0" y="3808536"/>
            <a:ext cx="9144000" cy="1657556"/>
          </a:xfrm>
          <a:prstGeom prst="rect">
            <a:avLst/>
          </a:prstGeom>
          <a:ln>
            <a:solidFill>
              <a:srgbClr val="99D6EA"/>
            </a:solidFill>
          </a:ln>
        </p:spPr>
      </p:pic>
    </p:spTree>
    <p:extLst>
      <p:ext uri="{BB962C8B-B14F-4D97-AF65-F5344CB8AC3E}">
        <p14:creationId xmlns:p14="http://schemas.microsoft.com/office/powerpoint/2010/main" val="37209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Summary</a:t>
            </a:r>
          </a:p>
        </p:txBody>
      </p:sp>
      <p:sp>
        <p:nvSpPr>
          <p:cNvPr id="4" name="Date Placeholder 3"/>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8505AD7-6871-4477-B3C5-BDE4B6B1F0B0}" type="datetime1">
              <a:rPr kumimoji="0" lang="en-US" sz="1200" b="0" i="0" u="none" strike="noStrike" kern="1200" cap="none" spc="0" normalizeH="0" baseline="0" noProof="0" smtClean="0">
                <a:ln>
                  <a:noFill/>
                </a:ln>
                <a:solidFill>
                  <a:srgbClr val="004C97"/>
                </a:solidFill>
                <a:effectLst/>
                <a:uLnTx/>
                <a:uFillTx/>
                <a:latin typeface="Helvetica" charset="0"/>
              </a:rPr>
              <a:t>10/5/2017</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William Pellico | Booster</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#2</a:t>
            </a:r>
          </a:p>
        </p:txBody>
      </p:sp>
      <p:pic>
        <p:nvPicPr>
          <p:cNvPr id="11" name="Picture 10"/>
          <p:cNvPicPr>
            <a:picLocks noChangeAspect="1"/>
          </p:cNvPicPr>
          <p:nvPr/>
        </p:nvPicPr>
        <p:blipFill>
          <a:blip r:embed="rId2"/>
          <a:stretch>
            <a:fillRect/>
          </a:stretch>
        </p:blipFill>
        <p:spPr>
          <a:xfrm>
            <a:off x="249382" y="1080606"/>
            <a:ext cx="8686800" cy="1966466"/>
          </a:xfrm>
          <a:prstGeom prst="rect">
            <a:avLst/>
          </a:prstGeom>
        </p:spPr>
      </p:pic>
    </p:spTree>
    <p:extLst>
      <p:ext uri="{BB962C8B-B14F-4D97-AF65-F5344CB8AC3E}">
        <p14:creationId xmlns:p14="http://schemas.microsoft.com/office/powerpoint/2010/main" val="349642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Drivers and Estimate Maturity</a:t>
            </a:r>
          </a:p>
        </p:txBody>
      </p:sp>
      <p:sp>
        <p:nvSpPr>
          <p:cNvPr id="4" name="Date Placeholder 3"/>
          <p:cNvSpPr>
            <a:spLocks noGrp="1"/>
          </p:cNvSpPr>
          <p:nvPr>
            <p:ph type="dt" sz="half" idx="2"/>
          </p:nvPr>
        </p:nvSpPr>
        <p:spPr/>
        <p:txBody>
          <a:bodyPr/>
          <a:lstStyle/>
          <a:p>
            <a:pPr>
              <a:defRPr/>
            </a:pPr>
            <a:fld id="{06CBF588-E078-8742-8B52-4985520BE68A}"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Presenter | Presentation Title | Breakout Session Title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13" name="Content Placeholder 2"/>
          <p:cNvSpPr>
            <a:spLocks noGrp="1"/>
          </p:cNvSpPr>
          <p:nvPr>
            <p:ph idx="1"/>
          </p:nvPr>
        </p:nvSpPr>
        <p:spPr>
          <a:xfrm>
            <a:off x="228600" y="5532596"/>
            <a:ext cx="8672513" cy="720130"/>
          </a:xfrm>
        </p:spPr>
        <p:txBody>
          <a:bodyPr/>
          <a:lstStyle/>
          <a:p>
            <a:endParaRPr lang="en-US" sz="1200" dirty="0"/>
          </a:p>
        </p:txBody>
      </p:sp>
      <p:pic>
        <p:nvPicPr>
          <p:cNvPr id="3" name="Picture 2"/>
          <p:cNvPicPr>
            <a:picLocks noChangeAspect="1"/>
          </p:cNvPicPr>
          <p:nvPr/>
        </p:nvPicPr>
        <p:blipFill>
          <a:blip r:embed="rId2"/>
          <a:stretch>
            <a:fillRect/>
          </a:stretch>
        </p:blipFill>
        <p:spPr>
          <a:xfrm>
            <a:off x="228600" y="1129742"/>
            <a:ext cx="8686800" cy="2594307"/>
          </a:xfrm>
          <a:prstGeom prst="rect">
            <a:avLst/>
          </a:prstGeom>
        </p:spPr>
      </p:pic>
      <p:sp>
        <p:nvSpPr>
          <p:cNvPr id="10" name="TextBox 9"/>
          <p:cNvSpPr txBox="1"/>
          <p:nvPr/>
        </p:nvSpPr>
        <p:spPr>
          <a:xfrm>
            <a:off x="736827" y="3821723"/>
            <a:ext cx="3370813" cy="276999"/>
          </a:xfrm>
          <a:prstGeom prst="rect">
            <a:avLst/>
          </a:prstGeom>
          <a:noFill/>
        </p:spPr>
        <p:txBody>
          <a:bodyPr wrap="square" rtlCol="0">
            <a:spAutoFit/>
          </a:bodyPr>
          <a:lstStyle/>
          <a:p>
            <a:r>
              <a:rPr lang="en-US" sz="1200" dirty="0">
                <a:solidFill>
                  <a:srgbClr val="4E4E4E"/>
                </a:solidFill>
              </a:rPr>
              <a:t>P6 Base Costs = BOE + Overheads + Escalation</a:t>
            </a:r>
          </a:p>
        </p:txBody>
      </p:sp>
    </p:spTree>
    <p:extLst>
      <p:ext uri="{BB962C8B-B14F-4D97-AF65-F5344CB8AC3E}">
        <p14:creationId xmlns:p14="http://schemas.microsoft.com/office/powerpoint/2010/main" val="346721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228600" y="5532596"/>
            <a:ext cx="8672513" cy="720130"/>
          </a:xfrm>
        </p:spPr>
        <p:txBody>
          <a:bodyPr/>
          <a:lstStyle/>
          <a:p>
            <a:endParaRPr lang="en-US" sz="1200" dirty="0"/>
          </a:p>
        </p:txBody>
      </p:sp>
      <p:sp>
        <p:nvSpPr>
          <p:cNvPr id="2" name="Title 1"/>
          <p:cNvSpPr>
            <a:spLocks noGrp="1"/>
          </p:cNvSpPr>
          <p:nvPr>
            <p:ph type="title"/>
          </p:nvPr>
        </p:nvSpPr>
        <p:spPr/>
        <p:txBody>
          <a:bodyPr/>
          <a:lstStyle/>
          <a:p>
            <a:r>
              <a:rPr lang="en-US" dirty="0"/>
              <a:t>Cost Profile – P6 Base Cost Only</a:t>
            </a:r>
          </a:p>
        </p:txBody>
      </p:sp>
      <p:sp>
        <p:nvSpPr>
          <p:cNvPr id="4" name="Date Placeholder 3"/>
          <p:cNvSpPr>
            <a:spLocks noGrp="1"/>
          </p:cNvSpPr>
          <p:nvPr>
            <p:ph type="dt" sz="half" idx="2"/>
          </p:nvPr>
        </p:nvSpPr>
        <p:spPr/>
        <p:txBody>
          <a:bodyPr/>
          <a:lstStyle/>
          <a:p>
            <a:pPr>
              <a:defRPr/>
            </a:pPr>
            <a:fld id="{5D2727BD-33C5-D44D-B599-0CBC9FE0A2DB}"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Presenter | Presentation Title | Breakout Session Title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12" name="TextBox 11"/>
          <p:cNvSpPr txBox="1"/>
          <p:nvPr/>
        </p:nvSpPr>
        <p:spPr>
          <a:xfrm>
            <a:off x="1566943" y="5252523"/>
            <a:ext cx="3370813" cy="276999"/>
          </a:xfrm>
          <a:prstGeom prst="rect">
            <a:avLst/>
          </a:prstGeom>
          <a:noFill/>
        </p:spPr>
        <p:txBody>
          <a:bodyPr wrap="square" rtlCol="0">
            <a:spAutoFit/>
          </a:bodyPr>
          <a:lstStyle/>
          <a:p>
            <a:r>
              <a:rPr lang="en-US" sz="1200" dirty="0">
                <a:solidFill>
                  <a:srgbClr val="4E4E4E"/>
                </a:solidFill>
              </a:rPr>
              <a:t>P6 Base Costs = BOE + Overheads + Escalation</a:t>
            </a:r>
          </a:p>
        </p:txBody>
      </p:sp>
      <p:pic>
        <p:nvPicPr>
          <p:cNvPr id="3" name="Picture 2"/>
          <p:cNvPicPr>
            <a:picLocks noChangeAspect="1"/>
          </p:cNvPicPr>
          <p:nvPr/>
        </p:nvPicPr>
        <p:blipFill>
          <a:blip r:embed="rId2"/>
          <a:stretch>
            <a:fillRect/>
          </a:stretch>
        </p:blipFill>
        <p:spPr>
          <a:xfrm>
            <a:off x="1074511" y="893568"/>
            <a:ext cx="6462320" cy="4346825"/>
          </a:xfrm>
          <a:prstGeom prst="rect">
            <a:avLst/>
          </a:prstGeom>
        </p:spPr>
      </p:pic>
    </p:spTree>
    <p:extLst>
      <p:ext uri="{BB962C8B-B14F-4D97-AF65-F5344CB8AC3E}">
        <p14:creationId xmlns:p14="http://schemas.microsoft.com/office/powerpoint/2010/main" val="312931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Profile – P6 Hours/FTE</a:t>
            </a:r>
          </a:p>
        </p:txBody>
      </p:sp>
      <p:sp>
        <p:nvSpPr>
          <p:cNvPr id="3" name="Content Placeholder 2"/>
          <p:cNvSpPr>
            <a:spLocks noGrp="1"/>
          </p:cNvSpPr>
          <p:nvPr>
            <p:ph idx="1"/>
          </p:nvPr>
        </p:nvSpPr>
        <p:spPr>
          <a:xfrm>
            <a:off x="228600" y="5087389"/>
            <a:ext cx="8672513" cy="943524"/>
          </a:xfrm>
        </p:spPr>
        <p:txBody>
          <a:bodyPr/>
          <a:lstStyle/>
          <a:p>
            <a:endParaRPr lang="en-US" sz="1200" dirty="0"/>
          </a:p>
        </p:txBody>
      </p:sp>
      <p:sp>
        <p:nvSpPr>
          <p:cNvPr id="4" name="Date Placeholder 3"/>
          <p:cNvSpPr>
            <a:spLocks noGrp="1"/>
          </p:cNvSpPr>
          <p:nvPr>
            <p:ph type="dt" sz="half" idx="2"/>
          </p:nvPr>
        </p:nvSpPr>
        <p:spPr/>
        <p:txBody>
          <a:bodyPr/>
          <a:lstStyle/>
          <a:p>
            <a:pPr>
              <a:defRPr/>
            </a:pPr>
            <a:fld id="{999F0B27-4B89-9A4E-865A-85B090A0568B}"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Presenter | Presentation Title | Breakout Session Title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pic>
        <p:nvPicPr>
          <p:cNvPr id="8" name="Picture 7"/>
          <p:cNvPicPr>
            <a:picLocks noChangeAspect="1"/>
          </p:cNvPicPr>
          <p:nvPr/>
        </p:nvPicPr>
        <p:blipFill>
          <a:blip r:embed="rId2"/>
          <a:stretch>
            <a:fillRect/>
          </a:stretch>
        </p:blipFill>
        <p:spPr>
          <a:xfrm>
            <a:off x="856396" y="974906"/>
            <a:ext cx="7394482" cy="4023360"/>
          </a:xfrm>
          <a:prstGeom prst="rect">
            <a:avLst/>
          </a:prstGeom>
        </p:spPr>
      </p:pic>
    </p:spTree>
    <p:extLst>
      <p:ext uri="{BB962C8B-B14F-4D97-AF65-F5344CB8AC3E}">
        <p14:creationId xmlns:p14="http://schemas.microsoft.com/office/powerpoint/2010/main" val="75748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lvl="0"/>
            <a:r>
              <a:rPr lang="en-US" dirty="0"/>
              <a:t>Requirements are defined.</a:t>
            </a:r>
          </a:p>
          <a:p>
            <a:pPr lvl="0"/>
            <a:endParaRPr lang="en-US" dirty="0"/>
          </a:p>
          <a:p>
            <a:pPr lvl="0"/>
            <a:r>
              <a:rPr lang="en-US" dirty="0"/>
              <a:t>We have conceptual designs that meet the requirements, and working on finalizing them.</a:t>
            </a:r>
          </a:p>
          <a:p>
            <a:pPr lvl="1"/>
            <a:r>
              <a:rPr lang="en-US" dirty="0"/>
              <a:t>Improved design for Booster Injection Area.</a:t>
            </a:r>
          </a:p>
          <a:p>
            <a:pPr lvl="1"/>
            <a:r>
              <a:rPr lang="en-US" dirty="0"/>
              <a:t>20 Hz operations</a:t>
            </a:r>
          </a:p>
          <a:p>
            <a:pPr lvl="0"/>
            <a:endParaRPr lang="en-US" dirty="0"/>
          </a:p>
          <a:p>
            <a:pPr lvl="0"/>
            <a:r>
              <a:rPr lang="en-US" dirty="0"/>
              <a:t>Cost, schedule, and risks are understood</a:t>
            </a:r>
          </a:p>
          <a:p>
            <a:pPr lvl="0"/>
            <a:endParaRPr lang="en-US" dirty="0"/>
          </a:p>
          <a:p>
            <a:pPr lvl="0"/>
            <a:r>
              <a:rPr lang="en-US" dirty="0"/>
              <a:t>ESH&amp;Q elements addressed.</a:t>
            </a:r>
          </a:p>
          <a:p>
            <a:pPr marL="0" lvl="0" indent="0">
              <a:buNone/>
            </a:pPr>
            <a:endParaRPr lang="en-US" dirty="0"/>
          </a:p>
          <a:p>
            <a:endParaRPr lang="en-US" dirty="0"/>
          </a:p>
        </p:txBody>
      </p:sp>
      <p:sp>
        <p:nvSpPr>
          <p:cNvPr id="4" name="Date Placeholder 3"/>
          <p:cNvSpPr>
            <a:spLocks noGrp="1"/>
          </p:cNvSpPr>
          <p:nvPr>
            <p:ph type="dt" sz="half" idx="2"/>
          </p:nvPr>
        </p:nvSpPr>
        <p:spPr/>
        <p:txBody>
          <a:bodyPr/>
          <a:lstStyle/>
          <a:p>
            <a:pPr>
              <a:defRPr/>
            </a:pPr>
            <a:fld id="{500572E4-9F3B-47C0-9659-C8C67A0DBA97}"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392763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Date Placeholder 3"/>
          <p:cNvSpPr>
            <a:spLocks noGrp="1"/>
          </p:cNvSpPr>
          <p:nvPr>
            <p:ph type="dt" sz="half" idx="2"/>
          </p:nvPr>
        </p:nvSpPr>
        <p:spPr/>
        <p:txBody>
          <a:bodyPr/>
          <a:lstStyle/>
          <a:p>
            <a:pPr>
              <a:defRPr/>
            </a:pPr>
            <a:fld id="{9E9ECA50-2608-4AAB-8CC9-ACB13283E2C2}"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dirty="0"/>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13" name="Content Placeholder 2"/>
          <p:cNvSpPr>
            <a:spLocks noGrp="1"/>
          </p:cNvSpPr>
          <p:nvPr>
            <p:ph idx="1"/>
          </p:nvPr>
        </p:nvSpPr>
        <p:spPr/>
        <p:txBody>
          <a:bodyPr>
            <a:normAutofit/>
          </a:bodyPr>
          <a:lstStyle/>
          <a:p>
            <a:r>
              <a:rPr lang="en-US" dirty="0"/>
              <a:t>Requirements</a:t>
            </a:r>
          </a:p>
          <a:p>
            <a:r>
              <a:rPr lang="en-US" dirty="0"/>
              <a:t>Conceptual Design, Maturity</a:t>
            </a:r>
          </a:p>
          <a:p>
            <a:r>
              <a:rPr lang="en-US" dirty="0"/>
              <a:t>Scope/Deliverables</a:t>
            </a:r>
          </a:p>
          <a:p>
            <a:r>
              <a:rPr lang="en-US" dirty="0"/>
              <a:t>Interfaces</a:t>
            </a:r>
          </a:p>
          <a:p>
            <a:r>
              <a:rPr lang="en-US" dirty="0"/>
              <a:t>Technical Progress to Date</a:t>
            </a:r>
          </a:p>
          <a:p>
            <a:r>
              <a:rPr lang="en-US" dirty="0"/>
              <a:t>ESH&amp;Q</a:t>
            </a:r>
          </a:p>
          <a:p>
            <a:r>
              <a:rPr lang="en-US" dirty="0"/>
              <a:t>Risk</a:t>
            </a:r>
          </a:p>
          <a:p>
            <a:r>
              <a:rPr lang="en-US" dirty="0"/>
              <a:t>Cost</a:t>
            </a:r>
          </a:p>
          <a:p>
            <a:r>
              <a:rPr lang="en-US" dirty="0"/>
              <a:t>Schedule</a:t>
            </a:r>
          </a:p>
          <a:p>
            <a:r>
              <a:rPr lang="en-US" dirty="0"/>
              <a:t>Summary</a:t>
            </a:r>
          </a:p>
        </p:txBody>
      </p:sp>
    </p:spTree>
    <p:extLst>
      <p:ext uri="{BB962C8B-B14F-4D97-AF65-F5344CB8AC3E}">
        <p14:creationId xmlns:p14="http://schemas.microsoft.com/office/powerpoint/2010/main" val="99846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3" name="Content Placeholder 2"/>
          <p:cNvSpPr>
            <a:spLocks noGrp="1"/>
          </p:cNvSpPr>
          <p:nvPr>
            <p:ph idx="1"/>
          </p:nvPr>
        </p:nvSpPr>
        <p:spPr/>
        <p:txBody>
          <a:bodyPr lIns="0" tIns="0" rIns="0" bIns="0" anchor="t"/>
          <a:lstStyle/>
          <a:p>
            <a:r>
              <a:rPr lang="en-US" dirty="0"/>
              <a:t>Content:</a:t>
            </a:r>
          </a:p>
          <a:p>
            <a:pPr lvl="1"/>
            <a:r>
              <a:rPr lang="en-US" dirty="0"/>
              <a:t>Manager for Accelerator Upgrades</a:t>
            </a:r>
            <a:r>
              <a:rPr lang="en-US" dirty="0">
                <a:cs typeface="Helvetica"/>
              </a:rPr>
              <a:t> - Booster</a:t>
            </a:r>
          </a:p>
          <a:p>
            <a:pPr lvl="1"/>
            <a:r>
              <a:rPr lang="en-US" dirty="0"/>
              <a:t>Proton Source </a:t>
            </a:r>
            <a:r>
              <a:rPr lang="en-US" dirty="0">
                <a:cs typeface="Helvetica"/>
              </a:rPr>
              <a:t>Department Head</a:t>
            </a:r>
          </a:p>
          <a:p>
            <a:pPr lvl="1"/>
            <a:r>
              <a:rPr lang="en-US" dirty="0">
                <a:cs typeface="Helvetica"/>
              </a:rPr>
              <a:t>Manager of Proton Improvement Plan (PIP)</a:t>
            </a:r>
          </a:p>
          <a:p>
            <a:endParaRPr lang="en-US" dirty="0">
              <a:cs typeface="Helvetica"/>
            </a:endParaRPr>
          </a:p>
        </p:txBody>
      </p:sp>
      <p:sp>
        <p:nvSpPr>
          <p:cNvPr id="4" name="Date Placeholder 3"/>
          <p:cNvSpPr>
            <a:spLocks noGrp="1"/>
          </p:cNvSpPr>
          <p:nvPr>
            <p:ph type="dt" sz="half" idx="2"/>
          </p:nvPr>
        </p:nvSpPr>
        <p:spPr/>
        <p:txBody>
          <a:bodyPr/>
          <a:lstStyle/>
          <a:p>
            <a:pPr>
              <a:defRPr/>
            </a:pPr>
            <a:fld id="{601F780E-7FA3-48D8-A433-77D465797AF4}"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93815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and Design Maturity</a:t>
            </a:r>
          </a:p>
        </p:txBody>
      </p:sp>
      <p:sp>
        <p:nvSpPr>
          <p:cNvPr id="3" name="Content Placeholder 2"/>
          <p:cNvSpPr>
            <a:spLocks noGrp="1"/>
          </p:cNvSpPr>
          <p:nvPr>
            <p:ph idx="1"/>
          </p:nvPr>
        </p:nvSpPr>
        <p:spPr>
          <a:xfrm>
            <a:off x="228600" y="1043046"/>
            <a:ext cx="8672513" cy="5285565"/>
          </a:xfrm>
        </p:spPr>
        <p:txBody>
          <a:bodyPr lIns="0" tIns="0" rIns="0" bIns="0" anchor="t">
            <a:normAutofit fontScale="92500" lnSpcReduction="10000"/>
          </a:bodyPr>
          <a:lstStyle/>
          <a:p>
            <a:endParaRPr lang="en-US" dirty="0"/>
          </a:p>
          <a:p>
            <a:r>
              <a:rPr lang="en-US" dirty="0"/>
              <a:t>Design a new Booster Injection Girder operating at 800 MeV with a new foil system and a new dump.</a:t>
            </a:r>
          </a:p>
          <a:p>
            <a:pPr lvl="1"/>
            <a:r>
              <a:rPr lang="en-US" dirty="0"/>
              <a:t>Design in CDR is based on current design and is not optimal.</a:t>
            </a:r>
          </a:p>
          <a:p>
            <a:pPr lvl="1"/>
            <a:r>
              <a:rPr lang="en-US" dirty="0"/>
              <a:t>Need a new optimized design.</a:t>
            </a:r>
          </a:p>
          <a:p>
            <a:pPr lvl="1"/>
            <a:r>
              <a:rPr lang="en-US" dirty="0"/>
              <a:t>Only a sketch of an optimized design exists.</a:t>
            </a:r>
          </a:p>
          <a:p>
            <a:pPr lvl="1"/>
            <a:r>
              <a:rPr lang="en-US" dirty="0"/>
              <a:t>Injection beam simulations</a:t>
            </a:r>
          </a:p>
          <a:p>
            <a:r>
              <a:rPr lang="en-US" dirty="0"/>
              <a:t> Modifications to the Booster magnet system required to run at 20 Hz.</a:t>
            </a:r>
            <a:endParaRPr lang="en-US" dirty="0">
              <a:cs typeface="Helvetica"/>
            </a:endParaRPr>
          </a:p>
          <a:p>
            <a:pPr lvl="1"/>
            <a:r>
              <a:rPr lang="en-US" dirty="0"/>
              <a:t>Tests and measurements on a Booster magnet were done.</a:t>
            </a:r>
          </a:p>
          <a:p>
            <a:pPr lvl="1"/>
            <a:r>
              <a:rPr lang="en-US" dirty="0"/>
              <a:t>Design for modifications is mature.</a:t>
            </a:r>
          </a:p>
          <a:p>
            <a:r>
              <a:rPr lang="en-US" dirty="0"/>
              <a:t>Modifications and Upgrades to the Accelerator Control System to operate at 20 Hz.</a:t>
            </a:r>
          </a:p>
          <a:p>
            <a:pPr lvl="1"/>
            <a:r>
              <a:rPr lang="en-US" dirty="0"/>
              <a:t>Studies are needed to understand all the required work.</a:t>
            </a:r>
          </a:p>
          <a:p>
            <a:r>
              <a:rPr lang="en-US" dirty="0"/>
              <a:t>Beam Physics simulations at PIP II intensities</a:t>
            </a:r>
          </a:p>
          <a:p>
            <a:endParaRPr lang="en-US" dirty="0"/>
          </a:p>
          <a:p>
            <a:pPr lvl="1"/>
            <a:endParaRPr lang="en-US" dirty="0"/>
          </a:p>
          <a:p>
            <a:pPr lvl="1"/>
            <a:endParaRPr lang="en-US" dirty="0"/>
          </a:p>
          <a:p>
            <a:pPr lvl="1"/>
            <a:endParaRPr lang="en-US" dirty="0"/>
          </a:p>
        </p:txBody>
      </p:sp>
      <p:sp>
        <p:nvSpPr>
          <p:cNvPr id="4" name="Date Placeholder 3"/>
          <p:cNvSpPr>
            <a:spLocks noGrp="1"/>
          </p:cNvSpPr>
          <p:nvPr>
            <p:ph type="dt" sz="half" idx="2"/>
          </p:nvPr>
        </p:nvSpPr>
        <p:spPr/>
        <p:txBody>
          <a:bodyPr/>
          <a:lstStyle/>
          <a:p>
            <a:pPr>
              <a:defRPr/>
            </a:pPr>
            <a:fld id="{EE8C17E3-B74A-48E6-B1B4-393C8499F328}"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dirty="0"/>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8" name="TextBox 7"/>
          <p:cNvSpPr txBox="1"/>
          <p:nvPr/>
        </p:nvSpPr>
        <p:spPr>
          <a:xfrm>
            <a:off x="7440132" y="889943"/>
            <a:ext cx="1567543" cy="461665"/>
          </a:xfrm>
          <a:prstGeom prst="rect">
            <a:avLst/>
          </a:prstGeom>
          <a:solidFill>
            <a:srgbClr val="C00000"/>
          </a:solidFill>
        </p:spPr>
        <p:txBody>
          <a:bodyPr wrap="square" rtlCol="0">
            <a:spAutoFit/>
          </a:bodyPr>
          <a:lstStyle/>
          <a:p>
            <a:r>
              <a:rPr lang="en-US" dirty="0">
                <a:solidFill>
                  <a:schemeClr val="bg1"/>
                </a:solidFill>
              </a:rPr>
              <a:t>Supp. Talk</a:t>
            </a:r>
          </a:p>
        </p:txBody>
      </p:sp>
    </p:spTree>
    <p:extLst>
      <p:ext uri="{BB962C8B-B14F-4D97-AF65-F5344CB8AC3E}">
        <p14:creationId xmlns:p14="http://schemas.microsoft.com/office/powerpoint/2010/main" val="362228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lIns="0" tIns="0" rIns="0" bIns="0" anchor="t"/>
          <a:lstStyle/>
          <a:p>
            <a:r>
              <a:rPr lang="en-US" dirty="0"/>
              <a:t>New Booster Injection Girder operating at 800 MeV</a:t>
            </a:r>
          </a:p>
          <a:p>
            <a:pPr lvl="1"/>
            <a:r>
              <a:rPr lang="en-US" dirty="0"/>
              <a:t>New stripping foil</a:t>
            </a:r>
          </a:p>
          <a:p>
            <a:pPr lvl="1"/>
            <a:r>
              <a:rPr lang="en-US" dirty="0"/>
              <a:t>Accommodate phase space painting</a:t>
            </a:r>
          </a:p>
          <a:p>
            <a:pPr lvl="1"/>
            <a:r>
              <a:rPr lang="en-US" dirty="0"/>
              <a:t>New dump</a:t>
            </a:r>
          </a:p>
          <a:p>
            <a:r>
              <a:rPr lang="en-US" dirty="0"/>
              <a:t>New Booster Magnet system operating at 20 Hz.</a:t>
            </a:r>
            <a:endParaRPr lang="en-US" dirty="0">
              <a:cs typeface="Helvetica"/>
            </a:endParaRPr>
          </a:p>
          <a:p>
            <a:r>
              <a:rPr lang="en-US" dirty="0">
                <a:cs typeface="Helvetica"/>
              </a:rPr>
              <a:t>Pulsed systems 20 Hz capable.</a:t>
            </a:r>
            <a:endParaRPr lang="en-US" dirty="0"/>
          </a:p>
          <a:p>
            <a:r>
              <a:rPr lang="en-US" dirty="0"/>
              <a:t>Upgraded Accelerator control system operating at 20 Hz.</a:t>
            </a:r>
            <a:endParaRPr lang="en-US" dirty="0">
              <a:cs typeface="Helvetica"/>
            </a:endParaRPr>
          </a:p>
        </p:txBody>
      </p:sp>
      <p:sp>
        <p:nvSpPr>
          <p:cNvPr id="4" name="Date Placeholder 3"/>
          <p:cNvSpPr>
            <a:spLocks noGrp="1"/>
          </p:cNvSpPr>
          <p:nvPr>
            <p:ph type="dt" sz="half" idx="2"/>
          </p:nvPr>
        </p:nvSpPr>
        <p:spPr/>
        <p:txBody>
          <a:bodyPr/>
          <a:lstStyle/>
          <a:p>
            <a:pPr>
              <a:defRPr/>
            </a:pPr>
            <a:fld id="{B0BB7986-BA66-4012-AFA1-D5AD89EEC7F5}"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6747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Interfaces</a:t>
            </a:r>
            <a:endParaRPr lang="en-US" dirty="0"/>
          </a:p>
        </p:txBody>
      </p:sp>
      <p:graphicFrame>
        <p:nvGraphicFramePr>
          <p:cNvPr id="7" name="Content Placeholder 6"/>
          <p:cNvGraphicFramePr>
            <a:graphicFrameLocks noGrp="1"/>
          </p:cNvGraphicFramePr>
          <p:nvPr>
            <p:ph idx="1"/>
          </p:nvPr>
        </p:nvGraphicFramePr>
        <p:xfrm>
          <a:off x="228598" y="1051229"/>
          <a:ext cx="8672517" cy="4971442"/>
        </p:xfrm>
        <a:graphic>
          <a:graphicData uri="http://schemas.openxmlformats.org/drawingml/2006/table">
            <a:tbl>
              <a:tblPr/>
              <a:tblGrid>
                <a:gridCol w="648056">
                  <a:extLst>
                    <a:ext uri="{9D8B030D-6E8A-4147-A177-3AD203B41FA5}">
                      <a16:colId xmlns:a16="http://schemas.microsoft.com/office/drawing/2014/main" val="2390103135"/>
                    </a:ext>
                  </a:extLst>
                </a:gridCol>
                <a:gridCol w="319263">
                  <a:extLst>
                    <a:ext uri="{9D8B030D-6E8A-4147-A177-3AD203B41FA5}">
                      <a16:colId xmlns:a16="http://schemas.microsoft.com/office/drawing/2014/main" val="4166722426"/>
                    </a:ext>
                  </a:extLst>
                </a:gridCol>
                <a:gridCol w="319263">
                  <a:extLst>
                    <a:ext uri="{9D8B030D-6E8A-4147-A177-3AD203B41FA5}">
                      <a16:colId xmlns:a16="http://schemas.microsoft.com/office/drawing/2014/main" val="1960700514"/>
                    </a:ext>
                  </a:extLst>
                </a:gridCol>
                <a:gridCol w="319263">
                  <a:extLst>
                    <a:ext uri="{9D8B030D-6E8A-4147-A177-3AD203B41FA5}">
                      <a16:colId xmlns:a16="http://schemas.microsoft.com/office/drawing/2014/main" val="1239082913"/>
                    </a:ext>
                  </a:extLst>
                </a:gridCol>
                <a:gridCol w="319263">
                  <a:extLst>
                    <a:ext uri="{9D8B030D-6E8A-4147-A177-3AD203B41FA5}">
                      <a16:colId xmlns:a16="http://schemas.microsoft.com/office/drawing/2014/main" val="2950056853"/>
                    </a:ext>
                  </a:extLst>
                </a:gridCol>
                <a:gridCol w="362149">
                  <a:extLst>
                    <a:ext uri="{9D8B030D-6E8A-4147-A177-3AD203B41FA5}">
                      <a16:colId xmlns:a16="http://schemas.microsoft.com/office/drawing/2014/main" val="3524794389"/>
                    </a:ext>
                  </a:extLst>
                </a:gridCol>
                <a:gridCol w="319263">
                  <a:extLst>
                    <a:ext uri="{9D8B030D-6E8A-4147-A177-3AD203B41FA5}">
                      <a16:colId xmlns:a16="http://schemas.microsoft.com/office/drawing/2014/main" val="3247067657"/>
                    </a:ext>
                  </a:extLst>
                </a:gridCol>
                <a:gridCol w="319263">
                  <a:extLst>
                    <a:ext uri="{9D8B030D-6E8A-4147-A177-3AD203B41FA5}">
                      <a16:colId xmlns:a16="http://schemas.microsoft.com/office/drawing/2014/main" val="3615303729"/>
                    </a:ext>
                  </a:extLst>
                </a:gridCol>
                <a:gridCol w="319263">
                  <a:extLst>
                    <a:ext uri="{9D8B030D-6E8A-4147-A177-3AD203B41FA5}">
                      <a16:colId xmlns:a16="http://schemas.microsoft.com/office/drawing/2014/main" val="1658963118"/>
                    </a:ext>
                  </a:extLst>
                </a:gridCol>
                <a:gridCol w="319263">
                  <a:extLst>
                    <a:ext uri="{9D8B030D-6E8A-4147-A177-3AD203B41FA5}">
                      <a16:colId xmlns:a16="http://schemas.microsoft.com/office/drawing/2014/main" val="1902891740"/>
                    </a:ext>
                  </a:extLst>
                </a:gridCol>
                <a:gridCol w="319263">
                  <a:extLst>
                    <a:ext uri="{9D8B030D-6E8A-4147-A177-3AD203B41FA5}">
                      <a16:colId xmlns:a16="http://schemas.microsoft.com/office/drawing/2014/main" val="3732112650"/>
                    </a:ext>
                  </a:extLst>
                </a:gridCol>
                <a:gridCol w="319263">
                  <a:extLst>
                    <a:ext uri="{9D8B030D-6E8A-4147-A177-3AD203B41FA5}">
                      <a16:colId xmlns:a16="http://schemas.microsoft.com/office/drawing/2014/main" val="3928387082"/>
                    </a:ext>
                  </a:extLst>
                </a:gridCol>
                <a:gridCol w="319263">
                  <a:extLst>
                    <a:ext uri="{9D8B030D-6E8A-4147-A177-3AD203B41FA5}">
                      <a16:colId xmlns:a16="http://schemas.microsoft.com/office/drawing/2014/main" val="3064295578"/>
                    </a:ext>
                  </a:extLst>
                </a:gridCol>
                <a:gridCol w="319263">
                  <a:extLst>
                    <a:ext uri="{9D8B030D-6E8A-4147-A177-3AD203B41FA5}">
                      <a16:colId xmlns:a16="http://schemas.microsoft.com/office/drawing/2014/main" val="1940974325"/>
                    </a:ext>
                  </a:extLst>
                </a:gridCol>
                <a:gridCol w="319263">
                  <a:extLst>
                    <a:ext uri="{9D8B030D-6E8A-4147-A177-3AD203B41FA5}">
                      <a16:colId xmlns:a16="http://schemas.microsoft.com/office/drawing/2014/main" val="2104332595"/>
                    </a:ext>
                  </a:extLst>
                </a:gridCol>
                <a:gridCol w="319263">
                  <a:extLst>
                    <a:ext uri="{9D8B030D-6E8A-4147-A177-3AD203B41FA5}">
                      <a16:colId xmlns:a16="http://schemas.microsoft.com/office/drawing/2014/main" val="1774635152"/>
                    </a:ext>
                  </a:extLst>
                </a:gridCol>
                <a:gridCol w="319263">
                  <a:extLst>
                    <a:ext uri="{9D8B030D-6E8A-4147-A177-3AD203B41FA5}">
                      <a16:colId xmlns:a16="http://schemas.microsoft.com/office/drawing/2014/main" val="2151543412"/>
                    </a:ext>
                  </a:extLst>
                </a:gridCol>
                <a:gridCol w="319263">
                  <a:extLst>
                    <a:ext uri="{9D8B030D-6E8A-4147-A177-3AD203B41FA5}">
                      <a16:colId xmlns:a16="http://schemas.microsoft.com/office/drawing/2014/main" val="4291626176"/>
                    </a:ext>
                  </a:extLst>
                </a:gridCol>
                <a:gridCol w="319263">
                  <a:extLst>
                    <a:ext uri="{9D8B030D-6E8A-4147-A177-3AD203B41FA5}">
                      <a16:colId xmlns:a16="http://schemas.microsoft.com/office/drawing/2014/main" val="3190987629"/>
                    </a:ext>
                  </a:extLst>
                </a:gridCol>
                <a:gridCol w="319263">
                  <a:extLst>
                    <a:ext uri="{9D8B030D-6E8A-4147-A177-3AD203B41FA5}">
                      <a16:colId xmlns:a16="http://schemas.microsoft.com/office/drawing/2014/main" val="1280795516"/>
                    </a:ext>
                  </a:extLst>
                </a:gridCol>
                <a:gridCol w="319263">
                  <a:extLst>
                    <a:ext uri="{9D8B030D-6E8A-4147-A177-3AD203B41FA5}">
                      <a16:colId xmlns:a16="http://schemas.microsoft.com/office/drawing/2014/main" val="3983458702"/>
                    </a:ext>
                  </a:extLst>
                </a:gridCol>
                <a:gridCol w="319263">
                  <a:extLst>
                    <a:ext uri="{9D8B030D-6E8A-4147-A177-3AD203B41FA5}">
                      <a16:colId xmlns:a16="http://schemas.microsoft.com/office/drawing/2014/main" val="2222230098"/>
                    </a:ext>
                  </a:extLst>
                </a:gridCol>
                <a:gridCol w="319263">
                  <a:extLst>
                    <a:ext uri="{9D8B030D-6E8A-4147-A177-3AD203B41FA5}">
                      <a16:colId xmlns:a16="http://schemas.microsoft.com/office/drawing/2014/main" val="3349328444"/>
                    </a:ext>
                  </a:extLst>
                </a:gridCol>
                <a:gridCol w="319263">
                  <a:extLst>
                    <a:ext uri="{9D8B030D-6E8A-4147-A177-3AD203B41FA5}">
                      <a16:colId xmlns:a16="http://schemas.microsoft.com/office/drawing/2014/main" val="3949492925"/>
                    </a:ext>
                  </a:extLst>
                </a:gridCol>
                <a:gridCol w="319263">
                  <a:extLst>
                    <a:ext uri="{9D8B030D-6E8A-4147-A177-3AD203B41FA5}">
                      <a16:colId xmlns:a16="http://schemas.microsoft.com/office/drawing/2014/main" val="1358430214"/>
                    </a:ext>
                  </a:extLst>
                </a:gridCol>
                <a:gridCol w="319263">
                  <a:extLst>
                    <a:ext uri="{9D8B030D-6E8A-4147-A177-3AD203B41FA5}">
                      <a16:colId xmlns:a16="http://schemas.microsoft.com/office/drawing/2014/main" val="4195993356"/>
                    </a:ext>
                  </a:extLst>
                </a:gridCol>
              </a:tblGrid>
              <a:tr h="512012">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Warm Front End WBS 121.3.3</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HWR                          WBS 121.3.4</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SSR1                         WBS 121.3.5</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SSR2                         WBS 121.3.6</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LB650                              WBS 121.3.7</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HB650                              WBS 121.3.8</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RF Power                  WBS 121.3.9</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RF Integration       WBS 121.3.10</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Cryo Systems       WBS 121.3.11             </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Warm Units                 WBS 121.3.12</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Magnet PS            WBS 121.3.13</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Beam Trans. Line            WBS 121.3.14</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Beam Absorber               WBS 121.3.15</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Beam Instrum.           WBS 121.3.16</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Controls              WBS 121.3.17</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Vacuum                  WBS 121.3.18</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Gen.l Supt. Serv.    WBS 121.3.19</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pt-BR" sz="600" b="0" i="0" u="none" strike="noStrike">
                          <a:solidFill>
                            <a:srgbClr val="000000"/>
                          </a:solidFill>
                          <a:effectLst/>
                          <a:latin typeface="Calibri" panose="020F0502020204030204" pitchFamily="34" charset="0"/>
                        </a:rPr>
                        <a:t>Instal. Integ. Com.     WBS 121.3.22</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Safety Systems     WBS 121.3.20</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Test Infra.            WBS 121.3.21</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Booster                 WBS 121.4.1</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RR/MI                      WBS 121.4.2</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Conv. Facilities      WBS 121.5</a:t>
                      </a:r>
                    </a:p>
                  </a:txBody>
                  <a:tcPr marL="3574" marR="3574" marT="3574"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236387756"/>
                  </a:ext>
                </a:extLst>
              </a:tr>
              <a:tr h="186554">
                <a:tc>
                  <a:txBody>
                    <a:bodyPr/>
                    <a:lstStyle/>
                    <a:p>
                      <a:pPr algn="l" fontAlgn="ctr"/>
                      <a:r>
                        <a:rPr lang="en-US" sz="600" b="0" i="0" u="none" strike="noStrike">
                          <a:solidFill>
                            <a:srgbClr val="000000"/>
                          </a:solidFill>
                          <a:effectLst/>
                          <a:latin typeface="Calibri" panose="020F0502020204030204" pitchFamily="34" charset="0"/>
                        </a:rPr>
                        <a:t>Warm Front End WBS 121.3.3</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3512318686"/>
                  </a:ext>
                </a:extLst>
              </a:tr>
              <a:tr h="186554">
                <a:tc>
                  <a:txBody>
                    <a:bodyPr/>
                    <a:lstStyle/>
                    <a:p>
                      <a:pPr algn="l" fontAlgn="ctr"/>
                      <a:r>
                        <a:rPr lang="en-US" sz="600" b="0" i="0" u="none" strike="noStrike">
                          <a:solidFill>
                            <a:srgbClr val="000000"/>
                          </a:solidFill>
                          <a:effectLst/>
                          <a:latin typeface="Calibri" panose="020F0502020204030204" pitchFamily="34" charset="0"/>
                        </a:rPr>
                        <a:t>HWR                          WBS 121.3.4</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ED0002529</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348208989"/>
                  </a:ext>
                </a:extLst>
              </a:tr>
              <a:tr h="186554">
                <a:tc>
                  <a:txBody>
                    <a:bodyPr/>
                    <a:lstStyle/>
                    <a:p>
                      <a:pPr algn="l" fontAlgn="ctr"/>
                      <a:r>
                        <a:rPr lang="en-US" sz="600" b="0" i="0" u="none" strike="noStrike">
                          <a:solidFill>
                            <a:srgbClr val="000000"/>
                          </a:solidFill>
                          <a:effectLst/>
                          <a:latin typeface="Calibri" panose="020F0502020204030204" pitchFamily="34" charset="0"/>
                        </a:rPr>
                        <a:t>SSR1                         WBS 121.3.5</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004398152"/>
                  </a:ext>
                </a:extLst>
              </a:tr>
              <a:tr h="186554">
                <a:tc>
                  <a:txBody>
                    <a:bodyPr/>
                    <a:lstStyle/>
                    <a:p>
                      <a:pPr algn="l" fontAlgn="ctr"/>
                      <a:r>
                        <a:rPr lang="en-US" sz="600" b="0" i="0" u="none" strike="noStrike">
                          <a:solidFill>
                            <a:srgbClr val="000000"/>
                          </a:solidFill>
                          <a:effectLst/>
                          <a:latin typeface="Calibri" panose="020F0502020204030204" pitchFamily="34" charset="0"/>
                        </a:rPr>
                        <a:t>SSR2                         WBS 121.3.6</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3170946981"/>
                  </a:ext>
                </a:extLst>
              </a:tr>
              <a:tr h="186554">
                <a:tc>
                  <a:txBody>
                    <a:bodyPr/>
                    <a:lstStyle/>
                    <a:p>
                      <a:pPr algn="l" fontAlgn="ctr"/>
                      <a:r>
                        <a:rPr lang="en-US" sz="600" b="0" i="0" u="none" strike="noStrike">
                          <a:solidFill>
                            <a:srgbClr val="000000"/>
                          </a:solidFill>
                          <a:effectLst/>
                          <a:latin typeface="Calibri" panose="020F0502020204030204" pitchFamily="34" charset="0"/>
                        </a:rPr>
                        <a:t>LB650                              WBS 121.3.7</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3444398605"/>
                  </a:ext>
                </a:extLst>
              </a:tr>
              <a:tr h="186554">
                <a:tc>
                  <a:txBody>
                    <a:bodyPr/>
                    <a:lstStyle/>
                    <a:p>
                      <a:pPr algn="l" fontAlgn="ctr"/>
                      <a:r>
                        <a:rPr lang="en-US" sz="600" b="0" i="0" u="none" strike="noStrike">
                          <a:solidFill>
                            <a:srgbClr val="000000"/>
                          </a:solidFill>
                          <a:effectLst/>
                          <a:latin typeface="Calibri" panose="020F0502020204030204" pitchFamily="34" charset="0"/>
                        </a:rPr>
                        <a:t>HB650                              WBS 121.3.8</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1888609116"/>
                  </a:ext>
                </a:extLst>
              </a:tr>
              <a:tr h="186554">
                <a:tc>
                  <a:txBody>
                    <a:bodyPr/>
                    <a:lstStyle/>
                    <a:p>
                      <a:pPr algn="l" fontAlgn="ctr"/>
                      <a:r>
                        <a:rPr lang="en-US" sz="600" b="0" i="0" u="none" strike="noStrike">
                          <a:solidFill>
                            <a:srgbClr val="000000"/>
                          </a:solidFill>
                          <a:effectLst/>
                          <a:latin typeface="Calibri" panose="020F0502020204030204" pitchFamily="34" charset="0"/>
                        </a:rPr>
                        <a:t>RF Power                  WBS 121.3.9</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ED0002529</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ED0004129</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569405101"/>
                  </a:ext>
                </a:extLst>
              </a:tr>
              <a:tr h="114363">
                <a:tc rowSpan="2">
                  <a:txBody>
                    <a:bodyPr/>
                    <a:lstStyle/>
                    <a:p>
                      <a:pPr algn="l" fontAlgn="ctr"/>
                      <a:r>
                        <a:rPr lang="en-US" sz="600" b="0" i="0" u="none" strike="noStrike">
                          <a:solidFill>
                            <a:srgbClr val="000000"/>
                          </a:solidFill>
                          <a:effectLst/>
                          <a:latin typeface="Calibri" panose="020F0502020204030204" pitchFamily="34" charset="0"/>
                        </a:rPr>
                        <a:t>RF Integration                    WBS 121.3.10</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ED0004129</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ED0004290</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1140614116"/>
                  </a:ext>
                </a:extLst>
              </a:tr>
              <a:tr h="114363">
                <a:tc vMerge="1">
                  <a:txBody>
                    <a:bodyPr/>
                    <a:lstStyle/>
                    <a:p>
                      <a:endParaRPr lang="en-US"/>
                    </a:p>
                  </a:txBody>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w="12700" cap="flat" cmpd="sng" algn="ctr">
                      <a:solidFill>
                        <a:srgbClr val="4472C4"/>
                      </a:solidFill>
                      <a:prstDash val="solid"/>
                      <a:round/>
                      <a:headEnd type="none" w="med" len="med"/>
                      <a:tailEnd type="none" w="med" len="med"/>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ED0005489</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1215955185"/>
                  </a:ext>
                </a:extLst>
              </a:tr>
              <a:tr h="186554">
                <a:tc>
                  <a:txBody>
                    <a:bodyPr/>
                    <a:lstStyle/>
                    <a:p>
                      <a:pPr algn="l" fontAlgn="ctr"/>
                      <a:r>
                        <a:rPr lang="en-US" sz="600" b="0" i="0" u="none" strike="noStrike">
                          <a:solidFill>
                            <a:srgbClr val="000000"/>
                          </a:solidFill>
                          <a:effectLst/>
                          <a:latin typeface="Calibri" panose="020F0502020204030204" pitchFamily="34" charset="0"/>
                        </a:rPr>
                        <a:t>Cryo Systems       WBS 121.3.11             </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ED0002529</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ED0004129</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4190612908"/>
                  </a:ext>
                </a:extLst>
              </a:tr>
              <a:tr h="186554">
                <a:tc>
                  <a:txBody>
                    <a:bodyPr/>
                    <a:lstStyle/>
                    <a:p>
                      <a:pPr algn="l" fontAlgn="ctr"/>
                      <a:r>
                        <a:rPr lang="en-US" sz="600" b="0" i="0" u="none" strike="noStrike">
                          <a:solidFill>
                            <a:srgbClr val="000000"/>
                          </a:solidFill>
                          <a:effectLst/>
                          <a:latin typeface="Calibri" panose="020F0502020204030204" pitchFamily="34" charset="0"/>
                        </a:rPr>
                        <a:t>Warm Units                 WBS 121.3.12</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ED0003441</a:t>
                      </a:r>
                    </a:p>
                  </a:txBody>
                  <a:tcPr marL="3574" marR="3574" marT="3574" marB="0" anchor="ctr">
                    <a:lnL>
                      <a:noFill/>
                    </a:lnL>
                    <a:lnR>
                      <a:noFill/>
                    </a:lnR>
                    <a:lnT w="1270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ED0003441</a:t>
                      </a:r>
                    </a:p>
                  </a:txBody>
                  <a:tcPr marL="3574" marR="3574" marT="3574" marB="0" anchor="ctr">
                    <a:lnL>
                      <a:noFill/>
                    </a:lnL>
                    <a:lnR>
                      <a:noFill/>
                    </a:lnR>
                    <a:lnT w="1270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934173441"/>
                  </a:ext>
                </a:extLst>
              </a:tr>
              <a:tr h="186554">
                <a:tc>
                  <a:txBody>
                    <a:bodyPr/>
                    <a:lstStyle/>
                    <a:p>
                      <a:pPr algn="l" fontAlgn="ctr"/>
                      <a:r>
                        <a:rPr lang="en-US" sz="600" b="0" i="0" u="none" strike="noStrike">
                          <a:solidFill>
                            <a:srgbClr val="000000"/>
                          </a:solidFill>
                          <a:effectLst/>
                          <a:latin typeface="Calibri" panose="020F0502020204030204" pitchFamily="34" charset="0"/>
                        </a:rPr>
                        <a:t>Magnet PS            WBS 121.3.13</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ED0002529</a:t>
                      </a:r>
                    </a:p>
                  </a:txBody>
                  <a:tcPr marL="3574" marR="3574" marT="357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ED0004129</a:t>
                      </a:r>
                    </a:p>
                  </a:txBody>
                  <a:tcPr marL="3574" marR="3574" marT="357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ED0003441</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129695389"/>
                  </a:ext>
                </a:extLst>
              </a:tr>
              <a:tr h="186554">
                <a:tc>
                  <a:txBody>
                    <a:bodyPr/>
                    <a:lstStyle/>
                    <a:p>
                      <a:pPr algn="l" fontAlgn="ctr"/>
                      <a:r>
                        <a:rPr lang="en-US" sz="600" b="0" i="0" u="none" strike="noStrike">
                          <a:solidFill>
                            <a:srgbClr val="000000"/>
                          </a:solidFill>
                          <a:effectLst/>
                          <a:latin typeface="Calibri" panose="020F0502020204030204" pitchFamily="34" charset="0"/>
                        </a:rPr>
                        <a:t>Beam Transfer Line            WBS 121.3.14</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ED0003441</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047761325"/>
                  </a:ext>
                </a:extLst>
              </a:tr>
              <a:tr h="186554">
                <a:tc>
                  <a:txBody>
                    <a:bodyPr/>
                    <a:lstStyle/>
                    <a:p>
                      <a:pPr algn="l" fontAlgn="ctr"/>
                      <a:r>
                        <a:rPr lang="en-US" sz="600" b="0" i="0" u="none" strike="noStrike">
                          <a:solidFill>
                            <a:srgbClr val="000000"/>
                          </a:solidFill>
                          <a:effectLst/>
                          <a:latin typeface="Calibri" panose="020F0502020204030204" pitchFamily="34" charset="0"/>
                        </a:rPr>
                        <a:t>Beam Absorber               WBS 121.3.15</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432716813"/>
                  </a:ext>
                </a:extLst>
              </a:tr>
              <a:tr h="186554">
                <a:tc>
                  <a:txBody>
                    <a:bodyPr/>
                    <a:lstStyle/>
                    <a:p>
                      <a:pPr algn="l" fontAlgn="ctr"/>
                      <a:r>
                        <a:rPr lang="en-US" sz="600" b="0" i="0" u="none" strike="noStrike">
                          <a:solidFill>
                            <a:srgbClr val="000000"/>
                          </a:solidFill>
                          <a:effectLst/>
                          <a:latin typeface="Calibri" panose="020F0502020204030204" pitchFamily="34" charset="0"/>
                        </a:rPr>
                        <a:t>Beam Instrum.           WBS 121.3.16</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ED0002529</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ED0004129</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ED0003441</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3767218984"/>
                  </a:ext>
                </a:extLst>
              </a:tr>
              <a:tr h="114363">
                <a:tc rowSpan="2">
                  <a:txBody>
                    <a:bodyPr/>
                    <a:lstStyle/>
                    <a:p>
                      <a:pPr algn="l" fontAlgn="ctr"/>
                      <a:r>
                        <a:rPr lang="en-US" sz="600" b="0" i="0" u="none" strike="noStrike">
                          <a:solidFill>
                            <a:srgbClr val="000000"/>
                          </a:solidFill>
                          <a:effectLst/>
                          <a:latin typeface="Calibri" panose="020F0502020204030204" pitchFamily="34" charset="0"/>
                        </a:rPr>
                        <a:t>Control Sys.          WBS 121.3.17</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ED0002529</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ED0004129</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ED0004290</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55554946"/>
                  </a:ext>
                </a:extLst>
              </a:tr>
              <a:tr h="114363">
                <a:tc vMerge="1">
                  <a:txBody>
                    <a:bodyPr/>
                    <a:lstStyle/>
                    <a:p>
                      <a:endParaRPr lang="en-US"/>
                    </a:p>
                  </a:txBody>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w="12700" cap="flat" cmpd="sng" algn="ctr">
                      <a:solidFill>
                        <a:srgbClr val="4472C4"/>
                      </a:solidFill>
                      <a:prstDash val="solid"/>
                      <a:round/>
                      <a:headEnd type="none" w="med" len="med"/>
                      <a:tailEnd type="none" w="med" len="med"/>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ED0005489</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782239068"/>
                  </a:ext>
                </a:extLst>
              </a:tr>
              <a:tr h="186554">
                <a:tc>
                  <a:txBody>
                    <a:bodyPr/>
                    <a:lstStyle/>
                    <a:p>
                      <a:pPr algn="l" fontAlgn="ctr"/>
                      <a:r>
                        <a:rPr lang="en-US" sz="600" b="0" i="0" u="none" strike="noStrike">
                          <a:solidFill>
                            <a:srgbClr val="000000"/>
                          </a:solidFill>
                          <a:effectLst/>
                          <a:latin typeface="Calibri" panose="020F0502020204030204" pitchFamily="34" charset="0"/>
                        </a:rPr>
                        <a:t>Vacuum                  WBS 121.3.18</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ED0002529</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ED0004129</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633587310"/>
                  </a:ext>
                </a:extLst>
              </a:tr>
              <a:tr h="186554">
                <a:tc>
                  <a:txBody>
                    <a:bodyPr/>
                    <a:lstStyle/>
                    <a:p>
                      <a:pPr algn="l" fontAlgn="ctr"/>
                      <a:r>
                        <a:rPr lang="en-US" sz="600" b="0" i="0" u="none" strike="noStrike">
                          <a:solidFill>
                            <a:srgbClr val="000000"/>
                          </a:solidFill>
                          <a:effectLst/>
                          <a:latin typeface="Calibri" panose="020F0502020204030204" pitchFamily="34" charset="0"/>
                        </a:rPr>
                        <a:t>General Supt. Serv.    WBS 121.3.19</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endParaRPr lang="en-US" sz="500" b="1" i="0" u="none" strike="noStrike">
                        <a:solidFill>
                          <a:srgbClr val="4472C4"/>
                        </a:solidFill>
                        <a:effectLst/>
                        <a:latin typeface="Calibri" panose="020F0502020204030204" pitchFamily="34" charset="0"/>
                      </a:endParaRP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3457832575"/>
                  </a:ext>
                </a:extLst>
              </a:tr>
              <a:tr h="186554">
                <a:tc>
                  <a:txBody>
                    <a:bodyPr/>
                    <a:lstStyle/>
                    <a:p>
                      <a:pPr algn="l" fontAlgn="ctr"/>
                      <a:r>
                        <a:rPr lang="en-US" sz="600" b="0" i="0" u="none" strike="noStrike">
                          <a:solidFill>
                            <a:srgbClr val="000000"/>
                          </a:solidFill>
                          <a:effectLst/>
                          <a:latin typeface="Calibri" panose="020F0502020204030204" pitchFamily="34" charset="0"/>
                        </a:rPr>
                        <a:t>Safety Systems     WBS 121.3.20</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32080622"/>
                  </a:ext>
                </a:extLst>
              </a:tr>
              <a:tr h="186554">
                <a:tc>
                  <a:txBody>
                    <a:bodyPr/>
                    <a:lstStyle/>
                    <a:p>
                      <a:pPr algn="l" fontAlgn="ctr"/>
                      <a:r>
                        <a:rPr lang="en-US" sz="600" b="0" i="0" u="none" strike="noStrike">
                          <a:solidFill>
                            <a:srgbClr val="000000"/>
                          </a:solidFill>
                          <a:effectLst/>
                          <a:latin typeface="Calibri" panose="020F0502020204030204" pitchFamily="34" charset="0"/>
                        </a:rPr>
                        <a:t>Test Infrastructure       WBS 121.3.21</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ED0002529</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ED0004129</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1954006950"/>
                  </a:ext>
                </a:extLst>
              </a:tr>
              <a:tr h="114363">
                <a:tc rowSpan="2">
                  <a:txBody>
                    <a:bodyPr/>
                    <a:lstStyle/>
                    <a:p>
                      <a:pPr algn="l" fontAlgn="ctr"/>
                      <a:r>
                        <a:rPr lang="pt-BR" sz="600" b="0" i="0" u="none" strike="noStrike">
                          <a:solidFill>
                            <a:srgbClr val="000000"/>
                          </a:solidFill>
                          <a:effectLst/>
                          <a:latin typeface="Calibri" panose="020F0502020204030204" pitchFamily="34" charset="0"/>
                        </a:rPr>
                        <a:t>Instal., Integ., Com.     WBS 121.3.22</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ED0002529</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ED0004129</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ED0003441</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649392544"/>
                  </a:ext>
                </a:extLst>
              </a:tr>
              <a:tr h="114363">
                <a:tc vMerge="1">
                  <a:txBody>
                    <a:bodyPr/>
                    <a:lstStyle/>
                    <a:p>
                      <a:endParaRPr lang="en-US"/>
                    </a:p>
                  </a:txBody>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F10051442</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F10051442</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F10051442</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F10051442</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F10051442</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729566179"/>
                  </a:ext>
                </a:extLst>
              </a:tr>
              <a:tr h="186554">
                <a:tc>
                  <a:txBody>
                    <a:bodyPr/>
                    <a:lstStyle/>
                    <a:p>
                      <a:pPr algn="l" fontAlgn="ctr"/>
                      <a:r>
                        <a:rPr lang="en-US" sz="600" b="0" i="0" u="none" strike="noStrike">
                          <a:solidFill>
                            <a:srgbClr val="000000"/>
                          </a:solidFill>
                          <a:effectLst/>
                          <a:latin typeface="Calibri" panose="020F0502020204030204" pitchFamily="34" charset="0"/>
                        </a:rPr>
                        <a:t>Booster                 WBS 121.4.1</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3093721912"/>
                  </a:ext>
                </a:extLst>
              </a:tr>
              <a:tr h="186554">
                <a:tc>
                  <a:txBody>
                    <a:bodyPr/>
                    <a:lstStyle/>
                    <a:p>
                      <a:pPr algn="l" fontAlgn="ctr"/>
                      <a:r>
                        <a:rPr lang="en-US" sz="600" b="0" i="0" u="none" strike="noStrike">
                          <a:solidFill>
                            <a:srgbClr val="000000"/>
                          </a:solidFill>
                          <a:effectLst/>
                          <a:latin typeface="Calibri" panose="020F0502020204030204" pitchFamily="34" charset="0"/>
                        </a:rPr>
                        <a:t>RR/MI                      WBS 121.4.2</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2823770789"/>
                  </a:ext>
                </a:extLst>
              </a:tr>
              <a:tr h="114363">
                <a:tc rowSpan="2">
                  <a:txBody>
                    <a:bodyPr/>
                    <a:lstStyle/>
                    <a:p>
                      <a:pPr algn="l" fontAlgn="ctr"/>
                      <a:r>
                        <a:rPr lang="en-US" sz="600" b="0" i="0" u="none" strike="noStrike">
                          <a:solidFill>
                            <a:srgbClr val="000000"/>
                          </a:solidFill>
                          <a:effectLst/>
                          <a:latin typeface="Calibri" panose="020F0502020204030204" pitchFamily="34" charset="0"/>
                        </a:rPr>
                        <a:t>Conv. Facilities                 WBS 121.5</a:t>
                      </a:r>
                    </a:p>
                  </a:txBody>
                  <a:tcPr marL="3574" marR="3574" marT="3574"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ED0002529</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ED0004129</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solidFill>
                      <a:srgbClr val="4472C4"/>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936869143"/>
                  </a:ext>
                </a:extLst>
              </a:tr>
              <a:tr h="114363">
                <a:tc vMerge="1">
                  <a:txBody>
                    <a:bodyPr/>
                    <a:lstStyle/>
                    <a:p>
                      <a:endParaRPr lang="en-US"/>
                    </a:p>
                  </a:txBody>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w="12700" cap="flat" cmpd="sng" algn="ctr">
                      <a:solidFill>
                        <a:srgbClr val="4472C4"/>
                      </a:solidFill>
                      <a:prstDash val="solid"/>
                      <a:round/>
                      <a:headEnd type="none" w="med" len="med"/>
                      <a:tailEnd type="none" w="med" len="med"/>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F10051442</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F10051442</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F10051442</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F10051442</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F10051442</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Y</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500" b="1" i="0" u="none" strike="noStrike">
                          <a:solidFill>
                            <a:srgbClr val="4472C4"/>
                          </a:solidFill>
                          <a:effectLst/>
                          <a:latin typeface="Calibri" panose="020F0502020204030204" pitchFamily="34" charset="0"/>
                        </a:rPr>
                        <a:t> </a:t>
                      </a:r>
                    </a:p>
                  </a:txBody>
                  <a:tcPr marL="3574" marR="3574" marT="3574" marB="0" anchor="ctr">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ctr"/>
                      <a:r>
                        <a:rPr lang="en-US" sz="400" b="1" i="0" u="none" strike="noStrike">
                          <a:solidFill>
                            <a:srgbClr val="4472C4"/>
                          </a:solidFill>
                          <a:effectLst/>
                          <a:latin typeface="Arial" panose="020B0604020202020204" pitchFamily="34" charset="0"/>
                        </a:rPr>
                        <a:t> </a:t>
                      </a:r>
                    </a:p>
                  </a:txBody>
                  <a:tcPr marL="3574" marR="3574" marT="3574" marB="0" anchor="ctr">
                    <a:lnL>
                      <a:noFill/>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solidFill>
                      <a:srgbClr val="4472C4"/>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3574" marR="3574" marT="3574"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3574" marR="3574" marT="3574" marB="0" anchor="b">
                    <a:lnL>
                      <a:noFill/>
                    </a:lnL>
                    <a:lnR>
                      <a:noFill/>
                    </a:lnR>
                    <a:lnT>
                      <a:noFill/>
                    </a:lnT>
                    <a:lnB>
                      <a:noFill/>
                    </a:lnB>
                  </a:tcPr>
                </a:tc>
                <a:extLst>
                  <a:ext uri="{0D108BD9-81ED-4DB2-BD59-A6C34878D82A}">
                    <a16:rowId xmlns:a16="http://schemas.microsoft.com/office/drawing/2014/main" val="662575392"/>
                  </a:ext>
                </a:extLst>
              </a:tr>
            </a:tbl>
          </a:graphicData>
        </a:graphic>
      </p:graphicFrame>
      <p:sp>
        <p:nvSpPr>
          <p:cNvPr id="4" name="Date Placeholder 3"/>
          <p:cNvSpPr>
            <a:spLocks noGrp="1"/>
          </p:cNvSpPr>
          <p:nvPr>
            <p:ph type="dt" sz="half" idx="2"/>
          </p:nvPr>
        </p:nvSpPr>
        <p:spPr/>
        <p:txBody>
          <a:bodyPr/>
          <a:lstStyle/>
          <a:p>
            <a:pPr>
              <a:defRPr/>
            </a:pPr>
            <a:fld id="{F2846FB3-A411-4573-90FA-C0AD7E87C88F}"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8" name="Rectangle 7"/>
          <p:cNvSpPr/>
          <p:nvPr/>
        </p:nvSpPr>
        <p:spPr>
          <a:xfrm>
            <a:off x="222250" y="5387546"/>
            <a:ext cx="8056777" cy="22242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21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51" y="343528"/>
            <a:ext cx="8686800" cy="427877"/>
          </a:xfrm>
        </p:spPr>
        <p:txBody>
          <a:bodyPr/>
          <a:lstStyle/>
          <a:p>
            <a:r>
              <a:rPr lang="en-US" dirty="0"/>
              <a:t>Progress to date</a:t>
            </a:r>
          </a:p>
        </p:txBody>
      </p:sp>
      <p:sp>
        <p:nvSpPr>
          <p:cNvPr id="4" name="Date Placeholder 3"/>
          <p:cNvSpPr>
            <a:spLocks noGrp="1"/>
          </p:cNvSpPr>
          <p:nvPr>
            <p:ph type="dt" sz="half" idx="2"/>
          </p:nvPr>
        </p:nvSpPr>
        <p:spPr/>
        <p:txBody>
          <a:bodyPr/>
          <a:lstStyle/>
          <a:p>
            <a:pPr>
              <a:defRPr/>
            </a:pPr>
            <a:fld id="{95FBF4F4-752B-4310-97E2-54AF4B4EFD11}"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7" name="Content Placeholder 2"/>
          <p:cNvSpPr>
            <a:spLocks noGrp="1"/>
          </p:cNvSpPr>
          <p:nvPr>
            <p:ph idx="1"/>
          </p:nvPr>
        </p:nvSpPr>
        <p:spPr>
          <a:xfrm>
            <a:off x="228600" y="4238153"/>
            <a:ext cx="9041524" cy="2504595"/>
          </a:xfrm>
        </p:spPr>
        <p:txBody>
          <a:bodyPr/>
          <a:lstStyle/>
          <a:p>
            <a:r>
              <a:rPr lang="en-US" sz="1800" dirty="0"/>
              <a:t>Absorber moved away from aperture</a:t>
            </a:r>
          </a:p>
          <a:p>
            <a:r>
              <a:rPr lang="en-US" sz="1800" dirty="0"/>
              <a:t>Reduce GMAG length ~ 30% -&gt; increase SS length by 0.86m</a:t>
            </a:r>
          </a:p>
          <a:p>
            <a:r>
              <a:rPr lang="en-US" sz="1800" dirty="0"/>
              <a:t>4 bump design with separate painting magnets</a:t>
            </a:r>
          </a:p>
          <a:p>
            <a:r>
              <a:rPr lang="en-US" sz="1800" dirty="0"/>
              <a:t>ORBUMP  </a:t>
            </a:r>
            <a:r>
              <a:rPr lang="en-US" sz="1800" dirty="0" err="1"/>
              <a:t>L</a:t>
            </a:r>
            <a:r>
              <a:rPr lang="en-US" sz="1800" baseline="-25000" dirty="0" err="1"/>
              <a:t>eff</a:t>
            </a:r>
            <a:r>
              <a:rPr lang="en-US" sz="1800" dirty="0"/>
              <a:t>= 0.422m   B=2.7 </a:t>
            </a:r>
            <a:r>
              <a:rPr lang="en-US" sz="1800" dirty="0" err="1"/>
              <a:t>kG</a:t>
            </a:r>
            <a:r>
              <a:rPr lang="en-US" sz="1800" dirty="0"/>
              <a:t>  (23.56 </a:t>
            </a:r>
            <a:r>
              <a:rPr lang="en-US" sz="1800" dirty="0" err="1"/>
              <a:t>mr</a:t>
            </a:r>
            <a:r>
              <a:rPr lang="en-US" sz="1800" dirty="0"/>
              <a:t>) fixed inj. field</a:t>
            </a:r>
          </a:p>
          <a:p>
            <a:r>
              <a:rPr lang="en-US" sz="1800" dirty="0"/>
              <a:t>Painting magnets </a:t>
            </a:r>
            <a:r>
              <a:rPr lang="en-US" sz="1800" dirty="0" err="1"/>
              <a:t>L</a:t>
            </a:r>
            <a:r>
              <a:rPr lang="en-US" sz="1800" baseline="-25000" dirty="0" err="1"/>
              <a:t>eff</a:t>
            </a:r>
            <a:r>
              <a:rPr lang="en-US" sz="1800" dirty="0"/>
              <a:t>= 0.195m   B~  500-750 G  (2-3 </a:t>
            </a:r>
            <a:r>
              <a:rPr lang="en-US" sz="1800" dirty="0" err="1"/>
              <a:t>mr</a:t>
            </a:r>
            <a:r>
              <a:rPr lang="en-US" sz="1800" dirty="0"/>
              <a:t>)</a:t>
            </a:r>
          </a:p>
          <a:p>
            <a:r>
              <a:rPr lang="en-US" sz="1800" dirty="0"/>
              <a:t>Requires 4 new, shorter gradient magnets</a:t>
            </a:r>
          </a:p>
          <a:p>
            <a:endParaRPr lang="en-US" dirty="0"/>
          </a:p>
          <a:p>
            <a:endParaRPr lang="en-US" dirty="0"/>
          </a:p>
          <a:p>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636588" y="1151309"/>
            <a:ext cx="7789808" cy="2932386"/>
          </a:xfrm>
          <a:prstGeom prst="rect">
            <a:avLst/>
          </a:prstGeom>
        </p:spPr>
      </p:pic>
      <p:sp>
        <p:nvSpPr>
          <p:cNvPr id="3" name="TextBox 2"/>
          <p:cNvSpPr txBox="1"/>
          <p:nvPr/>
        </p:nvSpPr>
        <p:spPr>
          <a:xfrm>
            <a:off x="1828800" y="771405"/>
            <a:ext cx="544933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b="1" dirty="0">
                <a:solidFill>
                  <a:srgbClr val="7030A0"/>
                </a:solidFill>
              </a:rPr>
              <a:t>Booster Injection Girder (New Concept Design)</a:t>
            </a:r>
          </a:p>
        </p:txBody>
      </p:sp>
    </p:spTree>
    <p:extLst>
      <p:ext uri="{BB962C8B-B14F-4D97-AF65-F5344CB8AC3E}">
        <p14:creationId xmlns:p14="http://schemas.microsoft.com/office/powerpoint/2010/main" val="113787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92539"/>
            <a:ext cx="8686800" cy="427877"/>
          </a:xfrm>
        </p:spPr>
        <p:txBody>
          <a:bodyPr/>
          <a:lstStyle/>
          <a:p>
            <a:r>
              <a:rPr lang="en-US" dirty="0"/>
              <a:t>Progress to date</a:t>
            </a:r>
          </a:p>
        </p:txBody>
      </p:sp>
      <p:sp>
        <p:nvSpPr>
          <p:cNvPr id="4" name="Date Placeholder 3"/>
          <p:cNvSpPr>
            <a:spLocks noGrp="1"/>
          </p:cNvSpPr>
          <p:nvPr>
            <p:ph type="dt" sz="half" idx="2"/>
          </p:nvPr>
        </p:nvSpPr>
        <p:spPr/>
        <p:txBody>
          <a:bodyPr/>
          <a:lstStyle/>
          <a:p>
            <a:pPr>
              <a:defRPr/>
            </a:pPr>
            <a:fld id="{AE20F174-6023-45E1-A1D6-C9434773F3B9}"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7" name="Picture 6"/>
          <p:cNvPicPr>
            <a:picLocks noChangeAspect="1"/>
          </p:cNvPicPr>
          <p:nvPr/>
        </p:nvPicPr>
        <p:blipFill rotWithShape="1">
          <a:blip r:embed="rId2"/>
          <a:srcRect l="143" t="-5521" r="-1" b="21185"/>
          <a:stretch/>
        </p:blipFill>
        <p:spPr>
          <a:xfrm>
            <a:off x="-1" y="1196437"/>
            <a:ext cx="5190604" cy="2487953"/>
          </a:xfrm>
          <a:prstGeom prst="rect">
            <a:avLst/>
          </a:prstGeom>
        </p:spPr>
      </p:pic>
      <p:pic>
        <p:nvPicPr>
          <p:cNvPr id="8" name="Picture 7"/>
          <p:cNvPicPr>
            <a:picLocks noChangeAspect="1"/>
          </p:cNvPicPr>
          <p:nvPr/>
        </p:nvPicPr>
        <p:blipFill>
          <a:blip r:embed="rId3"/>
          <a:stretch>
            <a:fillRect/>
          </a:stretch>
        </p:blipFill>
        <p:spPr>
          <a:xfrm>
            <a:off x="5190603" y="1308438"/>
            <a:ext cx="3953395" cy="2375952"/>
          </a:xfrm>
          <a:prstGeom prst="rect">
            <a:avLst/>
          </a:prstGeom>
        </p:spPr>
      </p:pic>
      <p:pic>
        <p:nvPicPr>
          <p:cNvPr id="9" name="Picture 8"/>
          <p:cNvPicPr>
            <a:picLocks noChangeAspect="1"/>
          </p:cNvPicPr>
          <p:nvPr/>
        </p:nvPicPr>
        <p:blipFill>
          <a:blip r:embed="rId4"/>
          <a:stretch>
            <a:fillRect/>
          </a:stretch>
        </p:blipFill>
        <p:spPr>
          <a:xfrm>
            <a:off x="904168" y="4446664"/>
            <a:ext cx="7059618" cy="1804807"/>
          </a:xfrm>
          <a:prstGeom prst="rect">
            <a:avLst/>
          </a:prstGeom>
        </p:spPr>
      </p:pic>
      <p:sp>
        <p:nvSpPr>
          <p:cNvPr id="10" name="Rectangle 9"/>
          <p:cNvSpPr/>
          <p:nvPr/>
        </p:nvSpPr>
        <p:spPr>
          <a:xfrm>
            <a:off x="-1" y="3713991"/>
            <a:ext cx="9144001" cy="738664"/>
          </a:xfrm>
          <a:prstGeom prst="rect">
            <a:avLst/>
          </a:prstGeom>
        </p:spPr>
        <p:txBody>
          <a:bodyPr wrap="square">
            <a:spAutoFit/>
          </a:bodyPr>
          <a:lstStyle/>
          <a:p>
            <a:pPr lvl="1"/>
            <a:r>
              <a:rPr lang="en-US" sz="1400" dirty="0"/>
              <a:t>Measurements were performed on both a Booster gradient magnet and a Booster choke with the intent to compare the </a:t>
            </a:r>
            <a:r>
              <a:rPr lang="en-US" sz="1400" b="1" dirty="0"/>
              <a:t>15 Hz</a:t>
            </a:r>
            <a:r>
              <a:rPr lang="en-US" sz="1400" dirty="0"/>
              <a:t> losses with the </a:t>
            </a:r>
            <a:r>
              <a:rPr lang="en-US" sz="1400" b="1" dirty="0"/>
              <a:t>20 Hz</a:t>
            </a:r>
            <a:r>
              <a:rPr lang="en-US" sz="1400" dirty="0"/>
              <a:t> losses for a proposed Booster upgrade.  A complete girder measurement still needs to be done to confirm numbers.</a:t>
            </a:r>
          </a:p>
        </p:txBody>
      </p:sp>
      <p:sp>
        <p:nvSpPr>
          <p:cNvPr id="3" name="TextBox 2"/>
          <p:cNvSpPr txBox="1"/>
          <p:nvPr/>
        </p:nvSpPr>
        <p:spPr>
          <a:xfrm>
            <a:off x="736826" y="939106"/>
            <a:ext cx="682689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b="1" dirty="0">
                <a:solidFill>
                  <a:srgbClr val="7030A0"/>
                </a:solidFill>
              </a:rPr>
              <a:t>Booster Gradient Resonant Magnet 20 Hz Testing</a:t>
            </a:r>
          </a:p>
        </p:txBody>
      </p:sp>
    </p:spTree>
    <p:extLst>
      <p:ext uri="{BB962C8B-B14F-4D97-AF65-F5344CB8AC3E}">
        <p14:creationId xmlns:p14="http://schemas.microsoft.com/office/powerpoint/2010/main" val="365242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4781"/>
            <a:ext cx="8686800" cy="427877"/>
          </a:xfrm>
        </p:spPr>
        <p:txBody>
          <a:bodyPr/>
          <a:lstStyle/>
          <a:p>
            <a:r>
              <a:rPr lang="en-US" dirty="0"/>
              <a:t>Progress to date</a:t>
            </a:r>
          </a:p>
        </p:txBody>
      </p:sp>
      <p:sp>
        <p:nvSpPr>
          <p:cNvPr id="4" name="Date Placeholder 3"/>
          <p:cNvSpPr>
            <a:spLocks noGrp="1"/>
          </p:cNvSpPr>
          <p:nvPr>
            <p:ph type="dt" sz="half" idx="2"/>
          </p:nvPr>
        </p:nvSpPr>
        <p:spPr/>
        <p:txBody>
          <a:bodyPr/>
          <a:lstStyle/>
          <a:p>
            <a:pPr>
              <a:defRPr/>
            </a:pPr>
            <a:fld id="{EA7C4680-A198-4DE8-8D5F-A0C8612FEE4C}" type="datetime1">
              <a:rPr lang="en-US" smtClean="0"/>
              <a:t>10/5/2017</a:t>
            </a:fld>
            <a:endParaRPr lang="en-US" dirty="0"/>
          </a:p>
        </p:txBody>
      </p:sp>
      <p:sp>
        <p:nvSpPr>
          <p:cNvPr id="5" name="Footer Placeholder 4"/>
          <p:cNvSpPr>
            <a:spLocks noGrp="1"/>
          </p:cNvSpPr>
          <p:nvPr>
            <p:ph type="ftr" sz="quarter" idx="3"/>
          </p:nvPr>
        </p:nvSpPr>
        <p:spPr/>
        <p:txBody>
          <a:bodyPr/>
          <a:lstStyle/>
          <a:p>
            <a:pPr>
              <a:defRPr/>
            </a:pPr>
            <a:r>
              <a:rPr lang="en-US"/>
              <a:t>William Pellico | Booster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7" name="Content Placeholder 6"/>
          <p:cNvPicPr>
            <a:picLocks noGrp="1" noChangeAspect="1"/>
          </p:cNvPicPr>
          <p:nvPr>
            <p:ph idx="1"/>
          </p:nvPr>
        </p:nvPicPr>
        <p:blipFill>
          <a:blip r:embed="rId2"/>
          <a:stretch>
            <a:fillRect/>
          </a:stretch>
        </p:blipFill>
        <p:spPr>
          <a:xfrm>
            <a:off x="116057" y="1445741"/>
            <a:ext cx="8911885" cy="3296010"/>
          </a:xfrm>
          <a:prstGeom prst="rect">
            <a:avLst/>
          </a:prstGeom>
        </p:spPr>
      </p:pic>
      <p:sp>
        <p:nvSpPr>
          <p:cNvPr id="8" name="Content Placeholder 2"/>
          <p:cNvSpPr txBox="1">
            <a:spLocks/>
          </p:cNvSpPr>
          <p:nvPr/>
        </p:nvSpPr>
        <p:spPr>
          <a:xfrm>
            <a:off x="116057" y="4771963"/>
            <a:ext cx="8672513" cy="1554696"/>
          </a:xfrm>
          <a:prstGeom prst="rect">
            <a:avLst/>
          </a:prstGeom>
        </p:spPr>
        <p:txBody>
          <a:bodyPr lIns="0" tIns="0" rIns="0" bIns="0"/>
          <a:lstStyle>
            <a:lvl1pPr marL="342900" indent="-342900" algn="l" defTabSz="457200" rtl="0" eaLnBrk="1" fontAlgn="base" hangingPunct="1">
              <a:spcBef>
                <a:spcPts val="12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ts val="2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ts val="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ts val="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ts val="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solidFill>
                  <a:srgbClr val="004C97"/>
                </a:solidFill>
                <a:ea typeface="Times New Roman" panose="02020603050405020304" pitchFamily="18" charset="0"/>
                <a:cs typeface="Times New Roman" panose="02020603050405020304" pitchFamily="18" charset="0"/>
              </a:rPr>
              <a:t>Require about </a:t>
            </a:r>
            <a:r>
              <a:rPr lang="en-US" sz="1600" b="1" dirty="0">
                <a:solidFill>
                  <a:srgbClr val="004C97"/>
                </a:solidFill>
                <a:ea typeface="Times New Roman" panose="02020603050405020304" pitchFamily="18" charset="0"/>
                <a:cs typeface="Times New Roman" panose="02020603050405020304" pitchFamily="18" charset="0"/>
              </a:rPr>
              <a:t>3.9%</a:t>
            </a:r>
            <a:r>
              <a:rPr lang="en-US" sz="1600" dirty="0">
                <a:solidFill>
                  <a:srgbClr val="004C97"/>
                </a:solidFill>
                <a:ea typeface="Times New Roman" panose="02020603050405020304" pitchFamily="18" charset="0"/>
                <a:cs typeface="Times New Roman" panose="02020603050405020304" pitchFamily="18" charset="0"/>
              </a:rPr>
              <a:t> more power.  </a:t>
            </a:r>
          </a:p>
          <a:p>
            <a:r>
              <a:rPr lang="en-US" sz="1600" dirty="0">
                <a:solidFill>
                  <a:srgbClr val="004C97"/>
                </a:solidFill>
                <a:ea typeface="Times New Roman" panose="02020603050405020304" pitchFamily="18" charset="0"/>
                <a:cs typeface="Times New Roman" panose="02020603050405020304" pitchFamily="18" charset="0"/>
              </a:rPr>
              <a:t>Resonant capacitor at each </a:t>
            </a:r>
            <a:r>
              <a:rPr lang="en-US" sz="1600" b="1" dirty="0">
                <a:solidFill>
                  <a:srgbClr val="004C97"/>
                </a:solidFill>
                <a:ea typeface="Times New Roman" panose="02020603050405020304" pitchFamily="18" charset="0"/>
                <a:cs typeface="Times New Roman" panose="02020603050405020304" pitchFamily="18" charset="0"/>
              </a:rPr>
              <a:t>“Girder”</a:t>
            </a:r>
            <a:r>
              <a:rPr lang="en-US" sz="1600" dirty="0">
                <a:solidFill>
                  <a:srgbClr val="004C97"/>
                </a:solidFill>
                <a:ea typeface="Times New Roman" panose="02020603050405020304" pitchFamily="18" charset="0"/>
                <a:cs typeface="Times New Roman" panose="02020603050405020304" pitchFamily="18" charset="0"/>
              </a:rPr>
              <a:t> must decrease from </a:t>
            </a:r>
            <a:r>
              <a:rPr lang="en-US" sz="1600" b="1" dirty="0">
                <a:solidFill>
                  <a:srgbClr val="004C97"/>
                </a:solidFill>
                <a:ea typeface="Times New Roman" panose="02020603050405020304" pitchFamily="18" charset="0"/>
                <a:cs typeface="Times New Roman" panose="02020603050405020304" pitchFamily="18" charset="0"/>
              </a:rPr>
              <a:t>~8.33 mF </a:t>
            </a:r>
            <a:r>
              <a:rPr lang="en-US" sz="1600" dirty="0">
                <a:solidFill>
                  <a:srgbClr val="004C97"/>
                </a:solidFill>
                <a:ea typeface="Times New Roman" panose="02020603050405020304" pitchFamily="18" charset="0"/>
                <a:cs typeface="Times New Roman" panose="02020603050405020304" pitchFamily="18" charset="0"/>
              </a:rPr>
              <a:t>to </a:t>
            </a:r>
            <a:r>
              <a:rPr lang="en-US" sz="1600" b="1" dirty="0">
                <a:solidFill>
                  <a:srgbClr val="004C97"/>
                </a:solidFill>
                <a:ea typeface="Times New Roman" panose="02020603050405020304" pitchFamily="18" charset="0"/>
                <a:cs typeface="Times New Roman" panose="02020603050405020304" pitchFamily="18" charset="0"/>
              </a:rPr>
              <a:t>4.69 mF</a:t>
            </a:r>
            <a:r>
              <a:rPr lang="en-US" sz="1600" dirty="0">
                <a:solidFill>
                  <a:srgbClr val="004C97"/>
                </a:solidFill>
                <a:ea typeface="Times New Roman" panose="02020603050405020304" pitchFamily="18" charset="0"/>
                <a:cs typeface="Times New Roman" panose="02020603050405020304" pitchFamily="18" charset="0"/>
              </a:rPr>
              <a:t>.</a:t>
            </a:r>
          </a:p>
          <a:p>
            <a:r>
              <a:rPr lang="en-US" sz="1600" dirty="0">
                <a:solidFill>
                  <a:srgbClr val="004C97"/>
                </a:solidFill>
                <a:ea typeface="Times New Roman" panose="02020603050405020304" pitchFamily="18" charset="0"/>
                <a:cs typeface="Times New Roman" panose="02020603050405020304" pitchFamily="18" charset="0"/>
              </a:rPr>
              <a:t>Capacitor voltage will increase by about </a:t>
            </a:r>
            <a:r>
              <a:rPr lang="en-US" sz="1600" b="1" dirty="0">
                <a:solidFill>
                  <a:srgbClr val="004C97"/>
                </a:solidFill>
                <a:ea typeface="Times New Roman" panose="02020603050405020304" pitchFamily="18" charset="0"/>
                <a:cs typeface="Times New Roman" panose="02020603050405020304" pitchFamily="18" charset="0"/>
              </a:rPr>
              <a:t>32%</a:t>
            </a:r>
            <a:r>
              <a:rPr lang="en-US" sz="1600" dirty="0">
                <a:solidFill>
                  <a:srgbClr val="004C97"/>
                </a:solidFill>
                <a:ea typeface="Times New Roman" panose="02020603050405020304" pitchFamily="18" charset="0"/>
                <a:cs typeface="Times New Roman" panose="02020603050405020304" pitchFamily="18" charset="0"/>
              </a:rPr>
              <a:t> </a:t>
            </a:r>
          </a:p>
          <a:p>
            <a:r>
              <a:rPr lang="en-US" sz="1600" dirty="0">
                <a:solidFill>
                  <a:srgbClr val="004C97"/>
                </a:solidFill>
                <a:ea typeface="Times New Roman" panose="02020603050405020304" pitchFamily="18" charset="0"/>
                <a:cs typeface="Times New Roman" panose="02020603050405020304" pitchFamily="18" charset="0"/>
              </a:rPr>
              <a:t>Require same measurements at high current ~500A(</a:t>
            </a:r>
            <a:r>
              <a:rPr lang="en-US" sz="1600" dirty="0" err="1">
                <a:solidFill>
                  <a:srgbClr val="004C97"/>
                </a:solidFill>
                <a:ea typeface="Times New Roman" panose="02020603050405020304" pitchFamily="18" charset="0"/>
                <a:cs typeface="Times New Roman" panose="02020603050405020304" pitchFamily="18" charset="0"/>
              </a:rPr>
              <a:t>rms</a:t>
            </a:r>
            <a:r>
              <a:rPr lang="en-US" sz="1600" dirty="0">
                <a:solidFill>
                  <a:srgbClr val="004C97"/>
                </a:solidFill>
                <a:ea typeface="Times New Roman" panose="02020603050405020304" pitchFamily="18" charset="0"/>
                <a:cs typeface="Times New Roman" panose="02020603050405020304" pitchFamily="18" charset="0"/>
              </a:rPr>
              <a:t>)</a:t>
            </a:r>
          </a:p>
          <a:p>
            <a:endParaRPr lang="en-US" sz="1800" dirty="0">
              <a:solidFill>
                <a:srgbClr val="004C97"/>
              </a:solidFill>
              <a:ea typeface="Times New Roman" panose="02020603050405020304" pitchFamily="18" charset="0"/>
              <a:cs typeface="Times New Roman" panose="02020603050405020304" pitchFamily="18" charset="0"/>
            </a:endParaRPr>
          </a:p>
        </p:txBody>
      </p:sp>
      <p:sp>
        <p:nvSpPr>
          <p:cNvPr id="3" name="TextBox 2"/>
          <p:cNvSpPr txBox="1"/>
          <p:nvPr/>
        </p:nvSpPr>
        <p:spPr>
          <a:xfrm>
            <a:off x="988541" y="1033840"/>
            <a:ext cx="6858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b="1" dirty="0">
                <a:solidFill>
                  <a:srgbClr val="00B050"/>
                </a:solidFill>
              </a:rPr>
              <a:t>Booster GMPS Magnet 20 Hz testing</a:t>
            </a:r>
          </a:p>
        </p:txBody>
      </p:sp>
    </p:spTree>
    <p:extLst>
      <p:ext uri="{BB962C8B-B14F-4D97-AF65-F5344CB8AC3E}">
        <p14:creationId xmlns:p14="http://schemas.microsoft.com/office/powerpoint/2010/main" val="3221971557"/>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B6ABB5-8F35-4442-A096-1590B930434D}">
  <ds:schemaRefs>
    <ds:schemaRef ds:uri="http://schemas.microsoft.com/sharepoint/v3/contenttype/forms"/>
  </ds:schemaRefs>
</ds:datastoreItem>
</file>

<file path=customXml/itemProps2.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92619A-EA3F-48C6-8353-0E1D78874E9E}">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14786</TotalTime>
  <Words>1257</Words>
  <Application>Microsoft Office PowerPoint</Application>
  <PresentationFormat>On-screen Show (4:3)</PresentationFormat>
  <Paragraphs>854</Paragraphs>
  <Slides>19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ＭＳ Ｐゴシック</vt:lpstr>
      <vt:lpstr>Arial</vt:lpstr>
      <vt:lpstr>Calibri</vt:lpstr>
      <vt:lpstr>Geneva</vt:lpstr>
      <vt:lpstr>Helvetica</vt:lpstr>
      <vt:lpstr>Times New Roman</vt:lpstr>
      <vt:lpstr>FermilabPartnerships_PPT_090915</vt:lpstr>
      <vt:lpstr>1_FermilabPartnerships_PPT_090915</vt:lpstr>
      <vt:lpstr>2_FermilabPartnerships_PPT_090915</vt:lpstr>
      <vt:lpstr>PowerPoint Presentation</vt:lpstr>
      <vt:lpstr>Outline</vt:lpstr>
      <vt:lpstr>About Me:</vt:lpstr>
      <vt:lpstr>Conceptual Design and Design Maturity</vt:lpstr>
      <vt:lpstr>Scope and Deliverables</vt:lpstr>
      <vt:lpstr>Interfaces</vt:lpstr>
      <vt:lpstr>Progress to date</vt:lpstr>
      <vt:lpstr>Progress to date</vt:lpstr>
      <vt:lpstr>Progress to date</vt:lpstr>
      <vt:lpstr>Progress to date </vt:lpstr>
      <vt:lpstr>ESH&amp;Q</vt:lpstr>
      <vt:lpstr>Design Review Plan</vt:lpstr>
      <vt:lpstr>BOE Summary</vt:lpstr>
      <vt:lpstr>Schedule – Booster</vt:lpstr>
      <vt:lpstr>Cost Summary</vt:lpstr>
      <vt:lpstr>Cost Drivers and Estimate Maturity</vt:lpstr>
      <vt:lpstr>Cost Profile – P6 Base Cost Only</vt:lpstr>
      <vt:lpstr>Labor Profile – P6 Hours/FTE</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William A Pellico</cp:lastModifiedBy>
  <cp:revision>158</cp:revision>
  <cp:lastPrinted>2014-01-20T19:40:21Z</cp:lastPrinted>
  <dcterms:created xsi:type="dcterms:W3CDTF">2017-04-21T15:07:14Z</dcterms:created>
  <dcterms:modified xsi:type="dcterms:W3CDTF">2017-10-05T15:32:25Z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