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4122" r:id="rId5"/>
  </p:sldMasterIdLst>
  <p:notesMasterIdLst>
    <p:notesMasterId r:id="rId29"/>
  </p:notesMasterIdLst>
  <p:handoutMasterIdLst>
    <p:handoutMasterId r:id="rId30"/>
  </p:handoutMasterIdLst>
  <p:sldIdLst>
    <p:sldId id="342" r:id="rId6"/>
    <p:sldId id="296" r:id="rId7"/>
    <p:sldId id="334" r:id="rId8"/>
    <p:sldId id="326" r:id="rId9"/>
    <p:sldId id="335" r:id="rId10"/>
    <p:sldId id="327" r:id="rId11"/>
    <p:sldId id="328" r:id="rId12"/>
    <p:sldId id="329" r:id="rId13"/>
    <p:sldId id="336" r:id="rId14"/>
    <p:sldId id="344" r:id="rId15"/>
    <p:sldId id="345" r:id="rId16"/>
    <p:sldId id="337" r:id="rId17"/>
    <p:sldId id="339" r:id="rId18"/>
    <p:sldId id="330" r:id="rId19"/>
    <p:sldId id="343" r:id="rId20"/>
    <p:sldId id="331" r:id="rId21"/>
    <p:sldId id="319" r:id="rId22"/>
    <p:sldId id="304" r:id="rId23"/>
    <p:sldId id="325" r:id="rId24"/>
    <p:sldId id="307" r:id="rId25"/>
    <p:sldId id="312" r:id="rId26"/>
    <p:sldId id="315" r:id="rId27"/>
    <p:sldId id="333" r:id="rId28"/>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142">
          <p15:clr>
            <a:srgbClr val="A4A3A4"/>
          </p15:clr>
        </p15:guide>
        <p15:guide id="2" orient="horz" pos="3655">
          <p15:clr>
            <a:srgbClr val="A4A3A4"/>
          </p15:clr>
        </p15:guide>
        <p15:guide id="3" orient="horz" pos="1698">
          <p15:clr>
            <a:srgbClr val="A4A3A4"/>
          </p15:clr>
        </p15:guide>
        <p15:guide id="4" orient="horz" pos="688">
          <p15:clr>
            <a:srgbClr val="A4A3A4"/>
          </p15:clr>
        </p15:guide>
        <p15:guide id="5" orient="horz" pos="2790">
          <p15:clr>
            <a:srgbClr val="A4A3A4"/>
          </p15:clr>
        </p15:guide>
        <p15:guide id="6" orient="horz" pos="174">
          <p15:clr>
            <a:srgbClr val="A4A3A4"/>
          </p15:clr>
        </p15:guide>
        <p15:guide id="7" orient="horz" pos="128">
          <p15:clr>
            <a:srgbClr val="A4A3A4"/>
          </p15:clr>
        </p15:guide>
        <p15:guide id="8" pos="5621">
          <p15:clr>
            <a:srgbClr val="A4A3A4"/>
          </p15:clr>
        </p15:guide>
        <p15:guide id="9" pos="136">
          <p15:clr>
            <a:srgbClr val="A4A3A4"/>
          </p15:clr>
        </p15:guide>
        <p15:guide id="10" pos="589">
          <p15:clr>
            <a:srgbClr val="A4A3A4"/>
          </p15:clr>
        </p15:guide>
        <p15:guide id="11" pos="3572">
          <p15:clr>
            <a:srgbClr val="A4A3A4"/>
          </p15:clr>
        </p15:guide>
        <p15:guide id="12" pos="5163">
          <p15:clr>
            <a:srgbClr val="A4A3A4"/>
          </p15:clr>
        </p15:guide>
        <p15:guide id="13" pos="4632">
          <p15:clr>
            <a:srgbClr val="A4A3A4"/>
          </p15:clr>
        </p15:guide>
        <p15:guide id="14" pos="444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E4E4E"/>
    <a:srgbClr val="404040"/>
    <a:srgbClr val="004C97"/>
    <a:srgbClr val="63666A"/>
    <a:srgbClr val="99D6EA"/>
    <a:srgbClr val="505050"/>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snapToObjects="1" showGuides="1">
      <p:cViewPr varScale="1">
        <p:scale>
          <a:sx n="73" d="100"/>
          <a:sy n="73" d="100"/>
        </p:scale>
        <p:origin x="1338" y="48"/>
      </p:cViewPr>
      <p:guideLst>
        <p:guide orient="horz" pos="4142"/>
        <p:guide orient="horz" pos="3655"/>
        <p:guide orient="horz" pos="1698"/>
        <p:guide orient="horz" pos="688"/>
        <p:guide orient="horz" pos="2790"/>
        <p:guide orient="horz" pos="174"/>
        <p:guide orient="horz" pos="128"/>
        <p:guide pos="5621"/>
        <p:guide pos="136"/>
        <p:guide pos="589"/>
        <p:guide pos="3572"/>
        <p:guide pos="5163"/>
        <p:guide pos="4632"/>
        <p:guide pos="444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DBB872F3-6144-3148-BC13-C063BA20AE80}" type="datetimeFigureOut">
              <a:rPr lang="en-US"/>
              <a:pPr>
                <a:defRPr/>
              </a:pPr>
              <a:t>10/10/2017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0ACDB0ED-0BEE-9846-B9EA-5C7BFF06289F}" type="slidenum">
              <a:rPr lang="en-US"/>
              <a:pPr>
                <a:defRPr/>
              </a:pPr>
              <a:t>‹#›</a:t>
            </a:fld>
            <a:endParaRPr lang="en-US"/>
          </a:p>
        </p:txBody>
      </p:sp>
    </p:spTree>
    <p:extLst>
      <p:ext uri="{BB962C8B-B14F-4D97-AF65-F5344CB8AC3E}">
        <p14:creationId xmlns:p14="http://schemas.microsoft.com/office/powerpoint/2010/main" val="14231645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531CFD29-8380-B24A-89EC-384D8B8A981B}" type="datetimeFigureOut">
              <a:rPr lang="en-US"/>
              <a:pPr>
                <a:defRPr/>
              </a:pPr>
              <a:t>10/10/2017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CAD08E57-B576-F641-BEA6-C3D752DF7F66}" type="slidenum">
              <a:rPr lang="en-US"/>
              <a:pPr>
                <a:defRPr/>
              </a:pPr>
              <a:t>‹#›</a:t>
            </a:fld>
            <a:endParaRPr lang="en-US"/>
          </a:p>
        </p:txBody>
      </p:sp>
    </p:spTree>
    <p:extLst>
      <p:ext uri="{BB962C8B-B14F-4D97-AF65-F5344CB8AC3E}">
        <p14:creationId xmlns:p14="http://schemas.microsoft.com/office/powerpoint/2010/main" val="160064002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AD08E57-B576-F641-BEA6-C3D752DF7F66}" type="slidenum">
              <a:rPr lang="en-US" smtClean="0"/>
              <a:pPr>
                <a:defRPr/>
              </a:pPr>
              <a:t>17</a:t>
            </a:fld>
            <a:endParaRPr lang="en-US"/>
          </a:p>
        </p:txBody>
      </p:sp>
    </p:spTree>
    <p:extLst>
      <p:ext uri="{BB962C8B-B14F-4D97-AF65-F5344CB8AC3E}">
        <p14:creationId xmlns:p14="http://schemas.microsoft.com/office/powerpoint/2010/main" val="1454681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AD08E57-B576-F641-BEA6-C3D752DF7F66}" type="slidenum">
              <a:rPr lang="en-US" smtClean="0"/>
              <a:pPr>
                <a:defRPr/>
              </a:pPr>
              <a:t>21</a:t>
            </a:fld>
            <a:endParaRPr lang="en-US"/>
          </a:p>
        </p:txBody>
      </p:sp>
    </p:spTree>
    <p:extLst>
      <p:ext uri="{BB962C8B-B14F-4D97-AF65-F5344CB8AC3E}">
        <p14:creationId xmlns:p14="http://schemas.microsoft.com/office/powerpoint/2010/main" val="12028938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ermilab + Extra Logos Title">
    <p:spTree>
      <p:nvGrpSpPr>
        <p:cNvPr id="1" name=""/>
        <p:cNvGrpSpPr/>
        <p:nvPr/>
      </p:nvGrpSpPr>
      <p:grpSpPr>
        <a:xfrm>
          <a:off x="0" y="0"/>
          <a:ext cx="0" cy="0"/>
          <a:chOff x="0" y="0"/>
          <a:chExt cx="0" cy="0"/>
        </a:xfrm>
      </p:grpSpPr>
      <p:sp>
        <p:nvSpPr>
          <p:cNvPr id="24" name="Text Placeholder 23"/>
          <p:cNvSpPr>
            <a:spLocks noGrp="1"/>
          </p:cNvSpPr>
          <p:nvPr>
            <p:ph type="body" sz="quarter" idx="10"/>
          </p:nvPr>
        </p:nvSpPr>
        <p:spPr>
          <a:xfrm>
            <a:off x="219719" y="4963772"/>
            <a:ext cx="4941110" cy="1529241"/>
          </a:xfrm>
          <a:prstGeom prst="rect">
            <a:avLst/>
          </a:prstGeom>
        </p:spPr>
        <p:txBody>
          <a:bodyPr lIns="0" tIns="45720" rIns="0" bIns="45720">
            <a:noAutofit/>
          </a:bodyPr>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Edit Master text styles</a:t>
            </a:r>
          </a:p>
        </p:txBody>
      </p:sp>
      <p:cxnSp>
        <p:nvCxnSpPr>
          <p:cNvPr id="16" name="Straight Connector 15"/>
          <p:cNvCxnSpPr/>
          <p:nvPr userDrawn="1"/>
        </p:nvCxnSpPr>
        <p:spPr>
          <a:xfrm>
            <a:off x="5670218" y="5977379"/>
            <a:ext cx="3257550" cy="0"/>
          </a:xfrm>
          <a:prstGeom prst="line">
            <a:avLst/>
          </a:prstGeom>
          <a:ln w="28575" cmpd="sng">
            <a:solidFill>
              <a:srgbClr val="99D6EA"/>
            </a:solidFill>
          </a:ln>
          <a:effectLst/>
        </p:spPr>
        <p:style>
          <a:lnRef idx="2">
            <a:schemeClr val="accent1"/>
          </a:lnRef>
          <a:fillRef idx="0">
            <a:schemeClr val="accent1"/>
          </a:fillRef>
          <a:effectRef idx="1">
            <a:schemeClr val="accent1"/>
          </a:effectRef>
          <a:fontRef idx="minor">
            <a:schemeClr val="tx1"/>
          </a:fontRef>
        </p:style>
      </p:cxnSp>
      <p:sp>
        <p:nvSpPr>
          <p:cNvPr id="3" name="Rectangle 2"/>
          <p:cNvSpPr/>
          <p:nvPr userDrawn="1"/>
        </p:nvSpPr>
        <p:spPr>
          <a:xfrm>
            <a:off x="-17762" y="-1"/>
            <a:ext cx="9189720" cy="896936"/>
          </a:xfrm>
          <a:prstGeom prst="rect">
            <a:avLst/>
          </a:prstGeom>
          <a:solidFill>
            <a:srgbClr val="004C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 Placeholder 24"/>
          <p:cNvSpPr>
            <a:spLocks noGrp="1"/>
          </p:cNvSpPr>
          <p:nvPr>
            <p:ph type="body" sz="quarter" idx="11"/>
          </p:nvPr>
        </p:nvSpPr>
        <p:spPr>
          <a:xfrm>
            <a:off x="219718" y="3951841"/>
            <a:ext cx="8667106" cy="1003049"/>
          </a:xfrm>
          <a:prstGeom prst="rect">
            <a:avLst/>
          </a:prstGeom>
        </p:spPr>
        <p:txBody>
          <a:bodyPr vert="horz" wrap="square" lIns="0" tIns="27432" anchor="ctr" anchorCtr="0">
            <a:normAutofit/>
          </a:bodyPr>
          <a:lstStyle>
            <a:lvl1pPr marL="0" indent="0" algn="l">
              <a:lnSpc>
                <a:spcPct val="100000"/>
              </a:lnSpc>
              <a:spcBef>
                <a:spcPts val="700"/>
              </a:spcBef>
              <a:spcAft>
                <a:spcPts val="0"/>
              </a:spcAft>
              <a:buFontTx/>
              <a:buNone/>
              <a:defRPr sz="3200" b="1" i="0">
                <a:solidFill>
                  <a:srgbClr val="004C97"/>
                </a:solidFill>
              </a:defRPr>
            </a:lvl1pPr>
            <a:lvl2pPr marL="0" indent="0">
              <a:buFontTx/>
              <a:buNone/>
              <a:defRPr sz="2800" b="1" i="0">
                <a:solidFill>
                  <a:srgbClr val="004C97"/>
                </a:solidFill>
              </a:defRPr>
            </a:lvl2pPr>
            <a:lvl3pPr marL="0" indent="0">
              <a:buFontTx/>
              <a:buNone/>
              <a:defRPr sz="2800" b="1" i="0">
                <a:solidFill>
                  <a:srgbClr val="004C97"/>
                </a:solidFill>
              </a:defRPr>
            </a:lvl3pPr>
            <a:lvl4pPr marL="0" indent="0">
              <a:buFontTx/>
              <a:buNone/>
              <a:defRPr sz="2800" b="1" i="0">
                <a:solidFill>
                  <a:srgbClr val="004C97"/>
                </a:solidFill>
              </a:defRPr>
            </a:lvl4pPr>
            <a:lvl5pPr marL="0" indent="0">
              <a:buFontTx/>
              <a:buNone/>
              <a:defRPr sz="2800" b="1" i="0">
                <a:solidFill>
                  <a:srgbClr val="004C97"/>
                </a:solidFill>
              </a:defRPr>
            </a:lvl5pPr>
          </a:lstStyle>
          <a:p>
            <a:pPr lvl="0"/>
            <a:r>
              <a:rPr lang="en-US"/>
              <a:t>Edit Master text styles</a:t>
            </a:r>
          </a:p>
        </p:txBody>
      </p:sp>
      <p:sp>
        <p:nvSpPr>
          <p:cNvPr id="2" name="TextBox 1"/>
          <p:cNvSpPr txBox="1"/>
          <p:nvPr userDrawn="1"/>
        </p:nvSpPr>
        <p:spPr>
          <a:xfrm>
            <a:off x="5670218" y="5608047"/>
            <a:ext cx="3143723" cy="738664"/>
          </a:xfrm>
          <a:prstGeom prst="rect">
            <a:avLst/>
          </a:prstGeom>
          <a:noFill/>
        </p:spPr>
        <p:txBody>
          <a:bodyPr wrap="square" lIns="0" tIns="0" rIns="0" bIns="0"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sz="1200" dirty="0">
                <a:latin typeface="Helvetica"/>
                <a:cs typeface="Helvetica"/>
              </a:rPr>
              <a:t>In partnership with:  </a:t>
            </a:r>
          </a:p>
          <a:p>
            <a:pPr marL="0" marR="0" indent="0" algn="l" defTabSz="457200" rtl="0" eaLnBrk="1" fontAlgn="base" latinLnBrk="0" hangingPunct="1">
              <a:lnSpc>
                <a:spcPct val="100000"/>
              </a:lnSpc>
              <a:spcBef>
                <a:spcPct val="0"/>
              </a:spcBef>
              <a:spcAft>
                <a:spcPct val="0"/>
              </a:spcAft>
              <a:buClrTx/>
              <a:buSzTx/>
              <a:buFontTx/>
              <a:buNone/>
              <a:tabLst/>
              <a:defRPr/>
            </a:pPr>
            <a:r>
              <a:rPr lang="en-US" sz="1200" dirty="0">
                <a:latin typeface="Helvetica"/>
                <a:cs typeface="Helvetica"/>
              </a:rPr>
              <a:t>	India Institutes Fermilab Collaboration </a:t>
            </a:r>
          </a:p>
          <a:p>
            <a:endParaRPr lang="en-US" dirty="0"/>
          </a:p>
        </p:txBody>
      </p:sp>
      <p:pic>
        <p:nvPicPr>
          <p:cNvPr id="33" name="Picture 32" descr="FermiLogoBar_DOE_KO_horiz.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761" y="288917"/>
            <a:ext cx="9010786" cy="301891"/>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197" y="874754"/>
            <a:ext cx="9161762" cy="3068205"/>
          </a:xfrm>
          <a:prstGeom prst="rect">
            <a:avLst/>
          </a:prstGeom>
        </p:spPr>
      </p:pic>
    </p:spTree>
    <p:extLst>
      <p:ext uri="{BB962C8B-B14F-4D97-AF65-F5344CB8AC3E}">
        <p14:creationId xmlns:p14="http://schemas.microsoft.com/office/powerpoint/2010/main" val="344782685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8600" y="4765101"/>
            <a:ext cx="4206240" cy="1265812"/>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3"/>
          <p:cNvSpPr>
            <a:spLocks noGrp="1"/>
          </p:cNvSpPr>
          <p:nvPr>
            <p:ph type="body" sz="half" idx="13"/>
          </p:nvPr>
        </p:nvSpPr>
        <p:spPr>
          <a:xfrm>
            <a:off x="4687970" y="4765101"/>
            <a:ext cx="4206240" cy="1265812"/>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Content Placeholder 2"/>
          <p:cNvSpPr>
            <a:spLocks noGrp="1"/>
          </p:cNvSpPr>
          <p:nvPr>
            <p:ph sz="half" idx="17"/>
          </p:nvPr>
        </p:nvSpPr>
        <p:spPr>
          <a:xfrm>
            <a:off x="228600" y="1043694"/>
            <a:ext cx="4206240"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87970" y="1043694"/>
            <a:ext cx="4206240"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Date Placeholder 3"/>
          <p:cNvSpPr>
            <a:spLocks noGrp="1"/>
          </p:cNvSpPr>
          <p:nvPr>
            <p:ph type="dt" sz="half" idx="2"/>
          </p:nvPr>
        </p:nvSpPr>
        <p:spPr>
          <a:xfrm>
            <a:off x="736827" y="6495482"/>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10/10/2017</a:t>
            </a:r>
            <a:endParaRPr lang="en-US" dirty="0"/>
          </a:p>
        </p:txBody>
      </p:sp>
      <p:sp>
        <p:nvSpPr>
          <p:cNvPr id="18" name="Footer Placeholder 4"/>
          <p:cNvSpPr>
            <a:spLocks noGrp="1"/>
          </p:cNvSpPr>
          <p:nvPr>
            <p:ph type="ftr" sz="quarter" idx="3"/>
          </p:nvPr>
        </p:nvSpPr>
        <p:spPr>
          <a:xfrm>
            <a:off x="1530601" y="6495482"/>
            <a:ext cx="5538537" cy="237285"/>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Presenter | Presentation Title | Breakout Session Title</a:t>
            </a:r>
            <a:endParaRPr lang="en-US" b="1" dirty="0"/>
          </a:p>
        </p:txBody>
      </p:sp>
      <p:sp>
        <p:nvSpPr>
          <p:cNvPr id="20" name="Title 1"/>
          <p:cNvSpPr>
            <a:spLocks noGrp="1"/>
          </p:cNvSpPr>
          <p:nvPr>
            <p:ph type="title"/>
          </p:nvPr>
        </p:nvSpPr>
        <p:spPr>
          <a:xfrm>
            <a:off x="228600" y="465691"/>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10" name="Slide Number Placeholder 5"/>
          <p:cNvSpPr>
            <a:spLocks noGrp="1"/>
          </p:cNvSpPr>
          <p:nvPr>
            <p:ph type="sldNum" sz="quarter" idx="4"/>
          </p:nvPr>
        </p:nvSpPr>
        <p:spPr>
          <a:xfrm>
            <a:off x="222250" y="6495482"/>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544846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Content Placeholder 2"/>
          <p:cNvSpPr>
            <a:spLocks noGrp="1"/>
          </p:cNvSpPr>
          <p:nvPr>
            <p:ph sz="half" idx="15"/>
          </p:nvPr>
        </p:nvSpPr>
        <p:spPr>
          <a:xfrm>
            <a:off x="3542712" y="1043694"/>
            <a:ext cx="5347605"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6"/>
          </p:nvPr>
        </p:nvSpPr>
        <p:spPr/>
        <p:txBody>
          <a:bodyPr/>
          <a:lstStyle>
            <a:lvl1pPr>
              <a:defRPr sz="1200" smtClean="0"/>
            </a:lvl1pPr>
          </a:lstStyle>
          <a:p>
            <a:pPr>
              <a:defRPr/>
            </a:pPr>
            <a:r>
              <a:rPr lang="en-US"/>
              <a:t>10/10/2017</a:t>
            </a:r>
            <a:endParaRPr lang="en-US" dirty="0"/>
          </a:p>
        </p:txBody>
      </p:sp>
      <p:sp>
        <p:nvSpPr>
          <p:cNvPr id="6" name="Footer Placeholder 4"/>
          <p:cNvSpPr>
            <a:spLocks noGrp="1"/>
          </p:cNvSpPr>
          <p:nvPr>
            <p:ph type="ftr" sz="quarter" idx="17"/>
          </p:nvPr>
        </p:nvSpPr>
        <p:spPr>
          <a:xfrm>
            <a:off x="1530601" y="6495482"/>
            <a:ext cx="5538537" cy="242873"/>
          </a:xfrm>
        </p:spPr>
        <p:txBody>
          <a:bodyPr/>
          <a:lstStyle>
            <a:lvl1pPr>
              <a:defRPr sz="1200" dirty="0" smtClean="0"/>
            </a:lvl1pPr>
          </a:lstStyle>
          <a:p>
            <a:pPr>
              <a:defRPr/>
            </a:pPr>
            <a:r>
              <a:rPr lang="en-US"/>
              <a:t>Presenter | Presentation Title | Breakout Session Title</a:t>
            </a:r>
            <a:endParaRPr lang="en-US" b="1"/>
          </a:p>
        </p:txBody>
      </p:sp>
      <p:sp>
        <p:nvSpPr>
          <p:cNvPr id="7" name="Slide Number Placeholder 5"/>
          <p:cNvSpPr>
            <a:spLocks noGrp="1"/>
          </p:cNvSpPr>
          <p:nvPr>
            <p:ph type="sldNum" sz="quarter" idx="18"/>
          </p:nvPr>
        </p:nvSpPr>
        <p:spPr/>
        <p:txBody>
          <a:bodyPr/>
          <a:lstStyle>
            <a:lvl1pPr>
              <a:defRPr sz="1200" smtClean="0"/>
            </a:lvl1pPr>
          </a:lstStyle>
          <a:p>
            <a:pPr>
              <a:defRPr/>
            </a:pPr>
            <a:fld id="{979A04A2-726F-2143-A443-7788AF27176E}" type="slidenum">
              <a:rPr lang="en-US"/>
              <a:pPr>
                <a:defRPr/>
              </a:pPr>
              <a:t>‹#›</a:t>
            </a:fld>
            <a:endParaRPr lang="en-US" dirty="0"/>
          </a:p>
        </p:txBody>
      </p:sp>
      <p:sp>
        <p:nvSpPr>
          <p:cNvPr id="12" name="Title 1"/>
          <p:cNvSpPr>
            <a:spLocks noGrp="1"/>
          </p:cNvSpPr>
          <p:nvPr>
            <p:ph type="title"/>
          </p:nvPr>
        </p:nvSpPr>
        <p:spPr>
          <a:xfrm>
            <a:off x="228600" y="465691"/>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1895004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686800"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686800" cy="1091259"/>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sz="1200" smtClean="0"/>
            </a:lvl1pPr>
          </a:lstStyle>
          <a:p>
            <a:pPr>
              <a:defRPr/>
            </a:pPr>
            <a:r>
              <a:rPr lang="en-US"/>
              <a:t>10/10/2017</a:t>
            </a:r>
            <a:endParaRPr lang="en-US" dirty="0"/>
          </a:p>
        </p:txBody>
      </p:sp>
      <p:sp>
        <p:nvSpPr>
          <p:cNvPr id="6" name="Footer Placeholder 4"/>
          <p:cNvSpPr>
            <a:spLocks noGrp="1"/>
          </p:cNvSpPr>
          <p:nvPr>
            <p:ph type="ftr" sz="quarter" idx="11"/>
          </p:nvPr>
        </p:nvSpPr>
        <p:spPr>
          <a:xfrm>
            <a:off x="1530601" y="6495482"/>
            <a:ext cx="5538537" cy="242873"/>
          </a:xfrm>
        </p:spPr>
        <p:txBody>
          <a:bodyPr/>
          <a:lstStyle>
            <a:lvl1pPr>
              <a:defRPr sz="1200" dirty="0" smtClean="0"/>
            </a:lvl1pPr>
          </a:lstStyle>
          <a:p>
            <a:pPr>
              <a:defRPr/>
            </a:pPr>
            <a:r>
              <a:rPr lang="en-US"/>
              <a:t>Presenter | Presentation Title | Breakout Session Title</a:t>
            </a:r>
            <a:endParaRPr lang="en-US" b="1"/>
          </a:p>
        </p:txBody>
      </p:sp>
      <p:sp>
        <p:nvSpPr>
          <p:cNvPr id="7" name="Slide Number Placeholder 5"/>
          <p:cNvSpPr>
            <a:spLocks noGrp="1"/>
          </p:cNvSpPr>
          <p:nvPr>
            <p:ph type="sldNum" sz="quarter" idx="12"/>
          </p:nvPr>
        </p:nvSpPr>
        <p:spPr/>
        <p:txBody>
          <a:bodyPr/>
          <a:lstStyle>
            <a:lvl1pPr>
              <a:defRPr sz="1200" smtClean="0"/>
            </a:lvl1pPr>
          </a:lstStyle>
          <a:p>
            <a:pPr>
              <a:defRPr/>
            </a:pPr>
            <a:fld id="{64DF0CCB-7EA3-7341-A46D-36EC5E85EBD6}" type="slidenum">
              <a:rPr lang="en-US"/>
              <a:pPr>
                <a:defRPr/>
              </a:pPr>
              <a:t>‹#›</a:t>
            </a:fld>
            <a:endParaRPr lang="en-US" dirty="0"/>
          </a:p>
        </p:txBody>
      </p:sp>
      <p:sp>
        <p:nvSpPr>
          <p:cNvPr id="11" name="Title 1"/>
          <p:cNvSpPr>
            <a:spLocks noGrp="1"/>
          </p:cNvSpPr>
          <p:nvPr>
            <p:ph type="title"/>
          </p:nvPr>
        </p:nvSpPr>
        <p:spPr>
          <a:xfrm>
            <a:off x="224073" y="465691"/>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4211171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a:t>10/10/2017</a:t>
            </a:r>
            <a:endParaRPr lang="en-US" dirty="0"/>
          </a:p>
        </p:txBody>
      </p:sp>
      <p:sp>
        <p:nvSpPr>
          <p:cNvPr id="4" name="Footer Placeholder 3"/>
          <p:cNvSpPr>
            <a:spLocks noGrp="1"/>
          </p:cNvSpPr>
          <p:nvPr>
            <p:ph type="ftr" sz="quarter" idx="11"/>
          </p:nvPr>
        </p:nvSpPr>
        <p:spPr>
          <a:xfrm>
            <a:off x="1530601" y="6495482"/>
            <a:ext cx="5538537" cy="237285"/>
          </a:xfrm>
        </p:spPr>
        <p:txBody>
          <a:bodyPr/>
          <a:lstStyle/>
          <a:p>
            <a:pPr>
              <a:defRPr/>
            </a:pPr>
            <a:r>
              <a:rPr lang="en-US"/>
              <a:t>Presenter | Presentation Title | Breakout Session Title</a:t>
            </a:r>
            <a:endParaRPr lang="en-US" b="1" dirty="0"/>
          </a:p>
        </p:txBody>
      </p:sp>
      <p:sp>
        <p:nvSpPr>
          <p:cNvPr id="5" name="Slide Number Placeholder 4"/>
          <p:cNvSpPr>
            <a:spLocks noGrp="1"/>
          </p:cNvSpPr>
          <p:nvPr>
            <p:ph type="sldNum" sz="quarter" idx="12"/>
          </p:nvPr>
        </p:nvSpPr>
        <p:spPr/>
        <p:txBody>
          <a:bodyPr/>
          <a:lstStyle/>
          <a:p>
            <a:pPr>
              <a:defRPr/>
            </a:pPr>
            <a:fld id="{148C009B-CB69-E04A-B9B3-34B26D69E9CF}" type="slidenum">
              <a:rPr lang="en-US" smtClean="0"/>
              <a:pPr>
                <a:defRPr/>
              </a:pPr>
              <a:t>‹#›</a:t>
            </a:fld>
            <a:endParaRPr lang="en-US" dirty="0"/>
          </a:p>
        </p:txBody>
      </p:sp>
      <p:sp>
        <p:nvSpPr>
          <p:cNvPr id="7" name="Picture Placeholder 6"/>
          <p:cNvSpPr>
            <a:spLocks noGrp="1"/>
          </p:cNvSpPr>
          <p:nvPr>
            <p:ph type="pic" sz="quarter" idx="13"/>
          </p:nvPr>
        </p:nvSpPr>
        <p:spPr>
          <a:xfrm>
            <a:off x="222250" y="468311"/>
            <a:ext cx="8675688" cy="5684865"/>
          </a:xfrm>
          <a:prstGeom prst="rect">
            <a:avLst/>
          </a:prstGeom>
        </p:spPr>
        <p:txBody>
          <a:bodyPr vert="horz"/>
          <a:lstStyle/>
          <a:p>
            <a:r>
              <a:rPr lang="en-US"/>
              <a:t>Click icon to add picture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2986379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tra Logos">
    <p:spTree>
      <p:nvGrpSpPr>
        <p:cNvPr id="1" name=""/>
        <p:cNvGrpSpPr/>
        <p:nvPr/>
      </p:nvGrpSpPr>
      <p:grpSpPr>
        <a:xfrm>
          <a:off x="0" y="0"/>
          <a:ext cx="0" cy="0"/>
          <a:chOff x="0" y="0"/>
          <a:chExt cx="0" cy="0"/>
        </a:xfrm>
      </p:grpSpPr>
      <p:sp>
        <p:nvSpPr>
          <p:cNvPr id="43" name="Picture Placeholder 14"/>
          <p:cNvSpPr>
            <a:spLocks noGrp="1"/>
          </p:cNvSpPr>
          <p:nvPr>
            <p:ph type="pic" sz="quarter" idx="19"/>
          </p:nvPr>
        </p:nvSpPr>
        <p:spPr>
          <a:xfrm>
            <a:off x="205694" y="279371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44" name="Picture Placeholder 14"/>
          <p:cNvSpPr>
            <a:spLocks noGrp="1"/>
          </p:cNvSpPr>
          <p:nvPr>
            <p:ph type="pic" sz="quarter" idx="20"/>
          </p:nvPr>
        </p:nvSpPr>
        <p:spPr>
          <a:xfrm>
            <a:off x="1979425" y="279371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45" name="Picture Placeholder 14"/>
          <p:cNvSpPr>
            <a:spLocks noGrp="1"/>
          </p:cNvSpPr>
          <p:nvPr>
            <p:ph type="pic" sz="quarter" idx="21"/>
          </p:nvPr>
        </p:nvSpPr>
        <p:spPr>
          <a:xfrm>
            <a:off x="3753205" y="279371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46" name="Picture Placeholder 14"/>
          <p:cNvSpPr>
            <a:spLocks noGrp="1"/>
          </p:cNvSpPr>
          <p:nvPr>
            <p:ph type="pic" sz="quarter" idx="22"/>
          </p:nvPr>
        </p:nvSpPr>
        <p:spPr>
          <a:xfrm>
            <a:off x="5534456" y="279371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47" name="Picture Placeholder 14"/>
          <p:cNvSpPr>
            <a:spLocks noGrp="1"/>
          </p:cNvSpPr>
          <p:nvPr>
            <p:ph type="pic" sz="quarter" idx="23"/>
          </p:nvPr>
        </p:nvSpPr>
        <p:spPr>
          <a:xfrm>
            <a:off x="7300765" y="279371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11" name="Date Placeholder 10"/>
          <p:cNvSpPr>
            <a:spLocks noGrp="1"/>
          </p:cNvSpPr>
          <p:nvPr>
            <p:ph type="dt" sz="half" idx="10"/>
          </p:nvPr>
        </p:nvSpPr>
        <p:spPr/>
        <p:txBody>
          <a:bodyPr/>
          <a:lstStyle/>
          <a:p>
            <a:pPr>
              <a:defRPr/>
            </a:pPr>
            <a:r>
              <a:rPr lang="en-US"/>
              <a:t>10/10/2017</a:t>
            </a:r>
            <a:endParaRPr lang="en-US" dirty="0"/>
          </a:p>
        </p:txBody>
      </p:sp>
      <p:sp>
        <p:nvSpPr>
          <p:cNvPr id="12" name="Footer Placeholder 11"/>
          <p:cNvSpPr>
            <a:spLocks noGrp="1"/>
          </p:cNvSpPr>
          <p:nvPr>
            <p:ph type="ftr" sz="quarter" idx="11"/>
          </p:nvPr>
        </p:nvSpPr>
        <p:spPr>
          <a:xfrm>
            <a:off x="1530601" y="6495482"/>
            <a:ext cx="5538537" cy="242873"/>
          </a:xfrm>
        </p:spPr>
        <p:txBody>
          <a:bodyPr/>
          <a:lstStyle/>
          <a:p>
            <a:pPr>
              <a:defRPr/>
            </a:pPr>
            <a:r>
              <a:rPr lang="en-US"/>
              <a:t>Presenter | Presentation Title | Breakout Session Title</a:t>
            </a:r>
            <a:endParaRPr lang="en-US" b="1" dirty="0"/>
          </a:p>
        </p:txBody>
      </p:sp>
      <p:sp>
        <p:nvSpPr>
          <p:cNvPr id="13" name="Slide Number Placeholder 12"/>
          <p:cNvSpPr>
            <a:spLocks noGrp="1"/>
          </p:cNvSpPr>
          <p:nvPr>
            <p:ph type="sldNum" sz="quarter" idx="12"/>
          </p:nvPr>
        </p:nvSpPr>
        <p:spPr/>
        <p:txBody>
          <a:bodyPr/>
          <a:lstStyle/>
          <a:p>
            <a:pPr>
              <a:defRPr/>
            </a:pPr>
            <a:fld id="{148C009B-CB69-E04A-B9B3-34B26D69E9CF}" type="slidenum">
              <a:rPr lang="en-US" smtClean="0"/>
              <a:pPr>
                <a:defRPr/>
              </a:pPr>
              <a:t>‹#›</a:t>
            </a:fld>
            <a:endParaRPr lang="en-US" dirty="0"/>
          </a:p>
        </p:txBody>
      </p:sp>
      <p:sp>
        <p:nvSpPr>
          <p:cNvPr id="18" name="Picture Placeholder 14"/>
          <p:cNvSpPr>
            <a:spLocks noGrp="1"/>
          </p:cNvSpPr>
          <p:nvPr>
            <p:ph type="pic" sz="quarter" idx="14"/>
          </p:nvPr>
        </p:nvSpPr>
        <p:spPr>
          <a:xfrm>
            <a:off x="205694" y="1050328"/>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19" name="Picture Placeholder 14"/>
          <p:cNvSpPr>
            <a:spLocks noGrp="1"/>
          </p:cNvSpPr>
          <p:nvPr>
            <p:ph type="pic" sz="quarter" idx="15"/>
          </p:nvPr>
        </p:nvSpPr>
        <p:spPr>
          <a:xfrm>
            <a:off x="1979425" y="1050328"/>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20" name="Picture Placeholder 14"/>
          <p:cNvSpPr>
            <a:spLocks noGrp="1"/>
          </p:cNvSpPr>
          <p:nvPr>
            <p:ph type="pic" sz="quarter" idx="16"/>
          </p:nvPr>
        </p:nvSpPr>
        <p:spPr>
          <a:xfrm>
            <a:off x="3753205" y="1050328"/>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21" name="Picture Placeholder 14"/>
          <p:cNvSpPr>
            <a:spLocks noGrp="1"/>
          </p:cNvSpPr>
          <p:nvPr>
            <p:ph type="pic" sz="quarter" idx="17"/>
          </p:nvPr>
        </p:nvSpPr>
        <p:spPr>
          <a:xfrm>
            <a:off x="5534456" y="1050328"/>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26" name="Picture Placeholder 14"/>
          <p:cNvSpPr>
            <a:spLocks noGrp="1"/>
          </p:cNvSpPr>
          <p:nvPr>
            <p:ph type="pic" sz="quarter" idx="18"/>
          </p:nvPr>
        </p:nvSpPr>
        <p:spPr>
          <a:xfrm>
            <a:off x="7300765" y="1050328"/>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49" name="Picture Placeholder 14"/>
          <p:cNvSpPr>
            <a:spLocks noGrp="1"/>
          </p:cNvSpPr>
          <p:nvPr>
            <p:ph type="pic" sz="quarter" idx="24"/>
          </p:nvPr>
        </p:nvSpPr>
        <p:spPr>
          <a:xfrm>
            <a:off x="205694" y="452695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50" name="Picture Placeholder 14"/>
          <p:cNvSpPr>
            <a:spLocks noGrp="1"/>
          </p:cNvSpPr>
          <p:nvPr>
            <p:ph type="pic" sz="quarter" idx="25"/>
          </p:nvPr>
        </p:nvSpPr>
        <p:spPr>
          <a:xfrm>
            <a:off x="1979425" y="452695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51" name="Picture Placeholder 14"/>
          <p:cNvSpPr>
            <a:spLocks noGrp="1"/>
          </p:cNvSpPr>
          <p:nvPr>
            <p:ph type="pic" sz="quarter" idx="26"/>
          </p:nvPr>
        </p:nvSpPr>
        <p:spPr>
          <a:xfrm>
            <a:off x="3753205" y="452695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52" name="Picture Placeholder 14"/>
          <p:cNvSpPr>
            <a:spLocks noGrp="1"/>
          </p:cNvSpPr>
          <p:nvPr>
            <p:ph type="pic" sz="quarter" idx="27"/>
          </p:nvPr>
        </p:nvSpPr>
        <p:spPr>
          <a:xfrm>
            <a:off x="5534456" y="452695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53" name="Picture Placeholder 14"/>
          <p:cNvSpPr>
            <a:spLocks noGrp="1"/>
          </p:cNvSpPr>
          <p:nvPr>
            <p:ph type="pic" sz="quarter" idx="28"/>
          </p:nvPr>
        </p:nvSpPr>
        <p:spPr>
          <a:xfrm>
            <a:off x="7300765" y="452695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22" name="Title 1"/>
          <p:cNvSpPr>
            <a:spLocks noGrp="1"/>
          </p:cNvSpPr>
          <p:nvPr>
            <p:ph type="title"/>
          </p:nvPr>
        </p:nvSpPr>
        <p:spPr>
          <a:xfrm>
            <a:off x="228600" y="463790"/>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2704020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465691"/>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a:off x="228600" y="6315146"/>
            <a:ext cx="8677275" cy="0"/>
          </a:xfrm>
          <a:prstGeom prst="line">
            <a:avLst/>
          </a:prstGeom>
          <a:ln w="28575" cmpd="sng">
            <a:solidFill>
              <a:srgbClr val="99D6EA"/>
            </a:solidFill>
          </a:ln>
          <a:effectLst/>
        </p:spPr>
        <p:style>
          <a:lnRef idx="2">
            <a:schemeClr val="accent1"/>
          </a:lnRef>
          <a:fillRef idx="0">
            <a:schemeClr val="accent1"/>
          </a:fillRef>
          <a:effectRef idx="1">
            <a:schemeClr val="accent1"/>
          </a:effectRef>
          <a:fontRef idx="minor">
            <a:schemeClr val="tx1"/>
          </a:fontRef>
        </p:style>
      </p:cxnSp>
      <p:sp>
        <p:nvSpPr>
          <p:cNvPr id="10" name="Date Placeholder 3"/>
          <p:cNvSpPr>
            <a:spLocks noGrp="1"/>
          </p:cNvSpPr>
          <p:nvPr>
            <p:ph type="dt" sz="half" idx="2"/>
          </p:nvPr>
        </p:nvSpPr>
        <p:spPr>
          <a:xfrm>
            <a:off x="736827" y="6495482"/>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10/10/2017</a:t>
            </a:r>
            <a:endParaRPr lang="en-US" dirty="0"/>
          </a:p>
        </p:txBody>
      </p:sp>
      <p:sp>
        <p:nvSpPr>
          <p:cNvPr id="11" name="Footer Placeholder 4"/>
          <p:cNvSpPr>
            <a:spLocks noGrp="1"/>
          </p:cNvSpPr>
          <p:nvPr>
            <p:ph type="ftr" sz="quarter" idx="3"/>
          </p:nvPr>
        </p:nvSpPr>
        <p:spPr>
          <a:xfrm>
            <a:off x="1530602" y="6495482"/>
            <a:ext cx="5541561" cy="237285"/>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Teri Dykhuis | ESH&amp;Q Strategy| Project Management</a:t>
            </a:r>
            <a:endParaRPr lang="en-US" b="1" dirty="0"/>
          </a:p>
        </p:txBody>
      </p:sp>
      <p:sp>
        <p:nvSpPr>
          <p:cNvPr id="12" name="Slide Number Placeholder 5"/>
          <p:cNvSpPr>
            <a:spLocks noGrp="1"/>
          </p:cNvSpPr>
          <p:nvPr>
            <p:ph type="sldNum" sz="quarter" idx="4"/>
          </p:nvPr>
        </p:nvSpPr>
        <p:spPr>
          <a:xfrm>
            <a:off x="222250" y="6495482"/>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383776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8600" y="4765101"/>
            <a:ext cx="4206240" cy="1265812"/>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3"/>
          <p:cNvSpPr>
            <a:spLocks noGrp="1"/>
          </p:cNvSpPr>
          <p:nvPr>
            <p:ph type="body" sz="half" idx="13"/>
          </p:nvPr>
        </p:nvSpPr>
        <p:spPr>
          <a:xfrm>
            <a:off x="4687970" y="4765101"/>
            <a:ext cx="4206240" cy="1265812"/>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Content Placeholder 2"/>
          <p:cNvSpPr>
            <a:spLocks noGrp="1"/>
          </p:cNvSpPr>
          <p:nvPr>
            <p:ph sz="half" idx="17"/>
          </p:nvPr>
        </p:nvSpPr>
        <p:spPr>
          <a:xfrm>
            <a:off x="228600" y="1043694"/>
            <a:ext cx="4206240"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87970" y="1043694"/>
            <a:ext cx="4206240"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Date Placeholder 3"/>
          <p:cNvSpPr>
            <a:spLocks noGrp="1"/>
          </p:cNvSpPr>
          <p:nvPr>
            <p:ph type="dt" sz="half" idx="2"/>
          </p:nvPr>
        </p:nvSpPr>
        <p:spPr>
          <a:xfrm>
            <a:off x="736827" y="6495482"/>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10/10/2017</a:t>
            </a:r>
            <a:endParaRPr lang="en-US" dirty="0"/>
          </a:p>
        </p:txBody>
      </p:sp>
      <p:sp>
        <p:nvSpPr>
          <p:cNvPr id="18" name="Footer Placeholder 4"/>
          <p:cNvSpPr>
            <a:spLocks noGrp="1"/>
          </p:cNvSpPr>
          <p:nvPr>
            <p:ph type="ftr" sz="quarter" idx="3"/>
          </p:nvPr>
        </p:nvSpPr>
        <p:spPr>
          <a:xfrm>
            <a:off x="1530601" y="6495482"/>
            <a:ext cx="5538537" cy="237285"/>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Teri Dykhuis | ESH&amp;Q Strategy| Project Management</a:t>
            </a:r>
            <a:endParaRPr lang="en-US" b="1" dirty="0"/>
          </a:p>
        </p:txBody>
      </p:sp>
      <p:sp>
        <p:nvSpPr>
          <p:cNvPr id="20" name="Title 1"/>
          <p:cNvSpPr>
            <a:spLocks noGrp="1"/>
          </p:cNvSpPr>
          <p:nvPr>
            <p:ph type="title"/>
          </p:nvPr>
        </p:nvSpPr>
        <p:spPr>
          <a:xfrm>
            <a:off x="228600" y="465691"/>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10" name="Slide Number Placeholder 5"/>
          <p:cNvSpPr>
            <a:spLocks noGrp="1"/>
          </p:cNvSpPr>
          <p:nvPr>
            <p:ph type="sldNum" sz="quarter" idx="4"/>
          </p:nvPr>
        </p:nvSpPr>
        <p:spPr>
          <a:xfrm>
            <a:off x="222250" y="6495482"/>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1645056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Content Placeholder 2"/>
          <p:cNvSpPr>
            <a:spLocks noGrp="1"/>
          </p:cNvSpPr>
          <p:nvPr>
            <p:ph sz="half" idx="15"/>
          </p:nvPr>
        </p:nvSpPr>
        <p:spPr>
          <a:xfrm>
            <a:off x="3542712" y="1043694"/>
            <a:ext cx="5347605"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6"/>
          </p:nvPr>
        </p:nvSpPr>
        <p:spPr/>
        <p:txBody>
          <a:bodyPr/>
          <a:lstStyle>
            <a:lvl1pPr>
              <a:defRPr sz="1200" smtClean="0"/>
            </a:lvl1pPr>
          </a:lstStyle>
          <a:p>
            <a:pPr>
              <a:defRPr/>
            </a:pPr>
            <a:r>
              <a:rPr lang="en-US"/>
              <a:t>10/10/2017</a:t>
            </a:r>
            <a:endParaRPr lang="en-US" dirty="0"/>
          </a:p>
        </p:txBody>
      </p:sp>
      <p:sp>
        <p:nvSpPr>
          <p:cNvPr id="6" name="Footer Placeholder 4"/>
          <p:cNvSpPr>
            <a:spLocks noGrp="1"/>
          </p:cNvSpPr>
          <p:nvPr>
            <p:ph type="ftr" sz="quarter" idx="17"/>
          </p:nvPr>
        </p:nvSpPr>
        <p:spPr>
          <a:xfrm>
            <a:off x="1530601" y="6495482"/>
            <a:ext cx="5538537" cy="242873"/>
          </a:xfrm>
        </p:spPr>
        <p:txBody>
          <a:bodyPr/>
          <a:lstStyle>
            <a:lvl1pPr>
              <a:defRPr sz="1200" dirty="0" smtClean="0"/>
            </a:lvl1pPr>
          </a:lstStyle>
          <a:p>
            <a:pPr>
              <a:defRPr/>
            </a:pPr>
            <a:r>
              <a:rPr lang="en-US"/>
              <a:t>Teri Dykhuis | ESH&amp;Q Strategy| Project Management</a:t>
            </a:r>
            <a:endParaRPr lang="en-US" b="1"/>
          </a:p>
        </p:txBody>
      </p:sp>
      <p:sp>
        <p:nvSpPr>
          <p:cNvPr id="7" name="Slide Number Placeholder 5"/>
          <p:cNvSpPr>
            <a:spLocks noGrp="1"/>
          </p:cNvSpPr>
          <p:nvPr>
            <p:ph type="sldNum" sz="quarter" idx="18"/>
          </p:nvPr>
        </p:nvSpPr>
        <p:spPr/>
        <p:txBody>
          <a:bodyPr/>
          <a:lstStyle>
            <a:lvl1pPr>
              <a:defRPr sz="1200" smtClean="0"/>
            </a:lvl1pPr>
          </a:lstStyle>
          <a:p>
            <a:pPr>
              <a:defRPr/>
            </a:pPr>
            <a:fld id="{979A04A2-726F-2143-A443-7788AF27176E}" type="slidenum">
              <a:rPr lang="en-US"/>
              <a:pPr>
                <a:defRPr/>
              </a:pPr>
              <a:t>‹#›</a:t>
            </a:fld>
            <a:endParaRPr lang="en-US" dirty="0"/>
          </a:p>
        </p:txBody>
      </p:sp>
      <p:sp>
        <p:nvSpPr>
          <p:cNvPr id="12" name="Title 1"/>
          <p:cNvSpPr>
            <a:spLocks noGrp="1"/>
          </p:cNvSpPr>
          <p:nvPr>
            <p:ph type="title"/>
          </p:nvPr>
        </p:nvSpPr>
        <p:spPr>
          <a:xfrm>
            <a:off x="228600" y="465691"/>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1238105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686800"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686800" cy="1091259"/>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sz="1200" smtClean="0"/>
            </a:lvl1pPr>
          </a:lstStyle>
          <a:p>
            <a:pPr>
              <a:defRPr/>
            </a:pPr>
            <a:r>
              <a:rPr lang="en-US"/>
              <a:t>10/10/2017</a:t>
            </a:r>
            <a:endParaRPr lang="en-US" dirty="0"/>
          </a:p>
        </p:txBody>
      </p:sp>
      <p:sp>
        <p:nvSpPr>
          <p:cNvPr id="6" name="Footer Placeholder 4"/>
          <p:cNvSpPr>
            <a:spLocks noGrp="1"/>
          </p:cNvSpPr>
          <p:nvPr>
            <p:ph type="ftr" sz="quarter" idx="11"/>
          </p:nvPr>
        </p:nvSpPr>
        <p:spPr>
          <a:xfrm>
            <a:off x="1530601" y="6495482"/>
            <a:ext cx="5538537" cy="242873"/>
          </a:xfrm>
        </p:spPr>
        <p:txBody>
          <a:bodyPr/>
          <a:lstStyle>
            <a:lvl1pPr>
              <a:defRPr sz="1200" dirty="0" smtClean="0"/>
            </a:lvl1pPr>
          </a:lstStyle>
          <a:p>
            <a:pPr>
              <a:defRPr/>
            </a:pPr>
            <a:r>
              <a:rPr lang="en-US"/>
              <a:t>Teri Dykhuis | ESH&amp;Q Strategy| Project Management</a:t>
            </a:r>
            <a:endParaRPr lang="en-US" b="1"/>
          </a:p>
        </p:txBody>
      </p:sp>
      <p:sp>
        <p:nvSpPr>
          <p:cNvPr id="7" name="Slide Number Placeholder 5"/>
          <p:cNvSpPr>
            <a:spLocks noGrp="1"/>
          </p:cNvSpPr>
          <p:nvPr>
            <p:ph type="sldNum" sz="quarter" idx="12"/>
          </p:nvPr>
        </p:nvSpPr>
        <p:spPr/>
        <p:txBody>
          <a:bodyPr/>
          <a:lstStyle>
            <a:lvl1pPr>
              <a:defRPr sz="1200" smtClean="0"/>
            </a:lvl1pPr>
          </a:lstStyle>
          <a:p>
            <a:pPr>
              <a:defRPr/>
            </a:pPr>
            <a:fld id="{64DF0CCB-7EA3-7341-A46D-36EC5E85EBD6}" type="slidenum">
              <a:rPr lang="en-US"/>
              <a:pPr>
                <a:defRPr/>
              </a:pPr>
              <a:t>‹#›</a:t>
            </a:fld>
            <a:endParaRPr lang="en-US" dirty="0"/>
          </a:p>
        </p:txBody>
      </p:sp>
      <p:sp>
        <p:nvSpPr>
          <p:cNvPr id="11" name="Title 1"/>
          <p:cNvSpPr>
            <a:spLocks noGrp="1"/>
          </p:cNvSpPr>
          <p:nvPr>
            <p:ph type="title"/>
          </p:nvPr>
        </p:nvSpPr>
        <p:spPr>
          <a:xfrm>
            <a:off x="224073" y="465691"/>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2237513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a:t>10/10/2017</a:t>
            </a:r>
            <a:endParaRPr lang="en-US" dirty="0"/>
          </a:p>
        </p:txBody>
      </p:sp>
      <p:sp>
        <p:nvSpPr>
          <p:cNvPr id="4" name="Footer Placeholder 3"/>
          <p:cNvSpPr>
            <a:spLocks noGrp="1"/>
          </p:cNvSpPr>
          <p:nvPr>
            <p:ph type="ftr" sz="quarter" idx="11"/>
          </p:nvPr>
        </p:nvSpPr>
        <p:spPr>
          <a:xfrm>
            <a:off x="1530601" y="6495482"/>
            <a:ext cx="5538537" cy="237285"/>
          </a:xfrm>
        </p:spPr>
        <p:txBody>
          <a:bodyPr/>
          <a:lstStyle/>
          <a:p>
            <a:pPr>
              <a:defRPr/>
            </a:pPr>
            <a:r>
              <a:rPr lang="en-US"/>
              <a:t>Teri Dykhuis | ESH&amp;Q Strategy| Project Management</a:t>
            </a:r>
            <a:endParaRPr lang="en-US" b="1" dirty="0"/>
          </a:p>
        </p:txBody>
      </p:sp>
      <p:sp>
        <p:nvSpPr>
          <p:cNvPr id="5" name="Slide Number Placeholder 4"/>
          <p:cNvSpPr>
            <a:spLocks noGrp="1"/>
          </p:cNvSpPr>
          <p:nvPr>
            <p:ph type="sldNum" sz="quarter" idx="12"/>
          </p:nvPr>
        </p:nvSpPr>
        <p:spPr/>
        <p:txBody>
          <a:bodyPr/>
          <a:lstStyle/>
          <a:p>
            <a:pPr>
              <a:defRPr/>
            </a:pPr>
            <a:fld id="{148C009B-CB69-E04A-B9B3-34B26D69E9CF}" type="slidenum">
              <a:rPr lang="en-US" smtClean="0"/>
              <a:pPr>
                <a:defRPr/>
              </a:pPr>
              <a:t>‹#›</a:t>
            </a:fld>
            <a:endParaRPr lang="en-US" dirty="0"/>
          </a:p>
        </p:txBody>
      </p:sp>
      <p:sp>
        <p:nvSpPr>
          <p:cNvPr id="7" name="Picture Placeholder 6"/>
          <p:cNvSpPr>
            <a:spLocks noGrp="1"/>
          </p:cNvSpPr>
          <p:nvPr>
            <p:ph type="pic" sz="quarter" idx="13"/>
          </p:nvPr>
        </p:nvSpPr>
        <p:spPr>
          <a:xfrm>
            <a:off x="222250" y="468311"/>
            <a:ext cx="8675688" cy="5684865"/>
          </a:xfrm>
          <a:prstGeom prst="rect">
            <a:avLst/>
          </a:prstGeom>
        </p:spPr>
        <p:txBody>
          <a:bodyPr vert="horz"/>
          <a:lstStyle/>
          <a:p>
            <a:r>
              <a:rPr lang="en-US"/>
              <a:t>Click icon to add picture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1088216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xtra Logos">
    <p:spTree>
      <p:nvGrpSpPr>
        <p:cNvPr id="1" name=""/>
        <p:cNvGrpSpPr/>
        <p:nvPr/>
      </p:nvGrpSpPr>
      <p:grpSpPr>
        <a:xfrm>
          <a:off x="0" y="0"/>
          <a:ext cx="0" cy="0"/>
          <a:chOff x="0" y="0"/>
          <a:chExt cx="0" cy="0"/>
        </a:xfrm>
      </p:grpSpPr>
      <p:sp>
        <p:nvSpPr>
          <p:cNvPr id="43" name="Picture Placeholder 14"/>
          <p:cNvSpPr>
            <a:spLocks noGrp="1"/>
          </p:cNvSpPr>
          <p:nvPr>
            <p:ph type="pic" sz="quarter" idx="19"/>
          </p:nvPr>
        </p:nvSpPr>
        <p:spPr>
          <a:xfrm>
            <a:off x="205694" y="279371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44" name="Picture Placeholder 14"/>
          <p:cNvSpPr>
            <a:spLocks noGrp="1"/>
          </p:cNvSpPr>
          <p:nvPr>
            <p:ph type="pic" sz="quarter" idx="20"/>
          </p:nvPr>
        </p:nvSpPr>
        <p:spPr>
          <a:xfrm>
            <a:off x="1979425" y="279371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45" name="Picture Placeholder 14"/>
          <p:cNvSpPr>
            <a:spLocks noGrp="1"/>
          </p:cNvSpPr>
          <p:nvPr>
            <p:ph type="pic" sz="quarter" idx="21"/>
          </p:nvPr>
        </p:nvSpPr>
        <p:spPr>
          <a:xfrm>
            <a:off x="3753205" y="279371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46" name="Picture Placeholder 14"/>
          <p:cNvSpPr>
            <a:spLocks noGrp="1"/>
          </p:cNvSpPr>
          <p:nvPr>
            <p:ph type="pic" sz="quarter" idx="22"/>
          </p:nvPr>
        </p:nvSpPr>
        <p:spPr>
          <a:xfrm>
            <a:off x="5534456" y="279371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47" name="Picture Placeholder 14"/>
          <p:cNvSpPr>
            <a:spLocks noGrp="1"/>
          </p:cNvSpPr>
          <p:nvPr>
            <p:ph type="pic" sz="quarter" idx="23"/>
          </p:nvPr>
        </p:nvSpPr>
        <p:spPr>
          <a:xfrm>
            <a:off x="7300765" y="279371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11" name="Date Placeholder 10"/>
          <p:cNvSpPr>
            <a:spLocks noGrp="1"/>
          </p:cNvSpPr>
          <p:nvPr>
            <p:ph type="dt" sz="half" idx="10"/>
          </p:nvPr>
        </p:nvSpPr>
        <p:spPr/>
        <p:txBody>
          <a:bodyPr/>
          <a:lstStyle/>
          <a:p>
            <a:pPr>
              <a:defRPr/>
            </a:pPr>
            <a:r>
              <a:rPr lang="en-US"/>
              <a:t>10/10/2017</a:t>
            </a:r>
            <a:endParaRPr lang="en-US" dirty="0"/>
          </a:p>
        </p:txBody>
      </p:sp>
      <p:sp>
        <p:nvSpPr>
          <p:cNvPr id="12" name="Footer Placeholder 11"/>
          <p:cNvSpPr>
            <a:spLocks noGrp="1"/>
          </p:cNvSpPr>
          <p:nvPr>
            <p:ph type="ftr" sz="quarter" idx="11"/>
          </p:nvPr>
        </p:nvSpPr>
        <p:spPr>
          <a:xfrm>
            <a:off x="1530601" y="6495482"/>
            <a:ext cx="5538537" cy="242873"/>
          </a:xfrm>
        </p:spPr>
        <p:txBody>
          <a:bodyPr/>
          <a:lstStyle/>
          <a:p>
            <a:pPr>
              <a:defRPr/>
            </a:pPr>
            <a:r>
              <a:rPr lang="en-US"/>
              <a:t>Teri Dykhuis | ESH&amp;Q Strategy| Project Management</a:t>
            </a:r>
            <a:endParaRPr lang="en-US" b="1" dirty="0"/>
          </a:p>
        </p:txBody>
      </p:sp>
      <p:sp>
        <p:nvSpPr>
          <p:cNvPr id="13" name="Slide Number Placeholder 12"/>
          <p:cNvSpPr>
            <a:spLocks noGrp="1"/>
          </p:cNvSpPr>
          <p:nvPr>
            <p:ph type="sldNum" sz="quarter" idx="12"/>
          </p:nvPr>
        </p:nvSpPr>
        <p:spPr/>
        <p:txBody>
          <a:bodyPr/>
          <a:lstStyle/>
          <a:p>
            <a:pPr>
              <a:defRPr/>
            </a:pPr>
            <a:fld id="{148C009B-CB69-E04A-B9B3-34B26D69E9CF}" type="slidenum">
              <a:rPr lang="en-US" smtClean="0"/>
              <a:pPr>
                <a:defRPr/>
              </a:pPr>
              <a:t>‹#›</a:t>
            </a:fld>
            <a:endParaRPr lang="en-US" dirty="0"/>
          </a:p>
        </p:txBody>
      </p:sp>
      <p:sp>
        <p:nvSpPr>
          <p:cNvPr id="18" name="Picture Placeholder 14"/>
          <p:cNvSpPr>
            <a:spLocks noGrp="1"/>
          </p:cNvSpPr>
          <p:nvPr>
            <p:ph type="pic" sz="quarter" idx="14"/>
          </p:nvPr>
        </p:nvSpPr>
        <p:spPr>
          <a:xfrm>
            <a:off x="205694" y="1050328"/>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19" name="Picture Placeholder 14"/>
          <p:cNvSpPr>
            <a:spLocks noGrp="1"/>
          </p:cNvSpPr>
          <p:nvPr>
            <p:ph type="pic" sz="quarter" idx="15"/>
          </p:nvPr>
        </p:nvSpPr>
        <p:spPr>
          <a:xfrm>
            <a:off x="1979425" y="1050328"/>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20" name="Picture Placeholder 14"/>
          <p:cNvSpPr>
            <a:spLocks noGrp="1"/>
          </p:cNvSpPr>
          <p:nvPr>
            <p:ph type="pic" sz="quarter" idx="16"/>
          </p:nvPr>
        </p:nvSpPr>
        <p:spPr>
          <a:xfrm>
            <a:off x="3753205" y="1050328"/>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21" name="Picture Placeholder 14"/>
          <p:cNvSpPr>
            <a:spLocks noGrp="1"/>
          </p:cNvSpPr>
          <p:nvPr>
            <p:ph type="pic" sz="quarter" idx="17"/>
          </p:nvPr>
        </p:nvSpPr>
        <p:spPr>
          <a:xfrm>
            <a:off x="5534456" y="1050328"/>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26" name="Picture Placeholder 14"/>
          <p:cNvSpPr>
            <a:spLocks noGrp="1"/>
          </p:cNvSpPr>
          <p:nvPr>
            <p:ph type="pic" sz="quarter" idx="18"/>
          </p:nvPr>
        </p:nvSpPr>
        <p:spPr>
          <a:xfrm>
            <a:off x="7300765" y="1050328"/>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49" name="Picture Placeholder 14"/>
          <p:cNvSpPr>
            <a:spLocks noGrp="1"/>
          </p:cNvSpPr>
          <p:nvPr>
            <p:ph type="pic" sz="quarter" idx="24"/>
          </p:nvPr>
        </p:nvSpPr>
        <p:spPr>
          <a:xfrm>
            <a:off x="205694" y="452695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50" name="Picture Placeholder 14"/>
          <p:cNvSpPr>
            <a:spLocks noGrp="1"/>
          </p:cNvSpPr>
          <p:nvPr>
            <p:ph type="pic" sz="quarter" idx="25"/>
          </p:nvPr>
        </p:nvSpPr>
        <p:spPr>
          <a:xfrm>
            <a:off x="1979425" y="452695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51" name="Picture Placeholder 14"/>
          <p:cNvSpPr>
            <a:spLocks noGrp="1"/>
          </p:cNvSpPr>
          <p:nvPr>
            <p:ph type="pic" sz="quarter" idx="26"/>
          </p:nvPr>
        </p:nvSpPr>
        <p:spPr>
          <a:xfrm>
            <a:off x="3753205" y="452695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52" name="Picture Placeholder 14"/>
          <p:cNvSpPr>
            <a:spLocks noGrp="1"/>
          </p:cNvSpPr>
          <p:nvPr>
            <p:ph type="pic" sz="quarter" idx="27"/>
          </p:nvPr>
        </p:nvSpPr>
        <p:spPr>
          <a:xfrm>
            <a:off x="5534456" y="452695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53" name="Picture Placeholder 14"/>
          <p:cNvSpPr>
            <a:spLocks noGrp="1"/>
          </p:cNvSpPr>
          <p:nvPr>
            <p:ph type="pic" sz="quarter" idx="28"/>
          </p:nvPr>
        </p:nvSpPr>
        <p:spPr>
          <a:xfrm>
            <a:off x="7300765" y="4526953"/>
            <a:ext cx="1600200" cy="1600200"/>
          </a:xfrm>
          <a:prstGeom prst="rect">
            <a:avLst/>
          </a:prstGeom>
        </p:spPr>
        <p:txBody>
          <a:bodyPr vert="horz"/>
          <a:lstStyle>
            <a:lvl1pPr marL="0" indent="0">
              <a:buFontTx/>
              <a:buNone/>
              <a:defRPr sz="1400" baseline="0"/>
            </a:lvl1pPr>
          </a:lstStyle>
          <a:p>
            <a:r>
              <a:rPr lang="en-US"/>
              <a:t>Click icon to add picture</a:t>
            </a:r>
            <a:endParaRPr lang="en-US" dirty="0"/>
          </a:p>
        </p:txBody>
      </p:sp>
      <p:sp>
        <p:nvSpPr>
          <p:cNvPr id="22" name="Title 1"/>
          <p:cNvSpPr>
            <a:spLocks noGrp="1"/>
          </p:cNvSpPr>
          <p:nvPr>
            <p:ph type="title"/>
          </p:nvPr>
        </p:nvSpPr>
        <p:spPr>
          <a:xfrm>
            <a:off x="228600" y="463790"/>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2166666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Fermilab + Extra Logos Title">
    <p:spTree>
      <p:nvGrpSpPr>
        <p:cNvPr id="1" name=""/>
        <p:cNvGrpSpPr/>
        <p:nvPr/>
      </p:nvGrpSpPr>
      <p:grpSpPr>
        <a:xfrm>
          <a:off x="0" y="0"/>
          <a:ext cx="0" cy="0"/>
          <a:chOff x="0" y="0"/>
          <a:chExt cx="0" cy="0"/>
        </a:xfrm>
      </p:grpSpPr>
      <p:sp>
        <p:nvSpPr>
          <p:cNvPr id="24" name="Text Placeholder 23"/>
          <p:cNvSpPr>
            <a:spLocks noGrp="1"/>
          </p:cNvSpPr>
          <p:nvPr>
            <p:ph type="body" sz="quarter" idx="10"/>
          </p:nvPr>
        </p:nvSpPr>
        <p:spPr>
          <a:xfrm>
            <a:off x="219719" y="4963772"/>
            <a:ext cx="4941110" cy="1529241"/>
          </a:xfrm>
          <a:prstGeom prst="rect">
            <a:avLst/>
          </a:prstGeom>
        </p:spPr>
        <p:txBody>
          <a:bodyPr lIns="0" tIns="45720" rIns="0" bIns="45720">
            <a:noAutofit/>
          </a:bodyPr>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Edit Master text styles</a:t>
            </a:r>
          </a:p>
        </p:txBody>
      </p:sp>
      <p:cxnSp>
        <p:nvCxnSpPr>
          <p:cNvPr id="16" name="Straight Connector 15"/>
          <p:cNvCxnSpPr/>
          <p:nvPr userDrawn="1"/>
        </p:nvCxnSpPr>
        <p:spPr>
          <a:xfrm>
            <a:off x="5670218" y="5977379"/>
            <a:ext cx="3257550" cy="0"/>
          </a:xfrm>
          <a:prstGeom prst="line">
            <a:avLst/>
          </a:prstGeom>
          <a:ln w="28575" cmpd="sng">
            <a:solidFill>
              <a:srgbClr val="99D6EA"/>
            </a:solidFill>
          </a:ln>
          <a:effectLst/>
        </p:spPr>
        <p:style>
          <a:lnRef idx="2">
            <a:schemeClr val="accent1"/>
          </a:lnRef>
          <a:fillRef idx="0">
            <a:schemeClr val="accent1"/>
          </a:fillRef>
          <a:effectRef idx="1">
            <a:schemeClr val="accent1"/>
          </a:effectRef>
          <a:fontRef idx="minor">
            <a:schemeClr val="tx1"/>
          </a:fontRef>
        </p:style>
      </p:cxnSp>
      <p:sp>
        <p:nvSpPr>
          <p:cNvPr id="3" name="Rectangle 2"/>
          <p:cNvSpPr/>
          <p:nvPr userDrawn="1"/>
        </p:nvSpPr>
        <p:spPr>
          <a:xfrm>
            <a:off x="-17762" y="-1"/>
            <a:ext cx="9189720" cy="896936"/>
          </a:xfrm>
          <a:prstGeom prst="rect">
            <a:avLst/>
          </a:prstGeom>
          <a:solidFill>
            <a:srgbClr val="004C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 Placeholder 24"/>
          <p:cNvSpPr>
            <a:spLocks noGrp="1"/>
          </p:cNvSpPr>
          <p:nvPr>
            <p:ph type="body" sz="quarter" idx="11"/>
          </p:nvPr>
        </p:nvSpPr>
        <p:spPr>
          <a:xfrm>
            <a:off x="219718" y="3951841"/>
            <a:ext cx="8667106" cy="1003049"/>
          </a:xfrm>
          <a:prstGeom prst="rect">
            <a:avLst/>
          </a:prstGeom>
        </p:spPr>
        <p:txBody>
          <a:bodyPr vert="horz" wrap="square" lIns="0" tIns="27432" anchor="ctr" anchorCtr="0">
            <a:normAutofit/>
          </a:bodyPr>
          <a:lstStyle>
            <a:lvl1pPr marL="0" indent="0" algn="l">
              <a:lnSpc>
                <a:spcPct val="100000"/>
              </a:lnSpc>
              <a:spcBef>
                <a:spcPts val="700"/>
              </a:spcBef>
              <a:spcAft>
                <a:spcPts val="0"/>
              </a:spcAft>
              <a:buFontTx/>
              <a:buNone/>
              <a:defRPr sz="3200" b="1" i="0">
                <a:solidFill>
                  <a:srgbClr val="004C97"/>
                </a:solidFill>
              </a:defRPr>
            </a:lvl1pPr>
            <a:lvl2pPr marL="0" indent="0">
              <a:buFontTx/>
              <a:buNone/>
              <a:defRPr sz="2800" b="1" i="0">
                <a:solidFill>
                  <a:srgbClr val="004C97"/>
                </a:solidFill>
              </a:defRPr>
            </a:lvl2pPr>
            <a:lvl3pPr marL="0" indent="0">
              <a:buFontTx/>
              <a:buNone/>
              <a:defRPr sz="2800" b="1" i="0">
                <a:solidFill>
                  <a:srgbClr val="004C97"/>
                </a:solidFill>
              </a:defRPr>
            </a:lvl3pPr>
            <a:lvl4pPr marL="0" indent="0">
              <a:buFontTx/>
              <a:buNone/>
              <a:defRPr sz="2800" b="1" i="0">
                <a:solidFill>
                  <a:srgbClr val="004C97"/>
                </a:solidFill>
              </a:defRPr>
            </a:lvl4pPr>
            <a:lvl5pPr marL="0" indent="0">
              <a:buFontTx/>
              <a:buNone/>
              <a:defRPr sz="2800" b="1" i="0">
                <a:solidFill>
                  <a:srgbClr val="004C97"/>
                </a:solidFill>
              </a:defRPr>
            </a:lvl5pPr>
          </a:lstStyle>
          <a:p>
            <a:pPr lvl="0"/>
            <a:r>
              <a:rPr lang="en-US"/>
              <a:t>Edit Master text styles</a:t>
            </a:r>
          </a:p>
        </p:txBody>
      </p:sp>
      <p:sp>
        <p:nvSpPr>
          <p:cNvPr id="2" name="TextBox 1"/>
          <p:cNvSpPr txBox="1"/>
          <p:nvPr userDrawn="1"/>
        </p:nvSpPr>
        <p:spPr>
          <a:xfrm>
            <a:off x="5670218" y="5236572"/>
            <a:ext cx="3143723" cy="1107996"/>
          </a:xfrm>
          <a:prstGeom prst="rect">
            <a:avLst/>
          </a:prstGeom>
          <a:noFill/>
        </p:spPr>
        <p:txBody>
          <a:bodyPr wrap="square" lIns="0" tIns="0" rIns="0" bIns="0"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sz="1200" dirty="0">
                <a:latin typeface="Helvetica"/>
                <a:cs typeface="Helvetica"/>
              </a:rPr>
              <a:t>In partnership with: </a:t>
            </a:r>
          </a:p>
          <a:p>
            <a:pPr marL="0" marR="0" indent="0" algn="l" defTabSz="457200" rtl="0" eaLnBrk="1" fontAlgn="base" latinLnBrk="0" hangingPunct="1">
              <a:lnSpc>
                <a:spcPct val="100000"/>
              </a:lnSpc>
              <a:spcBef>
                <a:spcPct val="0"/>
              </a:spcBef>
              <a:spcAft>
                <a:spcPct val="0"/>
              </a:spcAft>
              <a:buClrTx/>
              <a:buSzTx/>
              <a:buFontTx/>
              <a:buNone/>
              <a:tabLst/>
              <a:defRPr/>
            </a:pPr>
            <a:r>
              <a:rPr lang="en-US" sz="1200" kern="1200" baseline="0" dirty="0">
                <a:solidFill>
                  <a:schemeClr val="tx1"/>
                </a:solidFill>
                <a:latin typeface="Helvetica"/>
                <a:ea typeface="Geneva" charset="0"/>
                <a:cs typeface="Helvetica"/>
              </a:rPr>
              <a:t>   India Institutes </a:t>
            </a:r>
            <a:r>
              <a:rPr lang="en-US" sz="1200" kern="1200" baseline="0" dirty="0" err="1">
                <a:solidFill>
                  <a:schemeClr val="tx1"/>
                </a:solidFill>
                <a:latin typeface="Helvetica"/>
                <a:ea typeface="Geneva" charset="0"/>
                <a:cs typeface="Helvetica"/>
              </a:rPr>
              <a:t>Fermilab</a:t>
            </a:r>
            <a:r>
              <a:rPr lang="en-US" sz="1200" kern="1200" baseline="0" dirty="0">
                <a:solidFill>
                  <a:schemeClr val="tx1"/>
                </a:solidFill>
                <a:latin typeface="Helvetica"/>
                <a:ea typeface="Geneva" charset="0"/>
                <a:cs typeface="Helvetica"/>
              </a:rPr>
              <a:t> Collaboration</a:t>
            </a:r>
          </a:p>
          <a:p>
            <a:pPr marL="0" marR="0" indent="0" algn="l" defTabSz="457200" rtl="0" eaLnBrk="1" fontAlgn="base" latinLnBrk="0" hangingPunct="1">
              <a:lnSpc>
                <a:spcPct val="100000"/>
              </a:lnSpc>
              <a:spcBef>
                <a:spcPct val="0"/>
              </a:spcBef>
              <a:spcAft>
                <a:spcPct val="0"/>
              </a:spcAft>
              <a:buClrTx/>
              <a:buSzTx/>
              <a:buFontTx/>
              <a:buNone/>
              <a:tabLst/>
              <a:defRPr/>
            </a:pPr>
            <a:r>
              <a:rPr lang="en-US" sz="1200" kern="1200" baseline="0" dirty="0">
                <a:solidFill>
                  <a:schemeClr val="tx1"/>
                </a:solidFill>
                <a:latin typeface="Helvetica"/>
                <a:ea typeface="Geneva" charset="0"/>
                <a:cs typeface="Helvetica"/>
              </a:rPr>
              <a:t>   </a:t>
            </a:r>
            <a:r>
              <a:rPr lang="en-US" sz="1200" kern="1200" baseline="0" dirty="0" err="1">
                <a:solidFill>
                  <a:schemeClr val="tx1"/>
                </a:solidFill>
                <a:latin typeface="Helvetica"/>
                <a:ea typeface="Geneva" charset="0"/>
                <a:cs typeface="Helvetica"/>
              </a:rPr>
              <a:t>Istituto</a:t>
            </a:r>
            <a:r>
              <a:rPr lang="en-US" sz="1200" kern="1200" baseline="0" dirty="0">
                <a:solidFill>
                  <a:schemeClr val="tx1"/>
                </a:solidFill>
                <a:latin typeface="Helvetica"/>
                <a:ea typeface="Geneva" charset="0"/>
                <a:cs typeface="Helvetica"/>
              </a:rPr>
              <a:t> Nazionale di </a:t>
            </a:r>
            <a:r>
              <a:rPr lang="en-US" sz="1200" kern="1200" baseline="0" dirty="0" err="1">
                <a:solidFill>
                  <a:schemeClr val="tx1"/>
                </a:solidFill>
                <a:latin typeface="Helvetica"/>
                <a:ea typeface="Geneva" charset="0"/>
                <a:cs typeface="Helvetica"/>
              </a:rPr>
              <a:t>Fisica</a:t>
            </a:r>
            <a:r>
              <a:rPr lang="en-US" sz="1200" kern="1200" baseline="0" dirty="0">
                <a:solidFill>
                  <a:schemeClr val="tx1"/>
                </a:solidFill>
                <a:latin typeface="Helvetica"/>
                <a:ea typeface="Geneva" charset="0"/>
                <a:cs typeface="Helvetica"/>
              </a:rPr>
              <a:t> </a:t>
            </a:r>
            <a:r>
              <a:rPr lang="en-US" sz="1200" kern="1200" baseline="0" dirty="0" err="1">
                <a:solidFill>
                  <a:schemeClr val="tx1"/>
                </a:solidFill>
                <a:latin typeface="Helvetica"/>
                <a:ea typeface="Geneva" charset="0"/>
                <a:cs typeface="Helvetica"/>
              </a:rPr>
              <a:t>Nucleare</a:t>
            </a:r>
            <a:endParaRPr lang="en-US" sz="1200" kern="1200" baseline="0" dirty="0">
              <a:solidFill>
                <a:schemeClr val="tx1"/>
              </a:solidFill>
              <a:latin typeface="Helvetica"/>
              <a:ea typeface="Geneva" charset="0"/>
              <a:cs typeface="Helvetica"/>
            </a:endParaRPr>
          </a:p>
          <a:p>
            <a:pPr marL="0" marR="0" indent="0" algn="l" defTabSz="457200" rtl="0" eaLnBrk="1" fontAlgn="base" latinLnBrk="0" hangingPunct="1">
              <a:lnSpc>
                <a:spcPct val="100000"/>
              </a:lnSpc>
              <a:spcBef>
                <a:spcPct val="0"/>
              </a:spcBef>
              <a:spcAft>
                <a:spcPct val="0"/>
              </a:spcAft>
              <a:buClrTx/>
              <a:buSzTx/>
              <a:buFontTx/>
              <a:buNone/>
              <a:tabLst/>
              <a:defRPr/>
            </a:pPr>
            <a:r>
              <a:rPr lang="en-US" sz="1200" kern="1200" baseline="0" dirty="0">
                <a:solidFill>
                  <a:schemeClr val="tx1"/>
                </a:solidFill>
                <a:latin typeface="Helvetica"/>
                <a:ea typeface="Geneva" charset="0"/>
                <a:cs typeface="Helvetica"/>
              </a:rPr>
              <a:t>   Science and Technology Facilities Council   </a:t>
            </a:r>
          </a:p>
          <a:p>
            <a:endParaRPr lang="en-US" dirty="0"/>
          </a:p>
        </p:txBody>
      </p:sp>
      <p:pic>
        <p:nvPicPr>
          <p:cNvPr id="33" name="Picture 32" descr="FermiLogoBar_DOE_KO_horiz.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761" y="288917"/>
            <a:ext cx="9010786" cy="301891"/>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197" y="874754"/>
            <a:ext cx="9161762" cy="3068205"/>
          </a:xfrm>
          <a:prstGeom prst="rect">
            <a:avLst/>
          </a:prstGeom>
        </p:spPr>
      </p:pic>
    </p:spTree>
    <p:extLst>
      <p:ext uri="{BB962C8B-B14F-4D97-AF65-F5344CB8AC3E}">
        <p14:creationId xmlns:p14="http://schemas.microsoft.com/office/powerpoint/2010/main" val="12820400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465691"/>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a:off x="228600" y="6315146"/>
            <a:ext cx="8677275" cy="0"/>
          </a:xfrm>
          <a:prstGeom prst="line">
            <a:avLst/>
          </a:prstGeom>
          <a:ln w="28575" cmpd="sng">
            <a:solidFill>
              <a:srgbClr val="99D6EA"/>
            </a:solidFill>
          </a:ln>
          <a:effectLst/>
        </p:spPr>
        <p:style>
          <a:lnRef idx="2">
            <a:schemeClr val="accent1"/>
          </a:lnRef>
          <a:fillRef idx="0">
            <a:schemeClr val="accent1"/>
          </a:fillRef>
          <a:effectRef idx="1">
            <a:schemeClr val="accent1"/>
          </a:effectRef>
          <a:fontRef idx="minor">
            <a:schemeClr val="tx1"/>
          </a:fontRef>
        </p:style>
      </p:cxnSp>
      <p:sp>
        <p:nvSpPr>
          <p:cNvPr id="10" name="Date Placeholder 3"/>
          <p:cNvSpPr>
            <a:spLocks noGrp="1"/>
          </p:cNvSpPr>
          <p:nvPr>
            <p:ph type="dt" sz="half" idx="2"/>
          </p:nvPr>
        </p:nvSpPr>
        <p:spPr>
          <a:xfrm>
            <a:off x="736826" y="6495482"/>
            <a:ext cx="806223"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dirty="0"/>
              <a:t>10/10/2017</a:t>
            </a:r>
          </a:p>
        </p:txBody>
      </p:sp>
      <p:sp>
        <p:nvSpPr>
          <p:cNvPr id="11" name="Footer Placeholder 4"/>
          <p:cNvSpPr>
            <a:spLocks noGrp="1"/>
          </p:cNvSpPr>
          <p:nvPr>
            <p:ph type="ftr" sz="quarter" idx="3"/>
          </p:nvPr>
        </p:nvSpPr>
        <p:spPr>
          <a:xfrm>
            <a:off x="1625852" y="6495482"/>
            <a:ext cx="5541561" cy="237285"/>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dirty="0"/>
              <a:t>Presenter | Presentation Title | Breakout Session Title</a:t>
            </a:r>
            <a:endParaRPr lang="en-US" b="1" dirty="0"/>
          </a:p>
        </p:txBody>
      </p:sp>
      <p:sp>
        <p:nvSpPr>
          <p:cNvPr id="12" name="Slide Number Placeholder 5"/>
          <p:cNvSpPr>
            <a:spLocks noGrp="1"/>
          </p:cNvSpPr>
          <p:nvPr>
            <p:ph type="sldNum" sz="quarter" idx="4"/>
          </p:nvPr>
        </p:nvSpPr>
        <p:spPr>
          <a:xfrm>
            <a:off x="222250" y="6495482"/>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3655602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2.png"/><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736827" y="6495482"/>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10/10/2017</a:t>
            </a:r>
            <a:endParaRPr lang="en-US" dirty="0"/>
          </a:p>
        </p:txBody>
      </p:sp>
      <p:sp>
        <p:nvSpPr>
          <p:cNvPr id="11" name="Footer Placeholder 4"/>
          <p:cNvSpPr>
            <a:spLocks noGrp="1"/>
          </p:cNvSpPr>
          <p:nvPr>
            <p:ph type="ftr" sz="quarter" idx="3"/>
          </p:nvPr>
        </p:nvSpPr>
        <p:spPr>
          <a:xfrm>
            <a:off x="1530601" y="6495482"/>
            <a:ext cx="7367337"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Teri Dykhuis | ESH&amp;Q Strategy| Project Management</a:t>
            </a:r>
            <a:endParaRPr lang="en-US" b="1" dirty="0"/>
          </a:p>
        </p:txBody>
      </p:sp>
      <p:sp>
        <p:nvSpPr>
          <p:cNvPr id="13" name="Slide Number Placeholder 5"/>
          <p:cNvSpPr>
            <a:spLocks noGrp="1"/>
          </p:cNvSpPr>
          <p:nvPr>
            <p:ph type="sldNum" sz="quarter" idx="4"/>
          </p:nvPr>
        </p:nvSpPr>
        <p:spPr>
          <a:xfrm>
            <a:off x="222250" y="6495482"/>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cxnSp>
        <p:nvCxnSpPr>
          <p:cNvPr id="8" name="Straight Connector 7"/>
          <p:cNvCxnSpPr/>
          <p:nvPr/>
        </p:nvCxnSpPr>
        <p:spPr>
          <a:xfrm>
            <a:off x="214800" y="6315146"/>
            <a:ext cx="8704708" cy="0"/>
          </a:xfrm>
          <a:prstGeom prst="line">
            <a:avLst/>
          </a:prstGeom>
          <a:ln w="28575" cmpd="sng">
            <a:solidFill>
              <a:srgbClr val="99D6EA"/>
            </a:solidFill>
          </a:ln>
          <a:effectLst/>
        </p:spPr>
        <p:style>
          <a:lnRef idx="2">
            <a:schemeClr val="accent1"/>
          </a:lnRef>
          <a:fillRef idx="0">
            <a:schemeClr val="accent1"/>
          </a:fillRef>
          <a:effectRef idx="1">
            <a:schemeClr val="accent1"/>
          </a:effectRef>
          <a:fontRef idx="minor">
            <a:schemeClr val="tx1"/>
          </a:fontRef>
        </p:style>
      </p:cxnSp>
      <p:sp>
        <p:nvSpPr>
          <p:cNvPr id="24" name="Slide Number Placeholder 5"/>
          <p:cNvSpPr txBox="1">
            <a:spLocks/>
          </p:cNvSpPr>
          <p:nvPr/>
        </p:nvSpPr>
        <p:spPr>
          <a:xfrm>
            <a:off x="381001" y="6667500"/>
            <a:ext cx="414338" cy="237285"/>
          </a:xfrm>
          <a:prstGeom prst="rect">
            <a:avLst/>
          </a:prstGeom>
        </p:spPr>
        <p:txBody>
          <a:bodyPr vert="horz" wrap="square" lIns="0" tIns="0" rIns="0" bIns="0" numCol="1" anchor="t" anchorCtr="0" compatLnSpc="1">
            <a:prstTxWarp prst="textNoShape">
              <a:avLst/>
            </a:prstTxWarp>
          </a:bodyPr>
          <a:lstStyle>
            <a:defPPr>
              <a:defRPr lang="en-US"/>
            </a:defPPr>
            <a:lvl1pPr algn="l" defTabSz="457200" rtl="0" fontAlgn="base">
              <a:spcBef>
                <a:spcPct val="0"/>
              </a:spcBef>
              <a:spcAft>
                <a:spcPct val="0"/>
              </a:spcAft>
              <a:defRPr sz="1200" kern="1200" smtClean="0">
                <a:solidFill>
                  <a:srgbClr val="004C97"/>
                </a:solidFill>
                <a:latin typeface="Helvetica" charset="0"/>
                <a:ea typeface="Geneva"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a:lstStyle>
          <a:p>
            <a:pPr>
              <a:defRPr/>
            </a:pPr>
            <a:endParaRPr lang="en-US" dirty="0"/>
          </a:p>
        </p:txBody>
      </p:sp>
      <p:grpSp>
        <p:nvGrpSpPr>
          <p:cNvPr id="12" name="Group 11"/>
          <p:cNvGrpSpPr>
            <a:grpSpLocks noChangeAspect="1"/>
          </p:cNvGrpSpPr>
          <p:nvPr/>
        </p:nvGrpSpPr>
        <p:grpSpPr>
          <a:xfrm>
            <a:off x="209721" y="136401"/>
            <a:ext cx="8723157" cy="197990"/>
            <a:chOff x="577653" y="6258863"/>
            <a:chExt cx="8320285" cy="188846"/>
          </a:xfrm>
        </p:grpSpPr>
        <p:cxnSp>
          <p:nvCxnSpPr>
            <p:cNvPr id="14" name="Straight Connector 13"/>
            <p:cNvCxnSpPr/>
            <p:nvPr userDrawn="1"/>
          </p:nvCxnSpPr>
          <p:spPr>
            <a:xfrm>
              <a:off x="577653" y="6351018"/>
              <a:ext cx="7213350" cy="6918"/>
            </a:xfrm>
            <a:prstGeom prst="line">
              <a:avLst/>
            </a:prstGeom>
            <a:ln w="76200" cmpd="sng">
              <a:solidFill>
                <a:srgbClr val="99D6EA"/>
              </a:solidFill>
            </a:ln>
            <a:effectLst/>
          </p:spPr>
          <p:style>
            <a:lnRef idx="2">
              <a:schemeClr val="accent1"/>
            </a:lnRef>
            <a:fillRef idx="0">
              <a:schemeClr val="accent1"/>
            </a:fillRef>
            <a:effectRef idx="1">
              <a:schemeClr val="accent1"/>
            </a:effectRef>
            <a:fontRef idx="minor">
              <a:schemeClr val="tx1"/>
            </a:fontRef>
          </p:style>
        </p:cxnSp>
        <p:pic>
          <p:nvPicPr>
            <p:cNvPr id="15" name="Picture 6" descr="FermiLogo_RGB_NALBlue.pn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7853781" y="6258863"/>
              <a:ext cx="1044157" cy="1888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pic>
        <p:nvPicPr>
          <p:cNvPr id="16" name="Picture 15"/>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cSld>
  <p:clrMap bg1="lt1" tx1="dk1" bg2="lt2" tx2="dk2" accent1="accent1" accent2="accent2" accent3="accent3" accent4="accent4" accent5="accent5" accent6="accent6" hlink="hlink" folHlink="folHlink"/>
  <p:sldLayoutIdLst>
    <p:sldLayoutId id="2147484110" r:id="rId1"/>
    <p:sldLayoutId id="2147484098" r:id="rId2"/>
    <p:sldLayoutId id="2147484099" r:id="rId3"/>
    <p:sldLayoutId id="2147484100" r:id="rId4"/>
    <p:sldLayoutId id="2147484101" r:id="rId5"/>
    <p:sldLayoutId id="2147484121" r:id="rId6"/>
    <p:sldLayoutId id="2147484113" r:id="rId7"/>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595959"/>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1400" kern="1200">
          <a:solidFill>
            <a:srgbClr val="595959"/>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736827" y="6495482"/>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r>
              <a:rPr lang="en-US"/>
              <a:t>10/10/2017</a:t>
            </a:r>
            <a:endParaRPr lang="en-US" dirty="0"/>
          </a:p>
        </p:txBody>
      </p:sp>
      <p:sp>
        <p:nvSpPr>
          <p:cNvPr id="11" name="Footer Placeholder 4"/>
          <p:cNvSpPr>
            <a:spLocks noGrp="1"/>
          </p:cNvSpPr>
          <p:nvPr>
            <p:ph type="ftr" sz="quarter" idx="3"/>
          </p:nvPr>
        </p:nvSpPr>
        <p:spPr>
          <a:xfrm>
            <a:off x="1530601" y="6495482"/>
            <a:ext cx="7367337"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Presenter | Presentation Title | Breakout Session Title</a:t>
            </a:r>
            <a:endParaRPr lang="en-US" b="1" dirty="0"/>
          </a:p>
        </p:txBody>
      </p:sp>
      <p:sp>
        <p:nvSpPr>
          <p:cNvPr id="13" name="Slide Number Placeholder 5"/>
          <p:cNvSpPr>
            <a:spLocks noGrp="1"/>
          </p:cNvSpPr>
          <p:nvPr>
            <p:ph type="sldNum" sz="quarter" idx="4"/>
          </p:nvPr>
        </p:nvSpPr>
        <p:spPr>
          <a:xfrm>
            <a:off x="222250" y="6495482"/>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cxnSp>
        <p:nvCxnSpPr>
          <p:cNvPr id="8" name="Straight Connector 7"/>
          <p:cNvCxnSpPr/>
          <p:nvPr/>
        </p:nvCxnSpPr>
        <p:spPr>
          <a:xfrm>
            <a:off x="214800" y="6315146"/>
            <a:ext cx="8704708" cy="0"/>
          </a:xfrm>
          <a:prstGeom prst="line">
            <a:avLst/>
          </a:prstGeom>
          <a:ln w="28575" cmpd="sng">
            <a:solidFill>
              <a:srgbClr val="99D6EA"/>
            </a:solidFill>
          </a:ln>
          <a:effectLst/>
        </p:spPr>
        <p:style>
          <a:lnRef idx="2">
            <a:schemeClr val="accent1"/>
          </a:lnRef>
          <a:fillRef idx="0">
            <a:schemeClr val="accent1"/>
          </a:fillRef>
          <a:effectRef idx="1">
            <a:schemeClr val="accent1"/>
          </a:effectRef>
          <a:fontRef idx="minor">
            <a:schemeClr val="tx1"/>
          </a:fontRef>
        </p:style>
      </p:cxnSp>
      <p:sp>
        <p:nvSpPr>
          <p:cNvPr id="24" name="Slide Number Placeholder 5"/>
          <p:cNvSpPr txBox="1">
            <a:spLocks/>
          </p:cNvSpPr>
          <p:nvPr/>
        </p:nvSpPr>
        <p:spPr>
          <a:xfrm>
            <a:off x="381001" y="6667500"/>
            <a:ext cx="414338" cy="237285"/>
          </a:xfrm>
          <a:prstGeom prst="rect">
            <a:avLst/>
          </a:prstGeom>
        </p:spPr>
        <p:txBody>
          <a:bodyPr vert="horz" wrap="square" lIns="0" tIns="0" rIns="0" bIns="0" numCol="1" anchor="t" anchorCtr="0" compatLnSpc="1">
            <a:prstTxWarp prst="textNoShape">
              <a:avLst/>
            </a:prstTxWarp>
          </a:bodyPr>
          <a:lstStyle>
            <a:defPPr>
              <a:defRPr lang="en-US"/>
            </a:defPPr>
            <a:lvl1pPr algn="l" defTabSz="457200" rtl="0" fontAlgn="base">
              <a:spcBef>
                <a:spcPct val="0"/>
              </a:spcBef>
              <a:spcAft>
                <a:spcPct val="0"/>
              </a:spcAft>
              <a:defRPr sz="1200" kern="1200" smtClean="0">
                <a:solidFill>
                  <a:srgbClr val="004C97"/>
                </a:solidFill>
                <a:latin typeface="Helvetica" charset="0"/>
                <a:ea typeface="Geneva"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a:lstStyle>
          <a:p>
            <a:pPr>
              <a:defRPr/>
            </a:pPr>
            <a:endParaRPr lang="en-US" dirty="0"/>
          </a:p>
        </p:txBody>
      </p:sp>
      <p:grpSp>
        <p:nvGrpSpPr>
          <p:cNvPr id="12" name="Group 11"/>
          <p:cNvGrpSpPr>
            <a:grpSpLocks noChangeAspect="1"/>
          </p:cNvGrpSpPr>
          <p:nvPr/>
        </p:nvGrpSpPr>
        <p:grpSpPr>
          <a:xfrm>
            <a:off x="209721" y="136401"/>
            <a:ext cx="8723157" cy="197990"/>
            <a:chOff x="577653" y="6258863"/>
            <a:chExt cx="8320285" cy="188846"/>
          </a:xfrm>
        </p:grpSpPr>
        <p:cxnSp>
          <p:nvCxnSpPr>
            <p:cNvPr id="14" name="Straight Connector 13"/>
            <p:cNvCxnSpPr/>
            <p:nvPr userDrawn="1"/>
          </p:nvCxnSpPr>
          <p:spPr>
            <a:xfrm>
              <a:off x="577653" y="6351018"/>
              <a:ext cx="7213350" cy="6918"/>
            </a:xfrm>
            <a:prstGeom prst="line">
              <a:avLst/>
            </a:prstGeom>
            <a:ln w="76200" cmpd="sng">
              <a:solidFill>
                <a:srgbClr val="99D6EA"/>
              </a:solidFill>
            </a:ln>
            <a:effectLst/>
          </p:spPr>
          <p:style>
            <a:lnRef idx="2">
              <a:schemeClr val="accent1"/>
            </a:lnRef>
            <a:fillRef idx="0">
              <a:schemeClr val="accent1"/>
            </a:fillRef>
            <a:effectRef idx="1">
              <a:schemeClr val="accent1"/>
            </a:effectRef>
            <a:fontRef idx="minor">
              <a:schemeClr val="tx1"/>
            </a:fontRef>
          </p:style>
        </p:cxnSp>
        <p:pic>
          <p:nvPicPr>
            <p:cNvPr id="15" name="Picture 6" descr="FermiLogo_RGB_NALBlue.pn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7853781" y="6258863"/>
              <a:ext cx="1044157" cy="1888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16" name="Picture 15"/>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659493" y="6355909"/>
            <a:ext cx="919915" cy="502091"/>
          </a:xfrm>
          <a:prstGeom prst="rect">
            <a:avLst/>
          </a:prstGeom>
        </p:spPr>
      </p:pic>
    </p:spTree>
    <p:extLst>
      <p:ext uri="{BB962C8B-B14F-4D97-AF65-F5344CB8AC3E}">
        <p14:creationId xmlns:p14="http://schemas.microsoft.com/office/powerpoint/2010/main" val="3962326900"/>
      </p:ext>
    </p:extLst>
  </p:cSld>
  <p:clrMap bg1="lt1" tx1="dk1" bg2="lt2" tx2="dk2" accent1="accent1" accent2="accent2" accent3="accent3" accent4="accent4" accent5="accent5" accent6="accent6" hlink="hlink" folHlink="folHlink"/>
  <p:sldLayoutIdLst>
    <p:sldLayoutId id="2147484123" r:id="rId1"/>
    <p:sldLayoutId id="2147484124" r:id="rId2"/>
    <p:sldLayoutId id="2147484125" r:id="rId3"/>
    <p:sldLayoutId id="2147484126" r:id="rId4"/>
    <p:sldLayoutId id="2147484127" r:id="rId5"/>
    <p:sldLayoutId id="2147484128" r:id="rId6"/>
    <p:sldLayoutId id="2147484129" r:id="rId7"/>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595959"/>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1400" kern="1200">
          <a:solidFill>
            <a:srgbClr val="595959"/>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19719" y="5004021"/>
            <a:ext cx="4941110" cy="1529241"/>
          </a:xfrm>
        </p:spPr>
        <p:txBody>
          <a:bodyPr/>
          <a:lstStyle/>
          <a:p>
            <a:r>
              <a:rPr lang="en-US" dirty="0"/>
              <a:t>Teri Dykhuis</a:t>
            </a:r>
          </a:p>
          <a:p>
            <a:r>
              <a:rPr lang="en-US" dirty="0"/>
              <a:t>PIP-II Director’s Review</a:t>
            </a:r>
          </a:p>
          <a:p>
            <a:r>
              <a:rPr lang="en-US" dirty="0"/>
              <a:t>10-12 October 2017</a:t>
            </a:r>
          </a:p>
        </p:txBody>
      </p:sp>
      <p:sp>
        <p:nvSpPr>
          <p:cNvPr id="5" name="Text Placeholder 4"/>
          <p:cNvSpPr>
            <a:spLocks noGrp="1"/>
          </p:cNvSpPr>
          <p:nvPr>
            <p:ph type="body" sz="quarter" idx="11"/>
          </p:nvPr>
        </p:nvSpPr>
        <p:spPr>
          <a:xfrm>
            <a:off x="219719" y="4170789"/>
            <a:ext cx="8667106" cy="1003049"/>
          </a:xfrm>
        </p:spPr>
        <p:txBody>
          <a:bodyPr>
            <a:normAutofit lnSpcReduction="10000"/>
          </a:bodyPr>
          <a:lstStyle/>
          <a:p>
            <a:r>
              <a:rPr lang="en-US" dirty="0"/>
              <a:t>Environment, Safety, Health &amp; Quality (ESH&amp;Q) Strategy</a:t>
            </a:r>
          </a:p>
          <a:p>
            <a:endParaRPr lang="en-US" sz="1800" dirty="0"/>
          </a:p>
        </p:txBody>
      </p:sp>
    </p:spTree>
    <p:extLst>
      <p:ext uri="{BB962C8B-B14F-4D97-AF65-F5344CB8AC3E}">
        <p14:creationId xmlns:p14="http://schemas.microsoft.com/office/powerpoint/2010/main" val="1768354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dirty="0">
                <a:latin typeface="Calibri" panose="020F0502020204030204" pitchFamily="34" charset="0"/>
              </a:rPr>
              <a:t>ESH&amp;Q Documentation</a:t>
            </a:r>
          </a:p>
        </p:txBody>
      </p:sp>
      <p:sp>
        <p:nvSpPr>
          <p:cNvPr id="3" name="Content Placeholder 2"/>
          <p:cNvSpPr>
            <a:spLocks noGrp="1"/>
          </p:cNvSpPr>
          <p:nvPr>
            <p:ph idx="1"/>
          </p:nvPr>
        </p:nvSpPr>
        <p:spPr>
          <a:xfrm>
            <a:off x="16418" y="1358537"/>
            <a:ext cx="8672513" cy="5006315"/>
          </a:xfrm>
        </p:spPr>
        <p:txBody>
          <a:bodyPr/>
          <a:lstStyle/>
          <a:p>
            <a:pPr marL="457200" lvl="1" indent="0">
              <a:buNone/>
            </a:pPr>
            <a:r>
              <a:rPr lang="en-US" sz="2400" b="1" dirty="0"/>
              <a:t>Hazard Initiator(s):  </a:t>
            </a:r>
            <a:r>
              <a:rPr lang="en-US" sz="2400" dirty="0"/>
              <a:t>Inadequate review/understanding of hazards, disregard of safety procedures, defective/inadequate equipment, weather impacts, and schedule pressures.</a:t>
            </a:r>
          </a:p>
          <a:p>
            <a:pPr marL="457200" lvl="1" indent="0">
              <a:buNone/>
            </a:pPr>
            <a:r>
              <a:rPr lang="en-US" sz="2400" b="1" dirty="0"/>
              <a:t>Hazard Consequence</a:t>
            </a:r>
            <a:r>
              <a:rPr lang="en-US" sz="2400" dirty="0"/>
              <a:t>: Personnel injury, fatality, equipment damage, schedule delays.</a:t>
            </a:r>
          </a:p>
          <a:p>
            <a:pPr marL="457200" lvl="1" indent="0">
              <a:buNone/>
            </a:pPr>
            <a:r>
              <a:rPr lang="en-US" sz="2400" b="1" dirty="0"/>
              <a:t>Risk Assessment Prior to Mitigation</a:t>
            </a:r>
            <a:r>
              <a:rPr lang="en-US" sz="2400" dirty="0"/>
              <a:t> = High</a:t>
            </a:r>
          </a:p>
          <a:p>
            <a:pPr marL="457200" lvl="1" indent="0">
              <a:buNone/>
            </a:pPr>
            <a:r>
              <a:rPr lang="en-US" sz="2400" b="1" dirty="0"/>
              <a:t>Probability</a:t>
            </a:r>
            <a:r>
              <a:rPr lang="en-US" sz="2400" dirty="0"/>
              <a:t> = Occasional</a:t>
            </a:r>
          </a:p>
          <a:p>
            <a:pPr marL="457200" lvl="1" indent="0">
              <a:buNone/>
            </a:pPr>
            <a:r>
              <a:rPr lang="en-US" sz="2400" b="1" dirty="0"/>
              <a:t>Risk Category </a:t>
            </a:r>
            <a:r>
              <a:rPr lang="en-US" sz="2400" dirty="0"/>
              <a:t>= </a:t>
            </a:r>
            <a:r>
              <a:rPr lang="en-US" sz="2400" dirty="0">
                <a:highlight>
                  <a:srgbClr val="FFFF00"/>
                </a:highlight>
              </a:rPr>
              <a:t>High</a:t>
            </a:r>
          </a:p>
          <a:p>
            <a:pPr marL="457200" lvl="1" indent="0">
              <a:buNone/>
            </a:pPr>
            <a:r>
              <a:rPr lang="en-US" sz="2400" b="1" dirty="0"/>
              <a:t>Risk Assessment Following Mitigation</a:t>
            </a:r>
            <a:r>
              <a:rPr lang="en-US" sz="2400" dirty="0"/>
              <a:t> = High</a:t>
            </a:r>
          </a:p>
          <a:p>
            <a:pPr marL="457200" lvl="1" indent="0">
              <a:buNone/>
            </a:pPr>
            <a:r>
              <a:rPr lang="en-US" sz="2400" b="1" dirty="0"/>
              <a:t>Probability</a:t>
            </a:r>
            <a:r>
              <a:rPr lang="en-US" sz="2400" dirty="0"/>
              <a:t> = Remote</a:t>
            </a:r>
          </a:p>
          <a:p>
            <a:pPr marL="457200" lvl="1" indent="0">
              <a:buNone/>
            </a:pPr>
            <a:r>
              <a:rPr lang="en-US" sz="2400" b="1" dirty="0"/>
              <a:t>Risk Category </a:t>
            </a:r>
            <a:r>
              <a:rPr lang="en-US" sz="2400" dirty="0"/>
              <a:t>= </a:t>
            </a:r>
            <a:r>
              <a:rPr lang="en-US" sz="2400" dirty="0">
                <a:highlight>
                  <a:srgbClr val="FFFF00"/>
                </a:highlight>
              </a:rPr>
              <a:t>Moderate</a:t>
            </a:r>
          </a:p>
          <a:p>
            <a:pPr marL="457200" lvl="1" indent="0">
              <a:buNone/>
            </a:pPr>
            <a:endParaRPr lang="en-US" sz="2400" dirty="0"/>
          </a:p>
          <a:p>
            <a:pPr marL="457200" lvl="1" indent="0">
              <a:buNone/>
            </a:pPr>
            <a:endParaRPr lang="en-US" sz="2400" dirty="0"/>
          </a:p>
          <a:p>
            <a:pPr marL="0" indent="0">
              <a:buNone/>
            </a:pPr>
            <a:endParaRPr lang="en-US" dirty="0"/>
          </a:p>
        </p:txBody>
      </p:sp>
      <p:sp>
        <p:nvSpPr>
          <p:cNvPr id="4" name="Date Placeholder 3"/>
          <p:cNvSpPr>
            <a:spLocks noGrp="1"/>
          </p:cNvSpPr>
          <p:nvPr>
            <p:ph type="dt" sz="half" idx="2"/>
          </p:nvPr>
        </p:nvSpPr>
        <p:spPr>
          <a:xfrm>
            <a:off x="736826" y="6495482"/>
            <a:ext cx="793775" cy="237285"/>
          </a:xfrm>
        </p:spPr>
        <p:txBody>
          <a:bodyPr/>
          <a:lstStyle/>
          <a:p>
            <a:pPr>
              <a:defRPr/>
            </a:pPr>
            <a:r>
              <a:rPr lang="en-US" dirty="0"/>
              <a:t>10/10/2017</a:t>
            </a:r>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10</a:t>
            </a:fld>
            <a:endParaRPr lang="en-US" dirty="0"/>
          </a:p>
        </p:txBody>
      </p:sp>
      <p:sp>
        <p:nvSpPr>
          <p:cNvPr id="7" name="TextBox 6"/>
          <p:cNvSpPr txBox="1"/>
          <p:nvPr/>
        </p:nvSpPr>
        <p:spPr>
          <a:xfrm>
            <a:off x="201430" y="835795"/>
            <a:ext cx="8302490" cy="830997"/>
          </a:xfrm>
          <a:prstGeom prst="rect">
            <a:avLst/>
          </a:prstGeom>
          <a:noFill/>
        </p:spPr>
        <p:txBody>
          <a:bodyPr wrap="square" rtlCol="0">
            <a:spAutoFit/>
          </a:bodyPr>
          <a:lstStyle/>
          <a:p>
            <a:r>
              <a:rPr lang="en-US" b="1" dirty="0">
                <a:latin typeface="Helvetica" panose="020B0604020202020204" pitchFamily="34" charset="0"/>
                <a:cs typeface="Helvetica" panose="020B0604020202020204" pitchFamily="34" charset="0"/>
              </a:rPr>
              <a:t>Preliminary Hazard Analysis for Site-Wide Construction</a:t>
            </a:r>
          </a:p>
          <a:p>
            <a:endParaRPr lang="en-US"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842731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dirty="0">
                <a:latin typeface="Calibri" panose="020F0502020204030204" pitchFamily="34" charset="0"/>
              </a:rPr>
              <a:t>ESH&amp;Q Documentation</a:t>
            </a:r>
          </a:p>
        </p:txBody>
      </p:sp>
      <p:sp>
        <p:nvSpPr>
          <p:cNvPr id="3" name="Content Placeholder 2"/>
          <p:cNvSpPr>
            <a:spLocks noGrp="1"/>
          </p:cNvSpPr>
          <p:nvPr>
            <p:ph idx="1"/>
          </p:nvPr>
        </p:nvSpPr>
        <p:spPr>
          <a:xfrm>
            <a:off x="16418" y="1263672"/>
            <a:ext cx="8672513" cy="5101181"/>
          </a:xfrm>
        </p:spPr>
        <p:txBody>
          <a:bodyPr/>
          <a:lstStyle/>
          <a:p>
            <a:pPr marL="457200" lvl="1" indent="0">
              <a:buNone/>
            </a:pPr>
            <a:r>
              <a:rPr lang="en-US" sz="1800" b="1" dirty="0"/>
              <a:t>MITIGATING FACTORS (Design):</a:t>
            </a:r>
          </a:p>
          <a:p>
            <a:pPr lvl="1"/>
            <a:r>
              <a:rPr lang="en-US" sz="1600" dirty="0"/>
              <a:t>Engineered and approved excavation and tunneling system</a:t>
            </a:r>
          </a:p>
          <a:p>
            <a:pPr lvl="1"/>
            <a:r>
              <a:rPr lang="en-US" sz="1600" dirty="0"/>
              <a:t>Engineered and approved fall protection system</a:t>
            </a:r>
          </a:p>
          <a:p>
            <a:pPr lvl="1"/>
            <a:r>
              <a:rPr lang="en-US" sz="1600" dirty="0"/>
              <a:t>Incorporation of permanent fall protection systems into facility roof systems</a:t>
            </a:r>
          </a:p>
          <a:p>
            <a:pPr lvl="1"/>
            <a:r>
              <a:rPr lang="en-US" sz="1600" dirty="0"/>
              <a:t>Use of modern code compliant equipment with required safety controls</a:t>
            </a:r>
          </a:p>
          <a:p>
            <a:pPr marL="457200" lvl="1" indent="0">
              <a:buNone/>
            </a:pPr>
            <a:r>
              <a:rPr lang="en-US" sz="1800" b="1" dirty="0"/>
              <a:t>MITIGATING FACTORS (Operational):</a:t>
            </a:r>
          </a:p>
          <a:p>
            <a:pPr lvl="1"/>
            <a:r>
              <a:rPr lang="en-US" sz="1600" dirty="0"/>
              <a:t>Strict adherence to OSHA Construction Standards</a:t>
            </a:r>
          </a:p>
          <a:p>
            <a:pPr lvl="1"/>
            <a:r>
              <a:rPr lang="en-US" sz="1600" dirty="0"/>
              <a:t>OSHAS 18001 Hazard Control Requirements (flowed down to subs)</a:t>
            </a:r>
          </a:p>
          <a:p>
            <a:pPr lvl="1"/>
            <a:r>
              <a:rPr lang="en-US" sz="1600" dirty="0"/>
              <a:t>Contractor Required Health and Safety Plan (flowed down to subs)</a:t>
            </a:r>
          </a:p>
          <a:p>
            <a:pPr lvl="1"/>
            <a:r>
              <a:rPr lang="en-US" sz="1600" dirty="0"/>
              <a:t>Pre-qualification of contractors and subs based upon EMR, DART and TRC rates</a:t>
            </a:r>
          </a:p>
          <a:p>
            <a:pPr lvl="1"/>
            <a:r>
              <a:rPr lang="en-US" sz="1600" dirty="0"/>
              <a:t>Independent third party inspections of construction safety program</a:t>
            </a:r>
          </a:p>
          <a:p>
            <a:pPr lvl="1"/>
            <a:r>
              <a:rPr lang="en-US" sz="1600" dirty="0"/>
              <a:t>Dedicated on site construction safety professionals</a:t>
            </a:r>
          </a:p>
          <a:p>
            <a:pPr lvl="1"/>
            <a:r>
              <a:rPr lang="en-US" sz="1600" dirty="0"/>
              <a:t>Phase hazards analysis for high risk activities (site clearing, elevated work, etc.)</a:t>
            </a:r>
          </a:p>
          <a:p>
            <a:pPr lvl="1"/>
            <a:r>
              <a:rPr lang="en-US" sz="1600" dirty="0"/>
              <a:t>Pre-excavation search for utilities and other legacy systems</a:t>
            </a:r>
          </a:p>
          <a:p>
            <a:pPr lvl="1"/>
            <a:r>
              <a:rPr lang="en-US" sz="1600" dirty="0"/>
              <a:t>Contractor safety incentive program</a:t>
            </a:r>
          </a:p>
          <a:p>
            <a:pPr lvl="1"/>
            <a:r>
              <a:rPr lang="en-US" sz="1600" dirty="0"/>
              <a:t>Frequent communication with contractor and subs on ESH&amp;Q (plan of day, tool box)</a:t>
            </a:r>
          </a:p>
          <a:p>
            <a:pPr lvl="1"/>
            <a:r>
              <a:rPr lang="en-US" sz="1600" dirty="0"/>
              <a:t>Major construction equipment inspected prior to arriving on site</a:t>
            </a:r>
          </a:p>
          <a:p>
            <a:pPr marL="0" indent="0">
              <a:buNone/>
            </a:pPr>
            <a:endParaRPr lang="en-US" dirty="0"/>
          </a:p>
        </p:txBody>
      </p:sp>
      <p:sp>
        <p:nvSpPr>
          <p:cNvPr id="4" name="Date Placeholder 3"/>
          <p:cNvSpPr>
            <a:spLocks noGrp="1"/>
          </p:cNvSpPr>
          <p:nvPr>
            <p:ph type="dt" sz="half" idx="2"/>
          </p:nvPr>
        </p:nvSpPr>
        <p:spPr>
          <a:xfrm>
            <a:off x="736826" y="6495482"/>
            <a:ext cx="793775" cy="237285"/>
          </a:xfrm>
        </p:spPr>
        <p:txBody>
          <a:bodyPr/>
          <a:lstStyle/>
          <a:p>
            <a:pPr>
              <a:defRPr/>
            </a:pPr>
            <a:r>
              <a:rPr lang="en-US" dirty="0"/>
              <a:t>10/10/2017</a:t>
            </a:r>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11</a:t>
            </a:fld>
            <a:endParaRPr lang="en-US" dirty="0"/>
          </a:p>
        </p:txBody>
      </p:sp>
      <p:sp>
        <p:nvSpPr>
          <p:cNvPr id="7" name="TextBox 6"/>
          <p:cNvSpPr txBox="1"/>
          <p:nvPr/>
        </p:nvSpPr>
        <p:spPr>
          <a:xfrm>
            <a:off x="201430" y="835795"/>
            <a:ext cx="8302490" cy="830997"/>
          </a:xfrm>
          <a:prstGeom prst="rect">
            <a:avLst/>
          </a:prstGeom>
          <a:noFill/>
        </p:spPr>
        <p:txBody>
          <a:bodyPr wrap="square" rtlCol="0">
            <a:spAutoFit/>
          </a:bodyPr>
          <a:lstStyle/>
          <a:p>
            <a:r>
              <a:rPr lang="en-US" b="1" dirty="0">
                <a:latin typeface="Helvetica" panose="020B0604020202020204" pitchFamily="34" charset="0"/>
                <a:cs typeface="Helvetica" panose="020B0604020202020204" pitchFamily="34" charset="0"/>
              </a:rPr>
              <a:t>Preliminary Hazard Analysis for Site-Wide Construction</a:t>
            </a:r>
          </a:p>
          <a:p>
            <a:endParaRPr lang="en-US"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075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dirty="0">
                <a:latin typeface="Calibri" panose="020F0502020204030204" pitchFamily="34" charset="0"/>
              </a:rPr>
              <a:t>ESH&amp;Q Documentation</a:t>
            </a:r>
          </a:p>
        </p:txBody>
      </p:sp>
      <p:sp>
        <p:nvSpPr>
          <p:cNvPr id="3" name="Content Placeholder 2"/>
          <p:cNvSpPr>
            <a:spLocks noGrp="1"/>
          </p:cNvSpPr>
          <p:nvPr>
            <p:ph idx="1"/>
          </p:nvPr>
        </p:nvSpPr>
        <p:spPr>
          <a:xfrm>
            <a:off x="16418" y="1263674"/>
            <a:ext cx="8672513" cy="4666864"/>
          </a:xfrm>
        </p:spPr>
        <p:txBody>
          <a:bodyPr/>
          <a:lstStyle/>
          <a:p>
            <a:pPr lvl="1">
              <a:buFont typeface="Arial" panose="020B0604020202020204" pitchFamily="34" charset="0"/>
              <a:buChar char="•"/>
            </a:pPr>
            <a:r>
              <a:rPr lang="en-US" dirty="0"/>
              <a:t>Resources available for development of the PHAR included </a:t>
            </a:r>
            <a:r>
              <a:rPr lang="en-US" dirty="0" err="1"/>
              <a:t>Fermilab</a:t>
            </a:r>
            <a:r>
              <a:rPr lang="en-US" dirty="0"/>
              <a:t> staff, PIP-II L2 Managers and lessons learned from the DOE accelerator community</a:t>
            </a:r>
          </a:p>
          <a:p>
            <a:pPr lvl="1">
              <a:buFont typeface="Arial" panose="020B0604020202020204" pitchFamily="34" charset="0"/>
              <a:buChar char="•"/>
            </a:pPr>
            <a:r>
              <a:rPr lang="en-US" dirty="0"/>
              <a:t>The identified hazards were further developed in the PHAR by considering the proposed ESH&amp;Q design enhancements as the design evolved</a:t>
            </a:r>
          </a:p>
          <a:p>
            <a:pPr lvl="1">
              <a:buFont typeface="Arial" panose="020B0604020202020204" pitchFamily="34" charset="0"/>
              <a:buChar char="•"/>
            </a:pPr>
            <a:r>
              <a:rPr lang="en-US" dirty="0"/>
              <a:t>The risks associated with the hazards were reanalyzed and in certain cases operational controls to develop a post-mitigation risk category were also included</a:t>
            </a:r>
          </a:p>
          <a:p>
            <a:pPr marL="457200" lvl="1" indent="0">
              <a:buNone/>
            </a:pPr>
            <a:endParaRPr lang="en-US" dirty="0"/>
          </a:p>
        </p:txBody>
      </p:sp>
      <p:sp>
        <p:nvSpPr>
          <p:cNvPr id="4" name="Date Placeholder 3"/>
          <p:cNvSpPr>
            <a:spLocks noGrp="1"/>
          </p:cNvSpPr>
          <p:nvPr>
            <p:ph type="dt" sz="half" idx="2"/>
          </p:nvPr>
        </p:nvSpPr>
        <p:spPr>
          <a:xfrm>
            <a:off x="736826" y="6495482"/>
            <a:ext cx="793775" cy="237285"/>
          </a:xfrm>
        </p:spPr>
        <p:txBody>
          <a:bodyPr/>
          <a:lstStyle/>
          <a:p>
            <a:pPr>
              <a:defRPr/>
            </a:pPr>
            <a:r>
              <a:rPr lang="en-US"/>
              <a:t>10/10/2017</a:t>
            </a:r>
            <a:endParaRPr lang="en-US" dirty="0"/>
          </a:p>
        </p:txBody>
      </p:sp>
      <p:sp>
        <p:nvSpPr>
          <p:cNvPr id="5" name="Footer Placeholder 4"/>
          <p:cNvSpPr>
            <a:spLocks noGrp="1"/>
          </p:cNvSpPr>
          <p:nvPr>
            <p:ph type="ftr" sz="quarter" idx="3"/>
          </p:nvPr>
        </p:nvSpPr>
        <p:spPr/>
        <p:txBody>
          <a:bodyPr/>
          <a:lstStyle/>
          <a:p>
            <a:pPr>
              <a:defRPr/>
            </a:pPr>
            <a:r>
              <a:rPr lang="en-US" dirty="0"/>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12</a:t>
            </a:fld>
            <a:endParaRPr lang="en-US" dirty="0"/>
          </a:p>
        </p:txBody>
      </p:sp>
      <p:sp>
        <p:nvSpPr>
          <p:cNvPr id="7" name="TextBox 6"/>
          <p:cNvSpPr txBox="1"/>
          <p:nvPr/>
        </p:nvSpPr>
        <p:spPr>
          <a:xfrm>
            <a:off x="162241" y="794367"/>
            <a:ext cx="4409759" cy="830997"/>
          </a:xfrm>
          <a:prstGeom prst="rect">
            <a:avLst/>
          </a:prstGeom>
          <a:noFill/>
        </p:spPr>
        <p:txBody>
          <a:bodyPr wrap="square" rtlCol="0">
            <a:spAutoFit/>
          </a:bodyPr>
          <a:lstStyle/>
          <a:p>
            <a:r>
              <a:rPr lang="en-US" b="1" dirty="0">
                <a:latin typeface="Helvetica" panose="020B0604020202020204" pitchFamily="34" charset="0"/>
                <a:cs typeface="Helvetica" panose="020B0604020202020204" pitchFamily="34" charset="0"/>
              </a:rPr>
              <a:t>Preliminary Hazard Analysis</a:t>
            </a:r>
          </a:p>
          <a:p>
            <a:endParaRPr lang="en-US"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718160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dirty="0">
                <a:latin typeface="Calibri" panose="020F0502020204030204" pitchFamily="34" charset="0"/>
              </a:rPr>
              <a:t>ESH&amp;Q Documentation</a:t>
            </a:r>
          </a:p>
        </p:txBody>
      </p:sp>
      <p:sp>
        <p:nvSpPr>
          <p:cNvPr id="3" name="Content Placeholder 2"/>
          <p:cNvSpPr>
            <a:spLocks noGrp="1"/>
          </p:cNvSpPr>
          <p:nvPr>
            <p:ph idx="1"/>
          </p:nvPr>
        </p:nvSpPr>
        <p:spPr>
          <a:xfrm>
            <a:off x="16418" y="1263674"/>
            <a:ext cx="8672513" cy="4666864"/>
          </a:xfrm>
        </p:spPr>
        <p:txBody>
          <a:bodyPr/>
          <a:lstStyle/>
          <a:p>
            <a:pPr lvl="1">
              <a:buFont typeface="Arial" panose="020B0604020202020204" pitchFamily="34" charset="0"/>
              <a:buChar char="•"/>
            </a:pPr>
            <a:r>
              <a:rPr lang="en-US" dirty="0"/>
              <a:t>Focus of the PHAR is to qualitatively evaluate each hazard area by identifying the initiator hazard and its consequences, establishing a pre-mitigation risk category, recognizing design features to mitigate that risk and then establishing a post mitigation risk category</a:t>
            </a:r>
          </a:p>
          <a:p>
            <a:pPr lvl="1">
              <a:buFont typeface="Arial" panose="020B0604020202020204" pitchFamily="34" charset="0"/>
              <a:buChar char="•"/>
            </a:pPr>
            <a:r>
              <a:rPr lang="en-US" dirty="0"/>
              <a:t>The hazard evaluation process is a qualitative assessment of potential impacts in terms of hazards, initiators, likelihood estimates, preventive or mitigating features and public, environmental, and worker consequence estimates.  The results of these evaluations confirm that the potential risks from operations and maintenance are acceptable</a:t>
            </a:r>
          </a:p>
          <a:p>
            <a:pPr lvl="1">
              <a:buFont typeface="Arial" panose="020B0604020202020204" pitchFamily="34" charset="0"/>
              <a:buChar char="•"/>
            </a:pPr>
            <a:r>
              <a:rPr lang="en-US" dirty="0"/>
              <a:t>The post-mitigation risk category conveys a realistic assessment of the residual risk posed by the PIP-II facility and became a critical input to the preliminary design effort</a:t>
            </a:r>
          </a:p>
          <a:p>
            <a:pPr lvl="1">
              <a:buFont typeface="Arial" panose="020B0604020202020204" pitchFamily="34" charset="0"/>
              <a:buChar char="•"/>
            </a:pPr>
            <a:endParaRPr lang="en-US" dirty="0"/>
          </a:p>
        </p:txBody>
      </p:sp>
      <p:sp>
        <p:nvSpPr>
          <p:cNvPr id="4" name="Date Placeholder 3"/>
          <p:cNvSpPr>
            <a:spLocks noGrp="1"/>
          </p:cNvSpPr>
          <p:nvPr>
            <p:ph type="dt" sz="half" idx="2"/>
          </p:nvPr>
        </p:nvSpPr>
        <p:spPr>
          <a:xfrm>
            <a:off x="736826" y="6495482"/>
            <a:ext cx="793775" cy="237285"/>
          </a:xfrm>
        </p:spPr>
        <p:txBody>
          <a:bodyPr/>
          <a:lstStyle/>
          <a:p>
            <a:pPr>
              <a:defRPr/>
            </a:pPr>
            <a:r>
              <a:rPr lang="en-US"/>
              <a:t>10/10/2017</a:t>
            </a:r>
            <a:endParaRPr lang="en-US" dirty="0"/>
          </a:p>
        </p:txBody>
      </p:sp>
      <p:sp>
        <p:nvSpPr>
          <p:cNvPr id="5" name="Footer Placeholder 4"/>
          <p:cNvSpPr>
            <a:spLocks noGrp="1"/>
          </p:cNvSpPr>
          <p:nvPr>
            <p:ph type="ftr" sz="quarter" idx="3"/>
          </p:nvPr>
        </p:nvSpPr>
        <p:spPr/>
        <p:txBody>
          <a:bodyPr/>
          <a:lstStyle/>
          <a:p>
            <a:pPr>
              <a:defRPr/>
            </a:pPr>
            <a:r>
              <a:rPr lang="en-US" dirty="0"/>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13</a:t>
            </a:fld>
            <a:endParaRPr lang="en-US" dirty="0"/>
          </a:p>
        </p:txBody>
      </p:sp>
      <p:sp>
        <p:nvSpPr>
          <p:cNvPr id="7" name="TextBox 6"/>
          <p:cNvSpPr txBox="1"/>
          <p:nvPr/>
        </p:nvSpPr>
        <p:spPr>
          <a:xfrm>
            <a:off x="162241" y="794367"/>
            <a:ext cx="4409759" cy="830997"/>
          </a:xfrm>
          <a:prstGeom prst="rect">
            <a:avLst/>
          </a:prstGeom>
          <a:noFill/>
        </p:spPr>
        <p:txBody>
          <a:bodyPr wrap="square" rtlCol="0">
            <a:spAutoFit/>
          </a:bodyPr>
          <a:lstStyle/>
          <a:p>
            <a:r>
              <a:rPr lang="en-US" b="1" dirty="0">
                <a:latin typeface="Helvetica" panose="020B0604020202020204" pitchFamily="34" charset="0"/>
                <a:cs typeface="Helvetica" panose="020B0604020202020204" pitchFamily="34" charset="0"/>
              </a:rPr>
              <a:t>Preliminary Hazard Analysis</a:t>
            </a:r>
          </a:p>
          <a:p>
            <a:endParaRPr lang="en-US"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169271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dirty="0">
                <a:latin typeface="Calibri" panose="020F0502020204030204" pitchFamily="34" charset="0"/>
              </a:rPr>
              <a:t>ESH&amp;Q Documentation</a:t>
            </a:r>
          </a:p>
        </p:txBody>
      </p:sp>
      <p:sp>
        <p:nvSpPr>
          <p:cNvPr id="4" name="Date Placeholder 3"/>
          <p:cNvSpPr>
            <a:spLocks noGrp="1"/>
          </p:cNvSpPr>
          <p:nvPr>
            <p:ph type="dt" sz="half" idx="2"/>
          </p:nvPr>
        </p:nvSpPr>
        <p:spPr>
          <a:xfrm>
            <a:off x="736826" y="6495482"/>
            <a:ext cx="793775" cy="244228"/>
          </a:xfrm>
        </p:spPr>
        <p:txBody>
          <a:bodyPr/>
          <a:lstStyle/>
          <a:p>
            <a:pPr>
              <a:defRPr/>
            </a:pPr>
            <a:r>
              <a:rPr lang="en-US" dirty="0"/>
              <a:t>10/10/2017</a:t>
            </a:r>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14</a:t>
            </a:fld>
            <a:endParaRPr lang="en-US" dirty="0"/>
          </a:p>
        </p:txBody>
      </p:sp>
      <p:sp>
        <p:nvSpPr>
          <p:cNvPr id="7" name="TextBox 6"/>
          <p:cNvSpPr txBox="1"/>
          <p:nvPr/>
        </p:nvSpPr>
        <p:spPr>
          <a:xfrm>
            <a:off x="201430" y="835795"/>
            <a:ext cx="8302490" cy="830997"/>
          </a:xfrm>
          <a:prstGeom prst="rect">
            <a:avLst/>
          </a:prstGeom>
          <a:noFill/>
        </p:spPr>
        <p:txBody>
          <a:bodyPr wrap="square" rtlCol="0">
            <a:spAutoFit/>
          </a:bodyPr>
          <a:lstStyle/>
          <a:p>
            <a:r>
              <a:rPr lang="en-US" b="1" dirty="0">
                <a:latin typeface="Helvetica" panose="020B0604020202020204" pitchFamily="34" charset="0"/>
                <a:cs typeface="Helvetica" panose="020B0604020202020204" pitchFamily="34" charset="0"/>
              </a:rPr>
              <a:t>Preliminary Hazard Analysis</a:t>
            </a:r>
          </a:p>
          <a:p>
            <a:endParaRPr lang="en-US" b="1" dirty="0">
              <a:latin typeface="Helvetica" panose="020B0604020202020204" pitchFamily="34" charset="0"/>
              <a:cs typeface="Helvetica" panose="020B0604020202020204" pitchFamily="34" charset="0"/>
            </a:endParaRPr>
          </a:p>
        </p:txBody>
      </p:sp>
      <p:sp>
        <p:nvSpPr>
          <p:cNvPr id="9" name="Rectangle 1"/>
          <p:cNvSpPr>
            <a:spLocks noChangeArrowheads="1"/>
          </p:cNvSpPr>
          <p:nvPr/>
        </p:nvSpPr>
        <p:spPr bwMode="auto">
          <a:xfrm>
            <a:off x="2264138" y="24526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Content Placeholder 9"/>
          <p:cNvSpPr>
            <a:spLocks noGrp="1"/>
          </p:cNvSpPr>
          <p:nvPr>
            <p:ph idx="1"/>
          </p:nvPr>
        </p:nvSpPr>
        <p:spPr>
          <a:xfrm>
            <a:off x="228600" y="1263672"/>
            <a:ext cx="8672513" cy="4767241"/>
          </a:xfrm>
        </p:spPr>
        <p:txBody>
          <a:bodyPr/>
          <a:lstStyle/>
          <a:p>
            <a:r>
              <a:rPr lang="en-US" dirty="0"/>
              <a:t>Pre- and post-mitigation risk category for each of the 15 hazard types found with PIP-II</a:t>
            </a:r>
          </a:p>
        </p:txBody>
      </p:sp>
      <p:graphicFrame>
        <p:nvGraphicFramePr>
          <p:cNvPr id="13" name="Table 12"/>
          <p:cNvGraphicFramePr>
            <a:graphicFrameLocks noGrp="1"/>
          </p:cNvGraphicFramePr>
          <p:nvPr/>
        </p:nvGraphicFramePr>
        <p:xfrm>
          <a:off x="1794510" y="2223294"/>
          <a:ext cx="5554980" cy="3556000"/>
        </p:xfrm>
        <a:graphic>
          <a:graphicData uri="http://schemas.openxmlformats.org/drawingml/2006/table">
            <a:tbl>
              <a:tblPr firstRow="1" firstCol="1" lastRow="1" lastCol="1" bandRow="1" bandCol="1"/>
              <a:tblGrid>
                <a:gridCol w="1200150">
                  <a:extLst>
                    <a:ext uri="{9D8B030D-6E8A-4147-A177-3AD203B41FA5}">
                      <a16:colId xmlns:a16="http://schemas.microsoft.com/office/drawing/2014/main" val="2404763886"/>
                    </a:ext>
                  </a:extLst>
                </a:gridCol>
                <a:gridCol w="1885950">
                  <a:extLst>
                    <a:ext uri="{9D8B030D-6E8A-4147-A177-3AD203B41FA5}">
                      <a16:colId xmlns:a16="http://schemas.microsoft.com/office/drawing/2014/main" val="2999618477"/>
                    </a:ext>
                  </a:extLst>
                </a:gridCol>
                <a:gridCol w="1234440">
                  <a:extLst>
                    <a:ext uri="{9D8B030D-6E8A-4147-A177-3AD203B41FA5}">
                      <a16:colId xmlns:a16="http://schemas.microsoft.com/office/drawing/2014/main" val="2826208029"/>
                    </a:ext>
                  </a:extLst>
                </a:gridCol>
                <a:gridCol w="1234440">
                  <a:extLst>
                    <a:ext uri="{9D8B030D-6E8A-4147-A177-3AD203B41FA5}">
                      <a16:colId xmlns:a16="http://schemas.microsoft.com/office/drawing/2014/main" val="3908890132"/>
                    </a:ext>
                  </a:extLst>
                </a:gridCol>
              </a:tblGrid>
              <a:tr h="0">
                <a:tc>
                  <a:txBody>
                    <a:bodyPr/>
                    <a:lstStyle/>
                    <a:p>
                      <a:pPr marL="0" marR="0">
                        <a:lnSpc>
                          <a:spcPts val="1400"/>
                        </a:lnSpc>
                        <a:spcBef>
                          <a:spcPts val="0"/>
                        </a:spcBef>
                        <a:spcAft>
                          <a:spcPts val="0"/>
                        </a:spcAft>
                      </a:pPr>
                      <a:r>
                        <a:rPr lang="en-US" sz="1000" b="1">
                          <a:solidFill>
                            <a:srgbClr val="000000"/>
                          </a:solidFill>
                          <a:effectLst/>
                          <a:latin typeface="Calibri" panose="020F0502020204030204" pitchFamily="34" charset="0"/>
                          <a:ea typeface="ヒラギノ角ゴ Pro W3"/>
                        </a:rPr>
                        <a:t>PHA Hazard Identifier</a:t>
                      </a:r>
                      <a:endParaRPr lang="en-US" sz="1000" b="1">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ts val="1400"/>
                        </a:lnSpc>
                        <a:spcBef>
                          <a:spcPts val="0"/>
                        </a:spcBef>
                        <a:spcAft>
                          <a:spcPts val="0"/>
                        </a:spcAft>
                      </a:pPr>
                      <a:r>
                        <a:rPr lang="en-US" sz="1000" b="1">
                          <a:solidFill>
                            <a:srgbClr val="000000"/>
                          </a:solidFill>
                          <a:effectLst/>
                          <a:latin typeface="Calibri" panose="020F0502020204030204" pitchFamily="34" charset="0"/>
                          <a:ea typeface="ヒラギノ角ゴ Pro W3"/>
                        </a:rPr>
                        <a:t>Hazard</a:t>
                      </a:r>
                      <a:endParaRPr lang="en-US" sz="1000" b="1">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ts val="1400"/>
                        </a:lnSpc>
                        <a:spcBef>
                          <a:spcPts val="0"/>
                        </a:spcBef>
                        <a:spcAft>
                          <a:spcPts val="0"/>
                        </a:spcAft>
                      </a:pPr>
                      <a:r>
                        <a:rPr lang="en-US" sz="1000" b="1">
                          <a:solidFill>
                            <a:srgbClr val="000000"/>
                          </a:solidFill>
                          <a:effectLst/>
                          <a:latin typeface="Calibri" panose="020F0502020204030204" pitchFamily="34" charset="0"/>
                          <a:ea typeface="ヒラギノ角ゴ Pro W3"/>
                        </a:rPr>
                        <a:t>Pre-Mitigation Risk Category</a:t>
                      </a:r>
                      <a:endParaRPr lang="en-US" sz="1000" b="1">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ts val="1400"/>
                        </a:lnSpc>
                        <a:spcBef>
                          <a:spcPts val="0"/>
                        </a:spcBef>
                        <a:spcAft>
                          <a:spcPts val="0"/>
                        </a:spcAft>
                      </a:pPr>
                      <a:r>
                        <a:rPr lang="en-US" sz="1000" b="1">
                          <a:solidFill>
                            <a:srgbClr val="000000"/>
                          </a:solidFill>
                          <a:effectLst/>
                          <a:latin typeface="Calibri" panose="020F0502020204030204" pitchFamily="34" charset="0"/>
                          <a:ea typeface="ヒラギノ角ゴ Pro W3"/>
                        </a:rPr>
                        <a:t>Post Mitigation Risk Category</a:t>
                      </a:r>
                      <a:endParaRPr lang="en-US" sz="1000" b="1">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3611713190"/>
                  </a:ext>
                </a:extLst>
              </a:tr>
              <a:tr h="0">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PIP-II PHA-1</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Construction</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High</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Moderate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1440228"/>
                  </a:ext>
                </a:extLst>
              </a:tr>
              <a:tr h="0">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PIP-II PHA-2</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Natural Phenomena</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Low</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Routine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3899238"/>
                  </a:ext>
                </a:extLst>
              </a:tr>
              <a:tr h="0">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PIP-II PHA-3</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Environmental </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Moderate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Low</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4285064"/>
                  </a:ext>
                </a:extLst>
              </a:tr>
              <a:tr h="0">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PIP-II PHA-4</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Waste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Moderate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Low</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5476683"/>
                  </a:ext>
                </a:extLst>
              </a:tr>
              <a:tr h="0">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PIP-II PHA-5</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Fire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Moderate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Low</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0165472"/>
                  </a:ext>
                </a:extLst>
              </a:tr>
              <a:tr h="0">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PIP-II PHA-6</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Electrical</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High</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Moderate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0687140"/>
                  </a:ext>
                </a:extLst>
              </a:tr>
              <a:tr h="0">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PIP-II PHA-7</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Noise, Vibration, Thermal, Mechanical</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Moderate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Low</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8968108"/>
                  </a:ext>
                </a:extLst>
              </a:tr>
              <a:tr h="0">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PIP-II PHA-8</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Cryogenic &amp; Oxygen Deficiency</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High</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Moderate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4448006"/>
                  </a:ext>
                </a:extLst>
              </a:tr>
              <a:tr h="0">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PIP-II PHA-9</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Confined space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Moderate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Low</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4452137"/>
                  </a:ext>
                </a:extLst>
              </a:tr>
              <a:tr h="0">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PIP-II PHA-10</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Ionizing Radiation exposure, inside accelerator enclosure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High</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Moderate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4593287"/>
                  </a:ext>
                </a:extLst>
              </a:tr>
              <a:tr h="0">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PIP-II PHA-11</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Chemical</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Moderate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Low</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8881317"/>
                  </a:ext>
                </a:extLst>
              </a:tr>
              <a:tr h="0">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PIP-II PHA-12</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Accelerator/Beamline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Moderate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Low</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5040918"/>
                  </a:ext>
                </a:extLst>
              </a:tr>
              <a:tr h="0">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PIP-II PHA-13</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Ionizing Radiation exposure, outside accelerator enclosure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High</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Moderate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021361"/>
                  </a:ext>
                </a:extLst>
              </a:tr>
              <a:tr h="0">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PIP-II PHA-14</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Non-Ionizing Radiation</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Moderate</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Low</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3507726"/>
                  </a:ext>
                </a:extLst>
              </a:tr>
              <a:tr h="0">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PIP-II PHA-15</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Material Handling</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a:solidFill>
                            <a:srgbClr val="000000"/>
                          </a:solidFill>
                          <a:effectLst/>
                          <a:latin typeface="Calibri" panose="020F0502020204030204" pitchFamily="34" charset="0"/>
                          <a:ea typeface="ヒラギノ角ゴ Pro W3"/>
                        </a:rPr>
                        <a:t>High</a:t>
                      </a:r>
                      <a:endParaRPr lang="en-US" sz="100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00"/>
                        </a:lnSpc>
                        <a:spcBef>
                          <a:spcPts val="0"/>
                        </a:spcBef>
                        <a:spcAft>
                          <a:spcPts val="0"/>
                        </a:spcAft>
                      </a:pPr>
                      <a:r>
                        <a:rPr lang="en-US" sz="1000" dirty="0">
                          <a:solidFill>
                            <a:srgbClr val="000000"/>
                          </a:solidFill>
                          <a:effectLst/>
                          <a:latin typeface="Calibri" panose="020F0502020204030204" pitchFamily="34" charset="0"/>
                          <a:ea typeface="ヒラギノ角ゴ Pro W3"/>
                        </a:rPr>
                        <a:t>Moderate</a:t>
                      </a:r>
                      <a:endParaRPr lang="en-US" sz="1000" dirty="0">
                        <a:solidFill>
                          <a:srgbClr val="000000"/>
                        </a:solidFill>
                        <a:effectLst/>
                        <a:latin typeface="Times New Roman" panose="02020603050405020304" pitchFamily="18" charset="0"/>
                        <a:ea typeface="ヒラギノ角ゴ Pro W3"/>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171721"/>
                  </a:ext>
                </a:extLst>
              </a:tr>
            </a:tbl>
          </a:graphicData>
        </a:graphic>
      </p:graphicFrame>
      <p:sp>
        <p:nvSpPr>
          <p:cNvPr id="14" name="Rectangle 2"/>
          <p:cNvSpPr>
            <a:spLocks noChangeArrowheads="1"/>
          </p:cNvSpPr>
          <p:nvPr/>
        </p:nvSpPr>
        <p:spPr bwMode="auto">
          <a:xfrm>
            <a:off x="636588" y="197246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Table 6‑1: Risk Assessment Summary</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21587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dirty="0">
                <a:latin typeface="Calibri" panose="020F0502020204030204" pitchFamily="34" charset="0"/>
              </a:rPr>
              <a:t>ESH&amp;Q Documentation</a:t>
            </a:r>
          </a:p>
        </p:txBody>
      </p:sp>
      <p:sp>
        <p:nvSpPr>
          <p:cNvPr id="3" name="Content Placeholder 2"/>
          <p:cNvSpPr>
            <a:spLocks noGrp="1"/>
          </p:cNvSpPr>
          <p:nvPr>
            <p:ph idx="1"/>
          </p:nvPr>
        </p:nvSpPr>
        <p:spPr>
          <a:xfrm>
            <a:off x="16418" y="1263672"/>
            <a:ext cx="8672513" cy="5101181"/>
          </a:xfrm>
        </p:spPr>
        <p:txBody>
          <a:bodyPr/>
          <a:lstStyle/>
          <a:p>
            <a:pPr marL="457200" lvl="1" indent="0">
              <a:buNone/>
            </a:pPr>
            <a:r>
              <a:rPr lang="en-US" sz="2400" dirty="0"/>
              <a:t>Conclusion  </a:t>
            </a:r>
          </a:p>
          <a:p>
            <a:pPr lvl="1"/>
            <a:r>
              <a:rPr lang="en-US" dirty="0"/>
              <a:t>Currently nine of the risk categories have been mitigated to “Low or below” and six remain at a “Moderate” level; the latter include construction, electrical, ionizing radiation inside/outside, cryogenics, and material handling.</a:t>
            </a:r>
          </a:p>
          <a:p>
            <a:pPr lvl="1"/>
            <a:r>
              <a:rPr lang="en-US" dirty="0"/>
              <a:t>It is the PIP-II design objective to reduce hazards to no more than minor on-site and negligible off-site impacts to people and the environment during construction and operations  </a:t>
            </a:r>
          </a:p>
          <a:p>
            <a:pPr marL="457200" lvl="1" indent="0">
              <a:buNone/>
            </a:pPr>
            <a:endParaRPr lang="en-US" dirty="0"/>
          </a:p>
          <a:p>
            <a:pPr marL="0" indent="0">
              <a:buNone/>
            </a:pPr>
            <a:endParaRPr lang="en-US" dirty="0"/>
          </a:p>
        </p:txBody>
      </p:sp>
      <p:sp>
        <p:nvSpPr>
          <p:cNvPr id="4" name="Date Placeholder 3"/>
          <p:cNvSpPr>
            <a:spLocks noGrp="1"/>
          </p:cNvSpPr>
          <p:nvPr>
            <p:ph type="dt" sz="half" idx="2"/>
          </p:nvPr>
        </p:nvSpPr>
        <p:spPr>
          <a:xfrm>
            <a:off x="736826" y="6495482"/>
            <a:ext cx="793775" cy="237285"/>
          </a:xfrm>
        </p:spPr>
        <p:txBody>
          <a:bodyPr/>
          <a:lstStyle/>
          <a:p>
            <a:pPr>
              <a:defRPr/>
            </a:pPr>
            <a:r>
              <a:rPr lang="en-US" dirty="0"/>
              <a:t>10/10/2017</a:t>
            </a:r>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15</a:t>
            </a:fld>
            <a:endParaRPr lang="en-US" dirty="0"/>
          </a:p>
        </p:txBody>
      </p:sp>
      <p:sp>
        <p:nvSpPr>
          <p:cNvPr id="7" name="TextBox 6"/>
          <p:cNvSpPr txBox="1"/>
          <p:nvPr/>
        </p:nvSpPr>
        <p:spPr>
          <a:xfrm>
            <a:off x="201430" y="835795"/>
            <a:ext cx="8302490" cy="830997"/>
          </a:xfrm>
          <a:prstGeom prst="rect">
            <a:avLst/>
          </a:prstGeom>
          <a:noFill/>
        </p:spPr>
        <p:txBody>
          <a:bodyPr wrap="square" rtlCol="0">
            <a:spAutoFit/>
          </a:bodyPr>
          <a:lstStyle/>
          <a:p>
            <a:r>
              <a:rPr lang="en-US" b="1" dirty="0">
                <a:latin typeface="Helvetica" panose="020B0604020202020204" pitchFamily="34" charset="0"/>
                <a:cs typeface="Helvetica" panose="020B0604020202020204" pitchFamily="34" charset="0"/>
              </a:rPr>
              <a:t>Preliminary Hazard Analysis</a:t>
            </a:r>
          </a:p>
          <a:p>
            <a:endParaRPr lang="en-US"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287609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07918"/>
            <a:ext cx="8686800" cy="427877"/>
          </a:xfrm>
        </p:spPr>
        <p:txBody>
          <a:bodyPr/>
          <a:lstStyle/>
          <a:p>
            <a:r>
              <a:rPr lang="en-US" sz="3600" b="0" dirty="0">
                <a:latin typeface="Calibri" panose="020F0502020204030204" pitchFamily="34" charset="0"/>
              </a:rPr>
              <a:t>ESH&amp;Q Documentation</a:t>
            </a:r>
          </a:p>
        </p:txBody>
      </p:sp>
      <p:sp>
        <p:nvSpPr>
          <p:cNvPr id="3" name="Content Placeholder 2"/>
          <p:cNvSpPr>
            <a:spLocks noGrp="1"/>
          </p:cNvSpPr>
          <p:nvPr>
            <p:ph idx="1"/>
          </p:nvPr>
        </p:nvSpPr>
        <p:spPr>
          <a:xfrm>
            <a:off x="16418" y="1143820"/>
            <a:ext cx="8672513" cy="5328501"/>
          </a:xfrm>
        </p:spPr>
        <p:txBody>
          <a:bodyPr/>
          <a:lstStyle/>
          <a:p>
            <a:pPr lvl="1"/>
            <a:r>
              <a:rPr lang="en-US" dirty="0"/>
              <a:t>The PIP-II Project Office is responsible for ensuring the quality of all items fabricated for PIP-II and must ensure that the project structure and organization are appropriate for effectively carrying out this mission</a:t>
            </a:r>
          </a:p>
          <a:p>
            <a:pPr lvl="1"/>
            <a:r>
              <a:rPr lang="en-US" dirty="0"/>
              <a:t>In addition, </a:t>
            </a:r>
            <a:r>
              <a:rPr lang="en-US" dirty="0" err="1"/>
              <a:t>Fermilab</a:t>
            </a:r>
            <a:r>
              <a:rPr lang="en-US" dirty="0"/>
              <a:t> and Division Quality Assurance Policies and Procedures are followed for work being conducted within </a:t>
            </a:r>
            <a:r>
              <a:rPr lang="en-US" dirty="0" err="1"/>
              <a:t>Fermilab</a:t>
            </a:r>
            <a:r>
              <a:rPr lang="en-US" dirty="0"/>
              <a:t> Divisions for PIP-II</a:t>
            </a:r>
          </a:p>
          <a:p>
            <a:pPr lvl="1"/>
            <a:r>
              <a:rPr lang="en-US" dirty="0"/>
              <a:t>PIP-II management at all levels shall regularly evaluate achievement relative to performance requirements and shall appropriately validate or update performance requirements and expectations to ensure quality</a:t>
            </a:r>
          </a:p>
          <a:p>
            <a:pPr marL="457200" lvl="1" indent="0">
              <a:buNone/>
            </a:pPr>
            <a:endParaRPr lang="en-US" dirty="0"/>
          </a:p>
          <a:p>
            <a:pPr marL="0" indent="0">
              <a:buNone/>
            </a:pPr>
            <a:endParaRPr lang="en-US" dirty="0"/>
          </a:p>
        </p:txBody>
      </p:sp>
      <p:sp>
        <p:nvSpPr>
          <p:cNvPr id="4" name="Date Placeholder 3"/>
          <p:cNvSpPr>
            <a:spLocks noGrp="1"/>
          </p:cNvSpPr>
          <p:nvPr>
            <p:ph type="dt" sz="half" idx="2"/>
          </p:nvPr>
        </p:nvSpPr>
        <p:spPr>
          <a:xfrm>
            <a:off x="736827" y="6495482"/>
            <a:ext cx="675368" cy="237285"/>
          </a:xfrm>
        </p:spPr>
        <p:txBody>
          <a:bodyPr/>
          <a:lstStyle/>
          <a:p>
            <a:pPr>
              <a:defRPr/>
            </a:pPr>
            <a:r>
              <a:rPr lang="en-US" dirty="0"/>
              <a:t>10/10/2017</a:t>
            </a:r>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16</a:t>
            </a:fld>
            <a:endParaRPr lang="en-US" dirty="0"/>
          </a:p>
        </p:txBody>
      </p:sp>
      <p:sp>
        <p:nvSpPr>
          <p:cNvPr id="7" name="TextBox 6"/>
          <p:cNvSpPr txBox="1"/>
          <p:nvPr/>
        </p:nvSpPr>
        <p:spPr>
          <a:xfrm>
            <a:off x="201430" y="715943"/>
            <a:ext cx="8302490" cy="830997"/>
          </a:xfrm>
          <a:prstGeom prst="rect">
            <a:avLst/>
          </a:prstGeom>
          <a:noFill/>
        </p:spPr>
        <p:txBody>
          <a:bodyPr wrap="square" rtlCol="0">
            <a:spAutoFit/>
          </a:bodyPr>
          <a:lstStyle/>
          <a:p>
            <a:r>
              <a:rPr lang="en-US" b="1" dirty="0">
                <a:latin typeface="Helvetica" panose="020B0604020202020204" pitchFamily="34" charset="0"/>
                <a:cs typeface="Helvetica" panose="020B0604020202020204" pitchFamily="34" charset="0"/>
              </a:rPr>
              <a:t>Quality Assurance Program (QAP)</a:t>
            </a:r>
          </a:p>
          <a:p>
            <a:endParaRPr lang="en-US"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838825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382" y="1063662"/>
            <a:ext cx="8686800" cy="427877"/>
          </a:xfrm>
        </p:spPr>
        <p:txBody>
          <a:bodyPr/>
          <a:lstStyle/>
          <a:p>
            <a:br>
              <a:rPr lang="en-US" dirty="0"/>
            </a:br>
            <a:br>
              <a:rPr lang="en-US" dirty="0"/>
            </a:br>
            <a:br>
              <a:rPr lang="en-US" sz="3600" dirty="0"/>
            </a:br>
            <a:br>
              <a:rPr lang="en-US" dirty="0"/>
            </a:br>
            <a:br>
              <a:rPr lang="en-US" dirty="0"/>
            </a:br>
            <a:r>
              <a:rPr lang="en-US" dirty="0"/>
              <a:t>Requirements</a:t>
            </a:r>
          </a:p>
        </p:txBody>
      </p:sp>
      <p:sp>
        <p:nvSpPr>
          <p:cNvPr id="3" name="Content Placeholder 2"/>
          <p:cNvSpPr>
            <a:spLocks noGrp="1"/>
          </p:cNvSpPr>
          <p:nvPr>
            <p:ph idx="1"/>
          </p:nvPr>
        </p:nvSpPr>
        <p:spPr>
          <a:xfrm>
            <a:off x="246851" y="1142296"/>
            <a:ext cx="8672513" cy="1554239"/>
          </a:xfrm>
        </p:spPr>
        <p:txBody>
          <a:bodyPr>
            <a:normAutofit lnSpcReduction="10000"/>
          </a:bodyPr>
          <a:lstStyle/>
          <a:p>
            <a:endParaRPr lang="en-US" dirty="0"/>
          </a:p>
          <a:p>
            <a:r>
              <a:rPr lang="en-US" dirty="0"/>
              <a:t>DOE Order 413.3B: Program and Project Management for the Acquisition of Capital Assets</a:t>
            </a:r>
          </a:p>
          <a:p>
            <a:r>
              <a:rPr lang="en-US" dirty="0"/>
              <a:t>10 CFR Part 1021 DOE NEPA Implementing Procedures</a:t>
            </a:r>
          </a:p>
          <a:p>
            <a:pPr marL="0" indent="0">
              <a:buNone/>
            </a:pPr>
            <a:endParaRPr lang="en-US" dirty="0"/>
          </a:p>
          <a:p>
            <a:pPr marL="0" indent="0">
              <a:buNone/>
            </a:pPr>
            <a:endParaRPr lang="en-US" dirty="0"/>
          </a:p>
          <a:p>
            <a:endParaRPr lang="en-US" dirty="0"/>
          </a:p>
          <a:p>
            <a:endParaRPr lang="en-US" dirty="0"/>
          </a:p>
        </p:txBody>
      </p:sp>
      <p:sp>
        <p:nvSpPr>
          <p:cNvPr id="4" name="Date Placeholder 3"/>
          <p:cNvSpPr>
            <a:spLocks noGrp="1"/>
          </p:cNvSpPr>
          <p:nvPr>
            <p:ph type="dt" sz="half" idx="2"/>
          </p:nvPr>
        </p:nvSpPr>
        <p:spPr>
          <a:xfrm>
            <a:off x="736826" y="6495482"/>
            <a:ext cx="793775" cy="241300"/>
          </a:xfrm>
        </p:spPr>
        <p:txBody>
          <a:bodyPr/>
          <a:lstStyle/>
          <a:p>
            <a:pPr>
              <a:defRPr/>
            </a:pPr>
            <a:r>
              <a:rPr lang="en-US"/>
              <a:t>10/10/2017</a:t>
            </a:r>
            <a:endParaRPr lang="en-US" dirty="0"/>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17</a:t>
            </a:fld>
            <a:endParaRPr lang="en-US" dirty="0"/>
          </a:p>
        </p:txBody>
      </p:sp>
      <p:sp>
        <p:nvSpPr>
          <p:cNvPr id="7" name="Title 1"/>
          <p:cNvSpPr txBox="1">
            <a:spLocks/>
          </p:cNvSpPr>
          <p:nvPr/>
        </p:nvSpPr>
        <p:spPr>
          <a:xfrm>
            <a:off x="214313" y="3147282"/>
            <a:ext cx="8686800" cy="427877"/>
          </a:xfrm>
          <a:prstGeom prst="rect">
            <a:avLst/>
          </a:prstGeom>
        </p:spPr>
        <p:txBody>
          <a:bodyPr lIns="0" tIns="0" rIns="0" bIns="0" anchor="b" anchorCtr="0"/>
          <a:lstStyle>
            <a:lvl1pPr algn="l" defTabSz="457200" rtl="0" eaLnBrk="1" fontAlgn="base" hangingPunct="1">
              <a:spcBef>
                <a:spcPct val="0"/>
              </a:spcBef>
              <a:spcAft>
                <a:spcPct val="0"/>
              </a:spcAft>
              <a:defRPr sz="2800" b="1" kern="1200">
                <a:solidFill>
                  <a:srgbClr val="004C97"/>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dirty="0"/>
              <a:t>Deliverables</a:t>
            </a:r>
          </a:p>
        </p:txBody>
      </p:sp>
      <p:sp>
        <p:nvSpPr>
          <p:cNvPr id="8" name="Content Placeholder 2"/>
          <p:cNvSpPr txBox="1">
            <a:spLocks/>
          </p:cNvSpPr>
          <p:nvPr/>
        </p:nvSpPr>
        <p:spPr>
          <a:xfrm>
            <a:off x="322634" y="3575160"/>
            <a:ext cx="8672513" cy="2499070"/>
          </a:xfrm>
          <a:prstGeom prst="rect">
            <a:avLst/>
          </a:prstGeom>
        </p:spPr>
        <p:txBody>
          <a:bodyPr lIns="0" tIns="0" rIns="0" bIns="0">
            <a:normAutofit fontScale="92500" lnSpcReduction="10000"/>
          </a:bodyPr>
          <a:lstStyle>
            <a:lvl1pPr marL="342900" indent="-342900" algn="l" defTabSz="457200" rtl="0" eaLnBrk="1" fontAlgn="base" hangingPunct="1">
              <a:spcBef>
                <a:spcPct val="20000"/>
              </a:spcBef>
              <a:spcAft>
                <a:spcPct val="0"/>
              </a:spcAft>
              <a:buFont typeface="Arial" charset="0"/>
              <a:buChar char="•"/>
              <a:defRPr sz="2400" kern="1200">
                <a:solidFill>
                  <a:srgbClr val="404040"/>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200" kern="1200">
                <a:solidFill>
                  <a:srgbClr val="404040"/>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2000" kern="1200">
                <a:solidFill>
                  <a:srgbClr val="404040"/>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800" kern="1200">
                <a:solidFill>
                  <a:srgbClr val="404040"/>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a:buChar char="•"/>
              <a:defRPr sz="1800" kern="1200">
                <a:solidFill>
                  <a:srgbClr val="404040"/>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CD-1</a:t>
            </a:r>
          </a:p>
          <a:p>
            <a:pPr lvl="1"/>
            <a:r>
              <a:rPr lang="en-US" dirty="0"/>
              <a:t>Complete a National Environmental Policy Act (NEPA) Strategy by securing a determination (e.g., Environmental Assessment) from DOE/FSO, as required by DOE O 451.1B. </a:t>
            </a:r>
          </a:p>
          <a:p>
            <a:r>
              <a:rPr lang="en-US" dirty="0"/>
              <a:t>CD-2</a:t>
            </a:r>
          </a:p>
          <a:p>
            <a:pPr lvl="1"/>
            <a:r>
              <a:rPr lang="en-US" dirty="0"/>
              <a:t>Issue the final Environmental Impact Statement or Environmental Assessment and Finding of No Significant Impact, as required by DOE O 451.1B. </a:t>
            </a:r>
          </a:p>
          <a:p>
            <a:endParaRPr lang="en-US" dirty="0"/>
          </a:p>
          <a:p>
            <a:endParaRPr lang="en-US" dirty="0"/>
          </a:p>
        </p:txBody>
      </p:sp>
      <p:sp>
        <p:nvSpPr>
          <p:cNvPr id="9" name="TextBox 8"/>
          <p:cNvSpPr txBox="1"/>
          <p:nvPr/>
        </p:nvSpPr>
        <p:spPr>
          <a:xfrm>
            <a:off x="246851" y="418011"/>
            <a:ext cx="3436875" cy="646331"/>
          </a:xfrm>
          <a:prstGeom prst="rect">
            <a:avLst/>
          </a:prstGeom>
          <a:noFill/>
        </p:spPr>
        <p:txBody>
          <a:bodyPr wrap="square" rtlCol="0">
            <a:spAutoFit/>
          </a:bodyPr>
          <a:lstStyle/>
          <a:p>
            <a:r>
              <a:rPr lang="en-US" sz="3600" dirty="0"/>
              <a:t>NEPA Strategy</a:t>
            </a:r>
          </a:p>
        </p:txBody>
      </p:sp>
    </p:spTree>
    <p:extLst>
      <p:ext uri="{BB962C8B-B14F-4D97-AF65-F5344CB8AC3E}">
        <p14:creationId xmlns:p14="http://schemas.microsoft.com/office/powerpoint/2010/main" val="998467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297" y="1160049"/>
            <a:ext cx="8686800" cy="427877"/>
          </a:xfrm>
        </p:spPr>
        <p:txBody>
          <a:bodyPr/>
          <a:lstStyle/>
          <a:p>
            <a:r>
              <a:rPr lang="en-US" dirty="0"/>
              <a:t>Progress to date</a:t>
            </a:r>
          </a:p>
        </p:txBody>
      </p:sp>
      <p:sp>
        <p:nvSpPr>
          <p:cNvPr id="3" name="Content Placeholder 2"/>
          <p:cNvSpPr>
            <a:spLocks noGrp="1"/>
          </p:cNvSpPr>
          <p:nvPr>
            <p:ph idx="1"/>
          </p:nvPr>
        </p:nvSpPr>
        <p:spPr>
          <a:xfrm>
            <a:off x="242887" y="1751059"/>
            <a:ext cx="8672513" cy="4987867"/>
          </a:xfrm>
        </p:spPr>
        <p:txBody>
          <a:bodyPr/>
          <a:lstStyle/>
          <a:p>
            <a:r>
              <a:rPr lang="en-US" dirty="0"/>
              <a:t>NEPA Environmental Evaluation was completed and submitted to DOE FSO on 8/18/2017</a:t>
            </a:r>
          </a:p>
          <a:p>
            <a:r>
              <a:rPr lang="en-US" dirty="0"/>
              <a:t>A final NEPA determination supporting the completion of an Environmental Assessment was issued by DOE-FSO on 8/25/2017 </a:t>
            </a:r>
          </a:p>
          <a:p>
            <a:r>
              <a:rPr lang="en-US" dirty="0"/>
              <a:t>Teri Dykhuis (PIP-II NEPA Project Manager) is coordinating the effort to ensure completion of the Environmental Evaluation (DOE Document = DOE/FSO-2072)</a:t>
            </a:r>
          </a:p>
          <a:p>
            <a:r>
              <a:rPr lang="en-US" dirty="0"/>
              <a:t>The PIP-II NEPA strategy is to conduct an Environmental Assessment that will cover all PIP-II activities </a:t>
            </a:r>
          </a:p>
          <a:p>
            <a:r>
              <a:rPr lang="en-US" dirty="0"/>
              <a:t>This approach is similar to the one used for LBNF, and </a:t>
            </a:r>
            <a:r>
              <a:rPr lang="en-US" dirty="0" err="1"/>
              <a:t>NOvA</a:t>
            </a:r>
            <a:endParaRPr lang="en-US" dirty="0"/>
          </a:p>
          <a:p>
            <a:endParaRPr lang="en-US" dirty="0"/>
          </a:p>
        </p:txBody>
      </p:sp>
      <p:sp>
        <p:nvSpPr>
          <p:cNvPr id="4" name="Date Placeholder 3"/>
          <p:cNvSpPr>
            <a:spLocks noGrp="1"/>
          </p:cNvSpPr>
          <p:nvPr>
            <p:ph type="dt" sz="half" idx="2"/>
          </p:nvPr>
        </p:nvSpPr>
        <p:spPr>
          <a:xfrm>
            <a:off x="736826" y="6495482"/>
            <a:ext cx="793775" cy="241300"/>
          </a:xfrm>
        </p:spPr>
        <p:txBody>
          <a:bodyPr/>
          <a:lstStyle/>
          <a:p>
            <a:pPr>
              <a:defRPr/>
            </a:pPr>
            <a:r>
              <a:rPr lang="en-US" dirty="0"/>
              <a:t>10/10/2017</a:t>
            </a:r>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18</a:t>
            </a:fld>
            <a:endParaRPr lang="en-US" dirty="0"/>
          </a:p>
        </p:txBody>
      </p:sp>
      <p:sp>
        <p:nvSpPr>
          <p:cNvPr id="7" name="TextBox 6"/>
          <p:cNvSpPr txBox="1"/>
          <p:nvPr/>
        </p:nvSpPr>
        <p:spPr>
          <a:xfrm>
            <a:off x="7435781" y="425321"/>
            <a:ext cx="1567543" cy="461665"/>
          </a:xfrm>
          <a:prstGeom prst="rect">
            <a:avLst/>
          </a:prstGeom>
          <a:solidFill>
            <a:schemeClr val="tx1"/>
          </a:solidFill>
        </p:spPr>
        <p:txBody>
          <a:bodyPr wrap="square" rtlCol="0">
            <a:spAutoFit/>
          </a:bodyPr>
          <a:lstStyle/>
          <a:p>
            <a:r>
              <a:rPr lang="en-US" dirty="0">
                <a:solidFill>
                  <a:schemeClr val="bg1"/>
                </a:solidFill>
              </a:rPr>
              <a:t>Charge #4</a:t>
            </a:r>
          </a:p>
        </p:txBody>
      </p:sp>
      <p:sp>
        <p:nvSpPr>
          <p:cNvPr id="8" name="TextBox 7"/>
          <p:cNvSpPr txBox="1"/>
          <p:nvPr/>
        </p:nvSpPr>
        <p:spPr>
          <a:xfrm>
            <a:off x="264297" y="425321"/>
            <a:ext cx="5104537" cy="646331"/>
          </a:xfrm>
          <a:prstGeom prst="rect">
            <a:avLst/>
          </a:prstGeom>
          <a:noFill/>
        </p:spPr>
        <p:txBody>
          <a:bodyPr wrap="square" rtlCol="0">
            <a:spAutoFit/>
          </a:bodyPr>
          <a:lstStyle/>
          <a:p>
            <a:r>
              <a:rPr lang="en-US" sz="3600" dirty="0"/>
              <a:t>NEPA Strategy</a:t>
            </a:r>
          </a:p>
        </p:txBody>
      </p:sp>
    </p:spTree>
    <p:extLst>
      <p:ext uri="{BB962C8B-B14F-4D97-AF65-F5344CB8AC3E}">
        <p14:creationId xmlns:p14="http://schemas.microsoft.com/office/powerpoint/2010/main" val="2184583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7" y="986556"/>
            <a:ext cx="8686800" cy="523432"/>
          </a:xfrm>
        </p:spPr>
        <p:txBody>
          <a:bodyPr/>
          <a:lstStyle/>
          <a:p>
            <a:r>
              <a:rPr lang="en-US" dirty="0"/>
              <a:t>Work yet to be completed (for CD-2)</a:t>
            </a:r>
          </a:p>
        </p:txBody>
      </p:sp>
      <p:sp>
        <p:nvSpPr>
          <p:cNvPr id="3" name="Content Placeholder 2"/>
          <p:cNvSpPr>
            <a:spLocks noGrp="1"/>
          </p:cNvSpPr>
          <p:nvPr>
            <p:ph idx="1"/>
          </p:nvPr>
        </p:nvSpPr>
        <p:spPr>
          <a:xfrm>
            <a:off x="242887" y="1514003"/>
            <a:ext cx="8672513" cy="4703917"/>
          </a:xfrm>
        </p:spPr>
        <p:txBody>
          <a:bodyPr/>
          <a:lstStyle/>
          <a:p>
            <a:r>
              <a:rPr lang="en-US" dirty="0"/>
              <a:t>Procurement has released RFP to a DOE approved list of NEPA subcontractors utilizing a project provided SOW</a:t>
            </a:r>
          </a:p>
          <a:p>
            <a:r>
              <a:rPr lang="en-US" dirty="0"/>
              <a:t>NEPA subcontractor will be selected</a:t>
            </a:r>
          </a:p>
          <a:p>
            <a:r>
              <a:rPr lang="en-US" dirty="0"/>
              <a:t>Kick off meeting will be conducted</a:t>
            </a:r>
          </a:p>
          <a:p>
            <a:r>
              <a:rPr lang="en-US" dirty="0"/>
              <a:t>Subcontractor will develop a schedule to complete the EA</a:t>
            </a:r>
          </a:p>
          <a:p>
            <a:pPr lvl="1"/>
            <a:r>
              <a:rPr lang="en-US" dirty="0"/>
              <a:t>EA determines whether there would be no significant impact and if an EIS is or is not required</a:t>
            </a:r>
          </a:p>
          <a:p>
            <a:pPr lvl="1"/>
            <a:r>
              <a:rPr lang="en-US" dirty="0"/>
              <a:t>If no EIS, then a Finding of No </a:t>
            </a:r>
            <a:r>
              <a:rPr lang="en-US" dirty="0" err="1"/>
              <a:t>Significent</a:t>
            </a:r>
            <a:r>
              <a:rPr lang="en-US" dirty="0"/>
              <a:t> Impact (FONSI) will be developed by the DOE FSO and made available to the general public and Project Stakeholders</a:t>
            </a:r>
          </a:p>
          <a:p>
            <a:r>
              <a:rPr lang="en-US" dirty="0"/>
              <a:t>The NEPA process will be completed by CD-2 or before any construction work (estimated 6-8 months for EA completion)</a:t>
            </a:r>
          </a:p>
          <a:p>
            <a:pPr marL="0" indent="0">
              <a:buNone/>
            </a:pPr>
            <a:endParaRPr lang="en-US" dirty="0"/>
          </a:p>
          <a:p>
            <a:endParaRPr lang="en-US" dirty="0"/>
          </a:p>
          <a:p>
            <a:endParaRPr lang="en-US" dirty="0"/>
          </a:p>
          <a:p>
            <a:pPr marL="0" indent="0">
              <a:buNone/>
            </a:pPr>
            <a:endParaRPr lang="en-US" dirty="0"/>
          </a:p>
        </p:txBody>
      </p:sp>
      <p:sp>
        <p:nvSpPr>
          <p:cNvPr id="4" name="Date Placeholder 3"/>
          <p:cNvSpPr>
            <a:spLocks noGrp="1"/>
          </p:cNvSpPr>
          <p:nvPr>
            <p:ph type="dt" sz="half" idx="2"/>
          </p:nvPr>
        </p:nvSpPr>
        <p:spPr>
          <a:xfrm>
            <a:off x="736826" y="6495482"/>
            <a:ext cx="909093" cy="241300"/>
          </a:xfrm>
        </p:spPr>
        <p:txBody>
          <a:bodyPr/>
          <a:lstStyle/>
          <a:p>
            <a:pPr>
              <a:defRPr/>
            </a:pPr>
            <a:r>
              <a:rPr lang="en-US" dirty="0"/>
              <a:t>10/10/2017</a:t>
            </a:r>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19</a:t>
            </a:fld>
            <a:endParaRPr lang="en-US" dirty="0"/>
          </a:p>
        </p:txBody>
      </p:sp>
      <p:sp>
        <p:nvSpPr>
          <p:cNvPr id="7" name="TextBox 6"/>
          <p:cNvSpPr txBox="1"/>
          <p:nvPr/>
        </p:nvSpPr>
        <p:spPr>
          <a:xfrm>
            <a:off x="7435781" y="425321"/>
            <a:ext cx="1567543" cy="461665"/>
          </a:xfrm>
          <a:prstGeom prst="rect">
            <a:avLst/>
          </a:prstGeom>
          <a:solidFill>
            <a:schemeClr val="tx1"/>
          </a:solidFill>
        </p:spPr>
        <p:txBody>
          <a:bodyPr wrap="square" rtlCol="0">
            <a:spAutoFit/>
          </a:bodyPr>
          <a:lstStyle/>
          <a:p>
            <a:r>
              <a:rPr lang="en-US" dirty="0">
                <a:solidFill>
                  <a:schemeClr val="bg1"/>
                </a:solidFill>
              </a:rPr>
              <a:t>Charge #4</a:t>
            </a:r>
          </a:p>
        </p:txBody>
      </p:sp>
      <p:sp>
        <p:nvSpPr>
          <p:cNvPr id="8" name="TextBox 7"/>
          <p:cNvSpPr txBox="1"/>
          <p:nvPr/>
        </p:nvSpPr>
        <p:spPr>
          <a:xfrm>
            <a:off x="125517" y="332987"/>
            <a:ext cx="2810170" cy="646331"/>
          </a:xfrm>
          <a:prstGeom prst="rect">
            <a:avLst/>
          </a:prstGeom>
          <a:noFill/>
        </p:spPr>
        <p:txBody>
          <a:bodyPr wrap="square" rtlCol="0">
            <a:spAutoFit/>
          </a:bodyPr>
          <a:lstStyle/>
          <a:p>
            <a:r>
              <a:rPr lang="en-US" sz="3600" dirty="0"/>
              <a:t>NEPA Strategy</a:t>
            </a:r>
          </a:p>
        </p:txBody>
      </p:sp>
    </p:spTree>
    <p:extLst>
      <p:ext uri="{BB962C8B-B14F-4D97-AF65-F5344CB8AC3E}">
        <p14:creationId xmlns:p14="http://schemas.microsoft.com/office/powerpoint/2010/main" val="713571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Calibri" panose="020F0502020204030204" pitchFamily="34" charset="0"/>
              </a:rPr>
              <a:t>Outline</a:t>
            </a:r>
          </a:p>
        </p:txBody>
      </p:sp>
      <p:sp>
        <p:nvSpPr>
          <p:cNvPr id="3" name="Content Placeholder 2"/>
          <p:cNvSpPr>
            <a:spLocks noGrp="1"/>
          </p:cNvSpPr>
          <p:nvPr>
            <p:ph idx="1"/>
          </p:nvPr>
        </p:nvSpPr>
        <p:spPr/>
        <p:txBody>
          <a:bodyPr/>
          <a:lstStyle/>
          <a:p>
            <a:r>
              <a:rPr lang="en-US" dirty="0"/>
              <a:t>Vision/Commitment</a:t>
            </a:r>
          </a:p>
          <a:p>
            <a:r>
              <a:rPr lang="en-US" dirty="0"/>
              <a:t>Documentation</a:t>
            </a:r>
          </a:p>
          <a:p>
            <a:r>
              <a:rPr lang="en-US" dirty="0"/>
              <a:t>NEPA</a:t>
            </a:r>
          </a:p>
          <a:p>
            <a:r>
              <a:rPr lang="en-US" dirty="0"/>
              <a:t>Summary</a:t>
            </a:r>
          </a:p>
        </p:txBody>
      </p:sp>
      <p:sp>
        <p:nvSpPr>
          <p:cNvPr id="4" name="Date Placeholder 3"/>
          <p:cNvSpPr>
            <a:spLocks noGrp="1"/>
          </p:cNvSpPr>
          <p:nvPr>
            <p:ph type="dt" sz="half" idx="2"/>
          </p:nvPr>
        </p:nvSpPr>
        <p:spPr>
          <a:xfrm>
            <a:off x="745910" y="6495482"/>
            <a:ext cx="784691" cy="241300"/>
          </a:xfrm>
        </p:spPr>
        <p:txBody>
          <a:bodyPr/>
          <a:lstStyle/>
          <a:p>
            <a:pPr>
              <a:defRPr/>
            </a:pPr>
            <a:r>
              <a:rPr lang="en-US"/>
              <a:t>10/10/2017</a:t>
            </a:r>
            <a:endParaRPr lang="en-US" dirty="0"/>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2</a:t>
            </a:fld>
            <a:endParaRPr lang="en-US" dirty="0"/>
          </a:p>
        </p:txBody>
      </p:sp>
    </p:spTree>
    <p:extLst>
      <p:ext uri="{BB962C8B-B14F-4D97-AF65-F5344CB8AC3E}">
        <p14:creationId xmlns:p14="http://schemas.microsoft.com/office/powerpoint/2010/main" val="1938158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79632"/>
            <a:ext cx="8686800" cy="427877"/>
          </a:xfrm>
        </p:spPr>
        <p:txBody>
          <a:bodyPr/>
          <a:lstStyle/>
          <a:p>
            <a:r>
              <a:rPr lang="en-US" dirty="0"/>
              <a:t>Cost Summary</a:t>
            </a:r>
          </a:p>
        </p:txBody>
      </p:sp>
      <p:sp>
        <p:nvSpPr>
          <p:cNvPr id="3" name="Content Placeholder 2"/>
          <p:cNvSpPr>
            <a:spLocks noGrp="1"/>
          </p:cNvSpPr>
          <p:nvPr>
            <p:ph idx="1"/>
          </p:nvPr>
        </p:nvSpPr>
        <p:spPr>
          <a:xfrm>
            <a:off x="222250" y="1819044"/>
            <a:ext cx="8672513" cy="2635391"/>
          </a:xfrm>
        </p:spPr>
        <p:txBody>
          <a:bodyPr/>
          <a:lstStyle/>
          <a:p>
            <a:pPr marL="457200" lvl="1" indent="0">
              <a:buNone/>
            </a:pPr>
            <a:endParaRPr lang="en-US" dirty="0"/>
          </a:p>
          <a:p>
            <a:r>
              <a:rPr lang="en-US" dirty="0"/>
              <a:t>EA Cost Estimate</a:t>
            </a:r>
          </a:p>
          <a:p>
            <a:pPr lvl="1"/>
            <a:r>
              <a:rPr lang="en-US" dirty="0"/>
              <a:t>$250 K</a:t>
            </a:r>
          </a:p>
          <a:p>
            <a:pPr lvl="1"/>
            <a:r>
              <a:rPr lang="en-US" dirty="0"/>
              <a:t>Estimate based upon past project EAs</a:t>
            </a:r>
          </a:p>
          <a:p>
            <a:pPr lvl="1"/>
            <a:r>
              <a:rPr lang="en-US" dirty="0"/>
              <a:t>Ultimate cost will depend upon subcontractor bids and effective process management </a:t>
            </a:r>
          </a:p>
        </p:txBody>
      </p:sp>
      <p:sp>
        <p:nvSpPr>
          <p:cNvPr id="4" name="Date Placeholder 3"/>
          <p:cNvSpPr>
            <a:spLocks noGrp="1"/>
          </p:cNvSpPr>
          <p:nvPr>
            <p:ph type="dt" sz="half" idx="2"/>
          </p:nvPr>
        </p:nvSpPr>
        <p:spPr>
          <a:xfrm>
            <a:off x="736826" y="6495482"/>
            <a:ext cx="793775" cy="237285"/>
          </a:xfrm>
        </p:spPr>
        <p:txBody>
          <a:bodyPr/>
          <a:lstStyle/>
          <a:p>
            <a:pPr>
              <a:defRPr/>
            </a:pPr>
            <a:r>
              <a:rPr lang="en-US" dirty="0"/>
              <a:t>10/10/2017</a:t>
            </a:r>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20</a:t>
            </a:fld>
            <a:endParaRPr lang="en-US" dirty="0"/>
          </a:p>
        </p:txBody>
      </p:sp>
      <p:sp>
        <p:nvSpPr>
          <p:cNvPr id="7" name="TextBox 6"/>
          <p:cNvSpPr txBox="1"/>
          <p:nvPr/>
        </p:nvSpPr>
        <p:spPr>
          <a:xfrm>
            <a:off x="7435781" y="425321"/>
            <a:ext cx="1567543" cy="461665"/>
          </a:xfrm>
          <a:prstGeom prst="rect">
            <a:avLst/>
          </a:prstGeom>
          <a:solidFill>
            <a:schemeClr val="tx1"/>
          </a:solidFill>
        </p:spPr>
        <p:txBody>
          <a:bodyPr wrap="square" rtlCol="0">
            <a:spAutoFit/>
          </a:bodyPr>
          <a:lstStyle/>
          <a:p>
            <a:r>
              <a:rPr lang="en-US" dirty="0">
                <a:solidFill>
                  <a:schemeClr val="bg1"/>
                </a:solidFill>
              </a:rPr>
              <a:t>Charge #2</a:t>
            </a:r>
          </a:p>
        </p:txBody>
      </p:sp>
      <p:sp>
        <p:nvSpPr>
          <p:cNvPr id="8" name="TextBox 7"/>
          <p:cNvSpPr txBox="1"/>
          <p:nvPr/>
        </p:nvSpPr>
        <p:spPr>
          <a:xfrm>
            <a:off x="244688" y="425321"/>
            <a:ext cx="3321472" cy="646331"/>
          </a:xfrm>
          <a:prstGeom prst="rect">
            <a:avLst/>
          </a:prstGeom>
          <a:noFill/>
        </p:spPr>
        <p:txBody>
          <a:bodyPr wrap="square" rtlCol="0">
            <a:spAutoFit/>
          </a:bodyPr>
          <a:lstStyle/>
          <a:p>
            <a:r>
              <a:rPr lang="en-US" sz="3600" dirty="0"/>
              <a:t>NEPA Strategy</a:t>
            </a:r>
          </a:p>
        </p:txBody>
      </p:sp>
    </p:spTree>
    <p:extLst>
      <p:ext uri="{BB962C8B-B14F-4D97-AF65-F5344CB8AC3E}">
        <p14:creationId xmlns:p14="http://schemas.microsoft.com/office/powerpoint/2010/main" val="3496429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88289"/>
            <a:ext cx="8686800" cy="427877"/>
          </a:xfrm>
        </p:spPr>
        <p:txBody>
          <a:bodyPr/>
          <a:lstStyle/>
          <a:p>
            <a:r>
              <a:rPr lang="en-US" dirty="0"/>
              <a:t>ESH&amp;Q</a:t>
            </a:r>
          </a:p>
        </p:txBody>
      </p:sp>
      <p:sp>
        <p:nvSpPr>
          <p:cNvPr id="3" name="Content Placeholder 2"/>
          <p:cNvSpPr>
            <a:spLocks noGrp="1"/>
          </p:cNvSpPr>
          <p:nvPr>
            <p:ph idx="1"/>
          </p:nvPr>
        </p:nvSpPr>
        <p:spPr>
          <a:xfrm>
            <a:off x="228600" y="1502228"/>
            <a:ext cx="8672513" cy="4741817"/>
          </a:xfrm>
        </p:spPr>
        <p:txBody>
          <a:bodyPr/>
          <a:lstStyle/>
          <a:p>
            <a:endParaRPr lang="en-US" dirty="0"/>
          </a:p>
          <a:p>
            <a:r>
              <a:rPr lang="en-US" dirty="0"/>
              <a:t>NEPA EA</a:t>
            </a:r>
          </a:p>
          <a:p>
            <a:pPr lvl="1"/>
            <a:r>
              <a:rPr lang="en-US" dirty="0"/>
              <a:t>EA not just about assessing impacts to the natural environment</a:t>
            </a:r>
          </a:p>
          <a:p>
            <a:pPr lvl="1"/>
            <a:r>
              <a:rPr lang="en-US" dirty="0"/>
              <a:t>EA assesses all impacts to the ‘human environment’ which includes human health and built surroundings </a:t>
            </a:r>
          </a:p>
          <a:p>
            <a:r>
              <a:rPr lang="en-US" dirty="0"/>
              <a:t>NEPA EA Subcontractor will abide by all </a:t>
            </a:r>
            <a:r>
              <a:rPr lang="en-US" dirty="0" err="1"/>
              <a:t>Fermilab</a:t>
            </a:r>
            <a:r>
              <a:rPr lang="en-US" dirty="0"/>
              <a:t> ESH&amp;Q Requirements at all times</a:t>
            </a:r>
          </a:p>
          <a:p>
            <a:pPr lvl="1"/>
            <a:endParaRPr lang="en-US" dirty="0"/>
          </a:p>
        </p:txBody>
      </p:sp>
      <p:sp>
        <p:nvSpPr>
          <p:cNvPr id="4" name="Date Placeholder 3"/>
          <p:cNvSpPr>
            <a:spLocks noGrp="1"/>
          </p:cNvSpPr>
          <p:nvPr>
            <p:ph type="dt" sz="half" idx="2"/>
          </p:nvPr>
        </p:nvSpPr>
        <p:spPr>
          <a:xfrm>
            <a:off x="736826" y="6495482"/>
            <a:ext cx="793775" cy="241300"/>
          </a:xfrm>
        </p:spPr>
        <p:txBody>
          <a:bodyPr/>
          <a:lstStyle/>
          <a:p>
            <a:pPr>
              <a:defRPr/>
            </a:pPr>
            <a:r>
              <a:rPr lang="en-US" dirty="0"/>
              <a:t>10/10/2017</a:t>
            </a:r>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21</a:t>
            </a:fld>
            <a:endParaRPr lang="en-US" dirty="0"/>
          </a:p>
        </p:txBody>
      </p:sp>
      <p:sp>
        <p:nvSpPr>
          <p:cNvPr id="7" name="TextBox 6"/>
          <p:cNvSpPr txBox="1"/>
          <p:nvPr/>
        </p:nvSpPr>
        <p:spPr>
          <a:xfrm>
            <a:off x="7435781" y="425321"/>
            <a:ext cx="1567543" cy="461665"/>
          </a:xfrm>
          <a:prstGeom prst="rect">
            <a:avLst/>
          </a:prstGeom>
          <a:solidFill>
            <a:schemeClr val="tx1"/>
          </a:solidFill>
        </p:spPr>
        <p:txBody>
          <a:bodyPr wrap="square" rtlCol="0">
            <a:spAutoFit/>
          </a:bodyPr>
          <a:lstStyle/>
          <a:p>
            <a:r>
              <a:rPr lang="en-US" dirty="0">
                <a:solidFill>
                  <a:schemeClr val="bg1"/>
                </a:solidFill>
              </a:rPr>
              <a:t>Charge #4</a:t>
            </a:r>
          </a:p>
        </p:txBody>
      </p:sp>
      <p:sp>
        <p:nvSpPr>
          <p:cNvPr id="8" name="TextBox 7"/>
          <p:cNvSpPr txBox="1"/>
          <p:nvPr/>
        </p:nvSpPr>
        <p:spPr>
          <a:xfrm flipH="1">
            <a:off x="179569" y="326340"/>
            <a:ext cx="5146767" cy="646331"/>
          </a:xfrm>
          <a:prstGeom prst="rect">
            <a:avLst/>
          </a:prstGeom>
          <a:noFill/>
        </p:spPr>
        <p:txBody>
          <a:bodyPr wrap="square" rtlCol="0">
            <a:spAutoFit/>
          </a:bodyPr>
          <a:lstStyle/>
          <a:p>
            <a:r>
              <a:rPr lang="en-US" sz="3600" dirty="0"/>
              <a:t>NEPA Strategy</a:t>
            </a:r>
          </a:p>
        </p:txBody>
      </p:sp>
    </p:spTree>
    <p:extLst>
      <p:ext uri="{BB962C8B-B14F-4D97-AF65-F5344CB8AC3E}">
        <p14:creationId xmlns:p14="http://schemas.microsoft.com/office/powerpoint/2010/main" val="1937627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102" y="1016522"/>
            <a:ext cx="8686800" cy="427877"/>
          </a:xfrm>
        </p:spPr>
        <p:txBody>
          <a:bodyPr/>
          <a:lstStyle/>
          <a:p>
            <a:r>
              <a:rPr lang="en-US" dirty="0"/>
              <a:t>Summary</a:t>
            </a:r>
          </a:p>
        </p:txBody>
      </p:sp>
      <p:sp>
        <p:nvSpPr>
          <p:cNvPr id="3" name="Content Placeholder 2"/>
          <p:cNvSpPr>
            <a:spLocks noGrp="1"/>
          </p:cNvSpPr>
          <p:nvPr>
            <p:ph idx="1"/>
          </p:nvPr>
        </p:nvSpPr>
        <p:spPr>
          <a:xfrm>
            <a:off x="340245" y="1649837"/>
            <a:ext cx="8672513" cy="4153989"/>
          </a:xfrm>
        </p:spPr>
        <p:txBody>
          <a:bodyPr/>
          <a:lstStyle/>
          <a:p>
            <a:r>
              <a:rPr lang="en-US" dirty="0"/>
              <a:t>Is the NEPA Strategy being properly addressed given the project’s current state of development?</a:t>
            </a:r>
          </a:p>
          <a:p>
            <a:pPr lvl="1"/>
            <a:r>
              <a:rPr lang="en-US" dirty="0"/>
              <a:t>NEPA determination has been made - Environmental Assessment</a:t>
            </a:r>
          </a:p>
          <a:p>
            <a:pPr lvl="1"/>
            <a:r>
              <a:rPr lang="en-US" dirty="0"/>
              <a:t>Experienced ES&amp;H professionals assigned to the PIP-II Project and PIP-II NEPA subproject</a:t>
            </a:r>
          </a:p>
          <a:p>
            <a:pPr lvl="1"/>
            <a:r>
              <a:rPr lang="en-US" dirty="0"/>
              <a:t>FNAL and PIP-II management are actively engaged</a:t>
            </a:r>
          </a:p>
          <a:p>
            <a:pPr lvl="1"/>
            <a:r>
              <a:rPr lang="en-US" dirty="0"/>
              <a:t>The NEPA process will be completed by CD-2 or before any construction work (estimated 6-8 months for EA completion, from time of initiation)</a:t>
            </a:r>
          </a:p>
          <a:p>
            <a:pPr marL="457200" lvl="1" indent="0">
              <a:buNone/>
            </a:pPr>
            <a:endParaRPr lang="en-US" dirty="0"/>
          </a:p>
        </p:txBody>
      </p:sp>
      <p:sp>
        <p:nvSpPr>
          <p:cNvPr id="4" name="Date Placeholder 3"/>
          <p:cNvSpPr>
            <a:spLocks noGrp="1"/>
          </p:cNvSpPr>
          <p:nvPr>
            <p:ph type="dt" sz="half" idx="2"/>
          </p:nvPr>
        </p:nvSpPr>
        <p:spPr>
          <a:xfrm>
            <a:off x="736826" y="6495482"/>
            <a:ext cx="793775" cy="241300"/>
          </a:xfrm>
        </p:spPr>
        <p:txBody>
          <a:bodyPr/>
          <a:lstStyle/>
          <a:p>
            <a:pPr>
              <a:defRPr/>
            </a:pPr>
            <a:r>
              <a:rPr lang="en-US" dirty="0"/>
              <a:t>10/10/2017</a:t>
            </a:r>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22</a:t>
            </a:fld>
            <a:endParaRPr lang="en-US" dirty="0"/>
          </a:p>
        </p:txBody>
      </p:sp>
      <p:sp>
        <p:nvSpPr>
          <p:cNvPr id="7" name="TextBox 6"/>
          <p:cNvSpPr txBox="1"/>
          <p:nvPr/>
        </p:nvSpPr>
        <p:spPr>
          <a:xfrm>
            <a:off x="228600" y="380887"/>
            <a:ext cx="3076303" cy="646331"/>
          </a:xfrm>
          <a:prstGeom prst="rect">
            <a:avLst/>
          </a:prstGeom>
          <a:noFill/>
        </p:spPr>
        <p:txBody>
          <a:bodyPr wrap="square" rtlCol="0">
            <a:spAutoFit/>
          </a:bodyPr>
          <a:lstStyle/>
          <a:p>
            <a:r>
              <a:rPr lang="en-US" sz="3600" dirty="0"/>
              <a:t>NEPA Strategy</a:t>
            </a:r>
          </a:p>
        </p:txBody>
      </p:sp>
    </p:spTree>
    <p:extLst>
      <p:ext uri="{BB962C8B-B14F-4D97-AF65-F5344CB8AC3E}">
        <p14:creationId xmlns:p14="http://schemas.microsoft.com/office/powerpoint/2010/main" val="1487812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07918"/>
            <a:ext cx="8686800" cy="427877"/>
          </a:xfrm>
        </p:spPr>
        <p:txBody>
          <a:bodyPr/>
          <a:lstStyle/>
          <a:p>
            <a:r>
              <a:rPr lang="en-US" sz="3600" b="0" dirty="0">
                <a:latin typeface="Calibri" panose="020F0502020204030204" pitchFamily="34" charset="0"/>
              </a:rPr>
              <a:t>ESH&amp;Q Strategy</a:t>
            </a:r>
          </a:p>
        </p:txBody>
      </p:sp>
      <p:sp>
        <p:nvSpPr>
          <p:cNvPr id="3" name="Content Placeholder 2"/>
          <p:cNvSpPr>
            <a:spLocks noGrp="1"/>
          </p:cNvSpPr>
          <p:nvPr>
            <p:ph idx="1"/>
          </p:nvPr>
        </p:nvSpPr>
        <p:spPr>
          <a:xfrm>
            <a:off x="228600" y="1298878"/>
            <a:ext cx="8686800" cy="5340880"/>
          </a:xfrm>
        </p:spPr>
        <p:txBody>
          <a:bodyPr/>
          <a:lstStyle/>
          <a:p>
            <a:r>
              <a:rPr lang="en-US" dirty="0"/>
              <a:t>Are ESH&amp;Q and ISM aspects being properly addressed given the project’s current state of development?</a:t>
            </a:r>
          </a:p>
          <a:p>
            <a:pPr lvl="1"/>
            <a:r>
              <a:rPr lang="en-US" sz="2000" dirty="0"/>
              <a:t>All CD-1 documentation has been developed</a:t>
            </a:r>
          </a:p>
          <a:p>
            <a:pPr lvl="1"/>
            <a:r>
              <a:rPr lang="en-US" sz="2000" dirty="0"/>
              <a:t>NEPA determination in place – EA</a:t>
            </a:r>
          </a:p>
          <a:p>
            <a:pPr lvl="1"/>
            <a:r>
              <a:rPr lang="en-US" sz="2000" dirty="0"/>
              <a:t>Experienced ESH&amp;Q professional assigned to the Project</a:t>
            </a:r>
          </a:p>
          <a:p>
            <a:pPr lvl="1"/>
            <a:r>
              <a:rPr lang="en-US" sz="2000" dirty="0"/>
              <a:t>Hazard analyses and work planning are integral to the safety process</a:t>
            </a:r>
          </a:p>
          <a:p>
            <a:pPr lvl="1"/>
            <a:r>
              <a:rPr lang="en-US" sz="2000" dirty="0"/>
              <a:t>PIP-II management is actively engaged</a:t>
            </a:r>
          </a:p>
          <a:p>
            <a:pPr lvl="1"/>
            <a:r>
              <a:rPr lang="en-US" sz="2000" dirty="0"/>
              <a:t>ESH&amp;Q is integrated to support design and construction</a:t>
            </a:r>
          </a:p>
          <a:p>
            <a:pPr lvl="1"/>
            <a:r>
              <a:rPr lang="en-US" sz="2000" dirty="0"/>
              <a:t>FNAL has extensive construction safety experience</a:t>
            </a:r>
          </a:p>
          <a:p>
            <a:pPr lvl="1"/>
            <a:r>
              <a:rPr lang="en-US" sz="2000" dirty="0"/>
              <a:t>Lessons Learned continue to be integrated into ongoing project planning</a:t>
            </a:r>
          </a:p>
          <a:p>
            <a:pPr lvl="1"/>
            <a:r>
              <a:rPr lang="en-US" sz="2000" dirty="0"/>
              <a:t>CD-2 Documentation in process</a:t>
            </a:r>
          </a:p>
          <a:p>
            <a:pPr lvl="1"/>
            <a:r>
              <a:rPr lang="en-US" sz="2000" dirty="0"/>
              <a:t>All work is similar to work performed at the Lab previously</a:t>
            </a:r>
          </a:p>
        </p:txBody>
      </p:sp>
      <p:sp>
        <p:nvSpPr>
          <p:cNvPr id="4" name="Date Placeholder 3"/>
          <p:cNvSpPr>
            <a:spLocks noGrp="1"/>
          </p:cNvSpPr>
          <p:nvPr>
            <p:ph type="dt" sz="half" idx="2"/>
          </p:nvPr>
        </p:nvSpPr>
        <p:spPr>
          <a:xfrm>
            <a:off x="736826" y="6495481"/>
            <a:ext cx="793775" cy="272485"/>
          </a:xfrm>
        </p:spPr>
        <p:txBody>
          <a:bodyPr/>
          <a:lstStyle/>
          <a:p>
            <a:pPr>
              <a:defRPr/>
            </a:pPr>
            <a:r>
              <a:rPr lang="en-US"/>
              <a:t>10/10/2017</a:t>
            </a:r>
            <a:endParaRPr lang="en-US" dirty="0"/>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23</a:t>
            </a:fld>
            <a:endParaRPr lang="en-US" dirty="0"/>
          </a:p>
        </p:txBody>
      </p:sp>
      <p:sp>
        <p:nvSpPr>
          <p:cNvPr id="7" name="TextBox 6"/>
          <p:cNvSpPr txBox="1"/>
          <p:nvPr/>
        </p:nvSpPr>
        <p:spPr>
          <a:xfrm>
            <a:off x="201430" y="743323"/>
            <a:ext cx="8302490" cy="523220"/>
          </a:xfrm>
          <a:prstGeom prst="rect">
            <a:avLst/>
          </a:prstGeom>
          <a:noFill/>
        </p:spPr>
        <p:txBody>
          <a:bodyPr wrap="square" rtlCol="0">
            <a:spAutoFit/>
          </a:bodyPr>
          <a:lstStyle/>
          <a:p>
            <a:r>
              <a:rPr lang="en-US" sz="2800" b="1" dirty="0">
                <a:latin typeface="Helvetica" panose="020B0604020202020204" pitchFamily="34" charset="0"/>
                <a:cs typeface="Helvetica" panose="020B0604020202020204" pitchFamily="34" charset="0"/>
              </a:rPr>
              <a:t>Summary</a:t>
            </a:r>
          </a:p>
        </p:txBody>
      </p:sp>
    </p:spTree>
    <p:extLst>
      <p:ext uri="{BB962C8B-B14F-4D97-AF65-F5344CB8AC3E}">
        <p14:creationId xmlns:p14="http://schemas.microsoft.com/office/powerpoint/2010/main" val="1536673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Calibri" panose="020F0502020204030204" pitchFamily="34" charset="0"/>
              </a:rPr>
              <a:t>About me</a:t>
            </a:r>
          </a:p>
        </p:txBody>
      </p:sp>
      <p:sp>
        <p:nvSpPr>
          <p:cNvPr id="3" name="Content Placeholder 2"/>
          <p:cNvSpPr>
            <a:spLocks noGrp="1"/>
          </p:cNvSpPr>
          <p:nvPr>
            <p:ph idx="1"/>
          </p:nvPr>
        </p:nvSpPr>
        <p:spPr/>
        <p:txBody>
          <a:bodyPr/>
          <a:lstStyle/>
          <a:p>
            <a:r>
              <a:rPr lang="en-US" dirty="0"/>
              <a:t>Role on Project</a:t>
            </a:r>
          </a:p>
          <a:p>
            <a:pPr lvl="1"/>
            <a:r>
              <a:rPr lang="en-US" dirty="0"/>
              <a:t>PIP-II Associate Project Manager/ESH&amp;Q</a:t>
            </a:r>
          </a:p>
          <a:p>
            <a:pPr lvl="1"/>
            <a:r>
              <a:rPr lang="en-US" dirty="0"/>
              <a:t>PIP-II NEPA Subproject Manager</a:t>
            </a:r>
          </a:p>
          <a:p>
            <a:r>
              <a:rPr lang="en-US" dirty="0"/>
              <a:t>Relevant Experience</a:t>
            </a:r>
          </a:p>
          <a:p>
            <a:pPr lvl="1"/>
            <a:r>
              <a:rPr lang="en-US" dirty="0"/>
              <a:t>ESH Specialist/ESH&amp;Q Section for 17 year</a:t>
            </a:r>
          </a:p>
          <a:p>
            <a:pPr lvl="1"/>
            <a:r>
              <a:rPr lang="en-US" dirty="0" err="1"/>
              <a:t>Fermilab</a:t>
            </a:r>
            <a:r>
              <a:rPr lang="en-US" dirty="0"/>
              <a:t> NEPA Program Manager; integrally involved in all NEPA related activities at </a:t>
            </a:r>
            <a:r>
              <a:rPr lang="en-US" dirty="0" err="1"/>
              <a:t>Fermilab</a:t>
            </a:r>
            <a:r>
              <a:rPr lang="en-US" dirty="0"/>
              <a:t> for the past 17 years</a:t>
            </a:r>
          </a:p>
          <a:p>
            <a:pPr lvl="1"/>
            <a:r>
              <a:rPr lang="en-US" dirty="0"/>
              <a:t>ESH Professional for 31 years</a:t>
            </a:r>
          </a:p>
          <a:p>
            <a:pPr lvl="1"/>
            <a:r>
              <a:rPr lang="en-US" dirty="0"/>
              <a:t>Environmental Engineer</a:t>
            </a:r>
          </a:p>
        </p:txBody>
      </p:sp>
      <p:sp>
        <p:nvSpPr>
          <p:cNvPr id="4" name="Date Placeholder 3"/>
          <p:cNvSpPr>
            <a:spLocks noGrp="1"/>
          </p:cNvSpPr>
          <p:nvPr>
            <p:ph type="dt" sz="half" idx="2"/>
          </p:nvPr>
        </p:nvSpPr>
        <p:spPr>
          <a:xfrm>
            <a:off x="736826" y="6495482"/>
            <a:ext cx="793775" cy="241300"/>
          </a:xfrm>
        </p:spPr>
        <p:txBody>
          <a:bodyPr/>
          <a:lstStyle/>
          <a:p>
            <a:pPr>
              <a:defRPr/>
            </a:pPr>
            <a:r>
              <a:rPr lang="en-US"/>
              <a:t>10/10/2017</a:t>
            </a:r>
            <a:endParaRPr lang="en-US" dirty="0"/>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3</a:t>
            </a:fld>
            <a:endParaRPr lang="en-US" dirty="0"/>
          </a:p>
        </p:txBody>
      </p:sp>
    </p:spTree>
    <p:extLst>
      <p:ext uri="{BB962C8B-B14F-4D97-AF65-F5344CB8AC3E}">
        <p14:creationId xmlns:p14="http://schemas.microsoft.com/office/powerpoint/2010/main" val="4234940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dirty="0">
                <a:latin typeface="Calibri" panose="020F0502020204030204" pitchFamily="34" charset="0"/>
              </a:rPr>
              <a:t>ESH&amp;Q Vision/Commitment</a:t>
            </a:r>
          </a:p>
        </p:txBody>
      </p:sp>
      <p:sp>
        <p:nvSpPr>
          <p:cNvPr id="3" name="Content Placeholder 2"/>
          <p:cNvSpPr>
            <a:spLocks noGrp="1"/>
          </p:cNvSpPr>
          <p:nvPr>
            <p:ph idx="1"/>
          </p:nvPr>
        </p:nvSpPr>
        <p:spPr>
          <a:xfrm>
            <a:off x="334327" y="1295476"/>
            <a:ext cx="8672513" cy="3528954"/>
          </a:xfrm>
        </p:spPr>
        <p:txBody>
          <a:bodyPr/>
          <a:lstStyle/>
          <a:p>
            <a:r>
              <a:rPr lang="en-US" dirty="0"/>
              <a:t>Project team is committed to construct PIP-II in a safe, environmentally respectful, and cost efficient manner that meets our stakeholder’s needs </a:t>
            </a:r>
          </a:p>
          <a:p>
            <a:pPr lvl="1"/>
            <a:r>
              <a:rPr lang="en-US" dirty="0"/>
              <a:t>Maintain a safe workplace for our workers, subcontractors, site occupants and guests </a:t>
            </a:r>
          </a:p>
          <a:p>
            <a:pPr lvl="1"/>
            <a:r>
              <a:rPr lang="en-US" dirty="0"/>
              <a:t>Protect human health within our boundaries</a:t>
            </a:r>
          </a:p>
          <a:p>
            <a:pPr lvl="1"/>
            <a:r>
              <a:rPr lang="en-US" dirty="0"/>
              <a:t>Achieve and maintain compliance with all applicable ESH&amp;Q requirements</a:t>
            </a:r>
          </a:p>
          <a:p>
            <a:pPr marL="0" indent="0">
              <a:buNone/>
            </a:pPr>
            <a:endParaRPr lang="en-US" dirty="0"/>
          </a:p>
        </p:txBody>
      </p:sp>
      <p:sp>
        <p:nvSpPr>
          <p:cNvPr id="4" name="Date Placeholder 3"/>
          <p:cNvSpPr>
            <a:spLocks noGrp="1"/>
          </p:cNvSpPr>
          <p:nvPr>
            <p:ph type="dt" sz="half" idx="2"/>
          </p:nvPr>
        </p:nvSpPr>
        <p:spPr>
          <a:xfrm>
            <a:off x="736826" y="6495482"/>
            <a:ext cx="793775" cy="241300"/>
          </a:xfrm>
        </p:spPr>
        <p:txBody>
          <a:bodyPr/>
          <a:lstStyle/>
          <a:p>
            <a:pPr>
              <a:defRPr/>
            </a:pPr>
            <a:r>
              <a:rPr lang="en-US" dirty="0"/>
              <a:t>10/10/2017</a:t>
            </a:r>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4</a:t>
            </a:fld>
            <a:endParaRPr lang="en-US" dirty="0"/>
          </a:p>
        </p:txBody>
      </p:sp>
    </p:spTree>
    <p:extLst>
      <p:ext uri="{BB962C8B-B14F-4D97-AF65-F5344CB8AC3E}">
        <p14:creationId xmlns:p14="http://schemas.microsoft.com/office/powerpoint/2010/main" val="798368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dirty="0">
                <a:latin typeface="Calibri" panose="020F0502020204030204" pitchFamily="34" charset="0"/>
              </a:rPr>
              <a:t>ESH&amp;Q Documentation</a:t>
            </a:r>
          </a:p>
        </p:txBody>
      </p:sp>
      <p:sp>
        <p:nvSpPr>
          <p:cNvPr id="3" name="Content Placeholder 2"/>
          <p:cNvSpPr>
            <a:spLocks noGrp="1"/>
          </p:cNvSpPr>
          <p:nvPr>
            <p:ph idx="1"/>
          </p:nvPr>
        </p:nvSpPr>
        <p:spPr>
          <a:xfrm>
            <a:off x="334327" y="1229752"/>
            <a:ext cx="8672513" cy="5376603"/>
          </a:xfrm>
        </p:spPr>
        <p:txBody>
          <a:bodyPr/>
          <a:lstStyle/>
          <a:p>
            <a:r>
              <a:rPr lang="en-US" dirty="0"/>
              <a:t>Documents that support the project’s current state of ESH&amp;Q development and are necessary for CD-1 per DOE Order 413.3B: Program and Project Management for the Acquisition of Capital Assets</a:t>
            </a:r>
          </a:p>
          <a:p>
            <a:pPr lvl="1"/>
            <a:r>
              <a:rPr lang="en-US" dirty="0"/>
              <a:t>Preliminary Security and Vulnerability Report (</a:t>
            </a:r>
            <a:r>
              <a:rPr lang="en-US" dirty="0" err="1"/>
              <a:t>Docdb</a:t>
            </a:r>
            <a:r>
              <a:rPr lang="en-US" dirty="0"/>
              <a:t> #143)</a:t>
            </a:r>
          </a:p>
          <a:p>
            <a:pPr lvl="1"/>
            <a:r>
              <a:rPr lang="en-US" dirty="0"/>
              <a:t>Integrated ESH&amp;Q Management Plan (</a:t>
            </a:r>
            <a:r>
              <a:rPr lang="en-US" dirty="0" err="1"/>
              <a:t>Docdb</a:t>
            </a:r>
            <a:r>
              <a:rPr lang="en-US" dirty="0"/>
              <a:t> #141)</a:t>
            </a:r>
          </a:p>
          <a:p>
            <a:pPr lvl="1"/>
            <a:r>
              <a:rPr lang="en-US" dirty="0"/>
              <a:t>Preliminary Hazards Analysis Report (</a:t>
            </a:r>
            <a:r>
              <a:rPr lang="en-US" dirty="0" err="1"/>
              <a:t>Docdb</a:t>
            </a:r>
            <a:r>
              <a:rPr lang="en-US" dirty="0"/>
              <a:t> #140)</a:t>
            </a:r>
          </a:p>
          <a:p>
            <a:pPr lvl="1"/>
            <a:r>
              <a:rPr lang="en-US" dirty="0"/>
              <a:t>Quality Assurance Program (</a:t>
            </a:r>
            <a:r>
              <a:rPr lang="en-US" dirty="0" err="1"/>
              <a:t>Docdb</a:t>
            </a:r>
            <a:r>
              <a:rPr lang="en-US" dirty="0"/>
              <a:t> #142)</a:t>
            </a:r>
          </a:p>
          <a:p>
            <a:pPr marL="0" indent="0">
              <a:buNone/>
            </a:pPr>
            <a:endParaRPr lang="en-US" dirty="0"/>
          </a:p>
        </p:txBody>
      </p:sp>
      <p:sp>
        <p:nvSpPr>
          <p:cNvPr id="4" name="Date Placeholder 3"/>
          <p:cNvSpPr>
            <a:spLocks noGrp="1"/>
          </p:cNvSpPr>
          <p:nvPr>
            <p:ph type="dt" sz="half" idx="2"/>
          </p:nvPr>
        </p:nvSpPr>
        <p:spPr>
          <a:xfrm>
            <a:off x="736826" y="6495482"/>
            <a:ext cx="793775" cy="237285"/>
          </a:xfrm>
        </p:spPr>
        <p:txBody>
          <a:bodyPr/>
          <a:lstStyle/>
          <a:p>
            <a:pPr>
              <a:defRPr/>
            </a:pPr>
            <a:r>
              <a:rPr lang="en-US" dirty="0"/>
              <a:t>10/10/2017</a:t>
            </a:r>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5</a:t>
            </a:fld>
            <a:endParaRPr lang="en-US" dirty="0"/>
          </a:p>
        </p:txBody>
      </p:sp>
      <p:sp>
        <p:nvSpPr>
          <p:cNvPr id="7" name="TextBox 6"/>
          <p:cNvSpPr txBox="1"/>
          <p:nvPr/>
        </p:nvSpPr>
        <p:spPr>
          <a:xfrm>
            <a:off x="7435781" y="425321"/>
            <a:ext cx="1567543" cy="461665"/>
          </a:xfrm>
          <a:prstGeom prst="rect">
            <a:avLst/>
          </a:prstGeom>
          <a:solidFill>
            <a:schemeClr val="tx1"/>
          </a:solidFill>
        </p:spPr>
        <p:txBody>
          <a:bodyPr wrap="square" rtlCol="0">
            <a:spAutoFit/>
          </a:bodyPr>
          <a:lstStyle/>
          <a:p>
            <a:r>
              <a:rPr lang="en-US" dirty="0">
                <a:solidFill>
                  <a:schemeClr val="bg1"/>
                </a:solidFill>
              </a:rPr>
              <a:t>Charge #4</a:t>
            </a:r>
          </a:p>
        </p:txBody>
      </p:sp>
    </p:spTree>
    <p:extLst>
      <p:ext uri="{BB962C8B-B14F-4D97-AF65-F5344CB8AC3E}">
        <p14:creationId xmlns:p14="http://schemas.microsoft.com/office/powerpoint/2010/main" val="150319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dirty="0">
                <a:latin typeface="Calibri" panose="020F0502020204030204" pitchFamily="34" charset="0"/>
              </a:rPr>
              <a:t>ESH&amp;Q Documentation</a:t>
            </a:r>
          </a:p>
        </p:txBody>
      </p:sp>
      <p:sp>
        <p:nvSpPr>
          <p:cNvPr id="3" name="Content Placeholder 2"/>
          <p:cNvSpPr>
            <a:spLocks noGrp="1"/>
          </p:cNvSpPr>
          <p:nvPr>
            <p:ph idx="1"/>
          </p:nvPr>
        </p:nvSpPr>
        <p:spPr>
          <a:xfrm>
            <a:off x="334327" y="1562557"/>
            <a:ext cx="8672513" cy="4086421"/>
          </a:xfrm>
        </p:spPr>
        <p:txBody>
          <a:bodyPr/>
          <a:lstStyle/>
          <a:p>
            <a:pPr lvl="1">
              <a:buFont typeface="Arial" panose="020B0604020202020204" pitchFamily="34" charset="0"/>
              <a:buChar char="•"/>
            </a:pPr>
            <a:r>
              <a:rPr lang="en-US" dirty="0"/>
              <a:t>There are no unique security issues presented by the PIP-II Project; the activities planned are unclassified and no safeguards and security issues are </a:t>
            </a:r>
            <a:r>
              <a:rPr lang="en-US" dirty="0" err="1"/>
              <a:t>forseen</a:t>
            </a:r>
            <a:r>
              <a:rPr lang="en-US" dirty="0"/>
              <a:t> </a:t>
            </a:r>
          </a:p>
          <a:p>
            <a:pPr lvl="1">
              <a:buFont typeface="Arial" panose="020B0604020202020204" pitchFamily="34" charset="0"/>
              <a:buChar char="•"/>
            </a:pPr>
            <a:r>
              <a:rPr lang="en-US" dirty="0"/>
              <a:t>The PIP-II Project will comply with DOE and </a:t>
            </a:r>
            <a:r>
              <a:rPr lang="en-US" dirty="0" err="1"/>
              <a:t>Fermilab</a:t>
            </a:r>
            <a:r>
              <a:rPr lang="en-US" dirty="0"/>
              <a:t> Unclassified Foreign Visits and assignment program</a:t>
            </a:r>
          </a:p>
          <a:p>
            <a:pPr lvl="1">
              <a:buFont typeface="Arial" panose="020B0604020202020204" pitchFamily="34" charset="0"/>
              <a:buChar char="•"/>
            </a:pPr>
            <a:r>
              <a:rPr lang="en-US" dirty="0"/>
              <a:t>PIP-II will be executed as a construction project within the </a:t>
            </a:r>
            <a:r>
              <a:rPr lang="en-US" dirty="0" err="1"/>
              <a:t>Fermilab</a:t>
            </a:r>
            <a:r>
              <a:rPr lang="en-US" dirty="0"/>
              <a:t>, FRA, and DOE framework</a:t>
            </a:r>
          </a:p>
          <a:p>
            <a:pPr lvl="1">
              <a:buFont typeface="Arial" panose="020B0604020202020204" pitchFamily="34" charset="0"/>
              <a:buChar char="•"/>
            </a:pPr>
            <a:r>
              <a:rPr lang="en-US" dirty="0"/>
              <a:t>All PIP-II buildings will be located at </a:t>
            </a:r>
            <a:r>
              <a:rPr lang="en-US" dirty="0" err="1"/>
              <a:t>Fermilab</a:t>
            </a:r>
            <a:r>
              <a:rPr lang="en-US" dirty="0"/>
              <a:t> and will follow Facility Site Access requirements</a:t>
            </a:r>
          </a:p>
          <a:p>
            <a:pPr marL="0" indent="0">
              <a:buNone/>
            </a:pPr>
            <a:endParaRPr lang="en-US" dirty="0"/>
          </a:p>
        </p:txBody>
      </p:sp>
      <p:sp>
        <p:nvSpPr>
          <p:cNvPr id="4" name="Date Placeholder 3"/>
          <p:cNvSpPr>
            <a:spLocks noGrp="1"/>
          </p:cNvSpPr>
          <p:nvPr>
            <p:ph type="dt" sz="half" idx="2"/>
          </p:nvPr>
        </p:nvSpPr>
        <p:spPr>
          <a:xfrm>
            <a:off x="736826" y="6495482"/>
            <a:ext cx="793775" cy="237285"/>
          </a:xfrm>
        </p:spPr>
        <p:txBody>
          <a:bodyPr/>
          <a:lstStyle/>
          <a:p>
            <a:pPr>
              <a:defRPr/>
            </a:pPr>
            <a:r>
              <a:rPr lang="en-US" dirty="0"/>
              <a:t>10/10/2017</a:t>
            </a:r>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6</a:t>
            </a:fld>
            <a:endParaRPr lang="en-US" dirty="0"/>
          </a:p>
        </p:txBody>
      </p:sp>
      <p:sp>
        <p:nvSpPr>
          <p:cNvPr id="7" name="TextBox 6"/>
          <p:cNvSpPr txBox="1"/>
          <p:nvPr/>
        </p:nvSpPr>
        <p:spPr>
          <a:xfrm>
            <a:off x="201430" y="997230"/>
            <a:ext cx="8145735" cy="461665"/>
          </a:xfrm>
          <a:prstGeom prst="rect">
            <a:avLst/>
          </a:prstGeom>
          <a:noFill/>
        </p:spPr>
        <p:txBody>
          <a:bodyPr wrap="square" rtlCol="0">
            <a:spAutoFit/>
          </a:bodyPr>
          <a:lstStyle/>
          <a:p>
            <a:r>
              <a:rPr lang="en-US" b="1" dirty="0">
                <a:latin typeface="Helvetica" panose="020B0604020202020204" pitchFamily="34" charset="0"/>
                <a:cs typeface="Helvetica" panose="020B0604020202020204" pitchFamily="34" charset="0"/>
              </a:rPr>
              <a:t>Preliminary Security Vulnerability Assessment</a:t>
            </a:r>
          </a:p>
        </p:txBody>
      </p:sp>
    </p:spTree>
    <p:extLst>
      <p:ext uri="{BB962C8B-B14F-4D97-AF65-F5344CB8AC3E}">
        <p14:creationId xmlns:p14="http://schemas.microsoft.com/office/powerpoint/2010/main" val="408140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dirty="0">
                <a:latin typeface="Calibri" panose="020F0502020204030204" pitchFamily="34" charset="0"/>
              </a:rPr>
              <a:t>ESH&amp;Q Documentation</a:t>
            </a:r>
          </a:p>
        </p:txBody>
      </p:sp>
      <p:sp>
        <p:nvSpPr>
          <p:cNvPr id="3" name="Content Placeholder 2"/>
          <p:cNvSpPr>
            <a:spLocks noGrp="1"/>
          </p:cNvSpPr>
          <p:nvPr>
            <p:ph idx="1"/>
          </p:nvPr>
        </p:nvSpPr>
        <p:spPr>
          <a:xfrm>
            <a:off x="242887" y="1263672"/>
            <a:ext cx="8672513" cy="5058752"/>
          </a:xfrm>
        </p:spPr>
        <p:txBody>
          <a:bodyPr/>
          <a:lstStyle/>
          <a:p>
            <a:pPr lvl="1">
              <a:buFont typeface="Arial" panose="020B0604020202020204" pitchFamily="34" charset="0"/>
              <a:buChar char="•"/>
            </a:pPr>
            <a:r>
              <a:rPr lang="en-US" sz="2000" dirty="0"/>
              <a:t>All work associated with the project will be conducted in a manner that ensures protection of the workers, the public, and the environment</a:t>
            </a:r>
          </a:p>
          <a:p>
            <a:pPr lvl="1">
              <a:buFont typeface="Arial" panose="020B0604020202020204" pitchFamily="34" charset="0"/>
              <a:buChar char="•"/>
            </a:pPr>
            <a:r>
              <a:rPr lang="en-US" sz="2000" dirty="0"/>
              <a:t>The Project will utilize an Integrated Safety Management System (ISMS) to integrate safety systematically into work activities  </a:t>
            </a:r>
          </a:p>
          <a:p>
            <a:pPr lvl="1">
              <a:buFont typeface="Arial" panose="020B0604020202020204" pitchFamily="34" charset="0"/>
              <a:buChar char="•"/>
            </a:pPr>
            <a:r>
              <a:rPr lang="en-US" sz="2000" dirty="0"/>
              <a:t>Line managers, supported by the ESH&amp;Q organization, will provide consistent guidance and enforcement of the ESH&amp;Q program that governs the activities of workers at </a:t>
            </a:r>
            <a:r>
              <a:rPr lang="en-US" sz="2000" dirty="0" err="1"/>
              <a:t>Fermilab</a:t>
            </a:r>
            <a:r>
              <a:rPr lang="en-US" sz="2000" dirty="0"/>
              <a:t> and collaborator locations</a:t>
            </a:r>
          </a:p>
          <a:p>
            <a:pPr lvl="1">
              <a:buFont typeface="Arial" panose="020B0604020202020204" pitchFamily="34" charset="0"/>
              <a:buChar char="•"/>
            </a:pPr>
            <a:r>
              <a:rPr lang="en-US" sz="2000" dirty="0"/>
              <a:t>NEPA Compliance </a:t>
            </a:r>
          </a:p>
          <a:p>
            <a:pPr lvl="1">
              <a:buFont typeface="Arial" panose="020B0604020202020204" pitchFamily="34" charset="0"/>
              <a:buChar char="•"/>
            </a:pPr>
            <a:r>
              <a:rPr lang="en-US" sz="2000" dirty="0"/>
              <a:t>The Project Conventional Facilities will be constructed utilizing the federal Guiding Principles for High Performance and Sustainable Buildings</a:t>
            </a:r>
          </a:p>
          <a:p>
            <a:pPr lvl="1">
              <a:buFont typeface="Arial" panose="020B0604020202020204" pitchFamily="34" charset="0"/>
              <a:buChar char="•"/>
            </a:pPr>
            <a:r>
              <a:rPr lang="en-US" sz="2000" dirty="0"/>
              <a:t>Design reviews and safety assessments of facility systems and operations will be conducted during preliminary and final design to minimize waste generation and evaluate opportunities for pollution prevention</a:t>
            </a:r>
          </a:p>
          <a:p>
            <a:pPr marL="457200" lvl="1" indent="0">
              <a:buNone/>
            </a:pPr>
            <a:endParaRPr lang="en-US" dirty="0"/>
          </a:p>
          <a:p>
            <a:pPr marL="0" indent="0">
              <a:buNone/>
            </a:pPr>
            <a:endParaRPr lang="en-US" dirty="0"/>
          </a:p>
        </p:txBody>
      </p:sp>
      <p:sp>
        <p:nvSpPr>
          <p:cNvPr id="4" name="Date Placeholder 3"/>
          <p:cNvSpPr>
            <a:spLocks noGrp="1"/>
          </p:cNvSpPr>
          <p:nvPr>
            <p:ph type="dt" sz="half" idx="2"/>
          </p:nvPr>
        </p:nvSpPr>
        <p:spPr>
          <a:xfrm>
            <a:off x="736826" y="6495482"/>
            <a:ext cx="793775" cy="197046"/>
          </a:xfrm>
        </p:spPr>
        <p:txBody>
          <a:bodyPr/>
          <a:lstStyle/>
          <a:p>
            <a:pPr>
              <a:defRPr/>
            </a:pPr>
            <a:r>
              <a:rPr lang="en-US" dirty="0"/>
              <a:t>10/10/2017</a:t>
            </a:r>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7</a:t>
            </a:fld>
            <a:endParaRPr lang="en-US" dirty="0"/>
          </a:p>
        </p:txBody>
      </p:sp>
      <p:sp>
        <p:nvSpPr>
          <p:cNvPr id="7" name="TextBox 6"/>
          <p:cNvSpPr txBox="1"/>
          <p:nvPr/>
        </p:nvSpPr>
        <p:spPr>
          <a:xfrm>
            <a:off x="201430" y="835794"/>
            <a:ext cx="8713970" cy="461665"/>
          </a:xfrm>
          <a:prstGeom prst="rect">
            <a:avLst/>
          </a:prstGeom>
          <a:noFill/>
        </p:spPr>
        <p:txBody>
          <a:bodyPr wrap="square" rtlCol="0">
            <a:spAutoFit/>
          </a:bodyPr>
          <a:lstStyle/>
          <a:p>
            <a:r>
              <a:rPr lang="en-US" b="1" dirty="0">
                <a:latin typeface="Helvetica" panose="020B0604020202020204" pitchFamily="34" charset="0"/>
                <a:cs typeface="Helvetica" panose="020B0604020202020204" pitchFamily="34" charset="0"/>
              </a:rPr>
              <a:t>Integrated Environment, Safety and Health Management</a:t>
            </a:r>
          </a:p>
        </p:txBody>
      </p:sp>
    </p:spTree>
    <p:extLst>
      <p:ext uri="{BB962C8B-B14F-4D97-AF65-F5344CB8AC3E}">
        <p14:creationId xmlns:p14="http://schemas.microsoft.com/office/powerpoint/2010/main" val="1073988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dirty="0">
                <a:latin typeface="Calibri" panose="020F0502020204030204" pitchFamily="34" charset="0"/>
              </a:rPr>
              <a:t>ESH&amp;Q Documentation</a:t>
            </a:r>
          </a:p>
        </p:txBody>
      </p:sp>
      <p:sp>
        <p:nvSpPr>
          <p:cNvPr id="3" name="Content Placeholder 2"/>
          <p:cNvSpPr>
            <a:spLocks noGrp="1"/>
          </p:cNvSpPr>
          <p:nvPr>
            <p:ph idx="1"/>
          </p:nvPr>
        </p:nvSpPr>
        <p:spPr>
          <a:xfrm>
            <a:off x="16418" y="1263673"/>
            <a:ext cx="8898982" cy="6243737"/>
          </a:xfrm>
        </p:spPr>
        <p:txBody>
          <a:bodyPr/>
          <a:lstStyle/>
          <a:p>
            <a:pPr lvl="1">
              <a:buFont typeface="Arial" panose="020B0604020202020204" pitchFamily="34" charset="0"/>
              <a:buChar char="•"/>
            </a:pPr>
            <a:r>
              <a:rPr lang="en-US" sz="2000" dirty="0"/>
              <a:t>The PHA process was initiated by developing a Conceptual Design Baseline Hazards List</a:t>
            </a:r>
            <a:r>
              <a:rPr lang="en-US" sz="1800" dirty="0"/>
              <a:t>:</a:t>
            </a:r>
          </a:p>
          <a:p>
            <a:pPr marL="914400" lvl="1" indent="-339725">
              <a:spcBef>
                <a:spcPts val="200"/>
              </a:spcBef>
            </a:pPr>
            <a:r>
              <a:rPr lang="en-US" sz="1800" dirty="0"/>
              <a:t>Construction</a:t>
            </a:r>
          </a:p>
          <a:p>
            <a:pPr marL="914400" lvl="1" indent="-339725">
              <a:spcBef>
                <a:spcPts val="200"/>
              </a:spcBef>
            </a:pPr>
            <a:r>
              <a:rPr lang="en-US" sz="1800" dirty="0"/>
              <a:t>Natural Phenomena</a:t>
            </a:r>
          </a:p>
          <a:p>
            <a:pPr marL="914400" lvl="1" indent="-339725">
              <a:spcBef>
                <a:spcPts val="200"/>
              </a:spcBef>
            </a:pPr>
            <a:r>
              <a:rPr lang="en-US" sz="1800" dirty="0"/>
              <a:t>Environmental</a:t>
            </a:r>
          </a:p>
          <a:p>
            <a:pPr marL="914400" lvl="1" indent="-339725">
              <a:spcBef>
                <a:spcPts val="200"/>
              </a:spcBef>
            </a:pPr>
            <a:r>
              <a:rPr lang="en-US" sz="1800" dirty="0"/>
              <a:t>Waste</a:t>
            </a:r>
          </a:p>
          <a:p>
            <a:pPr marL="914400" lvl="1" indent="-339725">
              <a:spcBef>
                <a:spcPts val="200"/>
              </a:spcBef>
            </a:pPr>
            <a:r>
              <a:rPr lang="en-US" sz="1800" dirty="0"/>
              <a:t>Fire</a:t>
            </a:r>
          </a:p>
          <a:p>
            <a:pPr marL="914400" lvl="1" indent="-339725">
              <a:spcBef>
                <a:spcPts val="200"/>
              </a:spcBef>
            </a:pPr>
            <a:r>
              <a:rPr lang="en-US" sz="1800" dirty="0"/>
              <a:t>Electricity</a:t>
            </a:r>
          </a:p>
          <a:p>
            <a:pPr marL="914400" lvl="1" indent="-339725">
              <a:spcBef>
                <a:spcPts val="200"/>
              </a:spcBef>
            </a:pPr>
            <a:r>
              <a:rPr lang="en-US" sz="1800" dirty="0"/>
              <a:t>Noise/Vibration/Thermal/Mechanical</a:t>
            </a:r>
          </a:p>
          <a:p>
            <a:pPr marL="914400" lvl="1" indent="-339725">
              <a:spcBef>
                <a:spcPts val="200"/>
              </a:spcBef>
            </a:pPr>
            <a:r>
              <a:rPr lang="en-US" sz="1800" dirty="0"/>
              <a:t>Cryogenic/Oxygen Deficiency</a:t>
            </a:r>
          </a:p>
          <a:p>
            <a:pPr marL="914400" lvl="1" indent="-339725">
              <a:spcBef>
                <a:spcPts val="200"/>
              </a:spcBef>
            </a:pPr>
            <a:r>
              <a:rPr lang="en-US" sz="1800" dirty="0"/>
              <a:t>Confined Space</a:t>
            </a:r>
          </a:p>
          <a:p>
            <a:pPr marL="914400" lvl="1" indent="-339725">
              <a:spcBef>
                <a:spcPts val="200"/>
              </a:spcBef>
            </a:pPr>
            <a:r>
              <a:rPr lang="en-US" sz="1800" dirty="0"/>
              <a:t>Ionizing Radiation Exposure, inside of the accelerator or beamline enclosure</a:t>
            </a:r>
          </a:p>
          <a:p>
            <a:pPr marL="914400" lvl="1" indent="-339725">
              <a:spcBef>
                <a:spcPts val="200"/>
              </a:spcBef>
            </a:pPr>
            <a:r>
              <a:rPr lang="en-US" sz="1800" dirty="0"/>
              <a:t>Chemical/Hazardous Material</a:t>
            </a:r>
          </a:p>
          <a:p>
            <a:pPr marL="914400" lvl="1" indent="-339725">
              <a:spcBef>
                <a:spcPts val="200"/>
              </a:spcBef>
            </a:pPr>
            <a:r>
              <a:rPr lang="en-US" sz="1800" dirty="0"/>
              <a:t>Accelerator/Beamline Hazards</a:t>
            </a:r>
          </a:p>
          <a:p>
            <a:pPr marL="914400" lvl="1" indent="-339725">
              <a:spcBef>
                <a:spcPts val="200"/>
              </a:spcBef>
            </a:pPr>
            <a:r>
              <a:rPr lang="en-US" sz="1800" dirty="0"/>
              <a:t>Ionizing Radiation Hazards, outside accelerator or beamline </a:t>
            </a:r>
            <a:r>
              <a:rPr lang="en-US" sz="1800" dirty="0" err="1"/>
              <a:t>endlosure</a:t>
            </a:r>
            <a:endParaRPr lang="en-US" sz="1800" dirty="0"/>
          </a:p>
          <a:p>
            <a:pPr marL="914400" lvl="1" indent="-339725">
              <a:spcBef>
                <a:spcPts val="200"/>
              </a:spcBef>
            </a:pPr>
            <a:r>
              <a:rPr lang="en-US" sz="1800" dirty="0"/>
              <a:t>Lasers &amp; other Non-ionizing Radiation Hazards</a:t>
            </a:r>
          </a:p>
          <a:p>
            <a:pPr marL="914400" lvl="1" indent="-339725">
              <a:spcBef>
                <a:spcPts val="200"/>
              </a:spcBef>
            </a:pPr>
            <a:r>
              <a:rPr lang="en-US" sz="1800" dirty="0"/>
              <a:t>Material Handling  </a:t>
            </a:r>
          </a:p>
          <a:p>
            <a:pPr lvl="1">
              <a:buFont typeface="Arial" panose="020B0604020202020204" pitchFamily="34" charset="0"/>
              <a:buChar char="•"/>
            </a:pPr>
            <a:endParaRPr lang="en-US" dirty="0"/>
          </a:p>
          <a:p>
            <a:pPr marL="0" indent="0">
              <a:buNone/>
            </a:pPr>
            <a:endParaRPr lang="en-US" dirty="0"/>
          </a:p>
        </p:txBody>
      </p:sp>
      <p:sp>
        <p:nvSpPr>
          <p:cNvPr id="4" name="Date Placeholder 3"/>
          <p:cNvSpPr>
            <a:spLocks noGrp="1"/>
          </p:cNvSpPr>
          <p:nvPr>
            <p:ph type="dt" sz="half" idx="2"/>
          </p:nvPr>
        </p:nvSpPr>
        <p:spPr>
          <a:xfrm>
            <a:off x="736826" y="6495482"/>
            <a:ext cx="793775" cy="237285"/>
          </a:xfrm>
        </p:spPr>
        <p:txBody>
          <a:bodyPr/>
          <a:lstStyle/>
          <a:p>
            <a:pPr>
              <a:defRPr/>
            </a:pPr>
            <a:r>
              <a:rPr lang="en-US"/>
              <a:t>10/10/2017</a:t>
            </a:r>
            <a:endParaRPr lang="en-US" dirty="0"/>
          </a:p>
        </p:txBody>
      </p:sp>
      <p:sp>
        <p:nvSpPr>
          <p:cNvPr id="5" name="Footer Placeholder 4"/>
          <p:cNvSpPr>
            <a:spLocks noGrp="1"/>
          </p:cNvSpPr>
          <p:nvPr>
            <p:ph type="ftr" sz="quarter" idx="3"/>
          </p:nvPr>
        </p:nvSpPr>
        <p:spPr/>
        <p:txBody>
          <a:bodyPr/>
          <a:lstStyle/>
          <a:p>
            <a:pPr>
              <a:defRPr/>
            </a:pPr>
            <a:r>
              <a:rPr lang="en-US" dirty="0"/>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8</a:t>
            </a:fld>
            <a:endParaRPr lang="en-US" dirty="0"/>
          </a:p>
        </p:txBody>
      </p:sp>
      <p:sp>
        <p:nvSpPr>
          <p:cNvPr id="7" name="TextBox 6"/>
          <p:cNvSpPr txBox="1"/>
          <p:nvPr/>
        </p:nvSpPr>
        <p:spPr>
          <a:xfrm>
            <a:off x="201430" y="835796"/>
            <a:ext cx="4409759" cy="461665"/>
          </a:xfrm>
          <a:prstGeom prst="rect">
            <a:avLst/>
          </a:prstGeom>
          <a:noFill/>
        </p:spPr>
        <p:txBody>
          <a:bodyPr wrap="square" rtlCol="0">
            <a:spAutoFit/>
          </a:bodyPr>
          <a:lstStyle/>
          <a:p>
            <a:r>
              <a:rPr lang="en-US" b="1" dirty="0">
                <a:latin typeface="Helvetica" panose="020B0604020202020204" pitchFamily="34" charset="0"/>
                <a:cs typeface="Helvetica" panose="020B0604020202020204" pitchFamily="34" charset="0"/>
              </a:rPr>
              <a:t>Preliminary Hazard Analysis</a:t>
            </a:r>
          </a:p>
        </p:txBody>
      </p:sp>
    </p:spTree>
    <p:extLst>
      <p:ext uri="{BB962C8B-B14F-4D97-AF65-F5344CB8AC3E}">
        <p14:creationId xmlns:p14="http://schemas.microsoft.com/office/powerpoint/2010/main" val="1767897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dirty="0">
                <a:latin typeface="Calibri" panose="020F0502020204030204" pitchFamily="34" charset="0"/>
              </a:rPr>
              <a:t>ESH&amp;Q Documentation</a:t>
            </a:r>
          </a:p>
        </p:txBody>
      </p:sp>
      <p:sp>
        <p:nvSpPr>
          <p:cNvPr id="3" name="Content Placeholder 2"/>
          <p:cNvSpPr>
            <a:spLocks noGrp="1"/>
          </p:cNvSpPr>
          <p:nvPr>
            <p:ph idx="1"/>
          </p:nvPr>
        </p:nvSpPr>
        <p:spPr>
          <a:xfrm>
            <a:off x="16418" y="1263672"/>
            <a:ext cx="8672513" cy="5101181"/>
          </a:xfrm>
        </p:spPr>
        <p:txBody>
          <a:bodyPr/>
          <a:lstStyle/>
          <a:p>
            <a:pPr marL="457200" lvl="1" indent="0">
              <a:buNone/>
            </a:pPr>
            <a:r>
              <a:rPr lang="en-US" sz="2400" b="1" dirty="0"/>
              <a:t>Construction Hazards</a:t>
            </a:r>
          </a:p>
          <a:p>
            <a:pPr marL="457200" lvl="1" indent="0">
              <a:buNone/>
            </a:pPr>
            <a:r>
              <a:rPr lang="en-US" sz="1800" dirty="0"/>
              <a:t>Site Clearing</a:t>
            </a:r>
          </a:p>
          <a:p>
            <a:pPr marL="457200" lvl="1" indent="0">
              <a:buNone/>
            </a:pPr>
            <a:r>
              <a:rPr lang="en-US" sz="1800" dirty="0"/>
              <a:t>Excavation</a:t>
            </a:r>
          </a:p>
          <a:p>
            <a:pPr marL="457200" lvl="1" indent="0">
              <a:buNone/>
            </a:pPr>
            <a:r>
              <a:rPr lang="en-US" sz="1800" dirty="0"/>
              <a:t>Vertical/Horizontal Conveyance Systems</a:t>
            </a:r>
          </a:p>
          <a:p>
            <a:pPr marL="457200" lvl="1" indent="0">
              <a:buNone/>
            </a:pPr>
            <a:r>
              <a:rPr lang="en-US" sz="1800" dirty="0"/>
              <a:t>Confined Space</a:t>
            </a:r>
          </a:p>
          <a:p>
            <a:pPr marL="457200" lvl="1" indent="0">
              <a:buNone/>
            </a:pPr>
            <a:r>
              <a:rPr lang="en-US" sz="1800" dirty="0"/>
              <a:t>Heavy Equipment</a:t>
            </a:r>
          </a:p>
          <a:p>
            <a:pPr marL="457200" lvl="1" indent="0">
              <a:buNone/>
            </a:pPr>
            <a:r>
              <a:rPr lang="en-US" sz="1800" dirty="0"/>
              <a:t>Work at Elevations (steel erection, roofing)</a:t>
            </a:r>
          </a:p>
          <a:p>
            <a:pPr marL="457200" lvl="1" indent="0">
              <a:buNone/>
            </a:pPr>
            <a:r>
              <a:rPr lang="en-US" sz="1800" dirty="0"/>
              <a:t>Material Handling (rigging)</a:t>
            </a:r>
          </a:p>
          <a:p>
            <a:pPr marL="457200" lvl="1" indent="0">
              <a:buNone/>
            </a:pPr>
            <a:r>
              <a:rPr lang="en-US" sz="1800" dirty="0"/>
              <a:t>Utility interfaces (electrical, chilled water, ICW, natural gas)</a:t>
            </a:r>
          </a:p>
          <a:p>
            <a:pPr marL="457200" lvl="1" indent="0">
              <a:buNone/>
            </a:pPr>
            <a:r>
              <a:rPr lang="en-US" sz="1800" dirty="0"/>
              <a:t>Slips/trips/falls</a:t>
            </a:r>
          </a:p>
          <a:p>
            <a:pPr marL="457200" lvl="1" indent="0">
              <a:buNone/>
            </a:pPr>
            <a:r>
              <a:rPr lang="en-US" sz="1800" dirty="0"/>
              <a:t>Weather related conditions</a:t>
            </a:r>
          </a:p>
          <a:p>
            <a:pPr marL="457200" lvl="1" indent="0">
              <a:buNone/>
            </a:pPr>
            <a:r>
              <a:rPr lang="en-US" sz="1800" dirty="0"/>
              <a:t>Scaffolding</a:t>
            </a:r>
          </a:p>
          <a:p>
            <a:pPr marL="457200" lvl="1" indent="0">
              <a:buNone/>
            </a:pPr>
            <a:r>
              <a:rPr lang="en-US" sz="1800" dirty="0"/>
              <a:t>Transition to Operations</a:t>
            </a:r>
          </a:p>
          <a:p>
            <a:pPr marL="457200" lvl="1" indent="0">
              <a:buNone/>
            </a:pPr>
            <a:r>
              <a:rPr lang="en-US" sz="1800" dirty="0"/>
              <a:t>Radiation Generating Devices</a:t>
            </a:r>
          </a:p>
          <a:p>
            <a:pPr marL="0" indent="0">
              <a:buNone/>
            </a:pPr>
            <a:endParaRPr lang="en-US" dirty="0"/>
          </a:p>
        </p:txBody>
      </p:sp>
      <p:sp>
        <p:nvSpPr>
          <p:cNvPr id="4" name="Date Placeholder 3"/>
          <p:cNvSpPr>
            <a:spLocks noGrp="1"/>
          </p:cNvSpPr>
          <p:nvPr>
            <p:ph type="dt" sz="half" idx="2"/>
          </p:nvPr>
        </p:nvSpPr>
        <p:spPr>
          <a:xfrm>
            <a:off x="736826" y="6495482"/>
            <a:ext cx="793775" cy="237285"/>
          </a:xfrm>
        </p:spPr>
        <p:txBody>
          <a:bodyPr/>
          <a:lstStyle/>
          <a:p>
            <a:pPr>
              <a:defRPr/>
            </a:pPr>
            <a:r>
              <a:rPr lang="en-US" dirty="0"/>
              <a:t>10/10/2017</a:t>
            </a:r>
          </a:p>
        </p:txBody>
      </p:sp>
      <p:sp>
        <p:nvSpPr>
          <p:cNvPr id="5" name="Footer Placeholder 4"/>
          <p:cNvSpPr>
            <a:spLocks noGrp="1"/>
          </p:cNvSpPr>
          <p:nvPr>
            <p:ph type="ftr" sz="quarter" idx="3"/>
          </p:nvPr>
        </p:nvSpPr>
        <p:spPr/>
        <p:txBody>
          <a:bodyPr/>
          <a:lstStyle/>
          <a:p>
            <a:pPr>
              <a:defRPr/>
            </a:pPr>
            <a:r>
              <a:rPr lang="en-US"/>
              <a:t>Teri Dykhuis | ESH&amp;Q Strategy| Project Management</a:t>
            </a:r>
            <a:endParaRPr lang="en-US" b="1" dirty="0"/>
          </a:p>
        </p:txBody>
      </p:sp>
      <p:sp>
        <p:nvSpPr>
          <p:cNvPr id="6" name="Slide Number Placeholder 5"/>
          <p:cNvSpPr>
            <a:spLocks noGrp="1"/>
          </p:cNvSpPr>
          <p:nvPr>
            <p:ph type="sldNum" sz="quarter" idx="4"/>
          </p:nvPr>
        </p:nvSpPr>
        <p:spPr/>
        <p:txBody>
          <a:bodyPr/>
          <a:lstStyle/>
          <a:p>
            <a:pPr>
              <a:defRPr/>
            </a:pPr>
            <a:fld id="{148C009B-CB69-E04A-B9B3-34B26D69E9CF}" type="slidenum">
              <a:rPr lang="en-US" smtClean="0"/>
              <a:pPr>
                <a:defRPr/>
              </a:pPr>
              <a:t>9</a:t>
            </a:fld>
            <a:endParaRPr lang="en-US" dirty="0"/>
          </a:p>
        </p:txBody>
      </p:sp>
      <p:sp>
        <p:nvSpPr>
          <p:cNvPr id="7" name="TextBox 6"/>
          <p:cNvSpPr txBox="1"/>
          <p:nvPr/>
        </p:nvSpPr>
        <p:spPr>
          <a:xfrm>
            <a:off x="201430" y="835795"/>
            <a:ext cx="8302490" cy="830997"/>
          </a:xfrm>
          <a:prstGeom prst="rect">
            <a:avLst/>
          </a:prstGeom>
          <a:noFill/>
        </p:spPr>
        <p:txBody>
          <a:bodyPr wrap="square" rtlCol="0">
            <a:spAutoFit/>
          </a:bodyPr>
          <a:lstStyle/>
          <a:p>
            <a:r>
              <a:rPr lang="en-US" b="1" dirty="0">
                <a:latin typeface="Helvetica" panose="020B0604020202020204" pitchFamily="34" charset="0"/>
                <a:cs typeface="Helvetica" panose="020B0604020202020204" pitchFamily="34" charset="0"/>
              </a:rPr>
              <a:t>Preliminary Hazard Analysis for Site-Wide Construction</a:t>
            </a:r>
          </a:p>
          <a:p>
            <a:endParaRPr lang="en-US"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166059866"/>
      </p:ext>
    </p:extLst>
  </p:cSld>
  <p:clrMapOvr>
    <a:masterClrMapping/>
  </p:clrMapOvr>
</p:sld>
</file>

<file path=ppt/theme/theme1.xml><?xml version="1.0" encoding="utf-8"?>
<a:theme xmlns:a="http://schemas.openxmlformats.org/drawingml/2006/main" name="FermilabPartnerships_PPT_090915">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FermilabPartnerships_PPT_090915">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3D17A152F8CA44A95588D9440E0A03" ma:contentTypeVersion="3" ma:contentTypeDescription="Create a new document." ma:contentTypeScope="" ma:versionID="a2ac3a4fb08969989250a758a5950be2">
  <xsd:schema xmlns:xsd="http://www.w3.org/2001/XMLSchema" xmlns:xs="http://www.w3.org/2001/XMLSchema" xmlns:p="http://schemas.microsoft.com/office/2006/metadata/properties" xmlns:ns1="http://schemas.microsoft.com/sharepoint/v3" targetNamespace="http://schemas.microsoft.com/office/2006/metadata/properties" ma:root="true" ma:fieldsID="bc46782115e7dfa4fabf0fe74a7b68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CB03382-2E78-4944-BB95-D9CE5573A4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B6ABB5-8F35-4442-A096-1590B930434D}">
  <ds:schemaRefs>
    <ds:schemaRef ds:uri="http://schemas.microsoft.com/sharepoint/v3/contenttype/forms"/>
  </ds:schemaRefs>
</ds:datastoreItem>
</file>

<file path=customXml/itemProps3.xml><?xml version="1.0" encoding="utf-8"?>
<ds:datastoreItem xmlns:ds="http://schemas.openxmlformats.org/officeDocument/2006/customXml" ds:itemID="{9F92619A-EA3F-48C6-8353-0E1D78874E9E}">
  <ds:schemaRefs>
    <ds:schemaRef ds:uri="http://purl.org/dc/elements/1.1/"/>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http://schemas.microsoft.com/sharepoint/v3"/>
    <ds:schemaRef ds:uri="http://purl.org/dc/dcmityp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FNAL_Partnership_PowerPoint_4x3_100716</Template>
  <TotalTime>12029</TotalTime>
  <Words>2156</Words>
  <Application>Microsoft Office PowerPoint</Application>
  <PresentationFormat>On-screen Show (4:3)</PresentationFormat>
  <Paragraphs>334</Paragraphs>
  <Slides>23</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23</vt:i4>
      </vt:variant>
    </vt:vector>
  </HeadingPairs>
  <TitlesOfParts>
    <vt:vector size="32" baseType="lpstr">
      <vt:lpstr>ＭＳ Ｐゴシック</vt:lpstr>
      <vt:lpstr>Arial</vt:lpstr>
      <vt:lpstr>Calibri</vt:lpstr>
      <vt:lpstr>Geneva</vt:lpstr>
      <vt:lpstr>Helvetica</vt:lpstr>
      <vt:lpstr>Times New Roman</vt:lpstr>
      <vt:lpstr>ヒラギノ角ゴ Pro W3</vt:lpstr>
      <vt:lpstr>FermilabPartnerships_PPT_090915</vt:lpstr>
      <vt:lpstr>1_FermilabPartnerships_PPT_090915</vt:lpstr>
      <vt:lpstr>PowerPoint Presentation</vt:lpstr>
      <vt:lpstr>Outline</vt:lpstr>
      <vt:lpstr>About me</vt:lpstr>
      <vt:lpstr>ESH&amp;Q Vision/Commitment</vt:lpstr>
      <vt:lpstr>ESH&amp;Q Documentation</vt:lpstr>
      <vt:lpstr>ESH&amp;Q Documentation</vt:lpstr>
      <vt:lpstr>ESH&amp;Q Documentation</vt:lpstr>
      <vt:lpstr>ESH&amp;Q Documentation</vt:lpstr>
      <vt:lpstr>ESH&amp;Q Documentation</vt:lpstr>
      <vt:lpstr>ESH&amp;Q Documentation</vt:lpstr>
      <vt:lpstr>ESH&amp;Q Documentation</vt:lpstr>
      <vt:lpstr>ESH&amp;Q Documentation</vt:lpstr>
      <vt:lpstr>ESH&amp;Q Documentation</vt:lpstr>
      <vt:lpstr>ESH&amp;Q Documentation</vt:lpstr>
      <vt:lpstr>ESH&amp;Q Documentation</vt:lpstr>
      <vt:lpstr>ESH&amp;Q Documentation</vt:lpstr>
      <vt:lpstr>     Requirements</vt:lpstr>
      <vt:lpstr>Progress to date</vt:lpstr>
      <vt:lpstr>Work yet to be completed (for CD-2)</vt:lpstr>
      <vt:lpstr>Cost Summary</vt:lpstr>
      <vt:lpstr>ESH&amp;Q</vt:lpstr>
      <vt:lpstr>Summary</vt:lpstr>
      <vt:lpstr>ESH&amp;Q Strategy</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 L Kaducak</dc:creator>
  <cp:lastModifiedBy>Teri L. Dykhuis x3607 12482N</cp:lastModifiedBy>
  <cp:revision>190</cp:revision>
  <cp:lastPrinted>2014-01-20T19:40:21Z</cp:lastPrinted>
  <dcterms:created xsi:type="dcterms:W3CDTF">2017-04-21T15:07:14Z</dcterms:created>
  <dcterms:modified xsi:type="dcterms:W3CDTF">2017-10-10T22:19:05Z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0x010100243D17A152F8CA44A95588D9440E0A03</vt:lpwstr>
  </property>
</Properties>
</file>