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4122" r:id="rId5"/>
  </p:sldMasterIdLst>
  <p:notesMasterIdLst>
    <p:notesMasterId r:id="rId27"/>
  </p:notesMasterIdLst>
  <p:handoutMasterIdLst>
    <p:handoutMasterId r:id="rId28"/>
  </p:handoutMasterIdLst>
  <p:sldIdLst>
    <p:sldId id="340" r:id="rId6"/>
    <p:sldId id="319" r:id="rId7"/>
    <p:sldId id="296" r:id="rId8"/>
    <p:sldId id="297" r:id="rId9"/>
    <p:sldId id="327" r:id="rId10"/>
    <p:sldId id="328" r:id="rId11"/>
    <p:sldId id="337" r:id="rId12"/>
    <p:sldId id="336" r:id="rId13"/>
    <p:sldId id="330" r:id="rId14"/>
    <p:sldId id="331" r:id="rId15"/>
    <p:sldId id="332" r:id="rId16"/>
    <p:sldId id="334" r:id="rId17"/>
    <p:sldId id="343" r:id="rId18"/>
    <p:sldId id="335" r:id="rId19"/>
    <p:sldId id="341" r:id="rId20"/>
    <p:sldId id="342" r:id="rId21"/>
    <p:sldId id="344" r:id="rId22"/>
    <p:sldId id="345" r:id="rId23"/>
    <p:sldId id="346" r:id="rId24"/>
    <p:sldId id="315" r:id="rId25"/>
    <p:sldId id="317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63">
          <p15:clr>
            <a:srgbClr val="A4A3A4"/>
          </p15:clr>
        </p15:guide>
        <p15:guide id="13" pos="4632">
          <p15:clr>
            <a:srgbClr val="A4A3A4"/>
          </p15:clr>
        </p15:guide>
        <p15:guide id="14" pos="4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E4E4E"/>
    <a:srgbClr val="404040"/>
    <a:srgbClr val="004C97"/>
    <a:srgbClr val="63666A"/>
    <a:srgbClr val="99D6EA"/>
    <a:srgbClr val="505050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 snapToObjects="1" showGuides="1">
      <p:cViewPr varScale="1">
        <p:scale>
          <a:sx n="143" d="100"/>
          <a:sy n="143" d="100"/>
        </p:scale>
        <p:origin x="931" y="91"/>
      </p:cViewPr>
      <p:guideLst>
        <p:guide orient="horz" pos="4142"/>
        <p:guide orient="horz" pos="3655"/>
        <p:guide orient="horz" pos="1698"/>
        <p:guide orient="horz" pos="688"/>
        <p:guide orient="horz" pos="2790"/>
        <p:guide orient="horz" pos="174"/>
        <p:guide orient="horz" pos="128"/>
        <p:guide pos="5621"/>
        <p:guide pos="136"/>
        <p:guide pos="589"/>
        <p:guide pos="3572"/>
        <p:guide pos="5163"/>
        <p:guide pos="4632"/>
        <p:guide pos="44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8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19" y="4963772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670218" y="5977379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8" y="3951841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70218" y="5608047"/>
            <a:ext cx="314372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with: 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	India Institutes Fermilab Collaboration </a:t>
            </a:r>
          </a:p>
          <a:p>
            <a:endParaRPr lang="en-US" dirty="0"/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88917"/>
            <a:ext cx="9010786" cy="3018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" y="874754"/>
            <a:ext cx="9161762" cy="306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5538537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8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1043694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656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76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37285"/>
          </a:xfrm>
        </p:spPr>
        <p:txBody>
          <a:bodyPr/>
          <a:lstStyle/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1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534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/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0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6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B0391EF5-C760-C04B-A75E-ECFBD161C3B5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495482"/>
            <a:ext cx="5541561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395D54D-4ED0-4141-A95D-62BA2F1290A3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5538537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1043694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36A15828-3D9F-6E4D-A4DD-A7664D08B785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8ADDA34F-C36A-5544-B436-C0A9A70DB962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36192D-4311-324F-ADFE-CA20F479172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37285"/>
          </a:xfrm>
        </p:spPr>
        <p:txBody>
          <a:bodyPr/>
          <a:lstStyle/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1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2E457-85BC-2944-A981-AD7D3E009BA7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/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0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19" y="4963772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670218" y="5977379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8" y="3951841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70218" y="5236572"/>
            <a:ext cx="314372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with: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India Institutes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Fermilab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Collaboration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Istituto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Nazionale di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Fisica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Nucleare</a:t>
            </a:r>
            <a:endParaRPr lang="en-US" sz="1200" kern="1200" baseline="0" dirty="0">
              <a:solidFill>
                <a:schemeClr val="tx1"/>
              </a:solidFill>
              <a:latin typeface="Helvetica"/>
              <a:ea typeface="Geneva" charset="0"/>
              <a:cs typeface="Helvetica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Science and Technology Facilities Council   </a:t>
            </a:r>
          </a:p>
          <a:p>
            <a:endParaRPr lang="en-US" dirty="0"/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88917"/>
            <a:ext cx="9010786" cy="3018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" y="874754"/>
            <a:ext cx="9161762" cy="306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14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6" y="6495482"/>
            <a:ext cx="806223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10/10/2017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5852" y="6495482"/>
            <a:ext cx="5541561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 | Breakout Session Title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5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5E4554A-802E-C34E-9114-65C52DA2363A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7367337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0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09721" y="136401"/>
            <a:ext cx="8723157" cy="197990"/>
            <a:chOff x="577653" y="6258863"/>
            <a:chExt cx="8320285" cy="18884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577653" y="6351018"/>
              <a:ext cx="7213350" cy="6918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7367337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 | Breakout Session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0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09721" y="136401"/>
            <a:ext cx="8723157" cy="197990"/>
            <a:chOff x="577653" y="6258863"/>
            <a:chExt cx="8320285" cy="18884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577653" y="6351018"/>
              <a:ext cx="7213350" cy="6918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3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9719" y="5004021"/>
            <a:ext cx="4941110" cy="1529241"/>
          </a:xfrm>
        </p:spPr>
        <p:txBody>
          <a:bodyPr/>
          <a:lstStyle/>
          <a:p>
            <a:r>
              <a:rPr lang="en-US" dirty="0"/>
              <a:t>Thomas R. Powers</a:t>
            </a:r>
          </a:p>
          <a:p>
            <a:r>
              <a:rPr lang="en-US" dirty="0"/>
              <a:t>PIP-II Director’s Review</a:t>
            </a:r>
          </a:p>
          <a:p>
            <a:r>
              <a:rPr lang="en-US" dirty="0"/>
              <a:t>10-12 October 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19719" y="4000972"/>
            <a:ext cx="8667106" cy="1003049"/>
          </a:xfrm>
        </p:spPr>
        <p:txBody>
          <a:bodyPr>
            <a:normAutofit/>
          </a:bodyPr>
          <a:lstStyle/>
          <a:p>
            <a:r>
              <a:rPr lang="en-US" dirty="0"/>
              <a:t>Procurement</a:t>
            </a:r>
          </a:p>
        </p:txBody>
      </p:sp>
    </p:spTree>
    <p:extLst>
      <p:ext uri="{BB962C8B-B14F-4D97-AF65-F5344CB8AC3E}">
        <p14:creationId xmlns:p14="http://schemas.microsoft.com/office/powerpoint/2010/main" val="1526515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806983"/>
          </a:xfrm>
        </p:spPr>
        <p:txBody>
          <a:bodyPr/>
          <a:lstStyle/>
          <a:p>
            <a:r>
              <a:rPr lang="en-US" dirty="0"/>
              <a:t>Advanced Procurement Planning and Communications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368926"/>
            <a:ext cx="8672513" cy="4661987"/>
          </a:xfrm>
        </p:spPr>
        <p:txBody>
          <a:bodyPr/>
          <a:lstStyle/>
          <a:p>
            <a:r>
              <a:rPr lang="en-US" dirty="0"/>
              <a:t>Advanced Procurement Plans are required for acquisitions greater than $500K, and also for acquisitions greater than $100K that are on the critical path, have extended procurement periods, or unique requirements</a:t>
            </a:r>
          </a:p>
          <a:p>
            <a:r>
              <a:rPr lang="en-US" dirty="0"/>
              <a:t>Acquisition Plans are required for acquisitions greater than $10M</a:t>
            </a:r>
          </a:p>
          <a:p>
            <a:r>
              <a:rPr lang="en-US" dirty="0"/>
              <a:t>Procurement schedules include consideration for procurement methods and approval requirements</a:t>
            </a:r>
          </a:p>
          <a:p>
            <a:r>
              <a:rPr lang="en-US" dirty="0"/>
              <a:t>Close Communication with Project and Technical Staff</a:t>
            </a:r>
          </a:p>
          <a:p>
            <a:r>
              <a:rPr lang="en-US" dirty="0"/>
              <a:t>Communication with Procurement Counterparts from partner and other DOE Laboratories will take place as required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76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80793"/>
          </a:xfrm>
        </p:spPr>
        <p:txBody>
          <a:bodyPr/>
          <a:lstStyle/>
          <a:p>
            <a:r>
              <a:rPr lang="en-US" dirty="0"/>
              <a:t>Advanced Procurement Plans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249" y="1201587"/>
            <a:ext cx="4060515" cy="5038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6401" y="1199832"/>
            <a:ext cx="4396546" cy="504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6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80793"/>
          </a:xfrm>
        </p:spPr>
        <p:txBody>
          <a:bodyPr/>
          <a:lstStyle/>
          <a:p>
            <a:r>
              <a:rPr lang="en-US" dirty="0"/>
              <a:t>Fiscal Year Counts by Procurement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8905" y="6495482"/>
            <a:ext cx="813290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23646" y="26082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543587"/>
              </p:ext>
            </p:extLst>
          </p:nvPr>
        </p:nvGraphicFramePr>
        <p:xfrm>
          <a:off x="684463" y="1996489"/>
          <a:ext cx="7235252" cy="168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4936">
                  <a:extLst>
                    <a:ext uri="{9D8B030D-6E8A-4147-A177-3AD203B41FA5}">
                      <a16:colId xmlns:a16="http://schemas.microsoft.com/office/drawing/2014/main" val="2348628286"/>
                    </a:ext>
                  </a:extLst>
                </a:gridCol>
                <a:gridCol w="534118">
                  <a:extLst>
                    <a:ext uri="{9D8B030D-6E8A-4147-A177-3AD203B41FA5}">
                      <a16:colId xmlns:a16="http://schemas.microsoft.com/office/drawing/2014/main" val="2949799139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4290239666"/>
                    </a:ext>
                  </a:extLst>
                </a:gridCol>
                <a:gridCol w="676455">
                  <a:extLst>
                    <a:ext uri="{9D8B030D-6E8A-4147-A177-3AD203B41FA5}">
                      <a16:colId xmlns:a16="http://schemas.microsoft.com/office/drawing/2014/main" val="1852005802"/>
                    </a:ext>
                  </a:extLst>
                </a:gridCol>
                <a:gridCol w="676455">
                  <a:extLst>
                    <a:ext uri="{9D8B030D-6E8A-4147-A177-3AD203B41FA5}">
                      <a16:colId xmlns:a16="http://schemas.microsoft.com/office/drawing/2014/main" val="3635345442"/>
                    </a:ext>
                  </a:extLst>
                </a:gridCol>
                <a:gridCol w="676455">
                  <a:extLst>
                    <a:ext uri="{9D8B030D-6E8A-4147-A177-3AD203B41FA5}">
                      <a16:colId xmlns:a16="http://schemas.microsoft.com/office/drawing/2014/main" val="527432540"/>
                    </a:ext>
                  </a:extLst>
                </a:gridCol>
                <a:gridCol w="676455">
                  <a:extLst>
                    <a:ext uri="{9D8B030D-6E8A-4147-A177-3AD203B41FA5}">
                      <a16:colId xmlns:a16="http://schemas.microsoft.com/office/drawing/2014/main" val="78670642"/>
                    </a:ext>
                  </a:extLst>
                </a:gridCol>
                <a:gridCol w="676455">
                  <a:extLst>
                    <a:ext uri="{9D8B030D-6E8A-4147-A177-3AD203B41FA5}">
                      <a16:colId xmlns:a16="http://schemas.microsoft.com/office/drawing/2014/main" val="3108002995"/>
                    </a:ext>
                  </a:extLst>
                </a:gridCol>
                <a:gridCol w="676455">
                  <a:extLst>
                    <a:ext uri="{9D8B030D-6E8A-4147-A177-3AD203B41FA5}">
                      <a16:colId xmlns:a16="http://schemas.microsoft.com/office/drawing/2014/main" val="1821294425"/>
                    </a:ext>
                  </a:extLst>
                </a:gridCol>
                <a:gridCol w="676455">
                  <a:extLst>
                    <a:ext uri="{9D8B030D-6E8A-4147-A177-3AD203B41FA5}">
                      <a16:colId xmlns:a16="http://schemas.microsoft.com/office/drawing/2014/main" val="1151129948"/>
                    </a:ext>
                  </a:extLst>
                </a:gridCol>
              </a:tblGrid>
              <a:tr h="5525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Procurement Classification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FY21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FY23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FY24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FY25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14692820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Major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90451870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Significant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06616763"/>
                  </a:ext>
                </a:extLst>
              </a:tr>
              <a:tr h="2877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Critical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0088534"/>
                  </a:ext>
                </a:extLst>
              </a:tr>
              <a:tr h="2877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60699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0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80793"/>
          </a:xfrm>
        </p:spPr>
        <p:txBody>
          <a:bodyPr/>
          <a:lstStyle/>
          <a:p>
            <a:r>
              <a:rPr lang="en-US" dirty="0"/>
              <a:t>PIP-II Major Procurements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8905" y="6495482"/>
            <a:ext cx="813290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987311"/>
              </p:ext>
            </p:extLst>
          </p:nvPr>
        </p:nvGraphicFramePr>
        <p:xfrm>
          <a:off x="748632" y="1390316"/>
          <a:ext cx="6903452" cy="43254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931036">
                  <a:extLst>
                    <a:ext uri="{9D8B030D-6E8A-4147-A177-3AD203B41FA5}">
                      <a16:colId xmlns:a16="http://schemas.microsoft.com/office/drawing/2014/main" val="1403992643"/>
                    </a:ext>
                  </a:extLst>
                </a:gridCol>
                <a:gridCol w="986208">
                  <a:extLst>
                    <a:ext uri="{9D8B030D-6E8A-4147-A177-3AD203B41FA5}">
                      <a16:colId xmlns:a16="http://schemas.microsoft.com/office/drawing/2014/main" val="1770881381"/>
                    </a:ext>
                  </a:extLst>
                </a:gridCol>
                <a:gridCol w="986208">
                  <a:extLst>
                    <a:ext uri="{9D8B030D-6E8A-4147-A177-3AD203B41FA5}">
                      <a16:colId xmlns:a16="http://schemas.microsoft.com/office/drawing/2014/main" val="3198248044"/>
                    </a:ext>
                  </a:extLst>
                </a:gridCol>
              </a:tblGrid>
              <a:tr h="973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Activity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Scheduled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 Issue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Budgeted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Cost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($FY16)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32906"/>
                  </a:ext>
                </a:extLst>
              </a:tr>
              <a:tr h="3244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Conventional Facilities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69211341"/>
                  </a:ext>
                </a:extLst>
              </a:tr>
              <a:tr h="4325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CF – SitePrep – CoS: Site Prep Construction Subcontract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6/19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 18,429,000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95595037"/>
                  </a:ext>
                </a:extLst>
              </a:tr>
              <a:tr h="4325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CF – CryoBldg – CoS: Cryo Plant Construction Subcontract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3/20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12,906,000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1462100"/>
                  </a:ext>
                </a:extLst>
              </a:tr>
              <a:tr h="4325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CF – UtilityBldg – CoS: Utility Plant Construction Subcontract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9/20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5,980,000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435085"/>
                  </a:ext>
                </a:extLst>
              </a:tr>
              <a:tr h="4325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CF – HighBay – CoS: High Bay Bldg Construction Subcontract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4/20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12,939,000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5379763"/>
                  </a:ext>
                </a:extLst>
              </a:tr>
              <a:tr h="4325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CF – LTunnel – CoS: Linac Tunnel Construction Subcontract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10/20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8,918,000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787718"/>
                  </a:ext>
                </a:extLst>
              </a:tr>
              <a:tr h="4325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CF – LGallery – CoS: Linac Gallery Construction Subcontract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8/21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13,549,000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73148323"/>
                  </a:ext>
                </a:extLst>
              </a:tr>
              <a:tr h="4325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CF – BTL – CoS: Beam Transfer Line Enclosure Subcontract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8,771,000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6554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15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80793"/>
          </a:xfrm>
        </p:spPr>
        <p:txBody>
          <a:bodyPr/>
          <a:lstStyle/>
          <a:p>
            <a:r>
              <a:rPr lang="en-US" dirty="0"/>
              <a:t>PIP-II Significant Procurements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120476"/>
              </p:ext>
            </p:extLst>
          </p:nvPr>
        </p:nvGraphicFramePr>
        <p:xfrm>
          <a:off x="1048084" y="1069474"/>
          <a:ext cx="5901356" cy="521368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229291">
                  <a:extLst>
                    <a:ext uri="{9D8B030D-6E8A-4147-A177-3AD203B41FA5}">
                      <a16:colId xmlns:a16="http://schemas.microsoft.com/office/drawing/2014/main" val="2950125924"/>
                    </a:ext>
                  </a:extLst>
                </a:gridCol>
                <a:gridCol w="845858">
                  <a:extLst>
                    <a:ext uri="{9D8B030D-6E8A-4147-A177-3AD203B41FA5}">
                      <a16:colId xmlns:a16="http://schemas.microsoft.com/office/drawing/2014/main" val="1971856937"/>
                    </a:ext>
                  </a:extLst>
                </a:gridCol>
                <a:gridCol w="826207">
                  <a:extLst>
                    <a:ext uri="{9D8B030D-6E8A-4147-A177-3AD203B41FA5}">
                      <a16:colId xmlns:a16="http://schemas.microsoft.com/office/drawing/2014/main" val="2694056917"/>
                    </a:ext>
                  </a:extLst>
                </a:gridCol>
              </a:tblGrid>
              <a:tr h="670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Activity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Scheduled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 Issue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Budgeted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Cost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($FY16)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449229"/>
                  </a:ext>
                </a:extLst>
              </a:tr>
              <a:tr h="2234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3354417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SSR1 - 2ndCM - BCAV - Cav - 9CavProdCONTR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5/19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618,710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58697444"/>
                  </a:ext>
                </a:extLst>
              </a:tr>
              <a:tr h="1489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SSR1 - 2ndCM - DCAV - 9CouplProdCONTR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6/19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592,448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163431"/>
                  </a:ext>
                </a:extLst>
              </a:tr>
              <a:tr h="2234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266092"/>
                  </a:ext>
                </a:extLst>
              </a:tr>
              <a:tr h="2234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SSR2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1413809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– SSR2 –1stCM – BCAV – Cav – 20NbProdCONTR (FV) – ConstrPh (for 4 Pre-Prod + 16 Prod Cavities)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2/20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1,965,000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409303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– SSR2 – 2</a:t>
                      </a:r>
                      <a:r>
                        <a:rPr lang="en-US" sz="800" baseline="30000">
                          <a:effectLst/>
                        </a:rPr>
                        <a:t>nd</a:t>
                      </a:r>
                      <a:r>
                        <a:rPr lang="en-US" sz="800">
                          <a:effectLst/>
                        </a:rPr>
                        <a:t>-7thCM – BCAV – Cav – 16CavProdCONTR (FV) –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8/22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1,572,000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5790107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– SSR2 – 2</a:t>
                      </a:r>
                      <a:r>
                        <a:rPr lang="en-US" sz="800" baseline="30000">
                          <a:effectLst/>
                        </a:rPr>
                        <a:t>nd</a:t>
                      </a:r>
                      <a:r>
                        <a:rPr lang="en-US" sz="800">
                          <a:effectLst/>
                        </a:rPr>
                        <a:t>-7thCM – DCAV – 14CouplProdCONTR (FV) –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4/22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825,300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0734266"/>
                  </a:ext>
                </a:extLst>
              </a:tr>
              <a:tr h="1489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– 2</a:t>
                      </a:r>
                      <a:r>
                        <a:rPr lang="en-US" sz="800" baseline="30000">
                          <a:effectLst/>
                        </a:rPr>
                        <a:t>nd</a:t>
                      </a:r>
                      <a:r>
                        <a:rPr lang="en-US" sz="800">
                          <a:effectLst/>
                        </a:rPr>
                        <a:t>-7thCM - DCAV – 16HeVProdCONTR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7/22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786,000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9792769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SSR2 - 2nd-7thCM - INT - CMComp - 6MagnShCONTR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1/24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589,500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2691325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SSR2 - 2nd-7thCM - INT - CMComp - 6VacuumVCONTR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1/24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884,250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757704"/>
                  </a:ext>
                </a:extLst>
              </a:tr>
              <a:tr h="2234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905251"/>
                  </a:ext>
                </a:extLst>
              </a:tr>
              <a:tr h="2234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HB650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6680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HB650 - 1stCM - DCAV - 8CouplProdCONTR (FV) –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9/19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510,900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6144295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HB650 - 2nd-4thCM - BCAV - 10NbProdCONTR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1/19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736,875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1820341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HB650 - 2nd-4thCM - BCAV - Cav - 10CavProdCONTR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1/22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982,500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841043"/>
                  </a:ext>
                </a:extLst>
              </a:tr>
              <a:tr h="297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HB650 - 2nd-4thCM - DCAV - 8CouplProdCONTR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7/21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510,900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20821019"/>
                  </a:ext>
                </a:extLst>
              </a:tr>
              <a:tr h="1489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HB650 - 2nd-4thCM - DCAV - 18MagShCONTR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6/21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618,975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0862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624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80793"/>
          </a:xfrm>
        </p:spPr>
        <p:txBody>
          <a:bodyPr/>
          <a:lstStyle/>
          <a:p>
            <a:r>
              <a:rPr lang="en-US" dirty="0"/>
              <a:t>PIP-II Significant Procurements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42953"/>
              </p:ext>
            </p:extLst>
          </p:nvPr>
        </p:nvGraphicFramePr>
        <p:xfrm>
          <a:off x="1112253" y="1278021"/>
          <a:ext cx="5833979" cy="447842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81005">
                  <a:extLst>
                    <a:ext uri="{9D8B030D-6E8A-4147-A177-3AD203B41FA5}">
                      <a16:colId xmlns:a16="http://schemas.microsoft.com/office/drawing/2014/main" val="2045866358"/>
                    </a:ext>
                  </a:extLst>
                </a:gridCol>
                <a:gridCol w="836201">
                  <a:extLst>
                    <a:ext uri="{9D8B030D-6E8A-4147-A177-3AD203B41FA5}">
                      <a16:colId xmlns:a16="http://schemas.microsoft.com/office/drawing/2014/main" val="1581049718"/>
                    </a:ext>
                  </a:extLst>
                </a:gridCol>
                <a:gridCol w="816773">
                  <a:extLst>
                    <a:ext uri="{9D8B030D-6E8A-4147-A177-3AD203B41FA5}">
                      <a16:colId xmlns:a16="http://schemas.microsoft.com/office/drawing/2014/main" val="2431852492"/>
                    </a:ext>
                  </a:extLst>
                </a:gridCol>
              </a:tblGrid>
              <a:tr h="959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Activity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Scheduled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 Issue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Budgeted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Cost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($FY16)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992926"/>
                  </a:ext>
                </a:extLst>
              </a:tr>
              <a:tr h="319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RF Power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206630"/>
                  </a:ext>
                </a:extLst>
              </a:tr>
              <a:tr h="21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PIP-II/325MHz - 20kWRFDistCONTR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7/21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707,000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2249090"/>
                  </a:ext>
                </a:extLst>
              </a:tr>
              <a:tr h="21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PIP-II/650MHz - 33CircProdCONTR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7/22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583,605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6285801"/>
                  </a:ext>
                </a:extLst>
              </a:tr>
              <a:tr h="21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PIP-II/650MHz - 40kWRFDistCONTR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11/21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1,455,300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0329893"/>
                  </a:ext>
                </a:extLst>
              </a:tr>
              <a:tr h="21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PIP-II/650MHz - 21CircProdCONTR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7/23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589,500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6547060"/>
                  </a:ext>
                </a:extLst>
              </a:tr>
              <a:tr h="21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PIP-II/650MHz - 70kWRFDistnCONTR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3/22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1,099,200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7133432"/>
                  </a:ext>
                </a:extLst>
              </a:tr>
              <a:tr h="319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772356"/>
                  </a:ext>
                </a:extLst>
              </a:tr>
              <a:tr h="319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Cryogenics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58876513"/>
                  </a:ext>
                </a:extLst>
              </a:tr>
              <a:tr h="21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– CRYO - PIP-IICDS: PIP-II CDS Contract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3/22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3,629,112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3847881"/>
                  </a:ext>
                </a:extLst>
              </a:tr>
              <a:tr h="21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CRYO - PIP-IICryoP – InstCONTR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1/22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4,863,413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0583323"/>
                  </a:ext>
                </a:extLst>
              </a:tr>
              <a:tr h="319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4520072"/>
                  </a:ext>
                </a:extLst>
              </a:tr>
              <a:tr h="319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Conventional Facilities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1704939"/>
                  </a:ext>
                </a:extLst>
              </a:tr>
              <a:tr h="426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CF – BoosterConn – CoS: Booster Connection Construction Subcontract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4/24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4,147,000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9551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800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80793"/>
          </a:xfrm>
        </p:spPr>
        <p:txBody>
          <a:bodyPr/>
          <a:lstStyle/>
          <a:p>
            <a:r>
              <a:rPr lang="en-US" dirty="0"/>
              <a:t>PIP-II Critical Procurements &gt;$100K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589998"/>
              </p:ext>
            </p:extLst>
          </p:nvPr>
        </p:nvGraphicFramePr>
        <p:xfrm>
          <a:off x="1242728" y="1027221"/>
          <a:ext cx="5024388" cy="518107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88848">
                  <a:extLst>
                    <a:ext uri="{9D8B030D-6E8A-4147-A177-3AD203B41FA5}">
                      <a16:colId xmlns:a16="http://schemas.microsoft.com/office/drawing/2014/main" val="48474174"/>
                    </a:ext>
                  </a:extLst>
                </a:gridCol>
                <a:gridCol w="717770">
                  <a:extLst>
                    <a:ext uri="{9D8B030D-6E8A-4147-A177-3AD203B41FA5}">
                      <a16:colId xmlns:a16="http://schemas.microsoft.com/office/drawing/2014/main" val="498661251"/>
                    </a:ext>
                  </a:extLst>
                </a:gridCol>
                <a:gridCol w="717770">
                  <a:extLst>
                    <a:ext uri="{9D8B030D-6E8A-4147-A177-3AD203B41FA5}">
                      <a16:colId xmlns:a16="http://schemas.microsoft.com/office/drawing/2014/main" val="2803457731"/>
                    </a:ext>
                  </a:extLst>
                </a:gridCol>
              </a:tblGrid>
              <a:tr h="582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Activity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Scheduled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 Issue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Budgeted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Cost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($FY16)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4943565"/>
                  </a:ext>
                </a:extLst>
              </a:tr>
              <a:tr h="1942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WFE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0767310"/>
                  </a:ext>
                </a:extLst>
              </a:tr>
              <a:tr h="129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WFE – IS – ISrc2CONTR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1/21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201,331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2186769"/>
                  </a:ext>
                </a:extLst>
              </a:tr>
              <a:tr h="259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WFE – MEBT – forPIP-II – 5BunchCavProdCONTR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1/21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400,000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476658"/>
                  </a:ext>
                </a:extLst>
              </a:tr>
              <a:tr h="1942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1383682"/>
                  </a:ext>
                </a:extLst>
              </a:tr>
              <a:tr h="1942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027504"/>
                  </a:ext>
                </a:extLst>
              </a:tr>
              <a:tr h="259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SSR1 - 2ndCM - BCAV - Cav - 9NbProdCONTR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4/18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497,833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29725997"/>
                  </a:ext>
                </a:extLst>
              </a:tr>
              <a:tr h="259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SSR1 - 2ndCM - DCAV – 9TunersProdCONTR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265,275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0672949"/>
                  </a:ext>
                </a:extLst>
              </a:tr>
              <a:tr h="129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SSR1 - 2ndCM - DCAV - 9HeVProdCONTR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451,950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2873638"/>
                  </a:ext>
                </a:extLst>
              </a:tr>
              <a:tr h="259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SSR1 - 2ndCM - STRING - FocElem - 4SolProdCONTR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9/19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178,422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7876963"/>
                  </a:ext>
                </a:extLst>
              </a:tr>
              <a:tr h="259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SSR1 - 2ndCM - INT - CMComp - 1VVProdCONTR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5/20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147,375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3108244"/>
                  </a:ext>
                </a:extLst>
              </a:tr>
              <a:tr h="1942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9646930"/>
                  </a:ext>
                </a:extLst>
              </a:tr>
              <a:tr h="1942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SSR2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0265755"/>
                  </a:ext>
                </a:extLst>
              </a:tr>
              <a:tr h="129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SSR2 - 1stCM - BCAV - Cav – 2NbProtCONTR (FV)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7/18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196,500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6782869"/>
                  </a:ext>
                </a:extLst>
              </a:tr>
              <a:tr h="259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SSR2 - 1stCM - BCAV - Cav – 2CavProtCONTR (FV)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7/19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196,500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078157"/>
                  </a:ext>
                </a:extLst>
              </a:tr>
              <a:tr h="259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SSR2 - 1stCM - BCAV - Cav – 4CavProdCONTR (FV) –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3/21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393,000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4282725"/>
                  </a:ext>
                </a:extLst>
              </a:tr>
              <a:tr h="129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SSR2 - 1stCM - DCAV – 2CouplProtCONTR (FV)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10/17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117,900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8204698"/>
                  </a:ext>
                </a:extLst>
              </a:tr>
              <a:tr h="129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SSR2 - 1stCM - DCAV – 6CouplProdCONTR (FV) –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353,700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6191893"/>
                  </a:ext>
                </a:extLst>
              </a:tr>
              <a:tr h="129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SSR2 - 1stCM - DCAV – 5TunersProdCONTR-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176,850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509873"/>
                  </a:ext>
                </a:extLst>
              </a:tr>
              <a:tr h="129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SSR2 - 1stCM - DCAV – 4HeVProdCONTR –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196,500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460761"/>
                  </a:ext>
                </a:extLst>
              </a:tr>
              <a:tr h="259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SSR2 - 1stCM - STRING - FocElem - 4SolenCONTR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142,560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0647287"/>
                  </a:ext>
                </a:extLst>
              </a:tr>
              <a:tr h="129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SSR2 - 1stCM - INT - CMComp – 1VVCONTR (FV) –ConstrPh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1/23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147,375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7921961"/>
                  </a:ext>
                </a:extLst>
              </a:tr>
              <a:tr h="259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– 2</a:t>
                      </a:r>
                      <a:r>
                        <a:rPr lang="en-US" sz="800" baseline="30000">
                          <a:effectLst/>
                        </a:rPr>
                        <a:t>nd</a:t>
                      </a:r>
                      <a:r>
                        <a:rPr lang="en-US" sz="800">
                          <a:effectLst/>
                        </a:rPr>
                        <a:t>-7thCM - DCAV – 14TunersProdCONTR-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 412,650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3186942"/>
                  </a:ext>
                </a:extLst>
              </a:tr>
              <a:tr h="259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SSR2 - 2nd-7thCM - COLDMASS - CMComp - 6ThShCONTR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1/24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206,325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7220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727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80793"/>
          </a:xfrm>
        </p:spPr>
        <p:txBody>
          <a:bodyPr/>
          <a:lstStyle/>
          <a:p>
            <a:r>
              <a:rPr lang="en-US" dirty="0"/>
              <a:t>PIP-II Critical Procurements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261415"/>
              </p:ext>
            </p:extLst>
          </p:nvPr>
        </p:nvGraphicFramePr>
        <p:xfrm>
          <a:off x="1173211" y="1084438"/>
          <a:ext cx="4981610" cy="25196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58292">
                  <a:extLst>
                    <a:ext uri="{9D8B030D-6E8A-4147-A177-3AD203B41FA5}">
                      <a16:colId xmlns:a16="http://schemas.microsoft.com/office/drawing/2014/main" val="4098870676"/>
                    </a:ext>
                  </a:extLst>
                </a:gridCol>
                <a:gridCol w="711659">
                  <a:extLst>
                    <a:ext uri="{9D8B030D-6E8A-4147-A177-3AD203B41FA5}">
                      <a16:colId xmlns:a16="http://schemas.microsoft.com/office/drawing/2014/main" val="2587698764"/>
                    </a:ext>
                  </a:extLst>
                </a:gridCol>
                <a:gridCol w="711659">
                  <a:extLst>
                    <a:ext uri="{9D8B030D-6E8A-4147-A177-3AD203B41FA5}">
                      <a16:colId xmlns:a16="http://schemas.microsoft.com/office/drawing/2014/main" val="304406880"/>
                    </a:ext>
                  </a:extLst>
                </a:gridCol>
              </a:tblGrid>
              <a:tr h="6871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Activity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Scheduled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 Issue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Budgeted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Cost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($FY16)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849872"/>
                  </a:ext>
                </a:extLst>
              </a:tr>
              <a:tr h="229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RF Power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50702062"/>
                  </a:ext>
                </a:extLst>
              </a:tr>
              <a:tr h="305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– PIP2IT – HWR/162.5MHz - 7of7kWSSAprodCONTR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425,098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8654317"/>
                  </a:ext>
                </a:extLst>
              </a:tr>
              <a:tr h="305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– PIP2IT - SSR1/325MHz - 9CircProdCONTR (FV)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2/19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125,000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0932027"/>
                  </a:ext>
                </a:extLst>
              </a:tr>
              <a:tr h="1527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TI - CMTS/650MHz - 6CircProdCONTR (FV)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2/19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141,480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78666263"/>
                  </a:ext>
                </a:extLst>
              </a:tr>
              <a:tr h="1527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PIP-II/325MHz - 7kWRFDistnCONTR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256,000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7429090"/>
                  </a:ext>
                </a:extLst>
              </a:tr>
              <a:tr h="1527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PIP-II/325MHz - 30CircProdCONTR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294,750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024001"/>
                  </a:ext>
                </a:extLst>
              </a:tr>
              <a:tr h="1527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122370"/>
                  </a:ext>
                </a:extLst>
              </a:tr>
              <a:tr h="229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Cryogenics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9659738"/>
                  </a:ext>
                </a:extLst>
              </a:tr>
              <a:tr h="1527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– CRYO – PIP2ITCDS – CavTL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384,157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65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005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80793"/>
          </a:xfrm>
        </p:spPr>
        <p:txBody>
          <a:bodyPr/>
          <a:lstStyle/>
          <a:p>
            <a:r>
              <a:rPr lang="en-US" dirty="0"/>
              <a:t>PIP-II Critical Procurements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26179"/>
              </p:ext>
            </p:extLst>
          </p:nvPr>
        </p:nvGraphicFramePr>
        <p:xfrm>
          <a:off x="1315453" y="1443789"/>
          <a:ext cx="5213683" cy="345546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24059">
                  <a:extLst>
                    <a:ext uri="{9D8B030D-6E8A-4147-A177-3AD203B41FA5}">
                      <a16:colId xmlns:a16="http://schemas.microsoft.com/office/drawing/2014/main" val="1269400990"/>
                    </a:ext>
                  </a:extLst>
                </a:gridCol>
                <a:gridCol w="744812">
                  <a:extLst>
                    <a:ext uri="{9D8B030D-6E8A-4147-A177-3AD203B41FA5}">
                      <a16:colId xmlns:a16="http://schemas.microsoft.com/office/drawing/2014/main" val="241820507"/>
                    </a:ext>
                  </a:extLst>
                </a:gridCol>
                <a:gridCol w="744812">
                  <a:extLst>
                    <a:ext uri="{9D8B030D-6E8A-4147-A177-3AD203B41FA5}">
                      <a16:colId xmlns:a16="http://schemas.microsoft.com/office/drawing/2014/main" val="3476133417"/>
                    </a:ext>
                  </a:extLst>
                </a:gridCol>
              </a:tblGrid>
              <a:tr h="6910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Activity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Scheduled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 Issue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Budgeted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Cost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($FY16)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2125280"/>
                  </a:ext>
                </a:extLst>
              </a:tr>
              <a:tr h="2303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RF Power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95272381"/>
                  </a:ext>
                </a:extLst>
              </a:tr>
              <a:tr h="307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– PIP2IT – HWR/162.5MHz - 7of7kWSSAprodCONTR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425,098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65792214"/>
                  </a:ext>
                </a:extLst>
              </a:tr>
              <a:tr h="307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– PIP2IT – HWR/162.5MHz – 5CircProdCONTR (FV)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36,050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63156188"/>
                  </a:ext>
                </a:extLst>
              </a:tr>
              <a:tr h="307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– PIP2IT - SSR1/325MHz - 9CircProdCONTR (FV)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2/19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125,000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76487378"/>
                  </a:ext>
                </a:extLst>
              </a:tr>
              <a:tr h="307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PIP2IT - SSR2/325MHz - 5CircProdCONTR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2/19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7639611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TI - CMTS/650MHz - 6CircProdCONTR (FV)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2/19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141,480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34552963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PIP-II/162.5MHz – 7kWRFDistrCONTR –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72,000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8335808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PIP-II/325MHz - 8CircProdCONTR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78,600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975961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PIP-II/325MHz - 7kWRFDistnCONTR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256,000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161029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- RF - PIP-II/325MHz - 30CircProdCONTR (FV) - ConstrPh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294,750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687979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5511388"/>
                  </a:ext>
                </a:extLst>
              </a:tr>
              <a:tr h="2303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Cryogenics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3556184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Linac – CRYO – PIP2ITCDS – CavTL – R&amp;DPh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3/22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384,157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522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74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80793"/>
          </a:xfrm>
        </p:spPr>
        <p:txBody>
          <a:bodyPr/>
          <a:lstStyle/>
          <a:p>
            <a:r>
              <a:rPr lang="en-US" dirty="0"/>
              <a:t>PIP-II Foreign Procurements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291161"/>
              </p:ext>
            </p:extLst>
          </p:nvPr>
        </p:nvGraphicFramePr>
        <p:xfrm>
          <a:off x="1769979" y="1042737"/>
          <a:ext cx="4507832" cy="521369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05417">
                  <a:extLst>
                    <a:ext uri="{9D8B030D-6E8A-4147-A177-3AD203B41FA5}">
                      <a16:colId xmlns:a16="http://schemas.microsoft.com/office/drawing/2014/main" val="324641056"/>
                    </a:ext>
                  </a:extLst>
                </a:gridCol>
                <a:gridCol w="865320">
                  <a:extLst>
                    <a:ext uri="{9D8B030D-6E8A-4147-A177-3AD203B41FA5}">
                      <a16:colId xmlns:a16="http://schemas.microsoft.com/office/drawing/2014/main" val="161361999"/>
                    </a:ext>
                  </a:extLst>
                </a:gridCol>
                <a:gridCol w="837095">
                  <a:extLst>
                    <a:ext uri="{9D8B030D-6E8A-4147-A177-3AD203B41FA5}">
                      <a16:colId xmlns:a16="http://schemas.microsoft.com/office/drawing/2014/main" val="1550231179"/>
                    </a:ext>
                  </a:extLst>
                </a:gridCol>
              </a:tblGrid>
              <a:tr h="6022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Activity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Name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Scheduled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 Issue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Budgeted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($FY16)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3475543053"/>
                  </a:ext>
                </a:extLst>
              </a:tr>
              <a:tr h="173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SSR1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348867117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- SSR1 - 2ndCM - BCAV - Cav - 9CavProdCONTR (FV) -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5/19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618,710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2786301430"/>
                  </a:ext>
                </a:extLst>
              </a:tr>
              <a:tr h="173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4042803723"/>
                  </a:ext>
                </a:extLst>
              </a:tr>
              <a:tr h="173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SSR2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1694152143"/>
                  </a:ext>
                </a:extLst>
              </a:tr>
              <a:tr h="351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– SSR2 – 1stCM – BCAV – Cav – 20NbProdCONTR (FV) – ConstrPh (for 4 Pre-Prod + 16 Prod Cavities)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2/20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1,965,000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3551908108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– SSR2 – 2</a:t>
                      </a:r>
                      <a:r>
                        <a:rPr lang="en-US" sz="700" baseline="30000">
                          <a:effectLst/>
                        </a:rPr>
                        <a:t>nd</a:t>
                      </a:r>
                      <a:r>
                        <a:rPr lang="en-US" sz="700">
                          <a:effectLst/>
                        </a:rPr>
                        <a:t>-7thCM – BCAV – Cav – 16CavProdCONTR (FV) –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8/22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1,572,000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4203019660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– SSR2 – 2</a:t>
                      </a:r>
                      <a:r>
                        <a:rPr lang="en-US" sz="700" baseline="30000">
                          <a:effectLst/>
                        </a:rPr>
                        <a:t>nd</a:t>
                      </a:r>
                      <a:r>
                        <a:rPr lang="en-US" sz="700">
                          <a:effectLst/>
                        </a:rPr>
                        <a:t>-7thCM – DCAV – 14CouplProdCONTR (FV) –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4/22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825,300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517683036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- SSR2 - 2nd-7thCM - INT - CMComp - 6VacuumVCONTR (FV) -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1/24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884,250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4012418986"/>
                  </a:ext>
                </a:extLst>
              </a:tr>
              <a:tr h="117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1471884078"/>
                  </a:ext>
                </a:extLst>
              </a:tr>
              <a:tr h="173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HB650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1848110854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- HB650 - 1stCM - DCAV - 8CouplProdCONTR (FV) –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9/19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510,900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3024635460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- HB650 - 2nd-4thCM - BCAV - 10NbProdCONTR (FV) -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1/19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736,875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113693541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- HB650 - 2nd-4thCM - BCAV - Cav - 10CavProdCONTR (FV) -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1/22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982,500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2177293796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- HB650 - 2nd-4thCM - DCAV - 8CouplProdCONTR (FV) -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7/21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510,900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3010955716"/>
                  </a:ext>
                </a:extLst>
              </a:tr>
              <a:tr h="117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3487848711"/>
                  </a:ext>
                </a:extLst>
              </a:tr>
              <a:tr h="173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RF Power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3113450680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- RF - PIP-II/650MHz - 33CircProdCONTR (FV) -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6/23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583,605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738157276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- RF - PIP-II/650MHz - 21CircProdCONTR (FV) -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5/24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589,500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2227468064"/>
                  </a:ext>
                </a:extLst>
              </a:tr>
              <a:tr h="173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96473472"/>
                  </a:ext>
                </a:extLst>
              </a:tr>
              <a:tr h="173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Cryogenics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2776658567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– CRYO - PIP-IICDS: PIP-II CDS Contract (FV) -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3/22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3,629,112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b"/>
                </a:tc>
                <a:extLst>
                  <a:ext uri="{0D108BD9-81ED-4DB2-BD59-A6C34878D82A}">
                    <a16:rowId xmlns:a16="http://schemas.microsoft.com/office/drawing/2014/main" val="670116876"/>
                  </a:ext>
                </a:extLst>
              </a:tr>
              <a:tr h="234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Linac - CRYO - PIP-IICryoP – InstCONTR (FV) - ConstrPh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1/22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4,863,413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2812282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17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Procurement Functions  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Operations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Responsibilities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Cycle Times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Advanced Procurement Planning and Communications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Procurement Obligations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</a:t>
            </a:r>
            <a:r>
              <a:rPr lang="en-US" dirty="0"/>
              <a:t>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67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Messages:</a:t>
            </a:r>
          </a:p>
          <a:p>
            <a:pPr lvl="1"/>
            <a:r>
              <a:rPr lang="en-US" dirty="0"/>
              <a:t>Procurement policies and procedures are well established</a:t>
            </a:r>
          </a:p>
          <a:p>
            <a:pPr lvl="1"/>
            <a:r>
              <a:rPr lang="en-US" dirty="0"/>
              <a:t>Procurement staff have experience in procurement of the supply, fabrication, and construction requirements of this project</a:t>
            </a:r>
          </a:p>
          <a:p>
            <a:pPr lvl="1"/>
            <a:r>
              <a:rPr lang="en-US" dirty="0"/>
              <a:t>The procurement department is motivated, qualified, and ready to deliver</a:t>
            </a:r>
          </a:p>
          <a:p>
            <a:pPr lvl="1"/>
            <a:r>
              <a:rPr lang="en-US" dirty="0"/>
              <a:t>We are ready for CD-1 and look forward to your feedback</a:t>
            </a:r>
          </a:p>
          <a:p>
            <a:pPr lvl="1"/>
            <a:r>
              <a:rPr lang="en-US" dirty="0"/>
              <a:t>Thank you for your attention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12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8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Procurement Manager – PIP-II</a:t>
            </a:r>
          </a:p>
          <a:p>
            <a:r>
              <a:rPr lang="en-US" dirty="0"/>
              <a:t>Relevant experience:</a:t>
            </a:r>
          </a:p>
          <a:p>
            <a:pPr lvl="1"/>
            <a:r>
              <a:rPr lang="en-US" dirty="0"/>
              <a:t>FNAL Procurement Supervisor – Construction Group</a:t>
            </a:r>
          </a:p>
          <a:p>
            <a:pPr lvl="1"/>
            <a:r>
              <a:rPr lang="en-US" dirty="0"/>
              <a:t>Procurement Manager – US HL-LHC AUP</a:t>
            </a:r>
          </a:p>
          <a:p>
            <a:pPr lvl="1"/>
            <a:r>
              <a:rPr lang="en-US" dirty="0"/>
              <a:t>SBN Procurement Liaison</a:t>
            </a:r>
          </a:p>
          <a:p>
            <a:pPr lvl="1"/>
            <a:r>
              <a:rPr lang="en-US" dirty="0"/>
              <a:t>Former LBNF Procurement Manger</a:t>
            </a:r>
          </a:p>
          <a:p>
            <a:pPr lvl="1"/>
            <a:r>
              <a:rPr lang="en-US" dirty="0"/>
              <a:t>27 Years of Procurement Management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5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the PIP-II Project by providing subcontracting services in a helpful, effective, and timely manner.</a:t>
            </a:r>
          </a:p>
          <a:p>
            <a:endParaRPr lang="en-US" dirty="0"/>
          </a:p>
          <a:p>
            <a:r>
              <a:rPr lang="en-US" dirty="0"/>
              <a:t>This includes a strong emphasis on advance acquisition planning for large, and complex procurement actions. </a:t>
            </a:r>
          </a:p>
          <a:p>
            <a:pPr lvl="1"/>
            <a:r>
              <a:rPr lang="en-US" dirty="0">
                <a:cs typeface="Helvetica" panose="020B0604020202020204" pitchFamily="34" charset="0"/>
              </a:rPr>
              <a:t>Support Procurement Requirements from Initial Development to Closeout</a:t>
            </a:r>
          </a:p>
          <a:p>
            <a:pPr lvl="1"/>
            <a:r>
              <a:rPr lang="en-US" dirty="0">
                <a:cs typeface="Helvetica" panose="020B0604020202020204" pitchFamily="34" charset="0"/>
              </a:rPr>
              <a:t>Adhere to a Best Value Philosophy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1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Helvetica" panose="020B0604020202020204" pitchFamily="34" charset="0"/>
              </a:rPr>
              <a:t>Procurement Administrator Responsible </a:t>
            </a:r>
          </a:p>
          <a:p>
            <a:pPr marL="0" indent="0">
              <a:buNone/>
            </a:pPr>
            <a:r>
              <a:rPr lang="en-US" dirty="0">
                <a:cs typeface="Helvetica" panose="020B0604020202020204" pitchFamily="34" charset="0"/>
              </a:rPr>
              <a:t>    “From Cradle to Grave”:</a:t>
            </a:r>
          </a:p>
          <a:p>
            <a:pPr lvl="1"/>
            <a:r>
              <a:rPr lang="en-US" dirty="0">
                <a:cs typeface="Helvetica" panose="020B0604020202020204" pitchFamily="34" charset="0"/>
              </a:rPr>
              <a:t>Planning</a:t>
            </a:r>
          </a:p>
          <a:p>
            <a:pPr lvl="1"/>
            <a:r>
              <a:rPr lang="en-US" dirty="0">
                <a:cs typeface="Helvetica" panose="020B0604020202020204" pitchFamily="34" charset="0"/>
              </a:rPr>
              <a:t>Developing</a:t>
            </a:r>
          </a:p>
          <a:p>
            <a:pPr lvl="1"/>
            <a:r>
              <a:rPr lang="en-US" dirty="0">
                <a:cs typeface="Helvetica" panose="020B0604020202020204" pitchFamily="34" charset="0"/>
              </a:rPr>
              <a:t>Negotiating</a:t>
            </a:r>
          </a:p>
          <a:p>
            <a:pPr lvl="1"/>
            <a:r>
              <a:rPr lang="en-US" dirty="0">
                <a:cs typeface="Helvetica" panose="020B0604020202020204" pitchFamily="34" charset="0"/>
              </a:rPr>
              <a:t>Awarding</a:t>
            </a:r>
          </a:p>
          <a:p>
            <a:pPr lvl="1"/>
            <a:r>
              <a:rPr lang="en-US" dirty="0">
                <a:cs typeface="Helvetica" panose="020B0604020202020204" pitchFamily="34" charset="0"/>
              </a:rPr>
              <a:t>Administration</a:t>
            </a:r>
          </a:p>
          <a:p>
            <a:pPr lvl="1"/>
            <a:r>
              <a:rPr lang="en-US" dirty="0">
                <a:cs typeface="Helvetica" panose="020B0604020202020204" pitchFamily="34" charset="0"/>
              </a:rPr>
              <a:t>Close-Out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Procedural Requirements based on:</a:t>
            </a:r>
          </a:p>
          <a:p>
            <a:pPr lvl="1"/>
            <a:r>
              <a:rPr lang="en-US" dirty="0"/>
              <a:t>FRA Prime Contract</a:t>
            </a:r>
          </a:p>
          <a:p>
            <a:pPr lvl="1"/>
            <a:r>
              <a:rPr lang="en-US" dirty="0"/>
              <a:t>Commercially Accepted Practices</a:t>
            </a:r>
          </a:p>
          <a:p>
            <a:pPr lvl="1"/>
            <a:r>
              <a:rPr lang="en-US" dirty="0"/>
              <a:t>DOE Acquisition Regulations</a:t>
            </a:r>
          </a:p>
          <a:p>
            <a:pPr lvl="1"/>
            <a:r>
              <a:rPr lang="en-US" dirty="0"/>
              <a:t>Federal Acquisition Regulations</a:t>
            </a:r>
          </a:p>
          <a:p>
            <a:pPr lvl="1"/>
            <a:r>
              <a:rPr lang="en-US" dirty="0"/>
              <a:t>DOE Property Management Regulations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5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Staffing Resources </a:t>
            </a:r>
          </a:p>
          <a:p>
            <a:pPr lvl="1">
              <a:defRPr/>
            </a:pPr>
            <a:r>
              <a:rPr lang="en-US" dirty="0"/>
              <a:t>Initial support to be augmented by existing Procurement Manager associated with the project team</a:t>
            </a:r>
          </a:p>
          <a:p>
            <a:pPr lvl="2">
              <a:defRPr/>
            </a:pPr>
            <a:r>
              <a:rPr lang="en-US" dirty="0"/>
              <a:t>Supplemented by existing specialized procurement support, as required</a:t>
            </a:r>
          </a:p>
          <a:p>
            <a:pPr lvl="3">
              <a:defRPr/>
            </a:pPr>
            <a:r>
              <a:rPr lang="en-US" sz="2000" dirty="0"/>
              <a:t>Lab and University </a:t>
            </a:r>
          </a:p>
          <a:p>
            <a:pPr lvl="3">
              <a:defRPr/>
            </a:pPr>
            <a:r>
              <a:rPr lang="en-US" sz="2000" dirty="0"/>
              <a:t>Fabrication</a:t>
            </a:r>
          </a:p>
          <a:p>
            <a:pPr lvl="3">
              <a:defRPr/>
            </a:pPr>
            <a:r>
              <a:rPr lang="en-US" sz="2000" dirty="0"/>
              <a:t>Construction</a:t>
            </a:r>
          </a:p>
          <a:p>
            <a:pPr lvl="3">
              <a:defRPr/>
            </a:pPr>
            <a:r>
              <a:rPr lang="en-US" sz="2000" dirty="0"/>
              <a:t>Standard Commercial Items</a:t>
            </a:r>
          </a:p>
          <a:p>
            <a:pPr lvl="1">
              <a:defRPr/>
            </a:pPr>
            <a:r>
              <a:rPr lang="en-US"/>
              <a:t>Future direct support of the PIP-II project team by the Procurement Manager will be on a part time (50%) basis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1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Procurement Staff Responsibilities</a:t>
            </a:r>
          </a:p>
          <a:p>
            <a:pPr lvl="1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Weekly and Ad-Hoc project team meetings</a:t>
            </a:r>
          </a:p>
          <a:p>
            <a:pPr lvl="1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Provide guidance and support to the PIP-II project team</a:t>
            </a:r>
          </a:p>
          <a:p>
            <a:pPr lvl="1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Communication with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Fermilab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Procurement Manager, and Acquisition Officer </a:t>
            </a:r>
          </a:p>
          <a:p>
            <a:pPr lvl="1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Reach out to other DOE Science Laboratories and facilities</a:t>
            </a:r>
          </a:p>
          <a:p>
            <a:pPr lvl="1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Review of major procurement project schedule on an ongoing basis</a:t>
            </a:r>
          </a:p>
          <a:p>
            <a:pPr lvl="1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Metrics on Procurement 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6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Cycle Times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719" y="1198932"/>
            <a:ext cx="7596274" cy="467603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10/10/2017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Powers | Procurement Plan| Project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71865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Partnerships_PPT_090915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FermilabPartnerships_PPT_090915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D17A152F8CA44A95588D9440E0A03" ma:contentTypeVersion="3" ma:contentTypeDescription="Create a new document." ma:contentTypeScope="" ma:versionID="a2ac3a4fb08969989250a758a5950b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46782115e7dfa4fabf0fe74a7b68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B6ABB5-8F35-4442-A096-1590B93043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92619A-EA3F-48C6-8353-0E1D78874E9E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CB03382-2E78-4944-BB95-D9CE5573A4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FNAL_Partnership_PowerPoint_4x3_100716</Template>
  <TotalTime>13920</TotalTime>
  <Words>1964</Words>
  <Application>Microsoft Office PowerPoint</Application>
  <PresentationFormat>On-screen Show (4:3)</PresentationFormat>
  <Paragraphs>569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MS PGothic</vt:lpstr>
      <vt:lpstr>Arial</vt:lpstr>
      <vt:lpstr>Calibri</vt:lpstr>
      <vt:lpstr>Geneva</vt:lpstr>
      <vt:lpstr>Helvetica</vt:lpstr>
      <vt:lpstr>Times New Roman</vt:lpstr>
      <vt:lpstr>FermilabPartnerships_PPT_090915</vt:lpstr>
      <vt:lpstr>1_FermilabPartnerships_PPT_090915</vt:lpstr>
      <vt:lpstr>PowerPoint Presentation</vt:lpstr>
      <vt:lpstr>Outline</vt:lpstr>
      <vt:lpstr>About Me:</vt:lpstr>
      <vt:lpstr>Procurement Functions</vt:lpstr>
      <vt:lpstr>Procurement Functions</vt:lpstr>
      <vt:lpstr>Procurement Operations</vt:lpstr>
      <vt:lpstr>Procurement Responsibilities</vt:lpstr>
      <vt:lpstr>Procurement Responsibilities</vt:lpstr>
      <vt:lpstr>Procurement Cycle Times</vt:lpstr>
      <vt:lpstr>Advanced Procurement Planning and Communications</vt:lpstr>
      <vt:lpstr>Advanced Procurement Plans</vt:lpstr>
      <vt:lpstr>Fiscal Year Counts by Procurement Type</vt:lpstr>
      <vt:lpstr>PIP-II Major Procurements</vt:lpstr>
      <vt:lpstr>PIP-II Significant Procurements</vt:lpstr>
      <vt:lpstr>PIP-II Significant Procurements</vt:lpstr>
      <vt:lpstr>PIP-II Critical Procurements &gt;$100K</vt:lpstr>
      <vt:lpstr>PIP-II Critical Procurements</vt:lpstr>
      <vt:lpstr>PIP-II Critical Procurements</vt:lpstr>
      <vt:lpstr>PIP-II Foreign Procurements</vt:lpstr>
      <vt:lpstr>Summary</vt:lpstr>
      <vt:lpstr>END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L Kaducak</dc:creator>
  <cp:lastModifiedBy>Tom Powers x4255 14646N</cp:lastModifiedBy>
  <cp:revision>152</cp:revision>
  <cp:lastPrinted>2014-01-20T19:40:21Z</cp:lastPrinted>
  <dcterms:created xsi:type="dcterms:W3CDTF">2017-04-21T15:07:14Z</dcterms:created>
  <dcterms:modified xsi:type="dcterms:W3CDTF">2017-10-04T13:20:19Z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0x010100243D17A152F8CA44A95588D9440E0A03</vt:lpwstr>
  </property>
</Properties>
</file>