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286" r:id="rId5"/>
    <p:sldId id="319" r:id="rId6"/>
    <p:sldId id="327" r:id="rId7"/>
    <p:sldId id="328" r:id="rId8"/>
    <p:sldId id="359" r:id="rId9"/>
    <p:sldId id="341" r:id="rId10"/>
    <p:sldId id="342" r:id="rId11"/>
    <p:sldId id="343" r:id="rId12"/>
    <p:sldId id="339" r:id="rId13"/>
    <p:sldId id="340" r:id="rId14"/>
    <p:sldId id="345" r:id="rId15"/>
    <p:sldId id="346" r:id="rId16"/>
    <p:sldId id="315" r:id="rId17"/>
    <p:sldId id="348" r:id="rId18"/>
    <p:sldId id="349" r:id="rId19"/>
    <p:sldId id="350" r:id="rId20"/>
    <p:sldId id="351" r:id="rId21"/>
    <p:sldId id="352" r:id="rId22"/>
    <p:sldId id="354" r:id="rId23"/>
    <p:sldId id="355" r:id="rId24"/>
    <p:sldId id="357" r:id="rId25"/>
    <p:sldId id="358" r:id="rId26"/>
    <p:sldId id="356" r:id="rId27"/>
    <p:sldId id="347" r:id="rId28"/>
    <p:sldId id="317" r:id="rId2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704" userDrawn="1">
          <p15:clr>
            <a:srgbClr val="A4A3A4"/>
          </p15:clr>
        </p15:guide>
        <p15:guide id="4" orient="horz" pos="688">
          <p15:clr>
            <a:srgbClr val="A4A3A4"/>
          </p15:clr>
        </p15:guide>
        <p15:guide id="5" orient="horz" pos="2808" userDrawn="1">
          <p15:clr>
            <a:srgbClr val="A4A3A4"/>
          </p15:clr>
        </p15:guide>
        <p15:guide id="6" orient="horz" pos="174">
          <p15:clr>
            <a:srgbClr val="A4A3A4"/>
          </p15:clr>
        </p15:guide>
        <p15:guide id="7" orient="horz" pos="128">
          <p15:clr>
            <a:srgbClr val="A4A3A4"/>
          </p15:clr>
        </p15:guide>
        <p15:guide id="8" pos="5616" userDrawn="1">
          <p15:clr>
            <a:srgbClr val="A4A3A4"/>
          </p15:clr>
        </p15:guide>
        <p15:guide id="9" pos="136">
          <p15:clr>
            <a:srgbClr val="A4A3A4"/>
          </p15:clr>
        </p15:guide>
        <p15:guide id="10" pos="589">
          <p15:clr>
            <a:srgbClr val="A4A3A4"/>
          </p15:clr>
        </p15:guide>
        <p15:guide id="11" pos="3572">
          <p15:clr>
            <a:srgbClr val="A4A3A4"/>
          </p15:clr>
        </p15:guide>
        <p15:guide id="12" pos="5160" userDrawn="1">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E4E4E"/>
    <a:srgbClr val="404040"/>
    <a:srgbClr val="004C97"/>
    <a:srgbClr val="63666A"/>
    <a:srgbClr val="99D6EA"/>
    <a:srgbClr val="505050"/>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0" autoAdjust="0"/>
    <p:restoredTop sz="94660"/>
  </p:normalViewPr>
  <p:slideViewPr>
    <p:cSldViewPr snapToGrid="0" snapToObjects="1" showGuides="1">
      <p:cViewPr varScale="1">
        <p:scale>
          <a:sx n="102" d="100"/>
          <a:sy n="102" d="100"/>
        </p:scale>
        <p:origin x="96" y="610"/>
      </p:cViewPr>
      <p:guideLst>
        <p:guide orient="horz" pos="4142"/>
        <p:guide orient="horz" pos="3655"/>
        <p:guide orient="horz" pos="1704"/>
        <p:guide orient="horz" pos="688"/>
        <p:guide orient="horz" pos="2808"/>
        <p:guide orient="horz" pos="174"/>
        <p:guide orient="horz" pos="128"/>
        <p:guide pos="5616"/>
        <p:guide pos="136"/>
        <p:guide pos="589"/>
        <p:guide pos="3572"/>
        <p:guide pos="5160"/>
        <p:guide pos="4632"/>
        <p:guide pos="444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77" d="100"/>
          <a:sy n="77" d="100"/>
        </p:scale>
        <p:origin x="175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9/29/2017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9/29/2017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454681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11</a:t>
            </a:fld>
            <a:endParaRPr lang="en-US"/>
          </a:p>
        </p:txBody>
      </p:sp>
    </p:spTree>
    <p:extLst>
      <p:ext uri="{BB962C8B-B14F-4D97-AF65-F5344CB8AC3E}">
        <p14:creationId xmlns:p14="http://schemas.microsoft.com/office/powerpoint/2010/main" val="3227108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4269298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14</a:t>
            </a:fld>
            <a:endParaRPr lang="en-US"/>
          </a:p>
        </p:txBody>
      </p:sp>
    </p:spTree>
    <p:extLst>
      <p:ext uri="{BB962C8B-B14F-4D97-AF65-F5344CB8AC3E}">
        <p14:creationId xmlns:p14="http://schemas.microsoft.com/office/powerpoint/2010/main" val="289827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15</a:t>
            </a:fld>
            <a:endParaRPr lang="en-US"/>
          </a:p>
        </p:txBody>
      </p:sp>
    </p:spTree>
    <p:extLst>
      <p:ext uri="{BB962C8B-B14F-4D97-AF65-F5344CB8AC3E}">
        <p14:creationId xmlns:p14="http://schemas.microsoft.com/office/powerpoint/2010/main" val="47053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16</a:t>
            </a:fld>
            <a:endParaRPr lang="en-US"/>
          </a:p>
        </p:txBody>
      </p:sp>
    </p:spTree>
    <p:extLst>
      <p:ext uri="{BB962C8B-B14F-4D97-AF65-F5344CB8AC3E}">
        <p14:creationId xmlns:p14="http://schemas.microsoft.com/office/powerpoint/2010/main" val="143240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384593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203083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124039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427700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219696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8</a:t>
            </a:fld>
            <a:endParaRPr lang="en-US"/>
          </a:p>
        </p:txBody>
      </p:sp>
    </p:spTree>
    <p:extLst>
      <p:ext uri="{BB962C8B-B14F-4D97-AF65-F5344CB8AC3E}">
        <p14:creationId xmlns:p14="http://schemas.microsoft.com/office/powerpoint/2010/main" val="3179299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1288699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2007501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7" y="874754"/>
            <a:ext cx="9161762" cy="3068205"/>
          </a:xfrm>
          <a:prstGeom prst="rect">
            <a:avLst/>
          </a:prstGeom>
        </p:spPr>
      </p:pic>
      <p:sp>
        <p:nvSpPr>
          <p:cNvPr id="7" name="TextBox 6"/>
          <p:cNvSpPr txBox="1"/>
          <p:nvPr userDrawn="1"/>
        </p:nvSpPr>
        <p:spPr>
          <a:xfrm>
            <a:off x="5670218" y="5236572"/>
            <a:ext cx="3143723" cy="110799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In partnership with: </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India Institutes </a:t>
            </a:r>
            <a:r>
              <a:rPr lang="en-US" sz="1200" kern="1200" baseline="0" dirty="0" err="1">
                <a:solidFill>
                  <a:schemeClr val="tx1"/>
                </a:solidFill>
                <a:latin typeface="Helvetica"/>
                <a:ea typeface="Geneva" charset="0"/>
                <a:cs typeface="Helvetica"/>
              </a:rPr>
              <a:t>Fermilab</a:t>
            </a:r>
            <a:r>
              <a:rPr lang="en-US" sz="1200" kern="1200" baseline="0" dirty="0">
                <a:solidFill>
                  <a:schemeClr val="tx1"/>
                </a:solidFill>
                <a:latin typeface="Helvetica"/>
                <a:ea typeface="Geneva" charset="0"/>
                <a:cs typeface="Helvetica"/>
              </a:rPr>
              <a:t> Collaboration</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a:t>
            </a:r>
            <a:r>
              <a:rPr lang="en-US" sz="1200" kern="1200" baseline="0" dirty="0" err="1">
                <a:solidFill>
                  <a:schemeClr val="tx1"/>
                </a:solidFill>
                <a:latin typeface="Helvetica"/>
                <a:ea typeface="Geneva" charset="0"/>
                <a:cs typeface="Helvetica"/>
              </a:rPr>
              <a:t>Istituto</a:t>
            </a:r>
            <a:r>
              <a:rPr lang="en-US" sz="1200" kern="1200" baseline="0" dirty="0">
                <a:solidFill>
                  <a:schemeClr val="tx1"/>
                </a:solidFill>
                <a:latin typeface="Helvetica"/>
                <a:ea typeface="Geneva" charset="0"/>
                <a:cs typeface="Helvetica"/>
              </a:rPr>
              <a:t> Nazionale di </a:t>
            </a:r>
            <a:r>
              <a:rPr lang="en-US" sz="1200" kern="1200" baseline="0" dirty="0" err="1">
                <a:solidFill>
                  <a:schemeClr val="tx1"/>
                </a:solidFill>
                <a:latin typeface="Helvetica"/>
                <a:ea typeface="Geneva" charset="0"/>
                <a:cs typeface="Helvetica"/>
              </a:rPr>
              <a:t>Fisica</a:t>
            </a:r>
            <a:r>
              <a:rPr lang="en-US" sz="1200" kern="1200" baseline="0" dirty="0">
                <a:solidFill>
                  <a:schemeClr val="tx1"/>
                </a:solidFill>
                <a:latin typeface="Helvetica"/>
                <a:ea typeface="Geneva" charset="0"/>
                <a:cs typeface="Helvetica"/>
              </a:rPr>
              <a:t> </a:t>
            </a:r>
            <a:r>
              <a:rPr lang="en-US" sz="1200" kern="1200" baseline="0" dirty="0" err="1">
                <a:solidFill>
                  <a:schemeClr val="tx1"/>
                </a:solidFill>
                <a:latin typeface="Helvetica"/>
                <a:ea typeface="Geneva" charset="0"/>
                <a:cs typeface="Helvetica"/>
              </a:rPr>
              <a:t>Nucleare</a:t>
            </a:r>
            <a:endParaRPr lang="en-US" sz="1200" kern="1200" baseline="0" dirty="0">
              <a:solidFill>
                <a:schemeClr val="tx1"/>
              </a:solidFill>
              <a:latin typeface="Helvetica"/>
              <a:ea typeface="Geneva" charset="0"/>
              <a:cs typeface="Helvetica"/>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Science and Technology Facilities Council   </a:t>
            </a:r>
          </a:p>
          <a:p>
            <a:endParaRPr lang="en-US" dirty="0"/>
          </a:p>
        </p:txBody>
      </p:sp>
      <p:cxnSp>
        <p:nvCxnSpPr>
          <p:cNvPr id="8" name="Straight Connector 7"/>
          <p:cNvCxnSpPr/>
          <p:nvPr userDrawn="1"/>
        </p:nvCxnSpPr>
        <p:spPr>
          <a:xfrm>
            <a:off x="5670218" y="5977379"/>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10/10/17</a:t>
            </a:r>
            <a:endParaRPr lang="en-US" dirty="0"/>
          </a:p>
        </p:txBody>
      </p:sp>
      <p:sp>
        <p:nvSpPr>
          <p:cNvPr id="11" name="Footer Placeholder 4"/>
          <p:cNvSpPr>
            <a:spLocks noGrp="1"/>
          </p:cNvSpPr>
          <p:nvPr>
            <p:ph type="ftr" sz="quarter" idx="3"/>
          </p:nvPr>
        </p:nvSpPr>
        <p:spPr>
          <a:xfrm>
            <a:off x="1530602" y="6495482"/>
            <a:ext cx="554156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 Dixon | Conventional Facilities | Cost and Schedule</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8377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10/10/17</a:t>
            </a:r>
            <a:endParaRPr lang="en-US" dirty="0"/>
          </a:p>
        </p:txBody>
      </p:sp>
      <p:sp>
        <p:nvSpPr>
          <p:cNvPr id="18" name="Footer Placeholder 4"/>
          <p:cNvSpPr>
            <a:spLocks noGrp="1"/>
          </p:cNvSpPr>
          <p:nvPr>
            <p:ph type="ftr" sz="quarter" idx="3"/>
          </p:nvPr>
        </p:nvSpPr>
        <p:spPr>
          <a:xfrm>
            <a:off x="1530601" y="6495482"/>
            <a:ext cx="5538537"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 Dixon | Conventional Facilities | Cost and Schedule</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p:txBody>
          <a:bodyPr/>
          <a:lstStyle>
            <a:lvl1pPr>
              <a:defRPr sz="1200" smtClean="0"/>
            </a:lvl1pPr>
          </a:lstStyle>
          <a:p>
            <a:pPr>
              <a:defRPr/>
            </a:pPr>
            <a:r>
              <a:rPr lang="en-US"/>
              <a:t>10/10/17</a:t>
            </a:r>
            <a:endParaRPr lang="en-US" dirty="0"/>
          </a:p>
        </p:txBody>
      </p:sp>
      <p:sp>
        <p:nvSpPr>
          <p:cNvPr id="6" name="Footer Placeholder 4"/>
          <p:cNvSpPr>
            <a:spLocks noGrp="1"/>
          </p:cNvSpPr>
          <p:nvPr>
            <p:ph type="ftr" sz="quarter" idx="17"/>
          </p:nvPr>
        </p:nvSpPr>
        <p:spPr>
          <a:xfrm>
            <a:off x="1530601" y="6495482"/>
            <a:ext cx="5538537" cy="242873"/>
          </a:xfrm>
        </p:spPr>
        <p:txBody>
          <a:bodyPr/>
          <a:lstStyle>
            <a:lvl1pPr>
              <a:defRPr sz="1200" dirty="0" smtClean="0"/>
            </a:lvl1pPr>
          </a:lstStyle>
          <a:p>
            <a:pPr>
              <a:defRPr/>
            </a:pPr>
            <a:r>
              <a:rPr lang="en-US"/>
              <a:t>S. Dixon | Conventional Facilities | Cost and Schedule</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sz="1200" smtClean="0"/>
            </a:lvl1pPr>
          </a:lstStyle>
          <a:p>
            <a:pPr>
              <a:defRPr/>
            </a:pPr>
            <a:r>
              <a:rPr lang="en-US"/>
              <a:t>10/10/17</a:t>
            </a:r>
            <a:endParaRPr lang="en-US" dirty="0"/>
          </a:p>
        </p:txBody>
      </p:sp>
      <p:sp>
        <p:nvSpPr>
          <p:cNvPr id="6" name="Footer Placeholder 4"/>
          <p:cNvSpPr>
            <a:spLocks noGrp="1"/>
          </p:cNvSpPr>
          <p:nvPr>
            <p:ph type="ftr" sz="quarter" idx="11"/>
          </p:nvPr>
        </p:nvSpPr>
        <p:spPr>
          <a:xfrm>
            <a:off x="1530601" y="6495482"/>
            <a:ext cx="5538537" cy="242873"/>
          </a:xfrm>
        </p:spPr>
        <p:txBody>
          <a:bodyPr/>
          <a:lstStyle>
            <a:lvl1pPr>
              <a:defRPr sz="1200" dirty="0" smtClean="0"/>
            </a:lvl1pPr>
          </a:lstStyle>
          <a:p>
            <a:pPr>
              <a:defRPr/>
            </a:pPr>
            <a:r>
              <a:rPr lang="en-US"/>
              <a:t>S. Dixon | Conventional Facilities | Cost and Schedule</a:t>
            </a:r>
            <a:endParaRPr lang="en-US" b="1"/>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10/10/17</a:t>
            </a:r>
            <a:endParaRPr lang="en-US" dirty="0"/>
          </a:p>
        </p:txBody>
      </p:sp>
      <p:sp>
        <p:nvSpPr>
          <p:cNvPr id="4" name="Footer Placeholder 3"/>
          <p:cNvSpPr>
            <a:spLocks noGrp="1"/>
          </p:cNvSpPr>
          <p:nvPr>
            <p:ph type="ftr" sz="quarter" idx="11"/>
          </p:nvPr>
        </p:nvSpPr>
        <p:spPr>
          <a:xfrm>
            <a:off x="1530601" y="6495482"/>
            <a:ext cx="5538537" cy="237285"/>
          </a:xfrm>
        </p:spPr>
        <p:txBody>
          <a:bodyPr/>
          <a:lstStyle/>
          <a:p>
            <a:pPr>
              <a:defRPr/>
            </a:pPr>
            <a:r>
              <a:rPr lang="en-US"/>
              <a:t>S. Dixon | Conventional Facilities | Cost and Schedule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p:txBody>
          <a:bodyPr/>
          <a:lstStyle/>
          <a:p>
            <a:pPr>
              <a:defRPr/>
            </a:pPr>
            <a:r>
              <a:rPr lang="en-US"/>
              <a:t>10/10/17</a:t>
            </a:r>
            <a:endParaRPr lang="en-US" dirty="0"/>
          </a:p>
        </p:txBody>
      </p:sp>
      <p:sp>
        <p:nvSpPr>
          <p:cNvPr id="12" name="Footer Placeholder 11"/>
          <p:cNvSpPr>
            <a:spLocks noGrp="1"/>
          </p:cNvSpPr>
          <p:nvPr>
            <p:ph type="ftr" sz="quarter" idx="11"/>
          </p:nvPr>
        </p:nvSpPr>
        <p:spPr>
          <a:xfrm>
            <a:off x="1530601" y="6495482"/>
            <a:ext cx="5538537" cy="242873"/>
          </a:xfrm>
        </p:spPr>
        <p:txBody>
          <a:bodyPr/>
          <a:lstStyle/>
          <a:p>
            <a:pPr>
              <a:defRPr/>
            </a:pPr>
            <a:r>
              <a:rPr lang="en-US"/>
              <a:t>S. Dixon | Conventional Facilities | Cost and Schedule</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16666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10/10/17</a:t>
            </a:r>
            <a:endParaRPr lang="en-US" dirty="0"/>
          </a:p>
        </p:txBody>
      </p:sp>
      <p:sp>
        <p:nvSpPr>
          <p:cNvPr id="11" name="Footer Placeholder 4"/>
          <p:cNvSpPr>
            <a:spLocks noGrp="1"/>
          </p:cNvSpPr>
          <p:nvPr>
            <p:ph type="ftr" sz="quarter" idx="3"/>
          </p:nvPr>
        </p:nvSpPr>
        <p:spPr>
          <a:xfrm>
            <a:off x="1530601" y="6495482"/>
            <a:ext cx="7367337"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 Dixon | Conventional Facilities | Cost and Schedule</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Steve Dixon</a:t>
            </a:r>
          </a:p>
          <a:p>
            <a:r>
              <a:rPr lang="en-US" dirty="0"/>
              <a:t>PIP-II Director’s Review</a:t>
            </a:r>
          </a:p>
          <a:p>
            <a:r>
              <a:rPr lang="en-US" dirty="0"/>
              <a:t>10-12 October 2017</a:t>
            </a:r>
          </a:p>
        </p:txBody>
      </p:sp>
      <p:sp>
        <p:nvSpPr>
          <p:cNvPr id="5" name="Text Placeholder 4"/>
          <p:cNvSpPr>
            <a:spLocks noGrp="1"/>
          </p:cNvSpPr>
          <p:nvPr>
            <p:ph type="body" sz="quarter" idx="11"/>
          </p:nvPr>
        </p:nvSpPr>
        <p:spPr>
          <a:xfrm>
            <a:off x="219719" y="4000972"/>
            <a:ext cx="8667106" cy="1003049"/>
          </a:xfrm>
        </p:spPr>
        <p:txBody>
          <a:bodyPr>
            <a:normAutofit/>
          </a:bodyPr>
          <a:lstStyle/>
          <a:p>
            <a:r>
              <a:rPr lang="en-US" dirty="0"/>
              <a:t>WBS 121.5 – Conventional Facilities</a:t>
            </a:r>
          </a:p>
          <a:p>
            <a:r>
              <a:rPr lang="en-US" sz="1800" dirty="0"/>
              <a:t>Cost and Schedule</a:t>
            </a:r>
          </a:p>
        </p:txBody>
      </p:sp>
    </p:spTree>
    <p:extLst>
      <p:ext uri="{BB962C8B-B14F-4D97-AF65-F5344CB8AC3E}">
        <p14:creationId xmlns:p14="http://schemas.microsoft.com/office/powerpoint/2010/main" val="250681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Estimate Process</a:t>
            </a:r>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7" name="Picture 6"/>
          <p:cNvPicPr>
            <a:picLocks noChangeAspect="1"/>
          </p:cNvPicPr>
          <p:nvPr/>
        </p:nvPicPr>
        <p:blipFill>
          <a:blip r:embed="rId3"/>
          <a:stretch>
            <a:fillRect/>
          </a:stretch>
        </p:blipFill>
        <p:spPr>
          <a:xfrm>
            <a:off x="207962" y="930095"/>
            <a:ext cx="6154549" cy="3982430"/>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133136" y="6091369"/>
            <a:ext cx="5148204" cy="276999"/>
          </a:xfrm>
          <a:prstGeom prst="rect">
            <a:avLst/>
          </a:prstGeom>
          <a:noFill/>
        </p:spPr>
        <p:txBody>
          <a:bodyPr wrap="none" rtlCol="0">
            <a:spAutoFit/>
          </a:bodyPr>
          <a:lstStyle/>
          <a:p>
            <a:r>
              <a:rPr lang="en-US" sz="1200" dirty="0">
                <a:solidFill>
                  <a:srgbClr val="C00000"/>
                </a:solidFill>
              </a:rPr>
              <a:t>Documentation can be found at PIP-II-doc-581 and in each Basis of Estimate file</a:t>
            </a:r>
          </a:p>
        </p:txBody>
      </p:sp>
      <p:sp>
        <p:nvSpPr>
          <p:cNvPr id="10" name="TextBox 9"/>
          <p:cNvSpPr txBox="1"/>
          <p:nvPr/>
        </p:nvSpPr>
        <p:spPr>
          <a:xfrm>
            <a:off x="4931764" y="1272762"/>
            <a:ext cx="3983635" cy="1015663"/>
          </a:xfrm>
          <a:prstGeom prst="rect">
            <a:avLst/>
          </a:prstGeom>
          <a:solidFill>
            <a:schemeClr val="bg2">
              <a:alpha val="56000"/>
            </a:schemeClr>
          </a:solidFill>
        </p:spPr>
        <p:txBody>
          <a:bodyPr wrap="square" rtlCol="0">
            <a:spAutoFit/>
          </a:bodyPr>
          <a:lstStyle/>
          <a:p>
            <a:pPr marL="285750" indent="-285750">
              <a:buFont typeface="Arial" panose="020B0604020202020204" pitchFamily="34" charset="0"/>
              <a:buChar char="•"/>
            </a:pPr>
            <a:r>
              <a:rPr lang="en-US" sz="2000" dirty="0">
                <a:solidFill>
                  <a:schemeClr val="accent6"/>
                </a:solidFill>
              </a:rPr>
              <a:t>Considered Planning Packages;</a:t>
            </a:r>
          </a:p>
          <a:p>
            <a:pPr marL="285750" indent="-285750">
              <a:buFont typeface="Arial" panose="020B0604020202020204" pitchFamily="34" charset="0"/>
              <a:buChar char="•"/>
            </a:pPr>
            <a:r>
              <a:rPr lang="en-US" sz="2000" dirty="0">
                <a:solidFill>
                  <a:schemeClr val="accent6"/>
                </a:solidFill>
              </a:rPr>
              <a:t>Technically driven schedules;</a:t>
            </a:r>
          </a:p>
          <a:p>
            <a:pPr marL="285750" indent="-285750">
              <a:buFont typeface="Arial" panose="020B0604020202020204" pitchFamily="34" charset="0"/>
              <a:buChar char="•"/>
            </a:pPr>
            <a:r>
              <a:rPr lang="en-US" sz="2000" dirty="0">
                <a:solidFill>
                  <a:schemeClr val="accent6"/>
                </a:solidFill>
              </a:rPr>
              <a:t>Focused on </a:t>
            </a:r>
            <a:r>
              <a:rPr lang="en-US" sz="2000" b="1" dirty="0">
                <a:solidFill>
                  <a:schemeClr val="accent6"/>
                </a:solidFill>
              </a:rPr>
              <a:t>interface milestones.</a:t>
            </a:r>
          </a:p>
        </p:txBody>
      </p:sp>
      <p:pic>
        <p:nvPicPr>
          <p:cNvPr id="12" name="Picture 11"/>
          <p:cNvPicPr>
            <a:picLocks noChangeAspect="1"/>
          </p:cNvPicPr>
          <p:nvPr/>
        </p:nvPicPr>
        <p:blipFill>
          <a:blip r:embed="rId4"/>
          <a:stretch>
            <a:fillRect/>
          </a:stretch>
        </p:blipFill>
        <p:spPr>
          <a:xfrm>
            <a:off x="2593275" y="4167643"/>
            <a:ext cx="6154549" cy="17966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01135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Durations – A/E Firms</a:t>
            </a:r>
          </a:p>
        </p:txBody>
      </p:sp>
      <p:sp>
        <p:nvSpPr>
          <p:cNvPr id="3" name="Content Placeholder 2"/>
          <p:cNvSpPr>
            <a:spLocks noGrp="1"/>
          </p:cNvSpPr>
          <p:nvPr>
            <p:ph idx="1"/>
          </p:nvPr>
        </p:nvSpPr>
        <p:spPr>
          <a:xfrm>
            <a:off x="228600" y="1043047"/>
            <a:ext cx="8672513" cy="1477904"/>
          </a:xfrm>
        </p:spPr>
        <p:txBody>
          <a:bodyPr>
            <a:normAutofit fontScale="92500" lnSpcReduction="20000"/>
          </a:bodyPr>
          <a:lstStyle/>
          <a:p>
            <a:r>
              <a:rPr lang="en-US" dirty="0"/>
              <a:t>Architect/Engineering Firm;</a:t>
            </a:r>
          </a:p>
          <a:p>
            <a:pPr lvl="1"/>
            <a:r>
              <a:rPr lang="en-US" dirty="0"/>
              <a:t>Review of Historic Data from Fermilab projects;</a:t>
            </a:r>
          </a:p>
          <a:p>
            <a:pPr lvl="1"/>
            <a:r>
              <a:rPr lang="en-US" dirty="0"/>
              <a:t>Includes turnaround times for Request for Proposal (RFP), Requisition Approval and Issue PO;</a:t>
            </a:r>
          </a:p>
          <a:p>
            <a:pPr lvl="1"/>
            <a:r>
              <a:rPr lang="en-US" dirty="0"/>
              <a:t>Average of </a:t>
            </a:r>
            <a:r>
              <a:rPr lang="en-US" b="1" dirty="0">
                <a:solidFill>
                  <a:schemeClr val="accent6"/>
                </a:solidFill>
              </a:rPr>
              <a:t>30 working days. </a:t>
            </a:r>
          </a:p>
          <a:p>
            <a:pPr lvl="1"/>
            <a:endParaRPr lang="en-US" dirty="0"/>
          </a:p>
          <a:p>
            <a:endParaRPr lang="en-US" dirty="0"/>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8" name="TextBox 7"/>
          <p:cNvSpPr txBox="1"/>
          <p:nvPr/>
        </p:nvSpPr>
        <p:spPr>
          <a:xfrm>
            <a:off x="133136" y="6091369"/>
            <a:ext cx="3075522" cy="276999"/>
          </a:xfrm>
          <a:prstGeom prst="rect">
            <a:avLst/>
          </a:prstGeom>
          <a:noFill/>
        </p:spPr>
        <p:txBody>
          <a:bodyPr wrap="none" rtlCol="0">
            <a:spAutoFit/>
          </a:bodyPr>
          <a:lstStyle/>
          <a:p>
            <a:r>
              <a:rPr lang="en-US" sz="1200" dirty="0">
                <a:solidFill>
                  <a:srgbClr val="C00000"/>
                </a:solidFill>
              </a:rPr>
              <a:t>Documentation can be found at PIP-II-doc-318</a:t>
            </a:r>
          </a:p>
        </p:txBody>
      </p:sp>
      <p:pic>
        <p:nvPicPr>
          <p:cNvPr id="9" name="Picture 8"/>
          <p:cNvPicPr>
            <a:picLocks noChangeAspect="1"/>
          </p:cNvPicPr>
          <p:nvPr/>
        </p:nvPicPr>
        <p:blipFill>
          <a:blip r:embed="rId3"/>
          <a:stretch>
            <a:fillRect/>
          </a:stretch>
        </p:blipFill>
        <p:spPr>
          <a:xfrm>
            <a:off x="4572000" y="3667659"/>
            <a:ext cx="4287069" cy="2625264"/>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228600" y="2538883"/>
            <a:ext cx="5341429" cy="1387645"/>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7454261" y="3365920"/>
            <a:ext cx="1404808" cy="307777"/>
          </a:xfrm>
          <a:prstGeom prst="rect">
            <a:avLst/>
          </a:prstGeom>
          <a:noFill/>
        </p:spPr>
        <p:txBody>
          <a:bodyPr wrap="none" rtlCol="0">
            <a:spAutoFit/>
          </a:bodyPr>
          <a:lstStyle/>
          <a:p>
            <a:pPr algn="r"/>
            <a:r>
              <a:rPr lang="en-US" sz="1400" dirty="0">
                <a:solidFill>
                  <a:schemeClr val="accent6"/>
                </a:solidFill>
              </a:rPr>
              <a:t>30 Working Days</a:t>
            </a:r>
          </a:p>
        </p:txBody>
      </p:sp>
      <p:sp>
        <p:nvSpPr>
          <p:cNvPr id="11" name="TextBox 10"/>
          <p:cNvSpPr txBox="1"/>
          <p:nvPr/>
        </p:nvSpPr>
        <p:spPr>
          <a:xfrm>
            <a:off x="213203" y="3899753"/>
            <a:ext cx="2792176" cy="307777"/>
          </a:xfrm>
          <a:prstGeom prst="rect">
            <a:avLst/>
          </a:prstGeom>
          <a:noFill/>
        </p:spPr>
        <p:txBody>
          <a:bodyPr wrap="none" rtlCol="0">
            <a:spAutoFit/>
          </a:bodyPr>
          <a:lstStyle/>
          <a:p>
            <a:r>
              <a:rPr lang="en-US" sz="1400" dirty="0">
                <a:solidFill>
                  <a:schemeClr val="accent6"/>
                </a:solidFill>
              </a:rPr>
              <a:t>Historic data from previous projects</a:t>
            </a:r>
          </a:p>
        </p:txBody>
      </p:sp>
    </p:spTree>
    <p:extLst>
      <p:ext uri="{BB962C8B-B14F-4D97-AF65-F5344CB8AC3E}">
        <p14:creationId xmlns:p14="http://schemas.microsoft.com/office/powerpoint/2010/main" val="2030329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Durations – Construction</a:t>
            </a:r>
          </a:p>
        </p:txBody>
      </p:sp>
      <p:sp>
        <p:nvSpPr>
          <p:cNvPr id="3" name="Content Placeholder 2"/>
          <p:cNvSpPr>
            <a:spLocks noGrp="1"/>
          </p:cNvSpPr>
          <p:nvPr>
            <p:ph idx="1"/>
          </p:nvPr>
        </p:nvSpPr>
        <p:spPr>
          <a:xfrm>
            <a:off x="228600" y="1043047"/>
            <a:ext cx="8672513" cy="1605956"/>
          </a:xfrm>
        </p:spPr>
        <p:txBody>
          <a:bodyPr>
            <a:normAutofit fontScale="77500" lnSpcReduction="20000"/>
          </a:bodyPr>
          <a:lstStyle/>
          <a:p>
            <a:r>
              <a:rPr lang="en-US" dirty="0"/>
              <a:t>Construction Subcontracts;</a:t>
            </a:r>
          </a:p>
          <a:p>
            <a:pPr lvl="1"/>
            <a:r>
              <a:rPr lang="en-US" dirty="0"/>
              <a:t>Review of Historic Data from Fermilab projects;</a:t>
            </a:r>
          </a:p>
          <a:p>
            <a:pPr lvl="1"/>
            <a:r>
              <a:rPr lang="en-US" dirty="0"/>
              <a:t>Includes turnaround times for Requisition Approval, Request for Proposal (RFP) and Issue Notice To Proceed (NTP);</a:t>
            </a:r>
          </a:p>
          <a:p>
            <a:pPr lvl="1"/>
            <a:r>
              <a:rPr lang="en-US" dirty="0"/>
              <a:t>Average of </a:t>
            </a:r>
            <a:r>
              <a:rPr lang="en-US" b="1" dirty="0">
                <a:solidFill>
                  <a:schemeClr val="accent3"/>
                </a:solidFill>
              </a:rPr>
              <a:t>107 working days </a:t>
            </a:r>
            <a:r>
              <a:rPr lang="en-US" dirty="0">
                <a:solidFill>
                  <a:schemeClr val="accent6"/>
                </a:solidFill>
              </a:rPr>
              <a:t>for </a:t>
            </a:r>
            <a:r>
              <a:rPr lang="en-US" dirty="0">
                <a:solidFill>
                  <a:schemeClr val="accent3"/>
                </a:solidFill>
              </a:rPr>
              <a:t>under $10m; </a:t>
            </a:r>
          </a:p>
          <a:p>
            <a:pPr lvl="1"/>
            <a:r>
              <a:rPr lang="en-US" dirty="0"/>
              <a:t>Average of </a:t>
            </a:r>
            <a:r>
              <a:rPr lang="en-US" b="1" dirty="0">
                <a:solidFill>
                  <a:schemeClr val="accent2"/>
                </a:solidFill>
              </a:rPr>
              <a:t>191 working days </a:t>
            </a:r>
            <a:r>
              <a:rPr lang="en-US" dirty="0">
                <a:solidFill>
                  <a:schemeClr val="accent6"/>
                </a:solidFill>
              </a:rPr>
              <a:t>for </a:t>
            </a:r>
            <a:r>
              <a:rPr lang="en-US" dirty="0">
                <a:solidFill>
                  <a:schemeClr val="accent2"/>
                </a:solidFill>
              </a:rPr>
              <a:t>over $10m; </a:t>
            </a:r>
          </a:p>
          <a:p>
            <a:pPr lvl="1"/>
            <a:endParaRPr lang="en-US" dirty="0">
              <a:solidFill>
                <a:schemeClr val="accent6"/>
              </a:solidFill>
            </a:endParaRPr>
          </a:p>
          <a:p>
            <a:pPr lvl="1"/>
            <a:endParaRPr lang="en-US" dirty="0"/>
          </a:p>
          <a:p>
            <a:endParaRPr lang="en-US" dirty="0"/>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8" name="TextBox 7"/>
          <p:cNvSpPr txBox="1"/>
          <p:nvPr/>
        </p:nvSpPr>
        <p:spPr>
          <a:xfrm>
            <a:off x="133136" y="6091369"/>
            <a:ext cx="3075522" cy="276999"/>
          </a:xfrm>
          <a:prstGeom prst="rect">
            <a:avLst/>
          </a:prstGeom>
          <a:noFill/>
        </p:spPr>
        <p:txBody>
          <a:bodyPr wrap="none" rtlCol="0">
            <a:spAutoFit/>
          </a:bodyPr>
          <a:lstStyle/>
          <a:p>
            <a:r>
              <a:rPr lang="en-US" sz="1200" dirty="0">
                <a:solidFill>
                  <a:srgbClr val="C00000"/>
                </a:solidFill>
              </a:rPr>
              <a:t>Documentation can be found at PIP-II-doc-321</a:t>
            </a:r>
          </a:p>
        </p:txBody>
      </p:sp>
      <p:pic>
        <p:nvPicPr>
          <p:cNvPr id="9" name="Picture 8"/>
          <p:cNvPicPr>
            <a:picLocks noChangeAspect="1"/>
          </p:cNvPicPr>
          <p:nvPr/>
        </p:nvPicPr>
        <p:blipFill>
          <a:blip r:embed="rId3"/>
          <a:stretch>
            <a:fillRect/>
          </a:stretch>
        </p:blipFill>
        <p:spPr>
          <a:xfrm>
            <a:off x="1128658" y="4335934"/>
            <a:ext cx="7772455" cy="1751035"/>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332576" y="2578357"/>
            <a:ext cx="4239423" cy="1494031"/>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213203" y="4028157"/>
            <a:ext cx="2792176" cy="307777"/>
          </a:xfrm>
          <a:prstGeom prst="rect">
            <a:avLst/>
          </a:prstGeom>
          <a:noFill/>
        </p:spPr>
        <p:txBody>
          <a:bodyPr wrap="none" rtlCol="0">
            <a:spAutoFit/>
          </a:bodyPr>
          <a:lstStyle/>
          <a:p>
            <a:r>
              <a:rPr lang="en-US" sz="1400" dirty="0">
                <a:solidFill>
                  <a:schemeClr val="accent6"/>
                </a:solidFill>
              </a:rPr>
              <a:t>Historic data from previous projects</a:t>
            </a:r>
          </a:p>
        </p:txBody>
      </p:sp>
    </p:spTree>
    <p:extLst>
      <p:ext uri="{BB962C8B-B14F-4D97-AF65-F5344CB8AC3E}">
        <p14:creationId xmlns:p14="http://schemas.microsoft.com/office/powerpoint/2010/main" val="411463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Contingency</a:t>
            </a:r>
          </a:p>
        </p:txBody>
      </p:sp>
      <p:sp>
        <p:nvSpPr>
          <p:cNvPr id="3" name="Content Placeholder 2"/>
          <p:cNvSpPr>
            <a:spLocks noGrp="1"/>
          </p:cNvSpPr>
          <p:nvPr>
            <p:ph idx="1"/>
          </p:nvPr>
        </p:nvSpPr>
        <p:spPr/>
        <p:txBody>
          <a:bodyPr/>
          <a:lstStyle/>
          <a:p>
            <a:pPr marL="0" indent="0">
              <a:buNone/>
            </a:pPr>
            <a:r>
              <a:rPr lang="en-US" b="1" dirty="0"/>
              <a:t>Cost Estimate Uncertainty:</a:t>
            </a:r>
          </a:p>
          <a:p>
            <a:r>
              <a:rPr lang="en-US" dirty="0"/>
              <a:t>Based on level of definition and design maturity;</a:t>
            </a:r>
          </a:p>
          <a:p>
            <a:r>
              <a:rPr lang="en-US" dirty="0"/>
              <a:t>A/E team provided input;</a:t>
            </a:r>
          </a:p>
          <a:p>
            <a:r>
              <a:rPr lang="en-US" b="1" dirty="0"/>
              <a:t>20%</a:t>
            </a:r>
            <a:r>
              <a:rPr lang="en-US" dirty="0"/>
              <a:t> cost contingency applied to most construction subcontracts;</a:t>
            </a:r>
          </a:p>
          <a:p>
            <a:r>
              <a:rPr lang="en-US" b="1" dirty="0"/>
              <a:t>25%</a:t>
            </a:r>
            <a:r>
              <a:rPr lang="en-US" dirty="0"/>
              <a:t> cost contingency applied to Booster Connection construction subcontract;</a:t>
            </a:r>
          </a:p>
          <a:p>
            <a:r>
              <a:rPr lang="en-US" b="1" dirty="0"/>
              <a:t>20%</a:t>
            </a:r>
            <a:r>
              <a:rPr lang="en-US" dirty="0"/>
              <a:t> cost contingency applied to design work;</a:t>
            </a:r>
          </a:p>
          <a:p>
            <a:endParaRPr lang="en-US" dirty="0"/>
          </a:p>
          <a:p>
            <a:pPr marL="0" indent="0">
              <a:buNone/>
            </a:pPr>
            <a:r>
              <a:rPr lang="en-US" b="1" dirty="0"/>
              <a:t>Schedule Uncertainty:</a:t>
            </a:r>
          </a:p>
          <a:p>
            <a:r>
              <a:rPr lang="en-US" dirty="0"/>
              <a:t>-10% to +20% schedule contingency provided by A/E team.</a:t>
            </a:r>
          </a:p>
          <a:p>
            <a:pPr marL="457200" lvl="1" indent="0">
              <a:buNone/>
            </a:pPr>
            <a:r>
              <a:rPr lang="en-US" dirty="0"/>
              <a:t> </a:t>
            </a:r>
          </a:p>
          <a:p>
            <a:pPr marL="0" indent="0">
              <a:buNone/>
            </a:pPr>
            <a:endParaRPr lang="en-US" dirty="0"/>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1487812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Basis Of Estimate</a:t>
            </a:r>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7" name="Picture 6"/>
          <p:cNvPicPr>
            <a:picLocks noChangeAspect="1"/>
          </p:cNvPicPr>
          <p:nvPr/>
        </p:nvPicPr>
        <p:blipFill>
          <a:blip r:embed="rId3"/>
          <a:stretch>
            <a:fillRect/>
          </a:stretch>
        </p:blipFill>
        <p:spPr>
          <a:xfrm>
            <a:off x="228600" y="1132313"/>
            <a:ext cx="3608636" cy="4670000"/>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298821" y="5841120"/>
            <a:ext cx="2039084" cy="276999"/>
          </a:xfrm>
          <a:prstGeom prst="rect">
            <a:avLst/>
          </a:prstGeom>
          <a:noFill/>
        </p:spPr>
        <p:txBody>
          <a:bodyPr wrap="none" rtlCol="0">
            <a:spAutoFit/>
          </a:bodyPr>
          <a:lstStyle/>
          <a:p>
            <a:r>
              <a:rPr lang="en-US" sz="1200" i="1" dirty="0"/>
              <a:t>Typical Basis of Estimate form</a:t>
            </a:r>
          </a:p>
        </p:txBody>
      </p:sp>
      <p:sp>
        <p:nvSpPr>
          <p:cNvPr id="12" name="Rectangle: Rounded Corners 11"/>
          <p:cNvSpPr/>
          <p:nvPr/>
        </p:nvSpPr>
        <p:spPr>
          <a:xfrm>
            <a:off x="508635" y="4600575"/>
            <a:ext cx="2406015" cy="222885"/>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5267845" y="1132313"/>
            <a:ext cx="3608636" cy="4669999"/>
          </a:xfrm>
          <a:prstGeom prst="rect">
            <a:avLst/>
          </a:prstGeom>
          <a:effectLst>
            <a:outerShdw blurRad="50800" dist="38100" dir="2700000" algn="tl" rotWithShape="0">
              <a:prstClr val="black">
                <a:alpha val="40000"/>
              </a:prstClr>
            </a:outerShdw>
          </a:effectLst>
        </p:spPr>
      </p:pic>
      <p:sp>
        <p:nvSpPr>
          <p:cNvPr id="14" name="Rectangle: Rounded Corners 13"/>
          <p:cNvSpPr/>
          <p:nvPr/>
        </p:nvSpPr>
        <p:spPr>
          <a:xfrm>
            <a:off x="5511800" y="1968500"/>
            <a:ext cx="1955800" cy="1159511"/>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7353300" y="4641532"/>
            <a:ext cx="1377950" cy="501968"/>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597727" y="3897685"/>
            <a:ext cx="2014719" cy="1169551"/>
          </a:xfrm>
          <a:prstGeom prst="rect">
            <a:avLst/>
          </a:prstGeom>
          <a:noFill/>
        </p:spPr>
        <p:txBody>
          <a:bodyPr wrap="none" rtlCol="0">
            <a:spAutoFit/>
          </a:bodyPr>
          <a:lstStyle/>
          <a:p>
            <a:pPr algn="ctr"/>
            <a:r>
              <a:rPr lang="en-US" sz="1400" dirty="0">
                <a:solidFill>
                  <a:srgbClr val="C00000"/>
                </a:solidFill>
              </a:rPr>
              <a:t>Construction Cost </a:t>
            </a:r>
          </a:p>
          <a:p>
            <a:pPr algn="ctr"/>
            <a:r>
              <a:rPr lang="en-US" sz="1400" dirty="0">
                <a:solidFill>
                  <a:srgbClr val="C00000"/>
                </a:solidFill>
              </a:rPr>
              <a:t>(PIP-II-doc-333)</a:t>
            </a:r>
          </a:p>
          <a:p>
            <a:pPr algn="ctr"/>
            <a:r>
              <a:rPr lang="en-US" sz="1400" dirty="0">
                <a:solidFill>
                  <a:srgbClr val="C00000"/>
                </a:solidFill>
              </a:rPr>
              <a:t>including </a:t>
            </a:r>
          </a:p>
          <a:p>
            <a:pPr algn="ctr"/>
            <a:r>
              <a:rPr lang="en-US" sz="1400" dirty="0">
                <a:solidFill>
                  <a:srgbClr val="C00000"/>
                </a:solidFill>
              </a:rPr>
              <a:t>Scope Reduction Options</a:t>
            </a:r>
          </a:p>
          <a:p>
            <a:pPr algn="ctr"/>
            <a:r>
              <a:rPr lang="en-US" sz="1400" dirty="0">
                <a:solidFill>
                  <a:srgbClr val="C00000"/>
                </a:solidFill>
              </a:rPr>
              <a:t>(PIP-II-doc-1025)</a:t>
            </a:r>
          </a:p>
        </p:txBody>
      </p:sp>
      <p:sp>
        <p:nvSpPr>
          <p:cNvPr id="17" name="TextBox 16"/>
          <p:cNvSpPr txBox="1"/>
          <p:nvPr/>
        </p:nvSpPr>
        <p:spPr>
          <a:xfrm>
            <a:off x="5670550" y="5825730"/>
            <a:ext cx="1090427" cy="307777"/>
          </a:xfrm>
          <a:prstGeom prst="rect">
            <a:avLst/>
          </a:prstGeom>
          <a:noFill/>
        </p:spPr>
        <p:txBody>
          <a:bodyPr wrap="none" rtlCol="0">
            <a:spAutoFit/>
          </a:bodyPr>
          <a:lstStyle/>
          <a:p>
            <a:pPr algn="r"/>
            <a:r>
              <a:rPr lang="en-US" sz="1400" dirty="0">
                <a:solidFill>
                  <a:srgbClr val="C00000"/>
                </a:solidFill>
              </a:rPr>
              <a:t>Contingency</a:t>
            </a:r>
          </a:p>
        </p:txBody>
      </p:sp>
      <p:cxnSp>
        <p:nvCxnSpPr>
          <p:cNvPr id="19" name="Straight Connector 18"/>
          <p:cNvCxnSpPr/>
          <p:nvPr/>
        </p:nvCxnSpPr>
        <p:spPr>
          <a:xfrm flipH="1">
            <a:off x="6750050" y="5143500"/>
            <a:ext cx="717550" cy="836119"/>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914651" y="4413250"/>
            <a:ext cx="1066799" cy="290254"/>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360720" y="3071538"/>
            <a:ext cx="2246580" cy="1349864"/>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829482" y="2071469"/>
            <a:ext cx="1316386" cy="523220"/>
          </a:xfrm>
          <a:prstGeom prst="rect">
            <a:avLst/>
          </a:prstGeom>
          <a:noFill/>
        </p:spPr>
        <p:txBody>
          <a:bodyPr wrap="none" rtlCol="0">
            <a:spAutoFit/>
          </a:bodyPr>
          <a:lstStyle/>
          <a:p>
            <a:pPr algn="ctr"/>
            <a:r>
              <a:rPr lang="en-US" sz="1400" dirty="0">
                <a:solidFill>
                  <a:srgbClr val="C00000"/>
                </a:solidFill>
              </a:rPr>
              <a:t>ED&amp;I Costs</a:t>
            </a:r>
          </a:p>
          <a:p>
            <a:pPr algn="ctr"/>
            <a:r>
              <a:rPr lang="en-US" sz="1400" dirty="0">
                <a:solidFill>
                  <a:srgbClr val="C00000"/>
                </a:solidFill>
              </a:rPr>
              <a:t>(PIP-II-doc-327)</a:t>
            </a:r>
          </a:p>
        </p:txBody>
      </p:sp>
      <p:cxnSp>
        <p:nvCxnSpPr>
          <p:cNvPr id="26" name="Straight Connector 25"/>
          <p:cNvCxnSpPr/>
          <p:nvPr/>
        </p:nvCxnSpPr>
        <p:spPr>
          <a:xfrm flipH="1" flipV="1">
            <a:off x="4930799" y="2243432"/>
            <a:ext cx="581001" cy="179296"/>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127453" y="904267"/>
            <a:ext cx="3556486" cy="523220"/>
          </a:xfrm>
          <a:prstGeom prst="rect">
            <a:avLst/>
          </a:prstGeom>
          <a:noFill/>
        </p:spPr>
        <p:txBody>
          <a:bodyPr wrap="none" rtlCol="0">
            <a:spAutoFit/>
          </a:bodyPr>
          <a:lstStyle/>
          <a:p>
            <a:pPr algn="r"/>
            <a:r>
              <a:rPr lang="en-US" sz="1400" dirty="0">
                <a:solidFill>
                  <a:srgbClr val="C00000"/>
                </a:solidFill>
              </a:rPr>
              <a:t>Project Management and Coordination Costs</a:t>
            </a:r>
          </a:p>
          <a:p>
            <a:pPr algn="r"/>
            <a:r>
              <a:rPr lang="en-US" sz="1400" dirty="0">
                <a:solidFill>
                  <a:srgbClr val="C00000"/>
                </a:solidFill>
              </a:rPr>
              <a:t>(PIP-II-doc-327)</a:t>
            </a:r>
          </a:p>
        </p:txBody>
      </p:sp>
      <p:sp>
        <p:nvSpPr>
          <p:cNvPr id="22" name="Rectangle: Rounded Corners 21"/>
          <p:cNvSpPr/>
          <p:nvPr/>
        </p:nvSpPr>
        <p:spPr>
          <a:xfrm>
            <a:off x="7832361" y="1900318"/>
            <a:ext cx="735116" cy="1159511"/>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22" idx="0"/>
          </p:cNvCxnSpPr>
          <p:nvPr/>
        </p:nvCxnSpPr>
        <p:spPr>
          <a:xfrm flipH="1" flipV="1">
            <a:off x="7643141" y="1207148"/>
            <a:ext cx="556778" cy="693170"/>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6796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Basis Of Estimate</a:t>
            </a:r>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pic>
        <p:nvPicPr>
          <p:cNvPr id="7" name="Picture 6"/>
          <p:cNvPicPr>
            <a:picLocks noChangeAspect="1"/>
          </p:cNvPicPr>
          <p:nvPr/>
        </p:nvPicPr>
        <p:blipFill>
          <a:blip r:embed="rId3"/>
          <a:stretch>
            <a:fillRect/>
          </a:stretch>
        </p:blipFill>
        <p:spPr>
          <a:xfrm>
            <a:off x="228600" y="1132313"/>
            <a:ext cx="3608636" cy="4669999"/>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298821" y="5841120"/>
            <a:ext cx="2039084" cy="276999"/>
          </a:xfrm>
          <a:prstGeom prst="rect">
            <a:avLst/>
          </a:prstGeom>
          <a:noFill/>
        </p:spPr>
        <p:txBody>
          <a:bodyPr wrap="none" rtlCol="0">
            <a:spAutoFit/>
          </a:bodyPr>
          <a:lstStyle/>
          <a:p>
            <a:r>
              <a:rPr lang="en-US" sz="1200" i="1" dirty="0"/>
              <a:t>Typical Basis of Estimate form</a:t>
            </a:r>
          </a:p>
        </p:txBody>
      </p:sp>
      <p:sp>
        <p:nvSpPr>
          <p:cNvPr id="12" name="Rectangle: Rounded Corners 11"/>
          <p:cNvSpPr/>
          <p:nvPr/>
        </p:nvSpPr>
        <p:spPr>
          <a:xfrm>
            <a:off x="572135" y="3248451"/>
            <a:ext cx="2406015" cy="222885"/>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72134" y="3867431"/>
            <a:ext cx="2082165" cy="177519"/>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894617" y="3496977"/>
            <a:ext cx="3712683" cy="523220"/>
          </a:xfrm>
          <a:prstGeom prst="rect">
            <a:avLst/>
          </a:prstGeom>
          <a:noFill/>
        </p:spPr>
        <p:txBody>
          <a:bodyPr wrap="none" rtlCol="0">
            <a:spAutoFit/>
          </a:bodyPr>
          <a:lstStyle/>
          <a:p>
            <a:r>
              <a:rPr lang="en-US" sz="1400" dirty="0">
                <a:solidFill>
                  <a:srgbClr val="C00000"/>
                </a:solidFill>
              </a:rPr>
              <a:t>Construction Subcontract Procurement Duration</a:t>
            </a:r>
          </a:p>
          <a:p>
            <a:r>
              <a:rPr lang="en-US" sz="1400" dirty="0">
                <a:solidFill>
                  <a:srgbClr val="C00000"/>
                </a:solidFill>
              </a:rPr>
              <a:t>(PIP-II-doc-321)</a:t>
            </a:r>
          </a:p>
        </p:txBody>
      </p:sp>
      <p:cxnSp>
        <p:nvCxnSpPr>
          <p:cNvPr id="20" name="Straight Connector 19"/>
          <p:cNvCxnSpPr>
            <a:stCxn id="16" idx="1"/>
          </p:cNvCxnSpPr>
          <p:nvPr/>
        </p:nvCxnSpPr>
        <p:spPr>
          <a:xfrm flipH="1">
            <a:off x="2671584" y="3758587"/>
            <a:ext cx="1223033" cy="197603"/>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22" idx="1"/>
          </p:cNvCxnSpPr>
          <p:nvPr/>
        </p:nvCxnSpPr>
        <p:spPr>
          <a:xfrm flipH="1" flipV="1">
            <a:off x="2654298" y="4352343"/>
            <a:ext cx="1240319" cy="306827"/>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883987" y="2725231"/>
            <a:ext cx="1771511" cy="523220"/>
          </a:xfrm>
          <a:prstGeom prst="rect">
            <a:avLst/>
          </a:prstGeom>
          <a:noFill/>
        </p:spPr>
        <p:txBody>
          <a:bodyPr wrap="none" rtlCol="0">
            <a:spAutoFit/>
          </a:bodyPr>
          <a:lstStyle/>
          <a:p>
            <a:pPr algn="ctr"/>
            <a:r>
              <a:rPr lang="en-US" sz="1400" dirty="0">
                <a:solidFill>
                  <a:srgbClr val="C00000"/>
                </a:solidFill>
              </a:rPr>
              <a:t>A/E Tasking Durations</a:t>
            </a:r>
          </a:p>
          <a:p>
            <a:r>
              <a:rPr lang="en-US" sz="1400" dirty="0">
                <a:solidFill>
                  <a:srgbClr val="C00000"/>
                </a:solidFill>
              </a:rPr>
              <a:t>(PIP-II-doc-318)</a:t>
            </a:r>
          </a:p>
        </p:txBody>
      </p:sp>
      <p:cxnSp>
        <p:nvCxnSpPr>
          <p:cNvPr id="26" name="Straight Connector 25"/>
          <p:cNvCxnSpPr/>
          <p:nvPr/>
        </p:nvCxnSpPr>
        <p:spPr>
          <a:xfrm flipH="1">
            <a:off x="2978150" y="2967648"/>
            <a:ext cx="1003300" cy="370319"/>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sp>
        <p:nvSpPr>
          <p:cNvPr id="21" name="Rectangle: Rounded Corners 20"/>
          <p:cNvSpPr/>
          <p:nvPr/>
        </p:nvSpPr>
        <p:spPr>
          <a:xfrm>
            <a:off x="572133" y="4075746"/>
            <a:ext cx="2082165" cy="485067"/>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894617" y="4397560"/>
            <a:ext cx="2719334" cy="523220"/>
          </a:xfrm>
          <a:prstGeom prst="rect">
            <a:avLst/>
          </a:prstGeom>
          <a:noFill/>
        </p:spPr>
        <p:txBody>
          <a:bodyPr wrap="none" rtlCol="0">
            <a:spAutoFit/>
          </a:bodyPr>
          <a:lstStyle/>
          <a:p>
            <a:r>
              <a:rPr lang="en-US" sz="1400" dirty="0">
                <a:solidFill>
                  <a:srgbClr val="C00000"/>
                </a:solidFill>
              </a:rPr>
              <a:t>Construction Subcontract Duration</a:t>
            </a:r>
          </a:p>
          <a:p>
            <a:r>
              <a:rPr lang="en-US" sz="1400" dirty="0">
                <a:solidFill>
                  <a:srgbClr val="C00000"/>
                </a:solidFill>
              </a:rPr>
              <a:t>(PIP-II-doc-581)</a:t>
            </a:r>
          </a:p>
        </p:txBody>
      </p:sp>
      <p:sp>
        <p:nvSpPr>
          <p:cNvPr id="24" name="Rectangle: Rounded Corners 23"/>
          <p:cNvSpPr/>
          <p:nvPr/>
        </p:nvSpPr>
        <p:spPr>
          <a:xfrm>
            <a:off x="2267868" y="1490200"/>
            <a:ext cx="1472282" cy="1362098"/>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81450" y="2033903"/>
            <a:ext cx="1090427" cy="307777"/>
          </a:xfrm>
          <a:prstGeom prst="rect">
            <a:avLst/>
          </a:prstGeom>
          <a:noFill/>
        </p:spPr>
        <p:txBody>
          <a:bodyPr wrap="none" rtlCol="0">
            <a:spAutoFit/>
          </a:bodyPr>
          <a:lstStyle/>
          <a:p>
            <a:pPr algn="r"/>
            <a:r>
              <a:rPr lang="en-US" sz="1400" dirty="0">
                <a:solidFill>
                  <a:srgbClr val="C00000"/>
                </a:solidFill>
              </a:rPr>
              <a:t>Contingency</a:t>
            </a:r>
          </a:p>
        </p:txBody>
      </p:sp>
      <p:cxnSp>
        <p:nvCxnSpPr>
          <p:cNvPr id="28" name="Straight Connector 27"/>
          <p:cNvCxnSpPr>
            <a:stCxn id="27" idx="1"/>
          </p:cNvCxnSpPr>
          <p:nvPr/>
        </p:nvCxnSpPr>
        <p:spPr>
          <a:xfrm flipH="1" flipV="1">
            <a:off x="3740150" y="2016938"/>
            <a:ext cx="241300" cy="170854"/>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2933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Basis Of Estimate List</a:t>
            </a:r>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pic>
        <p:nvPicPr>
          <p:cNvPr id="3" name="Picture 2"/>
          <p:cNvPicPr>
            <a:picLocks noChangeAspect="1"/>
          </p:cNvPicPr>
          <p:nvPr/>
        </p:nvPicPr>
        <p:blipFill>
          <a:blip r:embed="rId3"/>
          <a:stretch>
            <a:fillRect/>
          </a:stretch>
        </p:blipFill>
        <p:spPr>
          <a:xfrm>
            <a:off x="298821" y="1288529"/>
            <a:ext cx="8215890" cy="3654721"/>
          </a:xfrm>
          <a:prstGeom prst="rect">
            <a:avLst/>
          </a:prstGeom>
        </p:spPr>
      </p:pic>
    </p:spTree>
    <p:extLst>
      <p:ext uri="{BB962C8B-B14F-4D97-AF65-F5344CB8AC3E}">
        <p14:creationId xmlns:p14="http://schemas.microsoft.com/office/powerpoint/2010/main" val="385263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Uncertainty</a:t>
            </a:r>
          </a:p>
        </p:txBody>
      </p:sp>
      <p:sp>
        <p:nvSpPr>
          <p:cNvPr id="3" name="Content Placeholder 2"/>
          <p:cNvSpPr>
            <a:spLocks noGrp="1"/>
          </p:cNvSpPr>
          <p:nvPr>
            <p:ph idx="1"/>
          </p:nvPr>
        </p:nvSpPr>
        <p:spPr>
          <a:xfrm>
            <a:off x="228600" y="1043047"/>
            <a:ext cx="8672513" cy="4683986"/>
          </a:xfrm>
        </p:spPr>
        <p:txBody>
          <a:bodyPr/>
          <a:lstStyle/>
          <a:p>
            <a:r>
              <a:rPr lang="en-US" dirty="0"/>
              <a:t>Follow the </a:t>
            </a:r>
            <a:r>
              <a:rPr lang="en-US" b="1" dirty="0"/>
              <a:t>PIP-II Risk Management Plan</a:t>
            </a:r>
          </a:p>
          <a:p>
            <a:pPr marL="400050" lvl="1" indent="0">
              <a:buNone/>
            </a:pPr>
            <a:r>
              <a:rPr lang="en-US" dirty="0"/>
              <a:t>(see Shekar's Presentation)</a:t>
            </a:r>
          </a:p>
          <a:p>
            <a:pPr marL="0" indent="0">
              <a:buNone/>
            </a:pPr>
            <a:endParaRPr lang="en-US" dirty="0"/>
          </a:p>
          <a:p>
            <a:r>
              <a:rPr lang="en-US" dirty="0"/>
              <a:t>Process:</a:t>
            </a:r>
          </a:p>
          <a:p>
            <a:pPr lvl="1"/>
            <a:r>
              <a:rPr lang="en-US" dirty="0"/>
              <a:t>Reviewed past projects at Fermilab;</a:t>
            </a:r>
          </a:p>
          <a:p>
            <a:pPr lvl="1"/>
            <a:r>
              <a:rPr lang="en-US" dirty="0"/>
              <a:t>Reviewed lessons learned from other labs;</a:t>
            </a:r>
          </a:p>
          <a:p>
            <a:pPr lvl="1"/>
            <a:r>
              <a:rPr lang="en-US" dirty="0"/>
              <a:t>Met with the Conventional Facilities project team including A/E and Procurement (April 2017);</a:t>
            </a:r>
          </a:p>
          <a:p>
            <a:pPr lvl="1"/>
            <a:r>
              <a:rPr lang="en-US" dirty="0"/>
              <a:t>Formal Risk Management Workshop with outside reviewers;</a:t>
            </a:r>
          </a:p>
          <a:p>
            <a:pPr lvl="1"/>
            <a:r>
              <a:rPr lang="en-US" dirty="0"/>
              <a:t>Input, tracked and updated in the Fermilab Risk Register;</a:t>
            </a:r>
          </a:p>
          <a:p>
            <a:pPr marL="457200" lvl="1" indent="0">
              <a:buNone/>
            </a:pPr>
            <a:r>
              <a:rPr lang="en-US" dirty="0"/>
              <a:t> </a:t>
            </a:r>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pic>
        <p:nvPicPr>
          <p:cNvPr id="7" name="Picture 6"/>
          <p:cNvPicPr>
            <a:picLocks noChangeAspect="1"/>
          </p:cNvPicPr>
          <p:nvPr/>
        </p:nvPicPr>
        <p:blipFill>
          <a:blip r:embed="rId2"/>
          <a:stretch>
            <a:fillRect/>
          </a:stretch>
        </p:blipFill>
        <p:spPr>
          <a:xfrm>
            <a:off x="5766803" y="1430083"/>
            <a:ext cx="2969005" cy="1296414"/>
          </a:xfrm>
          <a:prstGeom prst="rect">
            <a:avLst/>
          </a:prstGeom>
        </p:spPr>
      </p:pic>
      <p:sp>
        <p:nvSpPr>
          <p:cNvPr id="8" name="TextBox 7"/>
          <p:cNvSpPr txBox="1"/>
          <p:nvPr/>
        </p:nvSpPr>
        <p:spPr>
          <a:xfrm>
            <a:off x="133136" y="5855839"/>
            <a:ext cx="8092472" cy="461665"/>
          </a:xfrm>
          <a:prstGeom prst="rect">
            <a:avLst/>
          </a:prstGeom>
          <a:noFill/>
        </p:spPr>
        <p:txBody>
          <a:bodyPr wrap="none" rtlCol="0">
            <a:spAutoFit/>
          </a:bodyPr>
          <a:lstStyle/>
          <a:p>
            <a:r>
              <a:rPr lang="en-US" sz="1200" dirty="0">
                <a:solidFill>
                  <a:srgbClr val="C00000"/>
                </a:solidFill>
              </a:rPr>
              <a:t>PIP-II Risk Management Plan can be found at PIP-II-doc-163</a:t>
            </a:r>
          </a:p>
          <a:p>
            <a:r>
              <a:rPr lang="en-US" sz="1200" dirty="0">
                <a:solidFill>
                  <a:srgbClr val="C00000"/>
                </a:solidFill>
              </a:rPr>
              <a:t>Fermilab Risk Register can be found at https://fermipoint.fnal.gov/organization/ocoo/ippm/Lists/Risk%20Register/all-risks.aspx</a:t>
            </a:r>
          </a:p>
        </p:txBody>
      </p:sp>
    </p:spTree>
    <p:extLst>
      <p:ext uri="{BB962C8B-B14F-4D97-AF65-F5344CB8AC3E}">
        <p14:creationId xmlns:p14="http://schemas.microsoft.com/office/powerpoint/2010/main" val="2517929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Uncertainty Results</a:t>
            </a:r>
          </a:p>
        </p:txBody>
      </p:sp>
      <p:sp>
        <p:nvSpPr>
          <p:cNvPr id="3" name="Content Placeholder 2"/>
          <p:cNvSpPr>
            <a:spLocks noGrp="1"/>
          </p:cNvSpPr>
          <p:nvPr>
            <p:ph idx="1"/>
          </p:nvPr>
        </p:nvSpPr>
        <p:spPr>
          <a:xfrm>
            <a:off x="228600" y="1043047"/>
            <a:ext cx="8672513" cy="1042428"/>
          </a:xfrm>
        </p:spPr>
        <p:txBody>
          <a:bodyPr/>
          <a:lstStyle/>
          <a:p>
            <a:r>
              <a:rPr lang="en-US" b="1" dirty="0"/>
              <a:t>44</a:t>
            </a:r>
            <a:r>
              <a:rPr lang="en-US" dirty="0"/>
              <a:t> Threats and </a:t>
            </a:r>
            <a:r>
              <a:rPr lang="en-US" b="1" dirty="0"/>
              <a:t>9</a:t>
            </a:r>
            <a:r>
              <a:rPr lang="en-US" dirty="0"/>
              <a:t> Opportunities</a:t>
            </a:r>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pic>
        <p:nvPicPr>
          <p:cNvPr id="7" name="Picture 6"/>
          <p:cNvPicPr>
            <a:picLocks noChangeAspect="1"/>
          </p:cNvPicPr>
          <p:nvPr/>
        </p:nvPicPr>
        <p:blipFill>
          <a:blip r:embed="rId2"/>
          <a:stretch>
            <a:fillRect/>
          </a:stretch>
        </p:blipFill>
        <p:spPr>
          <a:xfrm>
            <a:off x="477200" y="1564105"/>
            <a:ext cx="7648364" cy="4485413"/>
          </a:xfrm>
          <a:prstGeom prst="rect">
            <a:avLst/>
          </a:prstGeom>
          <a:effectLst>
            <a:outerShdw blurRad="50800" dist="38100" dir="2700000" algn="tl" rotWithShape="0">
              <a:prstClr val="black">
                <a:alpha val="40000"/>
              </a:prstClr>
            </a:outerShdw>
          </a:effectLst>
        </p:spPr>
      </p:pic>
      <p:sp>
        <p:nvSpPr>
          <p:cNvPr id="8" name="Rectangle: Rounded Corners 7"/>
          <p:cNvSpPr/>
          <p:nvPr/>
        </p:nvSpPr>
        <p:spPr>
          <a:xfrm>
            <a:off x="429418" y="1768127"/>
            <a:ext cx="7832265" cy="598084"/>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b="36277"/>
          <a:stretch/>
        </p:blipFill>
        <p:spPr>
          <a:xfrm>
            <a:off x="429418" y="3091291"/>
            <a:ext cx="8220935" cy="1517615"/>
          </a:xfrm>
          <a:prstGeom prst="rect">
            <a:avLst/>
          </a:prstGeom>
          <a:solidFill>
            <a:schemeClr val="bg1"/>
          </a:solidFill>
          <a:ln w="38100">
            <a:solidFill>
              <a:srgbClr val="C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34174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Uncertainty – RT-121-09-002</a:t>
            </a:r>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7" name="Content Placeholder 2"/>
          <p:cNvSpPr>
            <a:spLocks noGrp="1"/>
          </p:cNvSpPr>
          <p:nvPr>
            <p:ph idx="1"/>
          </p:nvPr>
        </p:nvSpPr>
        <p:spPr>
          <a:xfrm>
            <a:off x="228600" y="1043046"/>
            <a:ext cx="8672513" cy="4987867"/>
          </a:xfrm>
        </p:spPr>
        <p:txBody>
          <a:bodyPr/>
          <a:lstStyle/>
          <a:p>
            <a:pPr marL="0" indent="0">
              <a:buNone/>
            </a:pPr>
            <a:r>
              <a:rPr lang="en-US" sz="2800" b="1" dirty="0"/>
              <a:t>Accelerator Shutdown Changes</a:t>
            </a:r>
          </a:p>
          <a:p>
            <a:r>
              <a:rPr lang="en-US" sz="2200" dirty="0"/>
              <a:t>Summary</a:t>
            </a:r>
          </a:p>
          <a:p>
            <a:pPr lvl="1"/>
            <a:r>
              <a:rPr lang="en-US" sz="1800" dirty="0"/>
              <a:t>If the planned accelerator shutdown changes then the construction of the booster connection will be impacted and jeopardizes the cost/schedule.</a:t>
            </a:r>
          </a:p>
          <a:p>
            <a:r>
              <a:rPr lang="en-US" sz="2200" dirty="0"/>
              <a:t>Cause/Trigger</a:t>
            </a:r>
          </a:p>
          <a:p>
            <a:pPr lvl="1"/>
            <a:r>
              <a:rPr lang="en-US" sz="1800" dirty="0"/>
              <a:t>The PIP-II transport line scope includes a connection to the existing booster enclosure.  This connection is scheduled to occur concurrently with the LBNF accelerator shutdown.  Changes, especially sooner than anticipated, could impact the cost and schedule of the connection work</a:t>
            </a:r>
          </a:p>
          <a:p>
            <a:pPr marL="400050"/>
            <a:r>
              <a:rPr lang="en-US" sz="2200" dirty="0"/>
              <a:t>Mitigation</a:t>
            </a:r>
          </a:p>
          <a:p>
            <a:pPr lvl="1"/>
            <a:r>
              <a:rPr lang="en-US" sz="1800" dirty="0"/>
              <a:t>Coordination with LBNF and accelerator operations should be ongoing to understand the latest schedule.  In addition, the design of the booster tower connection should be completed early and packaged as a stand-alone work scope to provide flexibility in executing the work.</a:t>
            </a:r>
            <a:endParaRPr lang="en-US" dirty="0"/>
          </a:p>
          <a:p>
            <a:pPr lvl="1"/>
            <a:endParaRPr lang="en-US" dirty="0"/>
          </a:p>
          <a:p>
            <a:endParaRPr lang="en-US" dirty="0"/>
          </a:p>
        </p:txBody>
      </p:sp>
    </p:spTree>
    <p:extLst>
      <p:ext uri="{BB962C8B-B14F-4D97-AF65-F5344CB8AC3E}">
        <p14:creationId xmlns:p14="http://schemas.microsoft.com/office/powerpoint/2010/main" val="52535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85000" lnSpcReduction="20000"/>
          </a:bodyPr>
          <a:lstStyle/>
          <a:p>
            <a:r>
              <a:rPr lang="en-US" b="1" dirty="0"/>
              <a:t>Cost Estimate Process</a:t>
            </a:r>
          </a:p>
          <a:p>
            <a:pPr lvl="1"/>
            <a:r>
              <a:rPr lang="en-US" dirty="0"/>
              <a:t>Construction Base Cost;</a:t>
            </a:r>
          </a:p>
          <a:p>
            <a:pPr lvl="1"/>
            <a:r>
              <a:rPr lang="en-US" dirty="0"/>
              <a:t>Engineering Design and Inspection;</a:t>
            </a:r>
          </a:p>
          <a:p>
            <a:pPr lvl="1"/>
            <a:r>
              <a:rPr lang="en-US" dirty="0"/>
              <a:t>Project Management and Coordination;</a:t>
            </a:r>
          </a:p>
          <a:p>
            <a:r>
              <a:rPr lang="en-US" b="1" dirty="0"/>
              <a:t>Schedule Estimate Process</a:t>
            </a:r>
          </a:p>
          <a:p>
            <a:pPr lvl="1"/>
            <a:r>
              <a:rPr lang="en-US" dirty="0"/>
              <a:t>Construction Durations;</a:t>
            </a:r>
          </a:p>
          <a:p>
            <a:pPr lvl="1"/>
            <a:r>
              <a:rPr lang="en-US" dirty="0"/>
              <a:t>Procurement Durations;</a:t>
            </a:r>
          </a:p>
          <a:p>
            <a:r>
              <a:rPr lang="en-US" b="1" dirty="0"/>
              <a:t>Contingency</a:t>
            </a:r>
          </a:p>
          <a:p>
            <a:r>
              <a:rPr lang="en-US" b="1" dirty="0"/>
              <a:t>Basis of Estimate Form</a:t>
            </a:r>
          </a:p>
          <a:p>
            <a:r>
              <a:rPr lang="en-US" b="1" dirty="0"/>
              <a:t>Risk Uncertainty</a:t>
            </a:r>
          </a:p>
          <a:p>
            <a:endParaRPr lang="en-US" dirty="0"/>
          </a:p>
          <a:p>
            <a:pPr marL="0" indent="0">
              <a:buNone/>
            </a:pPr>
            <a:r>
              <a:rPr lang="en-US" u="sng" dirty="0">
                <a:solidFill>
                  <a:schemeClr val="accent2"/>
                </a:solidFill>
              </a:rPr>
              <a:t>Charge 2:  </a:t>
            </a:r>
          </a:p>
          <a:p>
            <a:pPr marL="0" indent="0">
              <a:buNone/>
            </a:pPr>
            <a:r>
              <a:rPr lang="en-US" i="1" dirty="0">
                <a:solidFill>
                  <a:schemeClr val="accent2"/>
                </a:solidFill>
              </a:rPr>
              <a:t>In establishing the cost range for the DOE scope, has the project clearly identified all scope for which the DOE will be responsible? Are the estimated cost and schedule ranges credible and realistic for this stage of the project?  Is adequate scope, cost, and schedule contingency included?</a:t>
            </a:r>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998467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Uncertainty – RT-121-06-002</a:t>
            </a:r>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7" name="Content Placeholder 2"/>
          <p:cNvSpPr>
            <a:spLocks noGrp="1"/>
          </p:cNvSpPr>
          <p:nvPr>
            <p:ph idx="1"/>
          </p:nvPr>
        </p:nvSpPr>
        <p:spPr>
          <a:xfrm>
            <a:off x="228600" y="1043046"/>
            <a:ext cx="8672513" cy="4987867"/>
          </a:xfrm>
        </p:spPr>
        <p:txBody>
          <a:bodyPr/>
          <a:lstStyle/>
          <a:p>
            <a:pPr marL="0" indent="0">
              <a:buNone/>
            </a:pPr>
            <a:r>
              <a:rPr lang="en-US" sz="2800" b="1" dirty="0"/>
              <a:t>Inadequate Fermilab Support</a:t>
            </a:r>
          </a:p>
          <a:p>
            <a:r>
              <a:rPr lang="en-US" sz="2200" dirty="0"/>
              <a:t>Summary</a:t>
            </a:r>
            <a:endParaRPr lang="en-US" sz="1800" dirty="0"/>
          </a:p>
          <a:p>
            <a:pPr lvl="1"/>
            <a:r>
              <a:rPr lang="en-US" sz="1800" dirty="0"/>
              <a:t>​If there is inadequate Fermilab support during design and construction then the construction activities will be impacted which jeopardizes the completion of the work.</a:t>
            </a:r>
          </a:p>
          <a:p>
            <a:r>
              <a:rPr lang="en-US" sz="2200" dirty="0"/>
              <a:t>Cause/Trigger</a:t>
            </a:r>
          </a:p>
          <a:p>
            <a:pPr lvl="1"/>
            <a:r>
              <a:rPr lang="en-US" sz="1800" dirty="0"/>
              <a:t>Construction activities require Fermilab support during the design and construction phases for reviews, shop drawing tracking/review, response to subcontractor questions, Fermilab interfaces and construction coordinator duties.  Traditionally, these functions are provided by FESS/E.</a:t>
            </a:r>
          </a:p>
          <a:p>
            <a:r>
              <a:rPr lang="en-US" dirty="0"/>
              <a:t>Mitigation</a:t>
            </a:r>
          </a:p>
          <a:p>
            <a:pPr lvl="1"/>
            <a:r>
              <a:rPr lang="en-US" sz="1800" dirty="0"/>
              <a:t>The PIP-II conventional facilities will develop a memorandum of understanding between the project and FESS to detail the responsibilities and expectations.</a:t>
            </a:r>
          </a:p>
          <a:p>
            <a:pPr lvl="1"/>
            <a:r>
              <a:rPr lang="en-US" sz="1800" dirty="0"/>
              <a:t>As part of the architect/engineer selection, the design team will be able to supplement the support functions during design and construction.</a:t>
            </a:r>
          </a:p>
          <a:p>
            <a:pPr lvl="1"/>
            <a:endParaRPr lang="en-US" dirty="0"/>
          </a:p>
          <a:p>
            <a:endParaRPr lang="en-US" dirty="0"/>
          </a:p>
        </p:txBody>
      </p:sp>
    </p:spTree>
    <p:extLst>
      <p:ext uri="{BB962C8B-B14F-4D97-AF65-F5344CB8AC3E}">
        <p14:creationId xmlns:p14="http://schemas.microsoft.com/office/powerpoint/2010/main" val="2574141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Uncertainty – RT-121-03-002</a:t>
            </a:r>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7" name="Content Placeholder 2"/>
          <p:cNvSpPr>
            <a:spLocks noGrp="1"/>
          </p:cNvSpPr>
          <p:nvPr>
            <p:ph idx="1"/>
          </p:nvPr>
        </p:nvSpPr>
        <p:spPr>
          <a:xfrm>
            <a:off x="228600" y="1043046"/>
            <a:ext cx="8672513" cy="4987867"/>
          </a:xfrm>
        </p:spPr>
        <p:txBody>
          <a:bodyPr/>
          <a:lstStyle/>
          <a:p>
            <a:pPr marL="0" indent="0">
              <a:buNone/>
            </a:pPr>
            <a:r>
              <a:rPr lang="en-US" sz="2800" b="1" dirty="0" err="1"/>
              <a:t>Cryoplant</a:t>
            </a:r>
            <a:r>
              <a:rPr lang="en-US" sz="2800" b="1" dirty="0"/>
              <a:t> Cooling Water</a:t>
            </a:r>
          </a:p>
          <a:p>
            <a:r>
              <a:rPr lang="en-US" sz="2200" dirty="0"/>
              <a:t>Summary</a:t>
            </a:r>
            <a:endParaRPr lang="en-US" sz="1800" dirty="0"/>
          </a:p>
          <a:p>
            <a:pPr lvl="1"/>
            <a:r>
              <a:rPr lang="en-US" sz="1800" dirty="0"/>
              <a:t>​If there is insufficient ICW for cooling the cryogenic equipment then cooling towers/fluid coolers will be required which jeopardizes the cost assumptions</a:t>
            </a:r>
          </a:p>
          <a:p>
            <a:r>
              <a:rPr lang="en-US" dirty="0"/>
              <a:t>Cause/Trigger</a:t>
            </a:r>
          </a:p>
          <a:p>
            <a:pPr lvl="1"/>
            <a:r>
              <a:rPr lang="en-US" sz="1800" dirty="0"/>
              <a:t>The baseline design for the cooling of the cryogenic compressors assumes a 1,400 </a:t>
            </a:r>
            <a:r>
              <a:rPr lang="en-US" sz="1800" dirty="0" err="1"/>
              <a:t>gpm</a:t>
            </a:r>
            <a:r>
              <a:rPr lang="en-US" sz="1800" dirty="0"/>
              <a:t> flow of industrial cooling water (ICW) from the existing </a:t>
            </a:r>
            <a:r>
              <a:rPr lang="en-US" sz="1800" dirty="0" err="1"/>
              <a:t>sitewide</a:t>
            </a:r>
            <a:r>
              <a:rPr lang="en-US" sz="1800" dirty="0"/>
              <a:t> ICW system.  If the existing system is unable to meet this </a:t>
            </a:r>
            <a:r>
              <a:rPr lang="en-US" sz="1800" dirty="0" err="1"/>
              <a:t>requiement</a:t>
            </a:r>
            <a:r>
              <a:rPr lang="en-US" sz="1800" dirty="0"/>
              <a:t> a cooling tower or fluid cooler system is required. </a:t>
            </a:r>
          </a:p>
          <a:p>
            <a:r>
              <a:rPr lang="en-US" dirty="0"/>
              <a:t>Mitigation</a:t>
            </a:r>
          </a:p>
          <a:p>
            <a:pPr lvl="1"/>
            <a:r>
              <a:rPr lang="en-US" sz="1800" dirty="0"/>
              <a:t>The project team has provided the process load requirements to FESS for input into the </a:t>
            </a:r>
            <a:r>
              <a:rPr lang="en-US" sz="1800" dirty="0" err="1"/>
              <a:t>sitewide</a:t>
            </a:r>
            <a:r>
              <a:rPr lang="en-US" sz="1800" dirty="0"/>
              <a:t> ICW flow model.</a:t>
            </a:r>
          </a:p>
          <a:p>
            <a:pPr lvl="1"/>
            <a:r>
              <a:rPr lang="en-US" sz="1800" dirty="0"/>
              <a:t>The project team will continue to discuss the use of ICW with FESS personnel and include this requirements in the assumption document.</a:t>
            </a:r>
            <a:endParaRPr lang="en-US" dirty="0"/>
          </a:p>
          <a:p>
            <a:endParaRPr lang="en-US" dirty="0"/>
          </a:p>
        </p:txBody>
      </p:sp>
    </p:spTree>
    <p:extLst>
      <p:ext uri="{BB962C8B-B14F-4D97-AF65-F5344CB8AC3E}">
        <p14:creationId xmlns:p14="http://schemas.microsoft.com/office/powerpoint/2010/main" val="3404414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Uncertainty – RO-121-06-001</a:t>
            </a:r>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7" name="Content Placeholder 2"/>
          <p:cNvSpPr>
            <a:spLocks noGrp="1"/>
          </p:cNvSpPr>
          <p:nvPr>
            <p:ph idx="1"/>
          </p:nvPr>
        </p:nvSpPr>
        <p:spPr>
          <a:xfrm>
            <a:off x="228600" y="1043046"/>
            <a:ext cx="8672513" cy="4987867"/>
          </a:xfrm>
        </p:spPr>
        <p:txBody>
          <a:bodyPr/>
          <a:lstStyle/>
          <a:p>
            <a:pPr marL="0" indent="0">
              <a:buNone/>
            </a:pPr>
            <a:r>
              <a:rPr lang="en-US" sz="2800" b="1" dirty="0"/>
              <a:t>Value Management Opportunities</a:t>
            </a:r>
          </a:p>
          <a:p>
            <a:r>
              <a:rPr lang="en-US" sz="2200" dirty="0"/>
              <a:t>Summary</a:t>
            </a:r>
            <a:endParaRPr lang="en-US" sz="1800" dirty="0"/>
          </a:p>
          <a:p>
            <a:pPr lvl="1"/>
            <a:r>
              <a:rPr lang="en-US" sz="1800" dirty="0"/>
              <a:t>​If the design of the conventional facilities can be changed/modified to achieve the same performance at a lower cost and schedule duration then the project will realize a cost/scheduling improvement</a:t>
            </a:r>
          </a:p>
          <a:p>
            <a:r>
              <a:rPr lang="en-US" dirty="0"/>
              <a:t>Cause/Trigger</a:t>
            </a:r>
          </a:p>
          <a:p>
            <a:pPr lvl="1"/>
            <a:r>
              <a:rPr lang="en-US" sz="1800" dirty="0"/>
              <a:t>Convene Value Engineering exercise with project team </a:t>
            </a:r>
          </a:p>
          <a:p>
            <a:pPr marL="457200" lvl="1" indent="0">
              <a:buNone/>
            </a:pPr>
            <a:endParaRPr lang="en-US" sz="1800" dirty="0"/>
          </a:p>
          <a:p>
            <a:r>
              <a:rPr lang="en-US" dirty="0"/>
              <a:t>Mitigation</a:t>
            </a:r>
          </a:p>
          <a:p>
            <a:pPr lvl="1"/>
            <a:r>
              <a:rPr lang="en-US" sz="1800" dirty="0"/>
              <a:t>Encourage designs that are able to achieve the required performance at reduced life cycle cost.</a:t>
            </a:r>
          </a:p>
          <a:p>
            <a:pPr lvl="1"/>
            <a:r>
              <a:rPr lang="en-US" sz="1800" dirty="0"/>
              <a:t>Conduct formal value management/engineering workshops during the design process. </a:t>
            </a:r>
            <a:r>
              <a:rPr lang="en-US" sz="1800" dirty="0">
                <a:solidFill>
                  <a:srgbClr val="C00000"/>
                </a:solidFill>
              </a:rPr>
              <a:t>(Purchase order in place with A/E team) </a:t>
            </a:r>
          </a:p>
          <a:p>
            <a:pPr lvl="1"/>
            <a:endParaRPr lang="en-US" dirty="0"/>
          </a:p>
        </p:txBody>
      </p:sp>
    </p:spTree>
    <p:extLst>
      <p:ext uri="{BB962C8B-B14F-4D97-AF65-F5344CB8AC3E}">
        <p14:creationId xmlns:p14="http://schemas.microsoft.com/office/powerpoint/2010/main" val="261515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Uncertainty – RT-121-06-01-002</a:t>
            </a:r>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7" name="Content Placeholder 2"/>
          <p:cNvSpPr>
            <a:spLocks noGrp="1"/>
          </p:cNvSpPr>
          <p:nvPr>
            <p:ph idx="1"/>
          </p:nvPr>
        </p:nvSpPr>
        <p:spPr>
          <a:xfrm>
            <a:off x="228600" y="1043046"/>
            <a:ext cx="8672513" cy="4987867"/>
          </a:xfrm>
        </p:spPr>
        <p:txBody>
          <a:bodyPr/>
          <a:lstStyle/>
          <a:p>
            <a:pPr marL="0" indent="0">
              <a:buNone/>
            </a:pPr>
            <a:r>
              <a:rPr lang="en-US" sz="2700" b="1" dirty="0"/>
              <a:t>Subproject Changes Impact Conventional Facilities</a:t>
            </a:r>
          </a:p>
          <a:p>
            <a:r>
              <a:rPr lang="en-US" sz="2200" dirty="0"/>
              <a:t>Summary</a:t>
            </a:r>
            <a:endParaRPr lang="en-US" sz="1800" dirty="0"/>
          </a:p>
          <a:p>
            <a:pPr lvl="1"/>
            <a:r>
              <a:rPr lang="en-US" sz="1800" dirty="0"/>
              <a:t>​If the subproject requirements changes then the design of the conventional facilities will need to be modified jeopardizing the cost and schedule objectives</a:t>
            </a:r>
          </a:p>
          <a:p>
            <a:r>
              <a:rPr lang="en-US" dirty="0"/>
              <a:t>Cause/Trigger</a:t>
            </a:r>
            <a:endParaRPr lang="en-US" sz="1800" dirty="0"/>
          </a:p>
          <a:p>
            <a:pPr lvl="1"/>
            <a:r>
              <a:rPr lang="en-US" sz="1800" dirty="0"/>
              <a:t>​Changes to the subproject requirements</a:t>
            </a:r>
          </a:p>
          <a:p>
            <a:r>
              <a:rPr lang="en-US" sz="2000" dirty="0"/>
              <a:t> </a:t>
            </a:r>
            <a:r>
              <a:rPr lang="en-US" dirty="0"/>
              <a:t>Mitigation</a:t>
            </a:r>
            <a:endParaRPr lang="en-US" sz="1800" dirty="0"/>
          </a:p>
          <a:p>
            <a:pPr lvl="1"/>
            <a:r>
              <a:rPr lang="en-US" sz="1800" dirty="0"/>
              <a:t>​Include subproject managers in design meetings;</a:t>
            </a:r>
          </a:p>
          <a:p>
            <a:pPr lvl="1"/>
            <a:r>
              <a:rPr lang="en-US" sz="1800" dirty="0"/>
              <a:t>Include subproject managers in formal design reviews;</a:t>
            </a:r>
          </a:p>
          <a:p>
            <a:pPr lvl="1"/>
            <a:r>
              <a:rPr lang="en-US" sz="1800" dirty="0"/>
              <a:t>Management control of changes through a change/configuration control process</a:t>
            </a:r>
            <a:r>
              <a:rPr lang="en-US" dirty="0"/>
              <a:t>;</a:t>
            </a:r>
            <a:endParaRPr lang="en-US" sz="1800" dirty="0"/>
          </a:p>
        </p:txBody>
      </p:sp>
    </p:spTree>
    <p:extLst>
      <p:ext uri="{BB962C8B-B14F-4D97-AF65-F5344CB8AC3E}">
        <p14:creationId xmlns:p14="http://schemas.microsoft.com/office/powerpoint/2010/main" val="2438718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228600" y="1043046"/>
            <a:ext cx="8672513" cy="5301607"/>
          </a:xfrm>
        </p:spPr>
        <p:txBody>
          <a:bodyPr/>
          <a:lstStyle/>
          <a:p>
            <a:r>
              <a:rPr lang="en-US" sz="2000" dirty="0"/>
              <a:t>Scope</a:t>
            </a:r>
          </a:p>
          <a:p>
            <a:pPr lvl="1"/>
            <a:r>
              <a:rPr lang="en-US" sz="1600" dirty="0"/>
              <a:t>Conceptual Design based on stakeholder input which identifies the scope of the conventional facilities required to support the project.</a:t>
            </a:r>
          </a:p>
          <a:p>
            <a:r>
              <a:rPr lang="en-US" sz="2000" dirty="0"/>
              <a:t>Cost Estimate</a:t>
            </a:r>
          </a:p>
          <a:p>
            <a:pPr lvl="1"/>
            <a:r>
              <a:rPr lang="en-US" sz="1600" dirty="0"/>
              <a:t>Construction Cost estimate was done by professional contractors independent from the team that developed the conceptual design;</a:t>
            </a:r>
          </a:p>
          <a:p>
            <a:pPr lvl="1"/>
            <a:r>
              <a:rPr lang="en-US" sz="1600" dirty="0"/>
              <a:t>Engineering, Design and Inspection (ED&amp;I) costs were based on historic Fermilab project data and initial cost ranges provided by the architect/engineer.</a:t>
            </a:r>
          </a:p>
          <a:p>
            <a:r>
              <a:rPr lang="en-US" sz="2000" dirty="0"/>
              <a:t>Schedule</a:t>
            </a:r>
          </a:p>
          <a:p>
            <a:pPr lvl="1"/>
            <a:r>
              <a:rPr lang="en-US" sz="1600" dirty="0"/>
              <a:t>Work packages schedules were developed based on historic data and input from professional contractors.</a:t>
            </a:r>
          </a:p>
          <a:p>
            <a:r>
              <a:rPr lang="en-US" sz="2000" dirty="0"/>
              <a:t>Basis of Estimate</a:t>
            </a:r>
          </a:p>
          <a:p>
            <a:pPr lvl="1"/>
            <a:r>
              <a:rPr lang="en-US" sz="1600" dirty="0"/>
              <a:t>Contain the information needed as input for the resource loaded schedule.</a:t>
            </a:r>
          </a:p>
          <a:p>
            <a:r>
              <a:rPr lang="en-US" sz="2000" dirty="0"/>
              <a:t>Risk</a:t>
            </a:r>
          </a:p>
          <a:p>
            <a:pPr lvl="1"/>
            <a:r>
              <a:rPr lang="en-US" sz="1600" dirty="0"/>
              <a:t>Developed risks based on past project team experience following the project’s Risk Management Plan.</a:t>
            </a:r>
          </a:p>
          <a:p>
            <a:pPr marL="457200" lvl="1" indent="0">
              <a:buNone/>
            </a:pPr>
            <a:endParaRPr lang="en-US" sz="1800" dirty="0"/>
          </a:p>
          <a:p>
            <a:pPr lvl="1"/>
            <a:endParaRPr lang="en-US" dirty="0"/>
          </a:p>
          <a:p>
            <a:pPr lvl="1"/>
            <a:endParaRPr lang="en-US" dirty="0"/>
          </a:p>
          <a:p>
            <a:endParaRPr lang="en-US" dirty="0"/>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Tree>
    <p:extLst>
      <p:ext uri="{BB962C8B-B14F-4D97-AF65-F5344CB8AC3E}">
        <p14:creationId xmlns:p14="http://schemas.microsoft.com/office/powerpoint/2010/main" val="3990891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endParaRPr lang="en-US" dirty="0"/>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195088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Estimate Process – Construction Base Cost</a:t>
            </a:r>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24" name="Picture 23"/>
          <p:cNvPicPr>
            <a:picLocks noChangeAspect="1"/>
          </p:cNvPicPr>
          <p:nvPr/>
        </p:nvPicPr>
        <p:blipFill>
          <a:blip r:embed="rId3"/>
          <a:stretch>
            <a:fillRect/>
          </a:stretch>
        </p:blipFill>
        <p:spPr>
          <a:xfrm>
            <a:off x="250442" y="1134300"/>
            <a:ext cx="3228938" cy="2090531"/>
          </a:xfrm>
          <a:prstGeom prst="rect">
            <a:avLst/>
          </a:prstGeom>
          <a:effectLst>
            <a:outerShdw blurRad="50800" dist="38100" dir="2700000" algn="tl" rotWithShape="0">
              <a:prstClr val="black">
                <a:alpha val="40000"/>
              </a:prstClr>
            </a:outerShdw>
          </a:effectLst>
        </p:spPr>
      </p:pic>
      <p:pic>
        <p:nvPicPr>
          <p:cNvPr id="25" name="Picture 24"/>
          <p:cNvPicPr>
            <a:picLocks noChangeAspect="1"/>
          </p:cNvPicPr>
          <p:nvPr/>
        </p:nvPicPr>
        <p:blipFill>
          <a:blip r:embed="rId4"/>
          <a:stretch>
            <a:fillRect/>
          </a:stretch>
        </p:blipFill>
        <p:spPr>
          <a:xfrm>
            <a:off x="1484847" y="3358895"/>
            <a:ext cx="1914434" cy="2477503"/>
          </a:xfrm>
          <a:prstGeom prst="rect">
            <a:avLst/>
          </a:prstGeom>
          <a:effectLst>
            <a:outerShdw blurRad="50800" dist="38100" dir="2700000" algn="tl" rotWithShape="0">
              <a:prstClr val="black">
                <a:alpha val="40000"/>
              </a:prstClr>
            </a:outerShdw>
          </a:effectLst>
        </p:spPr>
      </p:pic>
      <p:sp>
        <p:nvSpPr>
          <p:cNvPr id="11" name="Right Brace 10"/>
          <p:cNvSpPr/>
          <p:nvPr/>
        </p:nvSpPr>
        <p:spPr>
          <a:xfrm>
            <a:off x="3479380" y="1011555"/>
            <a:ext cx="629705" cy="4983480"/>
          </a:xfrm>
          <a:prstGeom prst="rightBrace">
            <a:avLst>
              <a:gd name="adj1" fmla="val 8333"/>
              <a:gd name="adj2" fmla="val 50344"/>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133136" y="6091369"/>
            <a:ext cx="3075522" cy="276999"/>
          </a:xfrm>
          <a:prstGeom prst="rect">
            <a:avLst/>
          </a:prstGeom>
          <a:noFill/>
        </p:spPr>
        <p:txBody>
          <a:bodyPr wrap="none" rtlCol="0">
            <a:spAutoFit/>
          </a:bodyPr>
          <a:lstStyle/>
          <a:p>
            <a:r>
              <a:rPr lang="en-US" sz="1200" dirty="0">
                <a:solidFill>
                  <a:srgbClr val="C00000"/>
                </a:solidFill>
              </a:rPr>
              <a:t>Documentation can be found at PIP-II-doc-333</a:t>
            </a:r>
          </a:p>
        </p:txBody>
      </p:sp>
      <p:sp>
        <p:nvSpPr>
          <p:cNvPr id="27" name="TextBox 26"/>
          <p:cNvSpPr txBox="1"/>
          <p:nvPr/>
        </p:nvSpPr>
        <p:spPr>
          <a:xfrm>
            <a:off x="4165732" y="1191701"/>
            <a:ext cx="1869358" cy="276999"/>
          </a:xfrm>
          <a:prstGeom prst="rect">
            <a:avLst/>
          </a:prstGeom>
          <a:noFill/>
        </p:spPr>
        <p:txBody>
          <a:bodyPr wrap="none" rtlCol="0">
            <a:spAutoFit/>
          </a:bodyPr>
          <a:lstStyle/>
          <a:p>
            <a:r>
              <a:rPr lang="en-US" sz="1200" dirty="0">
                <a:solidFill>
                  <a:schemeClr val="accent6"/>
                </a:solidFill>
              </a:rPr>
              <a:t>Initial Tasking for A/E Team</a:t>
            </a:r>
          </a:p>
        </p:txBody>
      </p:sp>
      <p:sp>
        <p:nvSpPr>
          <p:cNvPr id="28" name="TextBox 27"/>
          <p:cNvSpPr txBox="1"/>
          <p:nvPr/>
        </p:nvSpPr>
        <p:spPr>
          <a:xfrm>
            <a:off x="44967" y="3376107"/>
            <a:ext cx="1556631" cy="1815882"/>
          </a:xfrm>
          <a:prstGeom prst="rect">
            <a:avLst/>
          </a:prstGeom>
          <a:noFill/>
        </p:spPr>
        <p:txBody>
          <a:bodyPr wrap="square" rtlCol="0">
            <a:spAutoFit/>
          </a:bodyPr>
          <a:lstStyle/>
          <a:p>
            <a:pPr algn="ctr"/>
            <a:r>
              <a:rPr lang="en-US" sz="1400" dirty="0">
                <a:solidFill>
                  <a:schemeClr val="accent6"/>
                </a:solidFill>
              </a:rPr>
              <a:t>Conceptual Design drawings and Estimate Assumptions developed with input from stakeholders</a:t>
            </a:r>
          </a:p>
          <a:p>
            <a:pPr algn="ctr"/>
            <a:endParaRPr lang="en-US" sz="1400" dirty="0">
              <a:solidFill>
                <a:srgbClr val="C00000"/>
              </a:solidFill>
            </a:endParaRPr>
          </a:p>
        </p:txBody>
      </p:sp>
      <p:sp>
        <p:nvSpPr>
          <p:cNvPr id="29" name="TextBox 28"/>
          <p:cNvSpPr txBox="1"/>
          <p:nvPr/>
        </p:nvSpPr>
        <p:spPr>
          <a:xfrm>
            <a:off x="185705" y="873743"/>
            <a:ext cx="2090380" cy="276999"/>
          </a:xfrm>
          <a:prstGeom prst="rect">
            <a:avLst/>
          </a:prstGeom>
          <a:noFill/>
        </p:spPr>
        <p:txBody>
          <a:bodyPr wrap="none" rtlCol="0">
            <a:spAutoFit/>
          </a:bodyPr>
          <a:lstStyle/>
          <a:p>
            <a:r>
              <a:rPr lang="en-US" sz="1200" dirty="0">
                <a:solidFill>
                  <a:schemeClr val="accent6"/>
                </a:solidFill>
              </a:rPr>
              <a:t>Drawings from PIP-II-doc-1155</a:t>
            </a:r>
          </a:p>
        </p:txBody>
      </p:sp>
      <p:pic>
        <p:nvPicPr>
          <p:cNvPr id="30" name="Picture 29"/>
          <p:cNvPicPr>
            <a:picLocks noChangeAspect="1"/>
          </p:cNvPicPr>
          <p:nvPr/>
        </p:nvPicPr>
        <p:blipFill>
          <a:blip r:embed="rId5"/>
          <a:stretch>
            <a:fillRect/>
          </a:stretch>
        </p:blipFill>
        <p:spPr>
          <a:xfrm>
            <a:off x="4189184" y="1499478"/>
            <a:ext cx="1911218" cy="2473340"/>
          </a:xfrm>
          <a:prstGeom prst="rect">
            <a:avLst/>
          </a:prstGeom>
          <a:effectLst>
            <a:outerShdw blurRad="50800" dist="38100" dir="2700000" algn="tl" rotWithShape="0">
              <a:prstClr val="black">
                <a:alpha val="40000"/>
              </a:prstClr>
            </a:outerShdw>
          </a:effectLst>
        </p:spPr>
      </p:pic>
      <p:sp>
        <p:nvSpPr>
          <p:cNvPr id="31" name="TextBox 30"/>
          <p:cNvSpPr txBox="1"/>
          <p:nvPr/>
        </p:nvSpPr>
        <p:spPr>
          <a:xfrm>
            <a:off x="4189184" y="4099932"/>
            <a:ext cx="4565650" cy="1871902"/>
          </a:xfrm>
          <a:prstGeom prst="rect">
            <a:avLst/>
          </a:prstGeom>
          <a:solidFill>
            <a:schemeClr val="bg2">
              <a:alpha val="76000"/>
            </a:schemeClr>
          </a:solidFill>
        </p:spPr>
        <p:txBody>
          <a:bodyPr wrap="square" rtlCol="0">
            <a:spAutoFit/>
          </a:bodyPr>
          <a:lstStyle/>
          <a:p>
            <a:r>
              <a:rPr lang="en-US" sz="1400" i="1" dirty="0">
                <a:solidFill>
                  <a:schemeClr val="accent6"/>
                </a:solidFill>
              </a:rPr>
              <a:t>the construction cost estimate should be prepared in accordance with DOE’s Cost Estimating Guide (G413.3-21) and GAO Cost Estimating and Assessment Guide (GOA-09-3SP) as well as current industry best practices.  For the purposes of this tasking the preliminary cost estimate should assume a 10%-40% project definition based on the conceptual design documentation and therefore a Class 3 estimate classification as defined by DOE G 413.3-21</a:t>
            </a:r>
          </a:p>
        </p:txBody>
      </p:sp>
    </p:spTree>
    <p:extLst>
      <p:ext uri="{BB962C8B-B14F-4D97-AF65-F5344CB8AC3E}">
        <p14:creationId xmlns:p14="http://schemas.microsoft.com/office/powerpoint/2010/main" val="385672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Estimate Process – Base Cost</a:t>
            </a:r>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pic>
        <p:nvPicPr>
          <p:cNvPr id="7" name="Picture 6"/>
          <p:cNvPicPr>
            <a:picLocks noChangeAspect="1"/>
          </p:cNvPicPr>
          <p:nvPr/>
        </p:nvPicPr>
        <p:blipFill>
          <a:blip r:embed="rId3"/>
          <a:stretch>
            <a:fillRect/>
          </a:stretch>
        </p:blipFill>
        <p:spPr>
          <a:xfrm>
            <a:off x="207962" y="943610"/>
            <a:ext cx="8707438" cy="3982430"/>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133136" y="6091369"/>
            <a:ext cx="3075522" cy="276999"/>
          </a:xfrm>
          <a:prstGeom prst="rect">
            <a:avLst/>
          </a:prstGeom>
          <a:noFill/>
        </p:spPr>
        <p:txBody>
          <a:bodyPr wrap="none" rtlCol="0">
            <a:spAutoFit/>
          </a:bodyPr>
          <a:lstStyle/>
          <a:p>
            <a:r>
              <a:rPr lang="en-US" sz="1200" dirty="0">
                <a:solidFill>
                  <a:srgbClr val="C00000"/>
                </a:solidFill>
              </a:rPr>
              <a:t>Documentation can be found at PIP-II-doc-333</a:t>
            </a:r>
          </a:p>
        </p:txBody>
      </p:sp>
      <p:sp>
        <p:nvSpPr>
          <p:cNvPr id="10" name="TextBox 9"/>
          <p:cNvSpPr txBox="1"/>
          <p:nvPr/>
        </p:nvSpPr>
        <p:spPr>
          <a:xfrm>
            <a:off x="207962" y="4976082"/>
            <a:ext cx="8415338" cy="1200329"/>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accent6"/>
                </a:solidFill>
              </a:rPr>
              <a:t>Estimate completed in May 2017;</a:t>
            </a:r>
          </a:p>
          <a:p>
            <a:pPr marL="285750" indent="-285750">
              <a:buFont typeface="Arial" panose="020B0604020202020204" pitchFamily="34" charset="0"/>
              <a:buChar char="•"/>
            </a:pPr>
            <a:r>
              <a:rPr lang="en-US" sz="1800" dirty="0">
                <a:solidFill>
                  <a:schemeClr val="accent6"/>
                </a:solidFill>
              </a:rPr>
              <a:t>Broken down by work package;</a:t>
            </a:r>
          </a:p>
          <a:p>
            <a:pPr marL="285750" indent="-285750">
              <a:buFont typeface="Arial" panose="020B0604020202020204" pitchFamily="34" charset="0"/>
              <a:buChar char="•"/>
            </a:pPr>
            <a:r>
              <a:rPr lang="en-US" sz="1800" dirty="0">
                <a:solidFill>
                  <a:schemeClr val="accent6"/>
                </a:solidFill>
              </a:rPr>
              <a:t>Costs in </a:t>
            </a:r>
            <a:r>
              <a:rPr lang="en-US" sz="1800" b="1" dirty="0">
                <a:solidFill>
                  <a:schemeClr val="accent6"/>
                </a:solidFill>
              </a:rPr>
              <a:t>FY17</a:t>
            </a:r>
            <a:r>
              <a:rPr lang="en-US" sz="1800" dirty="0">
                <a:solidFill>
                  <a:schemeClr val="accent6"/>
                </a:solidFill>
              </a:rPr>
              <a:t> dollars, de-escalated to </a:t>
            </a:r>
            <a:r>
              <a:rPr lang="en-US" sz="1800" b="1" dirty="0">
                <a:solidFill>
                  <a:schemeClr val="accent6"/>
                </a:solidFill>
              </a:rPr>
              <a:t>FY16</a:t>
            </a:r>
            <a:r>
              <a:rPr lang="en-US" sz="1800" dirty="0">
                <a:solidFill>
                  <a:schemeClr val="accent6"/>
                </a:solidFill>
              </a:rPr>
              <a:t> dollars for overall project consistency;</a:t>
            </a:r>
          </a:p>
          <a:p>
            <a:pPr marL="285750" indent="-285750">
              <a:buFont typeface="Arial" panose="020B0604020202020204" pitchFamily="34" charset="0"/>
              <a:buChar char="•"/>
            </a:pPr>
            <a:r>
              <a:rPr lang="en-US" sz="1800" dirty="0">
                <a:solidFill>
                  <a:schemeClr val="accent6"/>
                </a:solidFill>
              </a:rPr>
              <a:t>Included several initial scope alternates.</a:t>
            </a:r>
          </a:p>
        </p:txBody>
      </p:sp>
    </p:spTree>
    <p:extLst>
      <p:ext uri="{BB962C8B-B14F-4D97-AF65-F5344CB8AC3E}">
        <p14:creationId xmlns:p14="http://schemas.microsoft.com/office/powerpoint/2010/main" val="541705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Estimate Process – Early Scope Reductions</a:t>
            </a:r>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7" name="Picture 6"/>
          <p:cNvPicPr>
            <a:picLocks noChangeAspect="1"/>
          </p:cNvPicPr>
          <p:nvPr/>
        </p:nvPicPr>
        <p:blipFill>
          <a:blip r:embed="rId3"/>
          <a:stretch>
            <a:fillRect/>
          </a:stretch>
        </p:blipFill>
        <p:spPr>
          <a:xfrm>
            <a:off x="207962" y="3504398"/>
            <a:ext cx="8707438" cy="2429813"/>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133136" y="6091369"/>
            <a:ext cx="3154069" cy="276999"/>
          </a:xfrm>
          <a:prstGeom prst="rect">
            <a:avLst/>
          </a:prstGeom>
          <a:noFill/>
        </p:spPr>
        <p:txBody>
          <a:bodyPr wrap="none" rtlCol="0">
            <a:spAutoFit/>
          </a:bodyPr>
          <a:lstStyle/>
          <a:p>
            <a:r>
              <a:rPr lang="en-US" sz="1200" dirty="0">
                <a:solidFill>
                  <a:srgbClr val="C00000"/>
                </a:solidFill>
              </a:rPr>
              <a:t>Documentation can be found at PIP-II-doc-1025</a:t>
            </a:r>
          </a:p>
        </p:txBody>
      </p:sp>
      <p:sp>
        <p:nvSpPr>
          <p:cNvPr id="10" name="TextBox 9"/>
          <p:cNvSpPr txBox="1"/>
          <p:nvPr/>
        </p:nvSpPr>
        <p:spPr>
          <a:xfrm>
            <a:off x="228600" y="1038543"/>
            <a:ext cx="8415338" cy="193899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6"/>
                </a:solidFill>
              </a:rPr>
              <a:t>Prioritized List of Scope Reduction (high level);</a:t>
            </a:r>
          </a:p>
          <a:p>
            <a:pPr marL="285750" indent="-285750">
              <a:buFont typeface="Arial" panose="020B0604020202020204" pitchFamily="34" charset="0"/>
              <a:buChar char="•"/>
            </a:pPr>
            <a:r>
              <a:rPr lang="en-US" dirty="0">
                <a:solidFill>
                  <a:schemeClr val="accent6"/>
                </a:solidFill>
              </a:rPr>
              <a:t>Reductions to Base Cost, broken down by work package;</a:t>
            </a:r>
          </a:p>
          <a:p>
            <a:pPr marL="285750" indent="-285750">
              <a:buFont typeface="Arial" panose="020B0604020202020204" pitchFamily="34" charset="0"/>
              <a:buChar char="•"/>
            </a:pPr>
            <a:r>
              <a:rPr lang="en-US" dirty="0">
                <a:solidFill>
                  <a:schemeClr val="accent6"/>
                </a:solidFill>
              </a:rPr>
              <a:t>Costs in </a:t>
            </a:r>
            <a:r>
              <a:rPr lang="en-US" b="1" dirty="0">
                <a:solidFill>
                  <a:schemeClr val="accent6"/>
                </a:solidFill>
              </a:rPr>
              <a:t>FY17</a:t>
            </a:r>
            <a:r>
              <a:rPr lang="en-US" dirty="0">
                <a:solidFill>
                  <a:schemeClr val="accent6"/>
                </a:solidFill>
              </a:rPr>
              <a:t> dollars, de-escalated to FY16 dollars;</a:t>
            </a:r>
          </a:p>
          <a:p>
            <a:pPr marL="285750" indent="-285750">
              <a:buFont typeface="Arial" panose="020B0604020202020204" pitchFamily="34" charset="0"/>
              <a:buChar char="•"/>
            </a:pPr>
            <a:r>
              <a:rPr lang="en-US" dirty="0">
                <a:solidFill>
                  <a:schemeClr val="accent6"/>
                </a:solidFill>
              </a:rPr>
              <a:t>Discussed and reviewed by PIP-II project;</a:t>
            </a:r>
          </a:p>
          <a:p>
            <a:pPr marL="285750" indent="-285750">
              <a:buFont typeface="Arial" panose="020B0604020202020204" pitchFamily="34" charset="0"/>
              <a:buChar char="•"/>
            </a:pPr>
            <a:r>
              <a:rPr lang="en-US" dirty="0">
                <a:solidFill>
                  <a:schemeClr val="accent6"/>
                </a:solidFill>
              </a:rPr>
              <a:t>Documented in Basis of Estimate forms.</a:t>
            </a:r>
          </a:p>
        </p:txBody>
      </p:sp>
    </p:spTree>
    <p:extLst>
      <p:ext uri="{BB962C8B-B14F-4D97-AF65-F5344CB8AC3E}">
        <p14:creationId xmlns:p14="http://schemas.microsoft.com/office/powerpoint/2010/main" val="344158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Estimate Process – ED&amp;I</a:t>
            </a:r>
          </a:p>
        </p:txBody>
      </p:sp>
      <p:sp>
        <p:nvSpPr>
          <p:cNvPr id="3" name="Content Placeholder 2"/>
          <p:cNvSpPr>
            <a:spLocks noGrp="1"/>
          </p:cNvSpPr>
          <p:nvPr>
            <p:ph idx="1"/>
          </p:nvPr>
        </p:nvSpPr>
        <p:spPr>
          <a:xfrm>
            <a:off x="228600" y="1043047"/>
            <a:ext cx="8672513" cy="1477904"/>
          </a:xfrm>
        </p:spPr>
        <p:txBody>
          <a:bodyPr>
            <a:normAutofit lnSpcReduction="10000"/>
          </a:bodyPr>
          <a:lstStyle/>
          <a:p>
            <a:r>
              <a:rPr lang="en-US" dirty="0"/>
              <a:t>Engineering Design and Inspection (EDI)</a:t>
            </a:r>
          </a:p>
          <a:p>
            <a:pPr lvl="1"/>
            <a:r>
              <a:rPr lang="en-US" dirty="0"/>
              <a:t>Based on Construction Cost;</a:t>
            </a:r>
          </a:p>
          <a:p>
            <a:pPr lvl="1"/>
            <a:r>
              <a:rPr lang="en-US" dirty="0"/>
              <a:t>Review of Historic Data from Fermilab projects;</a:t>
            </a:r>
          </a:p>
          <a:p>
            <a:pPr lvl="1"/>
            <a:r>
              <a:rPr lang="en-US" dirty="0"/>
              <a:t>Initial Range from architect/engineer;</a:t>
            </a:r>
          </a:p>
          <a:p>
            <a:endParaRPr lang="en-US" dirty="0"/>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8" name="TextBox 7"/>
          <p:cNvSpPr txBox="1"/>
          <p:nvPr/>
        </p:nvSpPr>
        <p:spPr>
          <a:xfrm>
            <a:off x="133136" y="6091369"/>
            <a:ext cx="3075522" cy="276999"/>
          </a:xfrm>
          <a:prstGeom prst="rect">
            <a:avLst/>
          </a:prstGeom>
          <a:noFill/>
        </p:spPr>
        <p:txBody>
          <a:bodyPr wrap="none" rtlCol="0">
            <a:spAutoFit/>
          </a:bodyPr>
          <a:lstStyle/>
          <a:p>
            <a:r>
              <a:rPr lang="en-US" sz="1200" dirty="0">
                <a:solidFill>
                  <a:srgbClr val="C00000"/>
                </a:solidFill>
              </a:rPr>
              <a:t>Documentation can be found at PIP-II-doc-327</a:t>
            </a:r>
          </a:p>
        </p:txBody>
      </p:sp>
      <p:pic>
        <p:nvPicPr>
          <p:cNvPr id="9" name="Picture 8"/>
          <p:cNvPicPr>
            <a:picLocks noChangeAspect="1"/>
          </p:cNvPicPr>
          <p:nvPr/>
        </p:nvPicPr>
        <p:blipFill>
          <a:blip r:embed="rId3"/>
          <a:stretch>
            <a:fillRect/>
          </a:stretch>
        </p:blipFill>
        <p:spPr>
          <a:xfrm>
            <a:off x="3712711" y="4210569"/>
            <a:ext cx="5109476" cy="2089149"/>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215900" y="2520951"/>
            <a:ext cx="5341429" cy="1805778"/>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6730461" y="3902792"/>
            <a:ext cx="2091726" cy="338554"/>
          </a:xfrm>
          <a:prstGeom prst="rect">
            <a:avLst/>
          </a:prstGeom>
          <a:noFill/>
        </p:spPr>
        <p:txBody>
          <a:bodyPr wrap="none" rtlCol="0">
            <a:spAutoFit/>
          </a:bodyPr>
          <a:lstStyle/>
          <a:p>
            <a:pPr algn="r"/>
            <a:r>
              <a:rPr lang="en-US" sz="1600" dirty="0">
                <a:solidFill>
                  <a:schemeClr val="accent6"/>
                </a:solidFill>
              </a:rPr>
              <a:t>Range: 10.4% to 14.6%</a:t>
            </a:r>
          </a:p>
        </p:txBody>
      </p:sp>
      <p:sp>
        <p:nvSpPr>
          <p:cNvPr id="11" name="TextBox 10"/>
          <p:cNvSpPr txBox="1"/>
          <p:nvPr/>
        </p:nvSpPr>
        <p:spPr>
          <a:xfrm>
            <a:off x="215900" y="4285591"/>
            <a:ext cx="2792176" cy="307777"/>
          </a:xfrm>
          <a:prstGeom prst="rect">
            <a:avLst/>
          </a:prstGeom>
          <a:noFill/>
        </p:spPr>
        <p:txBody>
          <a:bodyPr wrap="none" rtlCol="0">
            <a:spAutoFit/>
          </a:bodyPr>
          <a:lstStyle/>
          <a:p>
            <a:r>
              <a:rPr lang="en-US" sz="1400" dirty="0">
                <a:solidFill>
                  <a:schemeClr val="accent6"/>
                </a:solidFill>
              </a:rPr>
              <a:t>Historic data from previous projects</a:t>
            </a:r>
          </a:p>
        </p:txBody>
      </p:sp>
    </p:spTree>
    <p:extLst>
      <p:ext uri="{BB962C8B-B14F-4D97-AF65-F5344CB8AC3E}">
        <p14:creationId xmlns:p14="http://schemas.microsoft.com/office/powerpoint/2010/main" val="231226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Estimate Process – ED&amp;I</a:t>
            </a:r>
          </a:p>
        </p:txBody>
      </p:sp>
      <p:sp>
        <p:nvSpPr>
          <p:cNvPr id="3" name="Content Placeholder 2"/>
          <p:cNvSpPr>
            <a:spLocks noGrp="1"/>
          </p:cNvSpPr>
          <p:nvPr>
            <p:ph idx="1"/>
          </p:nvPr>
        </p:nvSpPr>
        <p:spPr>
          <a:xfrm>
            <a:off x="228600" y="1043047"/>
            <a:ext cx="8672513" cy="1477904"/>
          </a:xfrm>
        </p:spPr>
        <p:txBody>
          <a:bodyPr>
            <a:normAutofit/>
          </a:bodyPr>
          <a:lstStyle/>
          <a:p>
            <a:r>
              <a:rPr lang="en-US" dirty="0"/>
              <a:t>Engineering Design and Inspection (ED&amp;I</a:t>
            </a:r>
            <a:r>
              <a:rPr lang="en-US" dirty="0">
                <a:solidFill>
                  <a:schemeClr val="accent6"/>
                </a:solidFill>
              </a:rPr>
              <a:t>) </a:t>
            </a:r>
            <a:r>
              <a:rPr lang="en-US" b="1" dirty="0">
                <a:solidFill>
                  <a:schemeClr val="accent6"/>
                </a:solidFill>
              </a:rPr>
              <a:t>– 19% Overall</a:t>
            </a:r>
          </a:p>
          <a:p>
            <a:pPr lvl="1"/>
            <a:r>
              <a:rPr lang="en-US" dirty="0">
                <a:solidFill>
                  <a:schemeClr val="accent6"/>
                </a:solidFill>
              </a:rPr>
              <a:t>In-house: 2% for Design, 2% for Construction Phase</a:t>
            </a:r>
          </a:p>
          <a:p>
            <a:pPr lvl="1"/>
            <a:r>
              <a:rPr lang="en-US" dirty="0">
                <a:solidFill>
                  <a:schemeClr val="accent6"/>
                </a:solidFill>
              </a:rPr>
              <a:t>Architect/Engineer: 7% for Design, 8% for Construction Phase</a:t>
            </a:r>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8" name="TextBox 7"/>
          <p:cNvSpPr txBox="1"/>
          <p:nvPr/>
        </p:nvSpPr>
        <p:spPr>
          <a:xfrm>
            <a:off x="133136" y="6091369"/>
            <a:ext cx="3075522" cy="276999"/>
          </a:xfrm>
          <a:prstGeom prst="rect">
            <a:avLst/>
          </a:prstGeom>
          <a:noFill/>
        </p:spPr>
        <p:txBody>
          <a:bodyPr wrap="none" rtlCol="0">
            <a:spAutoFit/>
          </a:bodyPr>
          <a:lstStyle/>
          <a:p>
            <a:r>
              <a:rPr lang="en-US" sz="1200" dirty="0">
                <a:solidFill>
                  <a:srgbClr val="C00000"/>
                </a:solidFill>
              </a:rPr>
              <a:t>Documentation can be found at PIP-II-doc-327</a:t>
            </a:r>
          </a:p>
        </p:txBody>
      </p:sp>
      <p:pic>
        <p:nvPicPr>
          <p:cNvPr id="10" name="Picture 9"/>
          <p:cNvPicPr>
            <a:picLocks noChangeAspect="1"/>
          </p:cNvPicPr>
          <p:nvPr/>
        </p:nvPicPr>
        <p:blipFill>
          <a:blip r:embed="rId3"/>
          <a:stretch>
            <a:fillRect/>
          </a:stretch>
        </p:blipFill>
        <p:spPr>
          <a:xfrm>
            <a:off x="1493956" y="2619976"/>
            <a:ext cx="7421444" cy="33723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56860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Estimate Process - Administration</a:t>
            </a:r>
          </a:p>
        </p:txBody>
      </p:sp>
      <p:sp>
        <p:nvSpPr>
          <p:cNvPr id="3" name="Content Placeholder 2"/>
          <p:cNvSpPr>
            <a:spLocks noGrp="1"/>
          </p:cNvSpPr>
          <p:nvPr>
            <p:ph idx="1"/>
          </p:nvPr>
        </p:nvSpPr>
        <p:spPr>
          <a:xfrm>
            <a:off x="228600" y="1043047"/>
            <a:ext cx="8672513" cy="4531586"/>
          </a:xfrm>
        </p:spPr>
        <p:txBody>
          <a:bodyPr>
            <a:normAutofit/>
          </a:bodyPr>
          <a:lstStyle/>
          <a:p>
            <a:pPr marL="0" indent="0">
              <a:buNone/>
            </a:pPr>
            <a:r>
              <a:rPr lang="en-US" dirty="0"/>
              <a:t>Project Management and Coordination Costs (PM&amp;C)</a:t>
            </a:r>
          </a:p>
          <a:p>
            <a:r>
              <a:rPr lang="en-US" sz="2000" dirty="0"/>
              <a:t>“Administration” costs are primarily management and oversite activities during the design and construction phases; </a:t>
            </a:r>
          </a:p>
          <a:p>
            <a:r>
              <a:rPr lang="en-US" sz="2000" dirty="0"/>
              <a:t>Consist of one (1) full time equivalent (FTE) for the Associate Project Manager for Conventional Facilities (APM-CF) from FY18 until the end of the project;</a:t>
            </a:r>
          </a:p>
          <a:p>
            <a:r>
              <a:rPr lang="en-US" sz="2000" dirty="0"/>
              <a:t>An additional one (1) FTE for a deputy APM-CF position assumed to begin in ~FY19 coinciding with CD-2/3a and extends until the end of the project</a:t>
            </a:r>
            <a:r>
              <a:rPr lang="en-US" dirty="0"/>
              <a:t>;</a:t>
            </a:r>
          </a:p>
          <a:p>
            <a:r>
              <a:rPr lang="en-US" sz="2000" dirty="0"/>
              <a:t>This PM&amp;C cost is divided between:</a:t>
            </a:r>
          </a:p>
          <a:p>
            <a:pPr lvl="1"/>
            <a:r>
              <a:rPr lang="en-US" sz="1800" dirty="0"/>
              <a:t>40% - Project Office Support </a:t>
            </a:r>
          </a:p>
          <a:p>
            <a:pPr lvl="1"/>
            <a:r>
              <a:rPr lang="en-US" sz="1800" dirty="0"/>
              <a:t>10% - Conventional Facilities Management and Coordination</a:t>
            </a:r>
          </a:p>
          <a:p>
            <a:pPr lvl="1"/>
            <a:r>
              <a:rPr lang="en-US" sz="1800" dirty="0"/>
              <a:t>50% - Individual work packages </a:t>
            </a:r>
          </a:p>
          <a:p>
            <a:pPr marL="0" indent="0">
              <a:buNone/>
            </a:pPr>
            <a:endParaRPr lang="en-US" i="1" dirty="0"/>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7" name="TextBox 6"/>
          <p:cNvSpPr txBox="1"/>
          <p:nvPr/>
        </p:nvSpPr>
        <p:spPr>
          <a:xfrm>
            <a:off x="133136" y="5699156"/>
            <a:ext cx="6302495" cy="646331"/>
          </a:xfrm>
          <a:prstGeom prst="rect">
            <a:avLst/>
          </a:prstGeom>
          <a:noFill/>
        </p:spPr>
        <p:txBody>
          <a:bodyPr wrap="none" rtlCol="0">
            <a:spAutoFit/>
          </a:bodyPr>
          <a:lstStyle/>
          <a:p>
            <a:r>
              <a:rPr lang="en-US" sz="1200" dirty="0">
                <a:solidFill>
                  <a:srgbClr val="C00000"/>
                </a:solidFill>
              </a:rPr>
              <a:t>Documentation can be found at PIP-II-doc-327</a:t>
            </a:r>
          </a:p>
          <a:p>
            <a:r>
              <a:rPr lang="en-US" sz="1200" dirty="0">
                <a:solidFill>
                  <a:srgbClr val="C00000"/>
                </a:solidFill>
              </a:rPr>
              <a:t>Project Office Support basis of estimate can be found at PIP-II-doc-229</a:t>
            </a:r>
          </a:p>
          <a:p>
            <a:r>
              <a:rPr lang="en-US" sz="1200" dirty="0">
                <a:solidFill>
                  <a:srgbClr val="C00000"/>
                </a:solidFill>
              </a:rPr>
              <a:t>Conventional Facilities Management and Coordination basis of estimate can be found at PIP-II-217</a:t>
            </a:r>
          </a:p>
        </p:txBody>
      </p:sp>
    </p:spTree>
    <p:extLst>
      <p:ext uri="{BB962C8B-B14F-4D97-AF65-F5344CB8AC3E}">
        <p14:creationId xmlns:p14="http://schemas.microsoft.com/office/powerpoint/2010/main" val="421860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Estimate Process</a:t>
            </a:r>
          </a:p>
        </p:txBody>
      </p:sp>
      <p:sp>
        <p:nvSpPr>
          <p:cNvPr id="4" name="Date Placeholder 3"/>
          <p:cNvSpPr>
            <a:spLocks noGrp="1"/>
          </p:cNvSpPr>
          <p:nvPr>
            <p:ph type="dt" sz="half" idx="2"/>
          </p:nvPr>
        </p:nvSpPr>
        <p:spPr/>
        <p:txBody>
          <a:bodyPr/>
          <a:lstStyle/>
          <a:p>
            <a:pPr>
              <a:defRPr/>
            </a:pPr>
            <a:r>
              <a:rPr lang="en-US"/>
              <a:t>10/10/17</a:t>
            </a:r>
            <a:endParaRPr lang="en-US" dirty="0"/>
          </a:p>
        </p:txBody>
      </p:sp>
      <p:sp>
        <p:nvSpPr>
          <p:cNvPr id="5" name="Footer Placeholder 4"/>
          <p:cNvSpPr>
            <a:spLocks noGrp="1"/>
          </p:cNvSpPr>
          <p:nvPr>
            <p:ph type="ftr" sz="quarter" idx="3"/>
          </p:nvPr>
        </p:nvSpPr>
        <p:spPr/>
        <p:txBody>
          <a:bodyPr/>
          <a:lstStyle/>
          <a:p>
            <a:pPr>
              <a:defRPr/>
            </a:pPr>
            <a:r>
              <a:rPr lang="en-US"/>
              <a:t>S. Dixon | Conventional Facilities | Cost and Schedule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24" name="Picture 23"/>
          <p:cNvPicPr>
            <a:picLocks noChangeAspect="1"/>
          </p:cNvPicPr>
          <p:nvPr/>
        </p:nvPicPr>
        <p:blipFill>
          <a:blip r:embed="rId3"/>
          <a:stretch>
            <a:fillRect/>
          </a:stretch>
        </p:blipFill>
        <p:spPr>
          <a:xfrm>
            <a:off x="250442" y="1134300"/>
            <a:ext cx="3228938" cy="2090531"/>
          </a:xfrm>
          <a:prstGeom prst="rect">
            <a:avLst/>
          </a:prstGeom>
          <a:effectLst>
            <a:outerShdw blurRad="50800" dist="38100" dir="2700000" algn="tl" rotWithShape="0">
              <a:prstClr val="black">
                <a:alpha val="40000"/>
              </a:prstClr>
            </a:outerShdw>
          </a:effectLst>
        </p:spPr>
      </p:pic>
      <p:pic>
        <p:nvPicPr>
          <p:cNvPr id="25" name="Picture 24"/>
          <p:cNvPicPr>
            <a:picLocks noChangeAspect="1"/>
          </p:cNvPicPr>
          <p:nvPr/>
        </p:nvPicPr>
        <p:blipFill>
          <a:blip r:embed="rId4"/>
          <a:stretch>
            <a:fillRect/>
          </a:stretch>
        </p:blipFill>
        <p:spPr>
          <a:xfrm>
            <a:off x="1484847" y="3358895"/>
            <a:ext cx="1914434" cy="2477503"/>
          </a:xfrm>
          <a:prstGeom prst="rect">
            <a:avLst/>
          </a:prstGeom>
          <a:effectLst>
            <a:outerShdw blurRad="50800" dist="38100" dir="2700000" algn="tl" rotWithShape="0">
              <a:prstClr val="black">
                <a:alpha val="40000"/>
              </a:prstClr>
            </a:outerShdw>
          </a:effectLst>
        </p:spPr>
      </p:pic>
      <p:sp>
        <p:nvSpPr>
          <p:cNvPr id="11" name="Right Brace 10"/>
          <p:cNvSpPr/>
          <p:nvPr/>
        </p:nvSpPr>
        <p:spPr>
          <a:xfrm>
            <a:off x="3479380" y="1011555"/>
            <a:ext cx="629705" cy="4983480"/>
          </a:xfrm>
          <a:prstGeom prst="rightBrace">
            <a:avLst>
              <a:gd name="adj1" fmla="val 8333"/>
              <a:gd name="adj2" fmla="val 50344"/>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133136" y="6091369"/>
            <a:ext cx="3075522" cy="276999"/>
          </a:xfrm>
          <a:prstGeom prst="rect">
            <a:avLst/>
          </a:prstGeom>
          <a:noFill/>
        </p:spPr>
        <p:txBody>
          <a:bodyPr wrap="none" rtlCol="0">
            <a:spAutoFit/>
          </a:bodyPr>
          <a:lstStyle/>
          <a:p>
            <a:r>
              <a:rPr lang="en-US" sz="1200" dirty="0">
                <a:solidFill>
                  <a:srgbClr val="C00000"/>
                </a:solidFill>
              </a:rPr>
              <a:t>Documentation can be found at PIP-II-doc-581</a:t>
            </a:r>
          </a:p>
        </p:txBody>
      </p:sp>
      <p:sp>
        <p:nvSpPr>
          <p:cNvPr id="27" name="TextBox 26"/>
          <p:cNvSpPr txBox="1"/>
          <p:nvPr/>
        </p:nvSpPr>
        <p:spPr>
          <a:xfrm>
            <a:off x="4165732" y="1191701"/>
            <a:ext cx="1869358" cy="276999"/>
          </a:xfrm>
          <a:prstGeom prst="rect">
            <a:avLst/>
          </a:prstGeom>
          <a:noFill/>
        </p:spPr>
        <p:txBody>
          <a:bodyPr wrap="none" rtlCol="0">
            <a:spAutoFit/>
          </a:bodyPr>
          <a:lstStyle/>
          <a:p>
            <a:r>
              <a:rPr lang="en-US" sz="1200" dirty="0">
                <a:solidFill>
                  <a:schemeClr val="accent6"/>
                </a:solidFill>
              </a:rPr>
              <a:t>Initial Tasking for A/E Team</a:t>
            </a:r>
          </a:p>
        </p:txBody>
      </p:sp>
      <p:sp>
        <p:nvSpPr>
          <p:cNvPr id="28" name="TextBox 27"/>
          <p:cNvSpPr txBox="1"/>
          <p:nvPr/>
        </p:nvSpPr>
        <p:spPr>
          <a:xfrm>
            <a:off x="44967" y="3376107"/>
            <a:ext cx="1556631" cy="1815882"/>
          </a:xfrm>
          <a:prstGeom prst="rect">
            <a:avLst/>
          </a:prstGeom>
          <a:noFill/>
        </p:spPr>
        <p:txBody>
          <a:bodyPr wrap="square" rtlCol="0">
            <a:spAutoFit/>
          </a:bodyPr>
          <a:lstStyle/>
          <a:p>
            <a:pPr algn="ctr"/>
            <a:r>
              <a:rPr lang="en-US" sz="1400" dirty="0">
                <a:solidFill>
                  <a:schemeClr val="accent6"/>
                </a:solidFill>
              </a:rPr>
              <a:t>Conceptual Design drawings and Estimate Assumptions developed with input from stakeholders</a:t>
            </a:r>
          </a:p>
          <a:p>
            <a:pPr algn="ctr"/>
            <a:endParaRPr lang="en-US" sz="1400" dirty="0">
              <a:solidFill>
                <a:srgbClr val="C00000"/>
              </a:solidFill>
            </a:endParaRPr>
          </a:p>
        </p:txBody>
      </p:sp>
      <p:sp>
        <p:nvSpPr>
          <p:cNvPr id="29" name="TextBox 28"/>
          <p:cNvSpPr txBox="1"/>
          <p:nvPr/>
        </p:nvSpPr>
        <p:spPr>
          <a:xfrm>
            <a:off x="185705" y="873743"/>
            <a:ext cx="2090380" cy="276999"/>
          </a:xfrm>
          <a:prstGeom prst="rect">
            <a:avLst/>
          </a:prstGeom>
          <a:noFill/>
        </p:spPr>
        <p:txBody>
          <a:bodyPr wrap="none" rtlCol="0">
            <a:spAutoFit/>
          </a:bodyPr>
          <a:lstStyle/>
          <a:p>
            <a:r>
              <a:rPr lang="en-US" sz="1200" dirty="0">
                <a:solidFill>
                  <a:schemeClr val="accent6"/>
                </a:solidFill>
              </a:rPr>
              <a:t>Drawings from PIP-II-doc-1155</a:t>
            </a:r>
          </a:p>
        </p:txBody>
      </p:sp>
      <p:pic>
        <p:nvPicPr>
          <p:cNvPr id="30" name="Picture 29"/>
          <p:cNvPicPr>
            <a:picLocks noChangeAspect="1"/>
          </p:cNvPicPr>
          <p:nvPr/>
        </p:nvPicPr>
        <p:blipFill>
          <a:blip r:embed="rId5"/>
          <a:stretch>
            <a:fillRect/>
          </a:stretch>
        </p:blipFill>
        <p:spPr>
          <a:xfrm>
            <a:off x="4165732" y="1499478"/>
            <a:ext cx="2439035" cy="3156397"/>
          </a:xfrm>
          <a:prstGeom prst="rect">
            <a:avLst/>
          </a:prstGeom>
          <a:effectLst>
            <a:outerShdw blurRad="50800" dist="38100" dir="2700000" algn="tl" rotWithShape="0">
              <a:prstClr val="black">
                <a:alpha val="40000"/>
              </a:prstClr>
            </a:outerShdw>
          </a:effectLst>
        </p:spPr>
      </p:pic>
      <p:sp>
        <p:nvSpPr>
          <p:cNvPr id="31" name="TextBox 30"/>
          <p:cNvSpPr txBox="1"/>
          <p:nvPr/>
        </p:nvSpPr>
        <p:spPr>
          <a:xfrm>
            <a:off x="4301382" y="4283809"/>
            <a:ext cx="4565650" cy="2031325"/>
          </a:xfrm>
          <a:prstGeom prst="rect">
            <a:avLst/>
          </a:prstGeom>
          <a:solidFill>
            <a:schemeClr val="bg2">
              <a:alpha val="76000"/>
            </a:schemeClr>
          </a:solidFill>
        </p:spPr>
        <p:txBody>
          <a:bodyPr wrap="square" rtlCol="0">
            <a:spAutoFit/>
          </a:bodyPr>
          <a:lstStyle/>
          <a:p>
            <a:r>
              <a:rPr lang="en-US" sz="1400" i="1" dirty="0">
                <a:solidFill>
                  <a:schemeClr val="accent6"/>
                </a:solidFill>
              </a:rPr>
              <a:t>The preliminary construction schedule should instead focus on the completion of </a:t>
            </a:r>
            <a:r>
              <a:rPr lang="en-US" sz="1400" b="1" i="1" dirty="0">
                <a:solidFill>
                  <a:schemeClr val="accent6"/>
                </a:solidFill>
              </a:rPr>
              <a:t>major milestones </a:t>
            </a:r>
            <a:r>
              <a:rPr lang="en-US" sz="1400" i="1" dirty="0">
                <a:solidFill>
                  <a:schemeClr val="accent6"/>
                </a:solidFill>
              </a:rPr>
              <a:t>(</a:t>
            </a:r>
            <a:r>
              <a:rPr lang="en-US" sz="1400" i="1" dirty="0" err="1">
                <a:solidFill>
                  <a:schemeClr val="accent6"/>
                </a:solidFill>
              </a:rPr>
              <a:t>eg</a:t>
            </a:r>
            <a:r>
              <a:rPr lang="en-US" sz="1400" i="1" dirty="0">
                <a:solidFill>
                  <a:schemeClr val="accent6"/>
                </a:solidFill>
              </a:rPr>
              <a:t>: excavation complete, foundation complete, building shell complete, beneficial occupancy, etc.) within the overall schedule to provide a reasonable prediction of one possible construction scenario.  This schedule information will be included in the PIP-II resource loaded schedule as a </a:t>
            </a:r>
            <a:r>
              <a:rPr lang="en-US" sz="1400" b="1" i="1" dirty="0">
                <a:solidFill>
                  <a:schemeClr val="accent6"/>
                </a:solidFill>
              </a:rPr>
              <a:t>planning package </a:t>
            </a:r>
            <a:r>
              <a:rPr lang="en-US" sz="1400" i="1" dirty="0">
                <a:solidFill>
                  <a:schemeClr val="accent6"/>
                </a:solidFill>
              </a:rPr>
              <a:t>that will be updated with further information and details as they become available.</a:t>
            </a:r>
          </a:p>
        </p:txBody>
      </p:sp>
    </p:spTree>
    <p:extLst>
      <p:ext uri="{BB962C8B-B14F-4D97-AF65-F5344CB8AC3E}">
        <p14:creationId xmlns:p14="http://schemas.microsoft.com/office/powerpoint/2010/main" val="3943345637"/>
      </p:ext>
    </p:extLst>
  </p:cSld>
  <p:clrMapOvr>
    <a:masterClrMapping/>
  </p:clrMapOvr>
</p:sld>
</file>

<file path=ppt/theme/theme1.xml><?xml version="1.0" encoding="utf-8"?>
<a:theme xmlns:a="http://schemas.openxmlformats.org/drawingml/2006/main" name="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3D17A152F8CA44A95588D9440E0A03" ma:contentTypeVersion="3" ma:contentTypeDescription="Create a new document." ma:contentTypeScope="" ma:versionID="a2ac3a4fb08969989250a758a5950be2">
  <xsd:schema xmlns:xsd="http://www.w3.org/2001/XMLSchema" xmlns:xs="http://www.w3.org/2001/XMLSchema" xmlns:p="http://schemas.microsoft.com/office/2006/metadata/properties" xmlns:ns1="http://schemas.microsoft.com/sharepoint/v3" targetNamespace="http://schemas.microsoft.com/office/2006/metadata/properties" ma:root="true" ma:fieldsID="bc46782115e7dfa4fabf0fe74a7b68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B03382-2E78-4944-BB95-D9CE5573A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92619A-EA3F-48C6-8353-0E1D78874E9E}">
  <ds:schemaRefs>
    <ds:schemaRef ds:uri="http://purl.org/dc/dcmitype/"/>
    <ds:schemaRef ds:uri="http://purl.org/dc/terms/"/>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9CB6ABB5-8F35-4442-A096-1590B93043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FNAL_Partnership_PowerPoint_4x3_100716</Template>
  <TotalTime>13377</TotalTime>
  <Words>1851</Words>
  <Application>Microsoft Office PowerPoint</Application>
  <PresentationFormat>On-screen Show (4:3)</PresentationFormat>
  <Paragraphs>286</Paragraphs>
  <Slides>25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ＭＳ Ｐゴシック</vt:lpstr>
      <vt:lpstr>Arial</vt:lpstr>
      <vt:lpstr>Calibri</vt:lpstr>
      <vt:lpstr>Geneva</vt:lpstr>
      <vt:lpstr>Helvetica</vt:lpstr>
      <vt:lpstr>FermilabPartnerships_PPT_090915</vt:lpstr>
      <vt:lpstr>PowerPoint Presentation</vt:lpstr>
      <vt:lpstr>Outline</vt:lpstr>
      <vt:lpstr>Cost Estimate Process – Construction Base Cost</vt:lpstr>
      <vt:lpstr>Cost Estimate Process – Base Cost</vt:lpstr>
      <vt:lpstr>Cost Estimate Process – Early Scope Reductions</vt:lpstr>
      <vt:lpstr>Cost Estimate Process – ED&amp;I</vt:lpstr>
      <vt:lpstr>Cost Estimate Process – ED&amp;I</vt:lpstr>
      <vt:lpstr>Cost Estimate Process - Administration</vt:lpstr>
      <vt:lpstr>Schedule Estimate Process</vt:lpstr>
      <vt:lpstr>Schedule Estimate Process</vt:lpstr>
      <vt:lpstr>Procurement Durations – A/E Firms</vt:lpstr>
      <vt:lpstr>Procurement Durations – Construction</vt:lpstr>
      <vt:lpstr>Contingency</vt:lpstr>
      <vt:lpstr>Basis Of Estimate</vt:lpstr>
      <vt:lpstr>Basis Of Estimate</vt:lpstr>
      <vt:lpstr>Basis Of Estimate List</vt:lpstr>
      <vt:lpstr>Risk Uncertainty</vt:lpstr>
      <vt:lpstr>Risk Uncertainty Results</vt:lpstr>
      <vt:lpstr>Risk Uncertainty – RT-121-09-002</vt:lpstr>
      <vt:lpstr>Risk Uncertainty – RT-121-06-002</vt:lpstr>
      <vt:lpstr>Risk Uncertainty – RT-121-03-002</vt:lpstr>
      <vt:lpstr>Risk Uncertainty – RO-121-06-001</vt:lpstr>
      <vt:lpstr>Risk Uncertainty – RT-121-06-01-002</vt:lpstr>
      <vt:lpstr>Summary</vt:lpstr>
      <vt:lpstr>Questions?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L Kaducak</dc:creator>
  <cp:lastModifiedBy>Steven J. Dixon x8501 10086N</cp:lastModifiedBy>
  <cp:revision>194</cp:revision>
  <cp:lastPrinted>2014-01-20T19:40:21Z</cp:lastPrinted>
  <dcterms:created xsi:type="dcterms:W3CDTF">2017-04-21T15:07:14Z</dcterms:created>
  <dcterms:modified xsi:type="dcterms:W3CDTF">2017-09-29T20:31:30Z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0x010100243D17A152F8CA44A95588D9440E0A03</vt:lpwstr>
  </property>
</Properties>
</file>