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286" r:id="rId5"/>
    <p:sldId id="325" r:id="rId6"/>
    <p:sldId id="326" r:id="rId7"/>
    <p:sldId id="327" r:id="rId8"/>
    <p:sldId id="328" r:id="rId9"/>
    <p:sldId id="329" r:id="rId10"/>
    <p:sldId id="330" r:id="rId11"/>
    <p:sldId id="331" r:id="rId12"/>
    <p:sldId id="349" r:id="rId13"/>
    <p:sldId id="332" r:id="rId14"/>
    <p:sldId id="333" r:id="rId15"/>
    <p:sldId id="334" r:id="rId16"/>
    <p:sldId id="335" r:id="rId17"/>
    <p:sldId id="336" r:id="rId18"/>
    <p:sldId id="338" r:id="rId19"/>
    <p:sldId id="350" r:id="rId20"/>
    <p:sldId id="340" r:id="rId21"/>
    <p:sldId id="351" r:id="rId22"/>
    <p:sldId id="352" r:id="rId23"/>
    <p:sldId id="353" r:id="rId24"/>
    <p:sldId id="354" r:id="rId25"/>
    <p:sldId id="355" r:id="rId26"/>
    <p:sldId id="346" r:id="rId27"/>
    <p:sldId id="348" r:id="rId28"/>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3655">
          <p15:clr>
            <a:srgbClr val="A4A3A4"/>
          </p15:clr>
        </p15:guide>
        <p15:guide id="3" orient="horz" pos="1698">
          <p15:clr>
            <a:srgbClr val="A4A3A4"/>
          </p15:clr>
        </p15:guide>
        <p15:guide id="4" orient="horz" pos="688">
          <p15:clr>
            <a:srgbClr val="A4A3A4"/>
          </p15:clr>
        </p15:guide>
        <p15:guide id="5" orient="horz" pos="2790">
          <p15:clr>
            <a:srgbClr val="A4A3A4"/>
          </p15:clr>
        </p15:guide>
        <p15:guide id="6" orient="horz" pos="174">
          <p15:clr>
            <a:srgbClr val="A4A3A4"/>
          </p15:clr>
        </p15:guide>
        <p15:guide id="7" orient="horz" pos="128">
          <p15:clr>
            <a:srgbClr val="A4A3A4"/>
          </p15:clr>
        </p15:guide>
        <p15:guide id="8" pos="5621">
          <p15:clr>
            <a:srgbClr val="A4A3A4"/>
          </p15:clr>
        </p15:guide>
        <p15:guide id="9" pos="136">
          <p15:clr>
            <a:srgbClr val="A4A3A4"/>
          </p15:clr>
        </p15:guide>
        <p15:guide id="10" pos="589">
          <p15:clr>
            <a:srgbClr val="A4A3A4"/>
          </p15:clr>
        </p15:guide>
        <p15:guide id="11" pos="3572">
          <p15:clr>
            <a:srgbClr val="A4A3A4"/>
          </p15:clr>
        </p15:guide>
        <p15:guide id="12" pos="5163">
          <p15:clr>
            <a:srgbClr val="A4A3A4"/>
          </p15:clr>
        </p15:guide>
        <p15:guide id="13" pos="4632">
          <p15:clr>
            <a:srgbClr val="A4A3A4"/>
          </p15:clr>
        </p15:guide>
        <p15:guide id="14" pos="444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E4E4E"/>
    <a:srgbClr val="404040"/>
    <a:srgbClr val="004C97"/>
    <a:srgbClr val="63666A"/>
    <a:srgbClr val="99D6EA"/>
    <a:srgbClr val="505050"/>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0" autoAdjust="0"/>
    <p:restoredTop sz="94660"/>
  </p:normalViewPr>
  <p:slideViewPr>
    <p:cSldViewPr snapToGrid="0" snapToObjects="1" showGuides="1">
      <p:cViewPr varScale="1">
        <p:scale>
          <a:sx n="71" d="100"/>
          <a:sy n="71" d="100"/>
        </p:scale>
        <p:origin x="282" y="60"/>
      </p:cViewPr>
      <p:guideLst>
        <p:guide orient="horz" pos="4142"/>
        <p:guide orient="horz" pos="3655"/>
        <p:guide orient="horz" pos="1698"/>
        <p:guide orient="horz" pos="688"/>
        <p:guide orient="horz" pos="2790"/>
        <p:guide orient="horz" pos="174"/>
        <p:guide orient="horz" pos="128"/>
        <p:guide pos="5621"/>
        <p:guide pos="136"/>
        <p:guide pos="589"/>
        <p:guide pos="3572"/>
        <p:guide pos="5163"/>
        <p:guide pos="4632"/>
        <p:guide pos="4446"/>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'RF Pwr CP Base'!$A$35</c:f>
              <c:strCache>
                <c:ptCount val="1"/>
                <c:pt idx="0">
                  <c:v>Labor</c:v>
                </c:pt>
              </c:strCache>
            </c:strRef>
          </c:tx>
          <c:spPr>
            <a:solidFill>
              <a:schemeClr val="accent1"/>
            </a:solidFill>
            <a:ln>
              <a:noFill/>
            </a:ln>
            <a:effectLst/>
          </c:spPr>
          <c:invertIfNegative val="0"/>
          <c:cat>
            <c:strRef>
              <c:f>'RF Pwr CP Base'!$B$34:$I$34</c:f>
              <c:strCache>
                <c:ptCount val="8"/>
                <c:pt idx="0">
                  <c:v>FY18</c:v>
                </c:pt>
                <c:pt idx="1">
                  <c:v>FY19</c:v>
                </c:pt>
                <c:pt idx="2">
                  <c:v>FY20</c:v>
                </c:pt>
                <c:pt idx="3">
                  <c:v>FY21</c:v>
                </c:pt>
                <c:pt idx="4">
                  <c:v>FY22</c:v>
                </c:pt>
                <c:pt idx="5">
                  <c:v>FY23</c:v>
                </c:pt>
                <c:pt idx="6">
                  <c:v>FY24</c:v>
                </c:pt>
                <c:pt idx="7">
                  <c:v>FY25</c:v>
                </c:pt>
              </c:strCache>
            </c:strRef>
          </c:cat>
          <c:val>
            <c:numRef>
              <c:f>'RF Pwr CP Base'!$B$35:$I$35</c:f>
              <c:numCache>
                <c:formatCode>_("$"* #,##0.0_);_("$"* \(#,##0.0\);_("$"* "-"?_);_(@_)</c:formatCode>
                <c:ptCount val="8"/>
                <c:pt idx="0">
                  <c:v>439.46</c:v>
                </c:pt>
                <c:pt idx="1">
                  <c:v>223.57499999999999</c:v>
                </c:pt>
                <c:pt idx="2">
                  <c:v>270.93700000000001</c:v>
                </c:pt>
                <c:pt idx="3">
                  <c:v>385.16399999999999</c:v>
                </c:pt>
                <c:pt idx="4">
                  <c:v>253.988</c:v>
                </c:pt>
                <c:pt idx="5">
                  <c:v>294.50299999999999</c:v>
                </c:pt>
                <c:pt idx="6">
                  <c:v>171.04400000000001</c:v>
                </c:pt>
                <c:pt idx="7">
                  <c:v>15.696</c:v>
                </c:pt>
              </c:numCache>
            </c:numRef>
          </c:val>
          <c:extLst>
            <c:ext xmlns:c16="http://schemas.microsoft.com/office/drawing/2014/chart" uri="{C3380CC4-5D6E-409C-BE32-E72D297353CC}">
              <c16:uniqueId val="{00000000-0DDC-4AE6-887A-1EB0979FF7B8}"/>
            </c:ext>
          </c:extLst>
        </c:ser>
        <c:ser>
          <c:idx val="1"/>
          <c:order val="1"/>
          <c:tx>
            <c:strRef>
              <c:f>'RF Pwr CP Base'!$A$36</c:f>
              <c:strCache>
                <c:ptCount val="1"/>
                <c:pt idx="0">
                  <c:v>Material</c:v>
                </c:pt>
              </c:strCache>
            </c:strRef>
          </c:tx>
          <c:spPr>
            <a:solidFill>
              <a:schemeClr val="accent2"/>
            </a:solidFill>
            <a:ln>
              <a:noFill/>
            </a:ln>
            <a:effectLst/>
          </c:spPr>
          <c:invertIfNegative val="0"/>
          <c:cat>
            <c:strRef>
              <c:f>'RF Pwr CP Base'!$B$34:$I$34</c:f>
              <c:strCache>
                <c:ptCount val="8"/>
                <c:pt idx="0">
                  <c:v>FY18</c:v>
                </c:pt>
                <c:pt idx="1">
                  <c:v>FY19</c:v>
                </c:pt>
                <c:pt idx="2">
                  <c:v>FY20</c:v>
                </c:pt>
                <c:pt idx="3">
                  <c:v>FY21</c:v>
                </c:pt>
                <c:pt idx="4">
                  <c:v>FY22</c:v>
                </c:pt>
                <c:pt idx="5">
                  <c:v>FY23</c:v>
                </c:pt>
                <c:pt idx="6">
                  <c:v>FY24</c:v>
                </c:pt>
                <c:pt idx="7">
                  <c:v>FY25</c:v>
                </c:pt>
              </c:strCache>
            </c:strRef>
          </c:cat>
          <c:val>
            <c:numRef>
              <c:f>'RF Pwr CP Base'!$B$36:$I$36</c:f>
              <c:numCache>
                <c:formatCode>_("$"* #,##0.0_);_("$"* \(#,##0.0\);_("$"* "-"?_);_(@_)</c:formatCode>
                <c:ptCount val="8"/>
                <c:pt idx="0">
                  <c:v>400.214</c:v>
                </c:pt>
                <c:pt idx="1">
                  <c:v>737.00300000000004</c:v>
                </c:pt>
                <c:pt idx="2">
                  <c:v>751.02800000000002</c:v>
                </c:pt>
                <c:pt idx="3">
                  <c:v>1398.133</c:v>
                </c:pt>
                <c:pt idx="4">
                  <c:v>4200.74</c:v>
                </c:pt>
                <c:pt idx="5">
                  <c:v>1268.777</c:v>
                </c:pt>
                <c:pt idx="6">
                  <c:v>316.20800000000003</c:v>
                </c:pt>
                <c:pt idx="7">
                  <c:v>0.88100000000000001</c:v>
                </c:pt>
              </c:numCache>
            </c:numRef>
          </c:val>
          <c:extLst>
            <c:ext xmlns:c16="http://schemas.microsoft.com/office/drawing/2014/chart" uri="{C3380CC4-5D6E-409C-BE32-E72D297353CC}">
              <c16:uniqueId val="{00000001-0DDC-4AE6-887A-1EB0979FF7B8}"/>
            </c:ext>
          </c:extLst>
        </c:ser>
        <c:dLbls>
          <c:showLegendKey val="0"/>
          <c:showVal val="0"/>
          <c:showCatName val="0"/>
          <c:showSerName val="0"/>
          <c:showPercent val="0"/>
          <c:showBubbleSize val="0"/>
        </c:dLbls>
        <c:gapWidth val="25"/>
        <c:overlap val="100"/>
        <c:axId val="438635056"/>
        <c:axId val="438635384"/>
      </c:barChart>
      <c:lineChart>
        <c:grouping val="standard"/>
        <c:varyColors val="0"/>
        <c:ser>
          <c:idx val="2"/>
          <c:order val="2"/>
          <c:tx>
            <c:strRef>
              <c:f>'RF Pwr CP Base'!$A$37</c:f>
              <c:strCache>
                <c:ptCount val="1"/>
                <c:pt idx="0">
                  <c:v>Cumulative Tot.</c:v>
                </c:pt>
              </c:strCache>
            </c:strRef>
          </c:tx>
          <c:spPr>
            <a:ln w="28575" cap="rnd">
              <a:solidFill>
                <a:schemeClr val="tx1"/>
              </a:solidFill>
              <a:round/>
            </a:ln>
            <a:effectLst/>
          </c:spPr>
          <c:marker>
            <c:symbol val="none"/>
          </c:marker>
          <c:cat>
            <c:strRef>
              <c:f>'RF Pwr CP Base'!$B$34:$I$34</c:f>
              <c:strCache>
                <c:ptCount val="8"/>
                <c:pt idx="0">
                  <c:v>FY18</c:v>
                </c:pt>
                <c:pt idx="1">
                  <c:v>FY19</c:v>
                </c:pt>
                <c:pt idx="2">
                  <c:v>FY20</c:v>
                </c:pt>
                <c:pt idx="3">
                  <c:v>FY21</c:v>
                </c:pt>
                <c:pt idx="4">
                  <c:v>FY22</c:v>
                </c:pt>
                <c:pt idx="5">
                  <c:v>FY23</c:v>
                </c:pt>
                <c:pt idx="6">
                  <c:v>FY24</c:v>
                </c:pt>
                <c:pt idx="7">
                  <c:v>FY25</c:v>
                </c:pt>
              </c:strCache>
            </c:strRef>
          </c:cat>
          <c:val>
            <c:numRef>
              <c:f>'RF Pwr CP Base'!$B$37:$I$37</c:f>
              <c:numCache>
                <c:formatCode>_("$"* #,##0.0_);_("$"* \(#,##0.0\);_("$"* "-"?_);_(@_)</c:formatCode>
                <c:ptCount val="8"/>
                <c:pt idx="0">
                  <c:v>839.67399999999998</c:v>
                </c:pt>
                <c:pt idx="1">
                  <c:v>1800.252</c:v>
                </c:pt>
                <c:pt idx="2">
                  <c:v>2822.2170000000001</c:v>
                </c:pt>
                <c:pt idx="3">
                  <c:v>4605.5140000000001</c:v>
                </c:pt>
                <c:pt idx="4">
                  <c:v>9060.2420000000002</c:v>
                </c:pt>
                <c:pt idx="5">
                  <c:v>10623.522000000001</c:v>
                </c:pt>
                <c:pt idx="6">
                  <c:v>11110.774000000001</c:v>
                </c:pt>
                <c:pt idx="7">
                  <c:v>11127.351000000001</c:v>
                </c:pt>
              </c:numCache>
            </c:numRef>
          </c:val>
          <c:smooth val="0"/>
          <c:extLst>
            <c:ext xmlns:c16="http://schemas.microsoft.com/office/drawing/2014/chart" uri="{C3380CC4-5D6E-409C-BE32-E72D297353CC}">
              <c16:uniqueId val="{00000002-0DDC-4AE6-887A-1EB0979FF7B8}"/>
            </c:ext>
          </c:extLst>
        </c:ser>
        <c:dLbls>
          <c:showLegendKey val="0"/>
          <c:showVal val="0"/>
          <c:showCatName val="0"/>
          <c:showSerName val="0"/>
          <c:showPercent val="0"/>
          <c:showBubbleSize val="0"/>
        </c:dLbls>
        <c:marker val="1"/>
        <c:smooth val="0"/>
        <c:axId val="1133549632"/>
        <c:axId val="1133549960"/>
      </c:lineChart>
      <c:catAx>
        <c:axId val="438635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8635384"/>
        <c:crosses val="autoZero"/>
        <c:auto val="1"/>
        <c:lblAlgn val="ctr"/>
        <c:lblOffset val="100"/>
        <c:noMultiLvlLbl val="0"/>
      </c:catAx>
      <c:valAx>
        <c:axId val="438635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a:t>Annual Costs ($000)</a:t>
                </a:r>
              </a:p>
            </c:rich>
          </c:tx>
          <c:layout>
            <c:manualLayout>
              <c:xMode val="edge"/>
              <c:yMode val="edge"/>
              <c:x val="6.6715125788636198E-2"/>
              <c:y val="0.2582748865227009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0"/>
        <c:majorTickMark val="none"/>
        <c:minorTickMark val="out"/>
        <c:tickLblPos val="nextTo"/>
        <c:spPr>
          <a:noFill/>
          <a:ln>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8635056"/>
        <c:crosses val="autoZero"/>
        <c:crossBetween val="between"/>
      </c:valAx>
      <c:valAx>
        <c:axId val="1133549960"/>
        <c:scaling>
          <c:orientation val="minMax"/>
        </c:scaling>
        <c:delete val="0"/>
        <c:axPos val="r"/>
        <c:minorGridlines>
          <c:spPr>
            <a:ln w="9525" cap="flat" cmpd="sng" algn="ctr">
              <a:noFill/>
              <a:round/>
            </a:ln>
            <a:effectLst/>
          </c:spPr>
        </c:min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a:t>Cumulative</a:t>
                </a:r>
                <a:r>
                  <a:rPr lang="en-US" sz="1400" b="1" baseline="0"/>
                  <a:t> Total ($000)</a:t>
                </a:r>
                <a:endParaRPr lang="en-US" sz="1400" b="1"/>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0"/>
        <c:majorTickMark val="out"/>
        <c:minorTickMark val="out"/>
        <c:tickLblPos val="nextTo"/>
        <c:spPr>
          <a:noFill/>
          <a:ln>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3549632"/>
        <c:crosses val="max"/>
        <c:crossBetween val="between"/>
        <c:majorUnit val="2500"/>
        <c:minorUnit val="1250"/>
      </c:valAx>
      <c:catAx>
        <c:axId val="1133549632"/>
        <c:scaling>
          <c:orientation val="minMax"/>
        </c:scaling>
        <c:delete val="1"/>
        <c:axPos val="b"/>
        <c:numFmt formatCode="General" sourceLinked="1"/>
        <c:majorTickMark val="out"/>
        <c:minorTickMark val="none"/>
        <c:tickLblPos val="nextTo"/>
        <c:crossAx val="1133549960"/>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solidFill>
            <a:schemeClr val="bg1">
              <a:lumMod val="75000"/>
            </a:schemeClr>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'RF Pwr FTE Chrt'!$A$27</c:f>
              <c:strCache>
                <c:ptCount val="1"/>
                <c:pt idx="0">
                  <c:v>Engineer</c:v>
                </c:pt>
              </c:strCache>
            </c:strRef>
          </c:tx>
          <c:spPr>
            <a:solidFill>
              <a:schemeClr val="accent1"/>
            </a:solidFill>
            <a:ln>
              <a:noFill/>
            </a:ln>
            <a:effectLst/>
          </c:spPr>
          <c:invertIfNegative val="0"/>
          <c:cat>
            <c:strRef>
              <c:f>'RF Pwr FTE Chrt'!$B$26:$I$26</c:f>
              <c:strCache>
                <c:ptCount val="8"/>
                <c:pt idx="0">
                  <c:v>FY18</c:v>
                </c:pt>
                <c:pt idx="1">
                  <c:v>FY19</c:v>
                </c:pt>
                <c:pt idx="2">
                  <c:v>FY20</c:v>
                </c:pt>
                <c:pt idx="3">
                  <c:v>FY21</c:v>
                </c:pt>
                <c:pt idx="4">
                  <c:v>FY22</c:v>
                </c:pt>
                <c:pt idx="5">
                  <c:v>FY23</c:v>
                </c:pt>
                <c:pt idx="6">
                  <c:v>FY24</c:v>
                </c:pt>
                <c:pt idx="7">
                  <c:v>FY25</c:v>
                </c:pt>
              </c:strCache>
            </c:strRef>
          </c:cat>
          <c:val>
            <c:numRef>
              <c:f>'RF Pwr FTE Chrt'!$B$27:$I$27</c:f>
              <c:numCache>
                <c:formatCode>0.00</c:formatCode>
                <c:ptCount val="8"/>
                <c:pt idx="0">
                  <c:v>1.6029999999999993</c:v>
                </c:pt>
                <c:pt idx="1">
                  <c:v>0.67919999999999991</c:v>
                </c:pt>
                <c:pt idx="2">
                  <c:v>0.69909999999999983</c:v>
                </c:pt>
                <c:pt idx="3">
                  <c:v>1.2958999999999994</c:v>
                </c:pt>
                <c:pt idx="4">
                  <c:v>0.94640000000000002</c:v>
                </c:pt>
                <c:pt idx="5">
                  <c:v>0.83450000000000013</c:v>
                </c:pt>
                <c:pt idx="6">
                  <c:v>0.59560000000000013</c:v>
                </c:pt>
                <c:pt idx="7">
                  <c:v>3.5699999999999996E-2</c:v>
                </c:pt>
              </c:numCache>
            </c:numRef>
          </c:val>
          <c:extLst>
            <c:ext xmlns:c16="http://schemas.microsoft.com/office/drawing/2014/chart" uri="{C3380CC4-5D6E-409C-BE32-E72D297353CC}">
              <c16:uniqueId val="{00000000-348C-431C-8DE9-526757E7401A}"/>
            </c:ext>
          </c:extLst>
        </c:ser>
        <c:ser>
          <c:idx val="1"/>
          <c:order val="1"/>
          <c:tx>
            <c:strRef>
              <c:f>'RF Pwr FTE Chrt'!$A$28</c:f>
              <c:strCache>
                <c:ptCount val="1"/>
                <c:pt idx="0">
                  <c:v>Technician</c:v>
                </c:pt>
              </c:strCache>
            </c:strRef>
          </c:tx>
          <c:spPr>
            <a:solidFill>
              <a:schemeClr val="accent2"/>
            </a:solidFill>
            <a:ln>
              <a:noFill/>
            </a:ln>
            <a:effectLst/>
          </c:spPr>
          <c:invertIfNegative val="0"/>
          <c:cat>
            <c:strRef>
              <c:f>'RF Pwr FTE Chrt'!$B$26:$I$26</c:f>
              <c:strCache>
                <c:ptCount val="8"/>
                <c:pt idx="0">
                  <c:v>FY18</c:v>
                </c:pt>
                <c:pt idx="1">
                  <c:v>FY19</c:v>
                </c:pt>
                <c:pt idx="2">
                  <c:v>FY20</c:v>
                </c:pt>
                <c:pt idx="3">
                  <c:v>FY21</c:v>
                </c:pt>
                <c:pt idx="4">
                  <c:v>FY22</c:v>
                </c:pt>
                <c:pt idx="5">
                  <c:v>FY23</c:v>
                </c:pt>
                <c:pt idx="6">
                  <c:v>FY24</c:v>
                </c:pt>
                <c:pt idx="7">
                  <c:v>FY25</c:v>
                </c:pt>
              </c:strCache>
            </c:strRef>
          </c:cat>
          <c:val>
            <c:numRef>
              <c:f>'RF Pwr FTE Chrt'!$B$28:$I$28</c:f>
              <c:numCache>
                <c:formatCode>0.00</c:formatCode>
                <c:ptCount val="8"/>
                <c:pt idx="0">
                  <c:v>0.19819999999999996</c:v>
                </c:pt>
                <c:pt idx="1">
                  <c:v>0.26490000000000002</c:v>
                </c:pt>
                <c:pt idx="2">
                  <c:v>8.5300000000000001E-2</c:v>
                </c:pt>
                <c:pt idx="3">
                  <c:v>9.1999999999999998E-2</c:v>
                </c:pt>
                <c:pt idx="4">
                  <c:v>0.16060000000000002</c:v>
                </c:pt>
                <c:pt idx="5">
                  <c:v>0.29670000000000002</c:v>
                </c:pt>
                <c:pt idx="6">
                  <c:v>0.22779999999999997</c:v>
                </c:pt>
                <c:pt idx="7">
                  <c:v>0.1115</c:v>
                </c:pt>
              </c:numCache>
            </c:numRef>
          </c:val>
          <c:extLst>
            <c:ext xmlns:c16="http://schemas.microsoft.com/office/drawing/2014/chart" uri="{C3380CC4-5D6E-409C-BE32-E72D297353CC}">
              <c16:uniqueId val="{00000001-348C-431C-8DE9-526757E7401A}"/>
            </c:ext>
          </c:extLst>
        </c:ser>
        <c:dLbls>
          <c:showLegendKey val="0"/>
          <c:showVal val="0"/>
          <c:showCatName val="0"/>
          <c:showSerName val="0"/>
          <c:showPercent val="0"/>
          <c:showBubbleSize val="0"/>
        </c:dLbls>
        <c:gapWidth val="129"/>
        <c:overlap val="100"/>
        <c:axId val="1010908096"/>
        <c:axId val="1010908424"/>
        <c:extLst/>
      </c:barChart>
      <c:catAx>
        <c:axId val="1010908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010908424"/>
        <c:crosses val="autoZero"/>
        <c:auto val="1"/>
        <c:lblAlgn val="ctr"/>
        <c:lblOffset val="100"/>
        <c:noMultiLvlLbl val="0"/>
      </c:catAx>
      <c:valAx>
        <c:axId val="1010908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t>Annual</a:t>
                </a:r>
                <a:r>
                  <a:rPr lang="en-US" sz="1200" b="1" baseline="0"/>
                  <a:t> FTE</a:t>
                </a:r>
                <a:endParaRPr lang="en-US" sz="1200"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00_);_(* \(#,##0.00\);_(* &quot;-&quot;??_);_(@_)" sourceLinked="0"/>
        <c:majorTickMark val="none"/>
        <c:minorTickMark val="out"/>
        <c:tickLblPos val="nextTo"/>
        <c:spPr>
          <a:noFill/>
          <a:ln>
            <a:solidFill>
              <a:schemeClr val="accent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010908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10/4/2017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10/4/2017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3124222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401639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ermilab + Extra Logos Title">
    <p:spTree>
      <p:nvGrpSpPr>
        <p:cNvPr id="1" name=""/>
        <p:cNvGrpSpPr/>
        <p:nvPr/>
      </p:nvGrpSpPr>
      <p:grpSpPr>
        <a:xfrm>
          <a:off x="0" y="0"/>
          <a:ext cx="0" cy="0"/>
          <a:chOff x="0" y="0"/>
          <a:chExt cx="0" cy="0"/>
        </a:xfrm>
      </p:grpSpPr>
      <p:sp>
        <p:nvSpPr>
          <p:cNvPr id="24" name="Text Placeholder 23"/>
          <p:cNvSpPr>
            <a:spLocks noGrp="1"/>
          </p:cNvSpPr>
          <p:nvPr>
            <p:ph type="body" sz="quarter" idx="10"/>
          </p:nvPr>
        </p:nvSpPr>
        <p:spPr>
          <a:xfrm>
            <a:off x="219719" y="4963772"/>
            <a:ext cx="4941110"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cxnSp>
        <p:nvCxnSpPr>
          <p:cNvPr id="16" name="Straight Connector 15"/>
          <p:cNvCxnSpPr/>
          <p:nvPr userDrawn="1"/>
        </p:nvCxnSpPr>
        <p:spPr>
          <a:xfrm>
            <a:off x="5670218" y="5977379"/>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Placeholder 24"/>
          <p:cNvSpPr>
            <a:spLocks noGrp="1"/>
          </p:cNvSpPr>
          <p:nvPr>
            <p:ph type="body" sz="quarter" idx="11"/>
          </p:nvPr>
        </p:nvSpPr>
        <p:spPr>
          <a:xfrm>
            <a:off x="219718" y="3951841"/>
            <a:ext cx="8667106" cy="1003049"/>
          </a:xfrm>
          <a:prstGeom prst="rect">
            <a:avLst/>
          </a:prstGeom>
        </p:spPr>
        <p:txBody>
          <a:bodyPr vert="horz" wrap="square" lIns="0" tIns="27432"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sp>
        <p:nvSpPr>
          <p:cNvPr id="2" name="TextBox 1"/>
          <p:cNvSpPr txBox="1"/>
          <p:nvPr userDrawn="1"/>
        </p:nvSpPr>
        <p:spPr>
          <a:xfrm>
            <a:off x="5670218" y="5236572"/>
            <a:ext cx="3143723" cy="110799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a:latin typeface="Helvetica"/>
                <a:cs typeface="Helvetica"/>
              </a:rPr>
              <a:t>In partnership with: </a:t>
            </a:r>
          </a:p>
          <a:p>
            <a:pPr marL="0" marR="0" indent="0" algn="l" defTabSz="4572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Helvetica"/>
                <a:ea typeface="Geneva" charset="0"/>
                <a:cs typeface="Helvetica"/>
              </a:rPr>
              <a:t>   India Institutes </a:t>
            </a:r>
            <a:r>
              <a:rPr lang="en-US" sz="1200" kern="1200" baseline="0" dirty="0" err="1">
                <a:solidFill>
                  <a:schemeClr val="tx1"/>
                </a:solidFill>
                <a:latin typeface="Helvetica"/>
                <a:ea typeface="Geneva" charset="0"/>
                <a:cs typeface="Helvetica"/>
              </a:rPr>
              <a:t>Fermilab</a:t>
            </a:r>
            <a:r>
              <a:rPr lang="en-US" sz="1200" kern="1200" baseline="0" dirty="0">
                <a:solidFill>
                  <a:schemeClr val="tx1"/>
                </a:solidFill>
                <a:latin typeface="Helvetica"/>
                <a:ea typeface="Geneva" charset="0"/>
                <a:cs typeface="Helvetica"/>
              </a:rPr>
              <a:t> Collaboration</a:t>
            </a:r>
          </a:p>
          <a:p>
            <a:pPr marL="0" marR="0" indent="0" algn="l" defTabSz="4572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Helvetica"/>
                <a:ea typeface="Geneva" charset="0"/>
                <a:cs typeface="Helvetica"/>
              </a:rPr>
              <a:t>   </a:t>
            </a:r>
            <a:r>
              <a:rPr lang="en-US" sz="1200" kern="1200" baseline="0" dirty="0" err="1">
                <a:solidFill>
                  <a:schemeClr val="tx1"/>
                </a:solidFill>
                <a:latin typeface="Helvetica"/>
                <a:ea typeface="Geneva" charset="0"/>
                <a:cs typeface="Helvetica"/>
              </a:rPr>
              <a:t>Istituto</a:t>
            </a:r>
            <a:r>
              <a:rPr lang="en-US" sz="1200" kern="1200" baseline="0" dirty="0">
                <a:solidFill>
                  <a:schemeClr val="tx1"/>
                </a:solidFill>
                <a:latin typeface="Helvetica"/>
                <a:ea typeface="Geneva" charset="0"/>
                <a:cs typeface="Helvetica"/>
              </a:rPr>
              <a:t> Nazionale di </a:t>
            </a:r>
            <a:r>
              <a:rPr lang="en-US" sz="1200" kern="1200" baseline="0" dirty="0" err="1">
                <a:solidFill>
                  <a:schemeClr val="tx1"/>
                </a:solidFill>
                <a:latin typeface="Helvetica"/>
                <a:ea typeface="Geneva" charset="0"/>
                <a:cs typeface="Helvetica"/>
              </a:rPr>
              <a:t>Fisica</a:t>
            </a:r>
            <a:r>
              <a:rPr lang="en-US" sz="1200" kern="1200" baseline="0" dirty="0">
                <a:solidFill>
                  <a:schemeClr val="tx1"/>
                </a:solidFill>
                <a:latin typeface="Helvetica"/>
                <a:ea typeface="Geneva" charset="0"/>
                <a:cs typeface="Helvetica"/>
              </a:rPr>
              <a:t> </a:t>
            </a:r>
            <a:r>
              <a:rPr lang="en-US" sz="1200" kern="1200" baseline="0" dirty="0" err="1">
                <a:solidFill>
                  <a:schemeClr val="tx1"/>
                </a:solidFill>
                <a:latin typeface="Helvetica"/>
                <a:ea typeface="Geneva" charset="0"/>
                <a:cs typeface="Helvetica"/>
              </a:rPr>
              <a:t>Nucleare</a:t>
            </a:r>
            <a:endParaRPr lang="en-US" sz="1200" kern="1200" baseline="0" dirty="0">
              <a:solidFill>
                <a:schemeClr val="tx1"/>
              </a:solidFill>
              <a:latin typeface="Helvetica"/>
              <a:ea typeface="Geneva" charset="0"/>
              <a:cs typeface="Helvetica"/>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Helvetica"/>
                <a:ea typeface="Geneva" charset="0"/>
                <a:cs typeface="Helvetica"/>
              </a:rPr>
              <a:t>   Science and Technology Facilities Council   </a:t>
            </a:r>
          </a:p>
          <a:p>
            <a:endParaRPr lang="en-US" dirty="0"/>
          </a:p>
        </p:txBody>
      </p:sp>
      <p:pic>
        <p:nvPicPr>
          <p:cNvPr id="33" name="Picture 32" descr="FermiLogoBar_DOE_KO_horiz.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1" y="288917"/>
            <a:ext cx="9010786" cy="301891"/>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7" y="874754"/>
            <a:ext cx="9161762" cy="3068205"/>
          </a:xfrm>
          <a:prstGeom prst="rect">
            <a:avLst/>
          </a:prstGeom>
        </p:spPr>
      </p:pic>
    </p:spTree>
    <p:extLst>
      <p:ext uri="{BB962C8B-B14F-4D97-AF65-F5344CB8AC3E}">
        <p14:creationId xmlns:p14="http://schemas.microsoft.com/office/powerpoint/2010/main" val="34478268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228600" y="6315146"/>
            <a:ext cx="8677275"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0" name="Date Placeholder 3"/>
          <p:cNvSpPr>
            <a:spLocks noGrp="1"/>
          </p:cNvSpPr>
          <p:nvPr>
            <p:ph type="dt" sz="half" idx="2"/>
          </p:nvPr>
        </p:nvSpPr>
        <p:spPr>
          <a:xfrm>
            <a:off x="736826" y="6495482"/>
            <a:ext cx="806223"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10/10/2017</a:t>
            </a:r>
            <a:endParaRPr lang="en-US" dirty="0"/>
          </a:p>
        </p:txBody>
      </p:sp>
      <p:sp>
        <p:nvSpPr>
          <p:cNvPr id="11" name="Footer Placeholder 4"/>
          <p:cNvSpPr>
            <a:spLocks noGrp="1"/>
          </p:cNvSpPr>
          <p:nvPr>
            <p:ph type="ftr" sz="quarter" idx="3"/>
          </p:nvPr>
        </p:nvSpPr>
        <p:spPr>
          <a:xfrm>
            <a:off x="1625852" y="6495482"/>
            <a:ext cx="5541561"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D. Peterson | 121.3.9 Linac - RF Power | RF Systems, Controls, and Instrumentation    </a:t>
            </a:r>
            <a:endParaRPr lang="en-US" b="1" dirty="0"/>
          </a:p>
        </p:txBody>
      </p:sp>
      <p:sp>
        <p:nvSpPr>
          <p:cNvPr id="12"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383776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8600" y="4765101"/>
            <a:ext cx="4206240"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3"/>
          <p:cNvSpPr>
            <a:spLocks noGrp="1"/>
          </p:cNvSpPr>
          <p:nvPr>
            <p:ph type="body" sz="half" idx="13"/>
          </p:nvPr>
        </p:nvSpPr>
        <p:spPr>
          <a:xfrm>
            <a:off x="4687970" y="4765101"/>
            <a:ext cx="4206240"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Content Placeholder 2"/>
          <p:cNvSpPr>
            <a:spLocks noGrp="1"/>
          </p:cNvSpPr>
          <p:nvPr>
            <p:ph sz="half" idx="17"/>
          </p:nvPr>
        </p:nvSpPr>
        <p:spPr>
          <a:xfrm>
            <a:off x="228600" y="1043694"/>
            <a:ext cx="4206240"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87970" y="1043694"/>
            <a:ext cx="4206240"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10/10/2017</a:t>
            </a:r>
            <a:endParaRPr lang="en-US" dirty="0"/>
          </a:p>
        </p:txBody>
      </p:sp>
      <p:sp>
        <p:nvSpPr>
          <p:cNvPr id="18" name="Footer Placeholder 4"/>
          <p:cNvSpPr>
            <a:spLocks noGrp="1"/>
          </p:cNvSpPr>
          <p:nvPr>
            <p:ph type="ftr" sz="quarter" idx="3"/>
          </p:nvPr>
        </p:nvSpPr>
        <p:spPr>
          <a:xfrm>
            <a:off x="1530601" y="6495482"/>
            <a:ext cx="5538537"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D. Peterson | 121.3.9 Linac - RF Power | RF Systems, Controls, and Instrumentation    </a:t>
            </a:r>
            <a:endParaRPr lang="en-US" b="1" dirty="0"/>
          </a:p>
        </p:txBody>
      </p:sp>
      <p:sp>
        <p:nvSpPr>
          <p:cNvPr id="20"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0"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645056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1043694"/>
            <a:ext cx="5347605"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p:txBody>
          <a:bodyPr/>
          <a:lstStyle>
            <a:lvl1pPr>
              <a:defRPr sz="1200" smtClean="0"/>
            </a:lvl1pPr>
          </a:lstStyle>
          <a:p>
            <a:pPr>
              <a:defRPr/>
            </a:pPr>
            <a:r>
              <a:rPr lang="en-US"/>
              <a:t>10/10/2017</a:t>
            </a:r>
            <a:endParaRPr lang="en-US" dirty="0"/>
          </a:p>
        </p:txBody>
      </p:sp>
      <p:sp>
        <p:nvSpPr>
          <p:cNvPr id="6" name="Footer Placeholder 4"/>
          <p:cNvSpPr>
            <a:spLocks noGrp="1"/>
          </p:cNvSpPr>
          <p:nvPr>
            <p:ph type="ftr" sz="quarter" idx="17"/>
          </p:nvPr>
        </p:nvSpPr>
        <p:spPr>
          <a:xfrm>
            <a:off x="1530601" y="6495482"/>
            <a:ext cx="5538537" cy="242873"/>
          </a:xfrm>
        </p:spPr>
        <p:txBody>
          <a:bodyPr/>
          <a:lstStyle>
            <a:lvl1pPr>
              <a:defRPr sz="1200" dirty="0" smtClean="0"/>
            </a:lvl1pPr>
          </a:lstStyle>
          <a:p>
            <a:pPr>
              <a:defRPr/>
            </a:pPr>
            <a:r>
              <a:rPr lang="en-US"/>
              <a:t>D. Peterson | 121.3.9 Linac - RF Power | RF Systems, Controls, and Instrumentation    </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238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686800"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sz="1200" smtClean="0"/>
            </a:lvl1pPr>
          </a:lstStyle>
          <a:p>
            <a:pPr>
              <a:defRPr/>
            </a:pPr>
            <a:r>
              <a:rPr lang="en-US"/>
              <a:t>10/10/2017</a:t>
            </a:r>
            <a:endParaRPr lang="en-US" dirty="0"/>
          </a:p>
        </p:txBody>
      </p:sp>
      <p:sp>
        <p:nvSpPr>
          <p:cNvPr id="6" name="Footer Placeholder 4"/>
          <p:cNvSpPr>
            <a:spLocks noGrp="1"/>
          </p:cNvSpPr>
          <p:nvPr>
            <p:ph type="ftr" sz="quarter" idx="11"/>
          </p:nvPr>
        </p:nvSpPr>
        <p:spPr>
          <a:xfrm>
            <a:off x="1530601" y="6495482"/>
            <a:ext cx="5538537" cy="242873"/>
          </a:xfrm>
        </p:spPr>
        <p:txBody>
          <a:bodyPr/>
          <a:lstStyle>
            <a:lvl1pPr>
              <a:defRPr sz="1200" dirty="0" smtClean="0"/>
            </a:lvl1pPr>
          </a:lstStyle>
          <a:p>
            <a:pPr>
              <a:defRPr/>
            </a:pPr>
            <a:r>
              <a:rPr lang="en-US"/>
              <a:t>D. Peterson | 121.3.9 Linac - RF Power | RF Systems, Controls, and Instrumentation    </a:t>
            </a:r>
            <a:endParaRPr lang="en-US" b="1"/>
          </a:p>
        </p:txBody>
      </p:sp>
      <p:sp>
        <p:nvSpPr>
          <p:cNvPr id="7" name="Slide Number Placeholder 5"/>
          <p:cNvSpPr>
            <a:spLocks noGrp="1"/>
          </p:cNvSpPr>
          <p:nvPr>
            <p:ph type="sldNum" sz="quarter" idx="12"/>
          </p:nvPr>
        </p:nvSpPr>
        <p:spPr/>
        <p:txBody>
          <a:bodyPr/>
          <a:lstStyle>
            <a:lvl1pPr>
              <a:defRPr sz="1200" smtClean="0"/>
            </a:lvl1pPr>
          </a:lstStyle>
          <a:p>
            <a:pPr>
              <a:defRPr/>
            </a:pPr>
            <a:fld id="{64DF0CCB-7EA3-7341-A46D-36EC5E85EBD6}" type="slidenum">
              <a:rPr lang="en-US"/>
              <a:pPr>
                <a:defRPr/>
              </a:pPr>
              <a:t>‹#›</a:t>
            </a:fld>
            <a:endParaRPr lang="en-US" dirty="0"/>
          </a:p>
        </p:txBody>
      </p:sp>
      <p:sp>
        <p:nvSpPr>
          <p:cNvPr id="11" name="Title 1"/>
          <p:cNvSpPr>
            <a:spLocks noGrp="1"/>
          </p:cNvSpPr>
          <p:nvPr>
            <p:ph type="title"/>
          </p:nvPr>
        </p:nvSpPr>
        <p:spPr>
          <a:xfrm>
            <a:off x="224073"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2237513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10/10/2017</a:t>
            </a:r>
            <a:endParaRPr lang="en-US" dirty="0"/>
          </a:p>
        </p:txBody>
      </p:sp>
      <p:sp>
        <p:nvSpPr>
          <p:cNvPr id="4" name="Footer Placeholder 3"/>
          <p:cNvSpPr>
            <a:spLocks noGrp="1"/>
          </p:cNvSpPr>
          <p:nvPr>
            <p:ph type="ftr" sz="quarter" idx="11"/>
          </p:nvPr>
        </p:nvSpPr>
        <p:spPr>
          <a:xfrm>
            <a:off x="1530601" y="6495482"/>
            <a:ext cx="5538537" cy="237285"/>
          </a:xfrm>
        </p:spPr>
        <p:txBody>
          <a:bodyPr/>
          <a:lstStyle/>
          <a:p>
            <a:pPr>
              <a:defRPr/>
            </a:pPr>
            <a:r>
              <a:rPr lang="en-US"/>
              <a:t>D. Peterson | 121.3.9 Linac - RF Power | RF Systems, Controls, and Instrumentation    </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468311"/>
            <a:ext cx="8675688" cy="5684865"/>
          </a:xfrm>
          <a:prstGeom prst="rect">
            <a:avLst/>
          </a:prstGeom>
        </p:spPr>
        <p:txBody>
          <a:bodyPr vert="horz"/>
          <a:lstStyle/>
          <a:p>
            <a:r>
              <a:rPr lang="en-US"/>
              <a:t>Click icon to add picture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08821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ra Logos">
    <p:spTree>
      <p:nvGrpSpPr>
        <p:cNvPr id="1" name=""/>
        <p:cNvGrpSpPr/>
        <p:nvPr/>
      </p:nvGrpSpPr>
      <p:grpSpPr>
        <a:xfrm>
          <a:off x="0" y="0"/>
          <a:ext cx="0" cy="0"/>
          <a:chOff x="0" y="0"/>
          <a:chExt cx="0" cy="0"/>
        </a:xfrm>
      </p:grpSpPr>
      <p:sp>
        <p:nvSpPr>
          <p:cNvPr id="43" name="Picture Placeholder 14"/>
          <p:cNvSpPr>
            <a:spLocks noGrp="1"/>
          </p:cNvSpPr>
          <p:nvPr>
            <p:ph type="pic" sz="quarter" idx="19"/>
          </p:nvPr>
        </p:nvSpPr>
        <p:spPr>
          <a:xfrm>
            <a:off x="205694"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4" name="Picture Placeholder 14"/>
          <p:cNvSpPr>
            <a:spLocks noGrp="1"/>
          </p:cNvSpPr>
          <p:nvPr>
            <p:ph type="pic" sz="quarter" idx="20"/>
          </p:nvPr>
        </p:nvSpPr>
        <p:spPr>
          <a:xfrm>
            <a:off x="1979425"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5" name="Picture Placeholder 14"/>
          <p:cNvSpPr>
            <a:spLocks noGrp="1"/>
          </p:cNvSpPr>
          <p:nvPr>
            <p:ph type="pic" sz="quarter" idx="21"/>
          </p:nvPr>
        </p:nvSpPr>
        <p:spPr>
          <a:xfrm>
            <a:off x="3753205"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6" name="Picture Placeholder 14"/>
          <p:cNvSpPr>
            <a:spLocks noGrp="1"/>
          </p:cNvSpPr>
          <p:nvPr>
            <p:ph type="pic" sz="quarter" idx="22"/>
          </p:nvPr>
        </p:nvSpPr>
        <p:spPr>
          <a:xfrm>
            <a:off x="5534456"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7" name="Picture Placeholder 14"/>
          <p:cNvSpPr>
            <a:spLocks noGrp="1"/>
          </p:cNvSpPr>
          <p:nvPr>
            <p:ph type="pic" sz="quarter" idx="23"/>
          </p:nvPr>
        </p:nvSpPr>
        <p:spPr>
          <a:xfrm>
            <a:off x="7300765"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11" name="Date Placeholder 10"/>
          <p:cNvSpPr>
            <a:spLocks noGrp="1"/>
          </p:cNvSpPr>
          <p:nvPr>
            <p:ph type="dt" sz="half" idx="10"/>
          </p:nvPr>
        </p:nvSpPr>
        <p:spPr/>
        <p:txBody>
          <a:bodyPr/>
          <a:lstStyle/>
          <a:p>
            <a:pPr>
              <a:defRPr/>
            </a:pPr>
            <a:r>
              <a:rPr lang="en-US"/>
              <a:t>10/10/2017</a:t>
            </a:r>
            <a:endParaRPr lang="en-US" dirty="0"/>
          </a:p>
        </p:txBody>
      </p:sp>
      <p:sp>
        <p:nvSpPr>
          <p:cNvPr id="12" name="Footer Placeholder 11"/>
          <p:cNvSpPr>
            <a:spLocks noGrp="1"/>
          </p:cNvSpPr>
          <p:nvPr>
            <p:ph type="ftr" sz="quarter" idx="11"/>
          </p:nvPr>
        </p:nvSpPr>
        <p:spPr>
          <a:xfrm>
            <a:off x="1530601" y="6495482"/>
            <a:ext cx="5538537" cy="242873"/>
          </a:xfrm>
        </p:spPr>
        <p:txBody>
          <a:bodyPr/>
          <a:lstStyle/>
          <a:p>
            <a:pPr>
              <a:defRPr/>
            </a:pPr>
            <a:r>
              <a:rPr lang="en-US"/>
              <a:t>D. Peterson | 121.3.9 Linac - RF Power | RF Systems, Controls, and Instrumentation    </a:t>
            </a:r>
            <a:endParaRPr lang="en-US" b="1" dirty="0"/>
          </a:p>
        </p:txBody>
      </p:sp>
      <p:sp>
        <p:nvSpPr>
          <p:cNvPr id="13" name="Slide Number Placeholder 12"/>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8" name="Picture Placeholder 14"/>
          <p:cNvSpPr>
            <a:spLocks noGrp="1"/>
          </p:cNvSpPr>
          <p:nvPr>
            <p:ph type="pic" sz="quarter" idx="14"/>
          </p:nvPr>
        </p:nvSpPr>
        <p:spPr>
          <a:xfrm>
            <a:off x="205694"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19" name="Picture Placeholder 14"/>
          <p:cNvSpPr>
            <a:spLocks noGrp="1"/>
          </p:cNvSpPr>
          <p:nvPr>
            <p:ph type="pic" sz="quarter" idx="15"/>
          </p:nvPr>
        </p:nvSpPr>
        <p:spPr>
          <a:xfrm>
            <a:off x="1979425"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0" name="Picture Placeholder 14"/>
          <p:cNvSpPr>
            <a:spLocks noGrp="1"/>
          </p:cNvSpPr>
          <p:nvPr>
            <p:ph type="pic" sz="quarter" idx="16"/>
          </p:nvPr>
        </p:nvSpPr>
        <p:spPr>
          <a:xfrm>
            <a:off x="3753205"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1" name="Picture Placeholder 14"/>
          <p:cNvSpPr>
            <a:spLocks noGrp="1"/>
          </p:cNvSpPr>
          <p:nvPr>
            <p:ph type="pic" sz="quarter" idx="17"/>
          </p:nvPr>
        </p:nvSpPr>
        <p:spPr>
          <a:xfrm>
            <a:off x="5534456"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6" name="Picture Placeholder 14"/>
          <p:cNvSpPr>
            <a:spLocks noGrp="1"/>
          </p:cNvSpPr>
          <p:nvPr>
            <p:ph type="pic" sz="quarter" idx="18"/>
          </p:nvPr>
        </p:nvSpPr>
        <p:spPr>
          <a:xfrm>
            <a:off x="7300765"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9" name="Picture Placeholder 14"/>
          <p:cNvSpPr>
            <a:spLocks noGrp="1"/>
          </p:cNvSpPr>
          <p:nvPr>
            <p:ph type="pic" sz="quarter" idx="24"/>
          </p:nvPr>
        </p:nvSpPr>
        <p:spPr>
          <a:xfrm>
            <a:off x="205694"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0" name="Picture Placeholder 14"/>
          <p:cNvSpPr>
            <a:spLocks noGrp="1"/>
          </p:cNvSpPr>
          <p:nvPr>
            <p:ph type="pic" sz="quarter" idx="25"/>
          </p:nvPr>
        </p:nvSpPr>
        <p:spPr>
          <a:xfrm>
            <a:off x="1979425"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1" name="Picture Placeholder 14"/>
          <p:cNvSpPr>
            <a:spLocks noGrp="1"/>
          </p:cNvSpPr>
          <p:nvPr>
            <p:ph type="pic" sz="quarter" idx="26"/>
          </p:nvPr>
        </p:nvSpPr>
        <p:spPr>
          <a:xfrm>
            <a:off x="3753205"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2" name="Picture Placeholder 14"/>
          <p:cNvSpPr>
            <a:spLocks noGrp="1"/>
          </p:cNvSpPr>
          <p:nvPr>
            <p:ph type="pic" sz="quarter" idx="27"/>
          </p:nvPr>
        </p:nvSpPr>
        <p:spPr>
          <a:xfrm>
            <a:off x="5534456"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3" name="Picture Placeholder 14"/>
          <p:cNvSpPr>
            <a:spLocks noGrp="1"/>
          </p:cNvSpPr>
          <p:nvPr>
            <p:ph type="pic" sz="quarter" idx="28"/>
          </p:nvPr>
        </p:nvSpPr>
        <p:spPr>
          <a:xfrm>
            <a:off x="7300765"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2" name="Title 1"/>
          <p:cNvSpPr>
            <a:spLocks noGrp="1"/>
          </p:cNvSpPr>
          <p:nvPr>
            <p:ph type="title"/>
          </p:nvPr>
        </p:nvSpPr>
        <p:spPr>
          <a:xfrm>
            <a:off x="228600" y="463790"/>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2166666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10/10/2017</a:t>
            </a:r>
            <a:endParaRPr lang="en-US" dirty="0"/>
          </a:p>
        </p:txBody>
      </p:sp>
      <p:sp>
        <p:nvSpPr>
          <p:cNvPr id="11" name="Footer Placeholder 4"/>
          <p:cNvSpPr>
            <a:spLocks noGrp="1"/>
          </p:cNvSpPr>
          <p:nvPr>
            <p:ph type="ftr" sz="quarter" idx="3"/>
          </p:nvPr>
        </p:nvSpPr>
        <p:spPr>
          <a:xfrm>
            <a:off x="1530601" y="6495482"/>
            <a:ext cx="7367337"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D. Peterson | 121.3.9 Linac - RF Power | RF Systems, Controls, and Instrumentation    </a:t>
            </a:r>
            <a:endParaRPr lang="en-US" b="1" dirty="0"/>
          </a:p>
        </p:txBody>
      </p:sp>
      <p:sp>
        <p:nvSpPr>
          <p:cNvPr id="13"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cxnSp>
        <p:nvCxnSpPr>
          <p:cNvPr id="8" name="Straight Connector 7"/>
          <p:cNvCxnSpPr/>
          <p:nvPr/>
        </p:nvCxnSpPr>
        <p:spPr>
          <a:xfrm>
            <a:off x="214800" y="6315146"/>
            <a:ext cx="8704708"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24" name="Slide Number Placeholder 5"/>
          <p:cNvSpPr txBox="1">
            <a:spLocks/>
          </p:cNvSpPr>
          <p:nvPr/>
        </p:nvSpPr>
        <p:spPr>
          <a:xfrm>
            <a:off x="381001" y="6667500"/>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endParaRPr lang="en-US" dirty="0"/>
          </a:p>
        </p:txBody>
      </p:sp>
      <p:grpSp>
        <p:nvGrpSpPr>
          <p:cNvPr id="12" name="Group 11"/>
          <p:cNvGrpSpPr>
            <a:grpSpLocks noChangeAspect="1"/>
          </p:cNvGrpSpPr>
          <p:nvPr/>
        </p:nvGrpSpPr>
        <p:grpSpPr>
          <a:xfrm>
            <a:off x="209721" y="136401"/>
            <a:ext cx="8723157" cy="197990"/>
            <a:chOff x="577653" y="6258863"/>
            <a:chExt cx="8320285" cy="188846"/>
          </a:xfrm>
        </p:grpSpPr>
        <p:cxnSp>
          <p:nvCxnSpPr>
            <p:cNvPr id="14" name="Straight Connector 13"/>
            <p:cNvCxnSpPr/>
            <p:nvPr userDrawn="1"/>
          </p:nvCxnSpPr>
          <p:spPr>
            <a:xfrm>
              <a:off x="577653" y="6351018"/>
              <a:ext cx="7213350" cy="6918"/>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5"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6" name="Picture 1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cSld>
  <p:clrMap bg1="lt1" tx1="dk1" bg2="lt2" tx2="dk2" accent1="accent1" accent2="accent2" accent3="accent3" accent4="accent4" accent5="accent5" accent6="accent6" hlink="hlink" folHlink="folHlink"/>
  <p:sldLayoutIdLst>
    <p:sldLayoutId id="2147484110" r:id="rId1"/>
    <p:sldLayoutId id="2147484098" r:id="rId2"/>
    <p:sldLayoutId id="2147484099" r:id="rId3"/>
    <p:sldLayoutId id="2147484100" r:id="rId4"/>
    <p:sldLayoutId id="2147484101" r:id="rId5"/>
    <p:sldLayoutId id="2147484121" r:id="rId6"/>
    <p:sldLayoutId id="2147484113" r:id="rId7"/>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9719" y="5004021"/>
            <a:ext cx="4941110" cy="1529241"/>
          </a:xfrm>
        </p:spPr>
        <p:txBody>
          <a:bodyPr/>
          <a:lstStyle/>
          <a:p>
            <a:r>
              <a:rPr lang="en-US" dirty="0"/>
              <a:t>David W. Peterson</a:t>
            </a:r>
          </a:p>
          <a:p>
            <a:r>
              <a:rPr lang="en-US" dirty="0"/>
              <a:t>PIP-II Director’s Review</a:t>
            </a:r>
          </a:p>
          <a:p>
            <a:r>
              <a:rPr lang="en-US" dirty="0"/>
              <a:t>10-12 October 2017</a:t>
            </a:r>
          </a:p>
        </p:txBody>
      </p:sp>
      <p:sp>
        <p:nvSpPr>
          <p:cNvPr id="5" name="Text Placeholder 4"/>
          <p:cNvSpPr>
            <a:spLocks noGrp="1"/>
          </p:cNvSpPr>
          <p:nvPr>
            <p:ph type="body" sz="quarter" idx="11"/>
          </p:nvPr>
        </p:nvSpPr>
        <p:spPr>
          <a:xfrm>
            <a:off x="219719" y="4000972"/>
            <a:ext cx="8667106" cy="1003049"/>
          </a:xfrm>
        </p:spPr>
        <p:txBody>
          <a:bodyPr>
            <a:normAutofit/>
          </a:bodyPr>
          <a:lstStyle/>
          <a:p>
            <a:r>
              <a:rPr lang="en-US" dirty="0"/>
              <a:t>121.3.9 </a:t>
            </a:r>
            <a:r>
              <a:rPr lang="en-US" dirty="0" err="1"/>
              <a:t>Linac</a:t>
            </a:r>
            <a:r>
              <a:rPr lang="en-US" dirty="0"/>
              <a:t> - RF Power</a:t>
            </a:r>
          </a:p>
          <a:p>
            <a:r>
              <a:rPr lang="en-US" sz="1800" dirty="0"/>
              <a:t>Breakout Session:  RF Systems, Controls, and Instrumentation	</a:t>
            </a:r>
          </a:p>
        </p:txBody>
      </p:sp>
    </p:spTree>
    <p:extLst>
      <p:ext uri="{BB962C8B-B14F-4D97-AF65-F5344CB8AC3E}">
        <p14:creationId xmlns:p14="http://schemas.microsoft.com/office/powerpoint/2010/main" val="250681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63786-8FAA-4CC7-9FBC-3B2857DF4FB3}"/>
              </a:ext>
            </a:extLst>
          </p:cNvPr>
          <p:cNvSpPr>
            <a:spLocks noGrp="1"/>
          </p:cNvSpPr>
          <p:nvPr>
            <p:ph type="title"/>
          </p:nvPr>
        </p:nvSpPr>
        <p:spPr/>
        <p:txBody>
          <a:bodyPr/>
          <a:lstStyle/>
          <a:p>
            <a:r>
              <a:rPr lang="en-US" dirty="0"/>
              <a:t>Conceptual Design, Maturity</a:t>
            </a:r>
          </a:p>
        </p:txBody>
      </p:sp>
      <p:sp>
        <p:nvSpPr>
          <p:cNvPr id="3" name="Content Placeholder 2">
            <a:extLst>
              <a:ext uri="{FF2B5EF4-FFF2-40B4-BE49-F238E27FC236}">
                <a16:creationId xmlns:a16="http://schemas.microsoft.com/office/drawing/2014/main" id="{4301BC65-7942-480B-9D6A-C00D2B1DB03E}"/>
              </a:ext>
            </a:extLst>
          </p:cNvPr>
          <p:cNvSpPr>
            <a:spLocks noGrp="1"/>
          </p:cNvSpPr>
          <p:nvPr>
            <p:ph idx="1"/>
          </p:nvPr>
        </p:nvSpPr>
        <p:spPr/>
        <p:txBody>
          <a:bodyPr/>
          <a:lstStyle/>
          <a:p>
            <a:pPr marL="0" indent="0">
              <a:buNone/>
            </a:pPr>
            <a:r>
              <a:rPr lang="en-US" dirty="0"/>
              <a:t>With all of the circulators purchased commercially and the amplifiers either being commercial products or supplied by IIFC, the bulk of the design work is RF distribution layout and amplifier controls.</a:t>
            </a:r>
          </a:p>
          <a:p>
            <a:pPr marL="0" indent="0">
              <a:buNone/>
            </a:pPr>
            <a:endParaRPr lang="en-US" dirty="0"/>
          </a:p>
          <a:p>
            <a:pPr marL="0" indent="0">
              <a:buNone/>
            </a:pPr>
            <a:r>
              <a:rPr lang="en-US" dirty="0"/>
              <a:t>The PIP-II RF distribution uses commercial components. The configurations use standard RF practices.</a:t>
            </a:r>
          </a:p>
          <a:p>
            <a:pPr marL="0" indent="0">
              <a:buNone/>
            </a:pPr>
            <a:endParaRPr lang="en-US" dirty="0"/>
          </a:p>
          <a:p>
            <a:pPr marL="0" indent="0">
              <a:buNone/>
            </a:pPr>
            <a:r>
              <a:rPr lang="en-US" dirty="0"/>
              <a:t>The amplifier controls use commercial Programmable Logic Controllers (PLCs).  Software features are standardized and well documented.</a:t>
            </a:r>
          </a:p>
        </p:txBody>
      </p:sp>
      <p:sp>
        <p:nvSpPr>
          <p:cNvPr id="4" name="Date Placeholder 3">
            <a:extLst>
              <a:ext uri="{FF2B5EF4-FFF2-40B4-BE49-F238E27FC236}">
                <a16:creationId xmlns:a16="http://schemas.microsoft.com/office/drawing/2014/main" id="{D507DE3A-1B6F-479A-A717-941972400490}"/>
              </a:ext>
            </a:extLst>
          </p:cNvPr>
          <p:cNvSpPr>
            <a:spLocks noGrp="1"/>
          </p:cNvSpPr>
          <p:nvPr>
            <p:ph type="dt" sz="half" idx="2"/>
          </p:nvPr>
        </p:nvSpPr>
        <p:spPr/>
        <p:txBody>
          <a:bodyPr/>
          <a:lstStyle/>
          <a:p>
            <a:pPr>
              <a:defRPr/>
            </a:pPr>
            <a:r>
              <a:rPr lang="en-US"/>
              <a:t>10/10/2017</a:t>
            </a:r>
            <a:endParaRPr lang="en-US" dirty="0"/>
          </a:p>
        </p:txBody>
      </p:sp>
      <p:sp>
        <p:nvSpPr>
          <p:cNvPr id="5" name="Footer Placeholder 4">
            <a:extLst>
              <a:ext uri="{FF2B5EF4-FFF2-40B4-BE49-F238E27FC236}">
                <a16:creationId xmlns:a16="http://schemas.microsoft.com/office/drawing/2014/main" id="{39F7675B-EE66-4C5E-BB5A-7E76B806A3DF}"/>
              </a:ext>
            </a:extLst>
          </p:cNvPr>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a:extLst>
              <a:ext uri="{FF2B5EF4-FFF2-40B4-BE49-F238E27FC236}">
                <a16:creationId xmlns:a16="http://schemas.microsoft.com/office/drawing/2014/main" id="{ACA74670-F339-469C-8191-D4989A940CCE}"/>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8" name="TextBox 7">
            <a:extLst>
              <a:ext uri="{FF2B5EF4-FFF2-40B4-BE49-F238E27FC236}">
                <a16:creationId xmlns:a16="http://schemas.microsoft.com/office/drawing/2014/main" id="{F72E6E67-42CA-4E9A-ABBC-51F580122E5A}"/>
              </a:ext>
            </a:extLst>
          </p:cNvPr>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spTree>
    <p:extLst>
      <p:ext uri="{BB962C8B-B14F-4D97-AF65-F5344CB8AC3E}">
        <p14:creationId xmlns:p14="http://schemas.microsoft.com/office/powerpoint/2010/main" val="1866209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to date</a:t>
            </a:r>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sp>
        <p:nvSpPr>
          <p:cNvPr id="9" name="Content Placeholder 1"/>
          <p:cNvSpPr txBox="1">
            <a:spLocks/>
          </p:cNvSpPr>
          <p:nvPr/>
        </p:nvSpPr>
        <p:spPr>
          <a:xfrm>
            <a:off x="222250" y="992062"/>
            <a:ext cx="6372860" cy="4753521"/>
          </a:xfrm>
          <a:prstGeom prst="rect">
            <a:avLst/>
          </a:prstGeom>
        </p:spPr>
        <p:txBody>
          <a:bodyPr lIns="0" tIns="0" rIns="0" bIns="0">
            <a:normAutofit fontScale="70000" lnSpcReduction="20000"/>
          </a:bodyPr>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dirty="0" err="1"/>
              <a:t>SigmaPhi</a:t>
            </a:r>
            <a:r>
              <a:rPr lang="en-US" sz="2600" dirty="0"/>
              <a:t> 162.5 MHz, 75 kW amplifiers for RFQ are operational.</a:t>
            </a:r>
          </a:p>
          <a:p>
            <a:endParaRPr lang="en-US" sz="2600" dirty="0"/>
          </a:p>
          <a:p>
            <a:endParaRPr lang="en-US" sz="2600" dirty="0"/>
          </a:p>
          <a:p>
            <a:endParaRPr lang="en-US" sz="2600" dirty="0"/>
          </a:p>
          <a:p>
            <a:r>
              <a:rPr lang="en-US" sz="2600" dirty="0" err="1"/>
              <a:t>Comark</a:t>
            </a:r>
            <a:r>
              <a:rPr lang="en-US" sz="2600" dirty="0"/>
              <a:t>/</a:t>
            </a:r>
            <a:r>
              <a:rPr lang="en-US" sz="2600" dirty="0" err="1"/>
              <a:t>Technalogix</a:t>
            </a:r>
            <a:r>
              <a:rPr lang="en-US" sz="2600" dirty="0"/>
              <a:t> 162.5 MHz, 3 kW amplifiers</a:t>
            </a:r>
          </a:p>
          <a:p>
            <a:pPr lvl="2"/>
            <a:r>
              <a:rPr lang="en-US" sz="2300" dirty="0"/>
              <a:t>Buncher 1, 2 &amp; 3 operational</a:t>
            </a:r>
          </a:p>
          <a:p>
            <a:pPr lvl="2"/>
            <a:r>
              <a:rPr lang="en-US" sz="2300" dirty="0"/>
              <a:t>All five amplifiers at Fermilab</a:t>
            </a:r>
          </a:p>
          <a:p>
            <a:endParaRPr lang="en-US" sz="2600" dirty="0"/>
          </a:p>
          <a:p>
            <a:endParaRPr lang="en-US" sz="2600" dirty="0"/>
          </a:p>
          <a:p>
            <a:r>
              <a:rPr lang="en-US" sz="2600" dirty="0"/>
              <a:t>RF Distribution in place for RFQ and Buncher 1, 2 &amp; 3.</a:t>
            </a:r>
          </a:p>
          <a:p>
            <a:endParaRPr lang="en-US" sz="2600" dirty="0"/>
          </a:p>
          <a:p>
            <a:r>
              <a:rPr lang="en-US" sz="2600" dirty="0"/>
              <a:t>Four McManus 162.5 MHz, 7 kW circulators arrived in May.  Two are in use for Buncher 2 and Buncher 3.</a:t>
            </a:r>
          </a:p>
          <a:p>
            <a:endParaRPr lang="en-US" sz="2600" dirty="0"/>
          </a:p>
          <a:p>
            <a:r>
              <a:rPr lang="en-US" sz="2600" dirty="0"/>
              <a:t>First 162.5 MHz, 7 kW CW amplifier is due by mid October.  Up to 7 more units to be procured in FY2018.</a:t>
            </a:r>
          </a:p>
          <a:p>
            <a:endParaRPr lang="en-US" sz="2200" dirty="0"/>
          </a:p>
          <a:p>
            <a:pPr marL="457200" lvl="1" indent="0">
              <a:buNone/>
            </a:pPr>
            <a:endParaRPr lang="en-US" sz="2000" dirty="0"/>
          </a:p>
          <a:p>
            <a:pPr lvl="1"/>
            <a:endParaRPr lang="en-US" dirty="0"/>
          </a:p>
        </p:txBody>
      </p:sp>
      <p:pic>
        <p:nvPicPr>
          <p:cNvPr id="10"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8555" y="992062"/>
            <a:ext cx="1664335" cy="1248251"/>
          </a:xfrm>
          <a:prstGeom prst="rect">
            <a:avLst/>
          </a:prstGeom>
        </p:spPr>
      </p:pic>
      <p:sp>
        <p:nvSpPr>
          <p:cNvPr id="12" name="Content Placeholder 1"/>
          <p:cNvSpPr txBox="1">
            <a:spLocks/>
          </p:cNvSpPr>
          <p:nvPr/>
        </p:nvSpPr>
        <p:spPr>
          <a:xfrm>
            <a:off x="222250" y="2130458"/>
            <a:ext cx="4332221" cy="3595428"/>
          </a:xfrm>
          <a:prstGeom prst="rect">
            <a:avLst/>
          </a:prstGeom>
        </p:spPr>
        <p:txBody>
          <a:bodyPr lIns="0" tIns="0" rIns="0" bIns="0">
            <a:normAutofit/>
          </a:bodyPr>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sz="2000" dirty="0"/>
          </a:p>
        </p:txBody>
      </p:sp>
      <p:pic>
        <p:nvPicPr>
          <p:cNvPr id="13"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2372" y="2360462"/>
            <a:ext cx="1582420" cy="1186816"/>
          </a:xfrm>
          <a:prstGeom prst="rect">
            <a:avLst/>
          </a:prstGeom>
        </p:spPr>
      </p:pic>
      <p:pic>
        <p:nvPicPr>
          <p:cNvPr id="8" name="Picture 7"/>
          <p:cNvPicPr>
            <a:picLocks noChangeAspect="1"/>
          </p:cNvPicPr>
          <p:nvPr/>
        </p:nvPicPr>
        <p:blipFill>
          <a:blip r:embed="rId4"/>
          <a:stretch>
            <a:fillRect/>
          </a:stretch>
        </p:blipFill>
        <p:spPr>
          <a:xfrm>
            <a:off x="6830722" y="3667427"/>
            <a:ext cx="1874520" cy="1405890"/>
          </a:xfrm>
          <a:prstGeom prst="rect">
            <a:avLst/>
          </a:prstGeom>
        </p:spPr>
      </p:pic>
    </p:spTree>
    <p:extLst>
      <p:ext uri="{BB962C8B-B14F-4D97-AF65-F5344CB8AC3E}">
        <p14:creationId xmlns:p14="http://schemas.microsoft.com/office/powerpoint/2010/main" val="3943103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to date</a:t>
            </a:r>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pic>
        <p:nvPicPr>
          <p:cNvPr id="9" name="Content Placeholder 6"/>
          <p:cNvPicPr/>
          <p:nvPr/>
        </p:nvPicPr>
        <p:blipFill>
          <a:blip r:embed="rId2"/>
          <a:stretch/>
        </p:blipFill>
        <p:spPr>
          <a:xfrm>
            <a:off x="4782146" y="921899"/>
            <a:ext cx="3824640" cy="4987440"/>
          </a:xfrm>
          <a:prstGeom prst="rect">
            <a:avLst/>
          </a:prstGeom>
          <a:ln w="9360">
            <a:solidFill>
              <a:schemeClr val="tx2">
                <a:lumMod val="50000"/>
                <a:lumOff val="50000"/>
              </a:schemeClr>
            </a:solidFill>
            <a:miter/>
          </a:ln>
        </p:spPr>
      </p:pic>
      <p:sp>
        <p:nvSpPr>
          <p:cNvPr id="10" name="Content Placeholder 2"/>
          <p:cNvSpPr>
            <a:spLocks noGrp="1"/>
          </p:cNvSpPr>
          <p:nvPr/>
        </p:nvSpPr>
        <p:spPr>
          <a:xfrm>
            <a:off x="537214" y="1003989"/>
            <a:ext cx="4089215" cy="4987867"/>
          </a:xfrm>
          <a:prstGeom prst="rect">
            <a:avLst/>
          </a:prstGeom>
        </p:spPr>
        <p:txBody>
          <a:bodyPr lIns="0" tIns="0" rIns="0" bIns="0">
            <a:normAutofit fontScale="92500" lnSpcReduction="10000"/>
          </a:bodyPr>
          <a:lstStyle>
            <a:lvl1pPr marL="342900" indent="-342900" algn="l" defTabSz="457200" rtl="0" eaLnBrk="0" fontAlgn="base" hangingPunct="0">
              <a:spcBef>
                <a:spcPct val="20000"/>
              </a:spcBef>
              <a:spcAft>
                <a:spcPct val="0"/>
              </a:spcAft>
              <a:buFont typeface="Arial" panose="020B0604020202020204" pitchFamily="34" charset="0"/>
              <a:buChar char="•"/>
              <a:defRPr sz="2400" b="0" kern="1200">
                <a:solidFill>
                  <a:srgbClr val="404040"/>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Wingdings" panose="05000000000000000000" pitchFamily="2" charset="2"/>
              <a:buChar char="§"/>
              <a:defRPr sz="2200" b="0" kern="1200">
                <a:solidFill>
                  <a:schemeClr val="accent5">
                    <a:lumMod val="75000"/>
                  </a:schemeClr>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000" b="0" kern="1200">
                <a:solidFill>
                  <a:srgbClr val="C00000"/>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Wingdings" panose="05000000000000000000" pitchFamily="2" charset="2"/>
              <a:buChar char="§"/>
              <a:defRPr sz="1800" b="0" kern="1200">
                <a:solidFill>
                  <a:schemeClr val="accent2">
                    <a:lumMod val="75000"/>
                  </a:schemeClr>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a:buChar char="•"/>
              <a:defRPr sz="1600" b="0" kern="1200">
                <a:solidFill>
                  <a:schemeClr val="accent5">
                    <a:lumMod val="75000"/>
                  </a:schemeClr>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7kW prototype based on original specifications already tested at BARC.</a:t>
            </a:r>
          </a:p>
          <a:p>
            <a:endParaRPr lang="en-US" dirty="0"/>
          </a:p>
          <a:p>
            <a:r>
              <a:rPr lang="en-US" dirty="0"/>
              <a:t>New specifications based on experience with 3kW prototype complete.</a:t>
            </a:r>
          </a:p>
          <a:p>
            <a:endParaRPr lang="en-US" dirty="0"/>
          </a:p>
          <a:p>
            <a:r>
              <a:rPr lang="en-US" dirty="0"/>
              <a:t>7kW RF Power Amplifier TRS in Teamcenter ED0004290-Rev A.</a:t>
            </a:r>
          </a:p>
          <a:p>
            <a:endParaRPr lang="en-US" dirty="0"/>
          </a:p>
          <a:p>
            <a:r>
              <a:rPr lang="en-US" dirty="0"/>
              <a:t>Development and Testing in the scope of the R&amp;D phase of PIP-II.</a:t>
            </a:r>
          </a:p>
          <a:p>
            <a:endParaRPr lang="en-US" dirty="0"/>
          </a:p>
        </p:txBody>
      </p:sp>
      <p:sp>
        <p:nvSpPr>
          <p:cNvPr id="11" name="TextBox 10"/>
          <p:cNvSpPr txBox="1"/>
          <p:nvPr/>
        </p:nvSpPr>
        <p:spPr>
          <a:xfrm>
            <a:off x="4704466" y="5926577"/>
            <a:ext cx="3980000" cy="338554"/>
          </a:xfrm>
          <a:prstGeom prst="rect">
            <a:avLst/>
          </a:prstGeom>
          <a:noFill/>
        </p:spPr>
        <p:txBody>
          <a:bodyPr wrap="none" rtlCol="0">
            <a:spAutoFit/>
          </a:bodyPr>
          <a:lstStyle/>
          <a:p>
            <a:r>
              <a:rPr lang="en-US" sz="1600" b="1" dirty="0"/>
              <a:t>325 MHz, 7 kW Solid State Amplifier at BARC</a:t>
            </a:r>
          </a:p>
        </p:txBody>
      </p:sp>
    </p:spTree>
    <p:extLst>
      <p:ext uri="{BB962C8B-B14F-4D97-AF65-F5344CB8AC3E}">
        <p14:creationId xmlns:p14="http://schemas.microsoft.com/office/powerpoint/2010/main" val="1241984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to date</a:t>
            </a:r>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32551" y="1535602"/>
            <a:ext cx="4403561" cy="3928032"/>
          </a:xfrm>
          <a:prstGeom prst="rect">
            <a:avLst/>
          </a:prstGeom>
        </p:spPr>
      </p:pic>
      <p:sp>
        <p:nvSpPr>
          <p:cNvPr id="10" name="Content Placeholder 5"/>
          <p:cNvSpPr>
            <a:spLocks noGrp="1"/>
          </p:cNvSpPr>
          <p:nvPr/>
        </p:nvSpPr>
        <p:spPr>
          <a:xfrm>
            <a:off x="441641" y="890719"/>
            <a:ext cx="3788507" cy="4987867"/>
          </a:xfrm>
          <a:prstGeom prst="rect">
            <a:avLst/>
          </a:prstGeom>
        </p:spPr>
        <p:txBody>
          <a:bodyPr lIns="0" tIns="0" rIns="0" bIns="0">
            <a:normAutofit fontScale="925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2400" b="0" kern="1200">
                <a:solidFill>
                  <a:srgbClr val="404040"/>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Wingdings" panose="05000000000000000000" pitchFamily="2" charset="2"/>
              <a:buChar char="§"/>
              <a:defRPr sz="2200" b="0" kern="1200">
                <a:solidFill>
                  <a:schemeClr val="accent5">
                    <a:lumMod val="75000"/>
                  </a:schemeClr>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000" b="0" kern="1200">
                <a:solidFill>
                  <a:srgbClr val="C00000"/>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Wingdings" panose="05000000000000000000" pitchFamily="2" charset="2"/>
              <a:buChar char="§"/>
              <a:defRPr sz="1800" b="0" kern="1200">
                <a:solidFill>
                  <a:schemeClr val="accent2">
                    <a:lumMod val="75000"/>
                  </a:schemeClr>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a:buChar char="•"/>
              <a:defRPr sz="1600" b="0" kern="1200">
                <a:solidFill>
                  <a:schemeClr val="accent5">
                    <a:lumMod val="75000"/>
                  </a:schemeClr>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30 kW prototype based on early specifications constructed and tested.</a:t>
            </a:r>
          </a:p>
          <a:p>
            <a:endParaRPr lang="en-US" dirty="0"/>
          </a:p>
          <a:p>
            <a:r>
              <a:rPr lang="en-US" dirty="0"/>
              <a:t>Design modifications for 40 kW prototype underway; final specifications nearly complete.</a:t>
            </a:r>
          </a:p>
          <a:p>
            <a:endParaRPr lang="en-US" dirty="0"/>
          </a:p>
          <a:p>
            <a:r>
              <a:rPr lang="en-US" dirty="0"/>
              <a:t>40kW, 650 MHz Solid State RF Power Amplifier TRS in Teamcenter ED0005489-Rev (-).</a:t>
            </a:r>
          </a:p>
          <a:p>
            <a:endParaRPr lang="en-US" dirty="0"/>
          </a:p>
          <a:p>
            <a:r>
              <a:rPr lang="en-US" dirty="0"/>
              <a:t>Development and Testing in the scope of the R&amp;D phase of PIP-II.</a:t>
            </a:r>
          </a:p>
          <a:p>
            <a:endParaRPr lang="en-US" dirty="0"/>
          </a:p>
          <a:p>
            <a:endParaRPr lang="en-US" dirty="0"/>
          </a:p>
        </p:txBody>
      </p:sp>
      <p:sp>
        <p:nvSpPr>
          <p:cNvPr id="11" name="Rectangle 10"/>
          <p:cNvSpPr/>
          <p:nvPr/>
        </p:nvSpPr>
        <p:spPr>
          <a:xfrm>
            <a:off x="4922447" y="5463634"/>
            <a:ext cx="3223768" cy="338554"/>
          </a:xfrm>
          <a:prstGeom prst="rect">
            <a:avLst/>
          </a:prstGeom>
        </p:spPr>
        <p:txBody>
          <a:bodyPr wrap="none">
            <a:spAutoFit/>
          </a:bodyPr>
          <a:lstStyle/>
          <a:p>
            <a:pPr lvl="0"/>
            <a:r>
              <a:rPr lang="en-US" sz="1600" b="1" dirty="0">
                <a:solidFill>
                  <a:srgbClr val="003087"/>
                </a:solidFill>
              </a:rPr>
              <a:t>650 MHz, 30 kW Amplifier at RRCAT</a:t>
            </a:r>
          </a:p>
        </p:txBody>
      </p:sp>
    </p:spTree>
    <p:extLst>
      <p:ext uri="{BB962C8B-B14F-4D97-AF65-F5344CB8AC3E}">
        <p14:creationId xmlns:p14="http://schemas.microsoft.com/office/powerpoint/2010/main" val="1575236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to date</a:t>
            </a:r>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sp>
        <p:nvSpPr>
          <p:cNvPr id="9" name="Content Placeholder 2"/>
          <p:cNvSpPr>
            <a:spLocks noGrp="1"/>
          </p:cNvSpPr>
          <p:nvPr>
            <p:ph idx="1"/>
          </p:nvPr>
        </p:nvSpPr>
        <p:spPr>
          <a:xfrm>
            <a:off x="228600" y="1043046"/>
            <a:ext cx="8672513" cy="4987867"/>
          </a:xfrm>
        </p:spPr>
        <p:txBody>
          <a:bodyPr>
            <a:normAutofit fontScale="62500" lnSpcReduction="20000"/>
          </a:bodyPr>
          <a:lstStyle/>
          <a:p>
            <a:r>
              <a:rPr lang="en-US" dirty="0"/>
              <a:t>Solid State Amplifier technology continues to rapidly improve</a:t>
            </a:r>
          </a:p>
          <a:p>
            <a:pPr lvl="1"/>
            <a:r>
              <a:rPr lang="en-US" dirty="0"/>
              <a:t>Increasing efficiency thus reducing size and power needs.</a:t>
            </a:r>
          </a:p>
          <a:p>
            <a:pPr lvl="1"/>
            <a:r>
              <a:rPr lang="en-US" dirty="0"/>
              <a:t>Increasing individual device output power.</a:t>
            </a:r>
          </a:p>
          <a:p>
            <a:pPr lvl="1"/>
            <a:r>
              <a:rPr lang="en-US" dirty="0"/>
              <a:t>Improved power combining schemes.</a:t>
            </a:r>
          </a:p>
          <a:p>
            <a:pPr lvl="1"/>
            <a:r>
              <a:rPr lang="en-US" dirty="0"/>
              <a:t>System costs are dropping.</a:t>
            </a:r>
          </a:p>
          <a:p>
            <a:pPr marL="457200" lvl="1" indent="0">
              <a:buNone/>
            </a:pPr>
            <a:endParaRPr lang="en-US" dirty="0"/>
          </a:p>
          <a:p>
            <a:r>
              <a:rPr lang="en-US" dirty="0"/>
              <a:t>Amplifier external control interface standards and protocols vary widely</a:t>
            </a:r>
          </a:p>
          <a:p>
            <a:pPr lvl="1"/>
            <a:r>
              <a:rPr lang="en-US" dirty="0"/>
              <a:t>Remote control is essential.</a:t>
            </a:r>
          </a:p>
          <a:p>
            <a:pPr lvl="1"/>
            <a:r>
              <a:rPr lang="en-US" dirty="0"/>
              <a:t>Some vendors understand the requirements and use industry standards, others use odd protocols or marginal circuitry. </a:t>
            </a:r>
            <a:r>
              <a:rPr lang="en-US" dirty="0">
                <a:solidFill>
                  <a:srgbClr val="FC5C1C"/>
                </a:solidFill>
              </a:rPr>
              <a:t>Lesson Learned: We shall provide guidance as needed.</a:t>
            </a:r>
          </a:p>
          <a:p>
            <a:pPr marL="457200" lvl="1" indent="0">
              <a:buNone/>
            </a:pPr>
            <a:endParaRPr lang="en-US" dirty="0">
              <a:solidFill>
                <a:srgbClr val="FC5C1C"/>
              </a:solidFill>
            </a:endParaRPr>
          </a:p>
          <a:p>
            <a:r>
              <a:rPr lang="en-US" dirty="0"/>
              <a:t>RF Circulators require careful evaluation</a:t>
            </a:r>
          </a:p>
          <a:p>
            <a:pPr lvl="1"/>
            <a:r>
              <a:rPr lang="en-US" dirty="0"/>
              <a:t>Manufacturers of quality high power units are rare. </a:t>
            </a:r>
            <a:r>
              <a:rPr lang="en-US" dirty="0">
                <a:solidFill>
                  <a:srgbClr val="FC5C1C"/>
                </a:solidFill>
              </a:rPr>
              <a:t>Lesson Learned: We must choose carefully.</a:t>
            </a:r>
          </a:p>
          <a:p>
            <a:pPr lvl="1"/>
            <a:r>
              <a:rPr lang="en-US" dirty="0"/>
              <a:t>Many of them do not have the capability of testing their units at design power. </a:t>
            </a:r>
            <a:r>
              <a:rPr lang="en-US" dirty="0">
                <a:solidFill>
                  <a:srgbClr val="FC5C1C"/>
                </a:solidFill>
              </a:rPr>
              <a:t>Lesson Learned: We need to be prepared to test the units when they arrive.</a:t>
            </a:r>
          </a:p>
          <a:p>
            <a:pPr lvl="1"/>
            <a:r>
              <a:rPr lang="en-US" dirty="0"/>
              <a:t>Some effects are only fully revealed at high power</a:t>
            </a:r>
          </a:p>
          <a:p>
            <a:pPr lvl="2"/>
            <a:r>
              <a:rPr lang="en-US" dirty="0"/>
              <a:t>Detuning</a:t>
            </a:r>
          </a:p>
          <a:p>
            <a:pPr lvl="2"/>
            <a:r>
              <a:rPr lang="en-US" dirty="0"/>
              <a:t>Poor reverse isolation</a:t>
            </a:r>
          </a:p>
          <a:p>
            <a:pPr lvl="2"/>
            <a:r>
              <a:rPr lang="en-US" dirty="0"/>
              <a:t>Arcing</a:t>
            </a:r>
          </a:p>
          <a:p>
            <a:pPr lvl="2"/>
            <a:r>
              <a:rPr lang="en-US" dirty="0"/>
              <a:t>Poor insertion loss</a:t>
            </a:r>
          </a:p>
          <a:p>
            <a:pPr lvl="1"/>
            <a:r>
              <a:rPr lang="en-US" dirty="0"/>
              <a:t>Circulators are temperature sensitive and the thermal effects are difficult to compensate. </a:t>
            </a:r>
            <a:r>
              <a:rPr lang="en-US" dirty="0">
                <a:solidFill>
                  <a:srgbClr val="FC5C1C"/>
                </a:solidFill>
              </a:rPr>
              <a:t>Lesson Learned: We may want to consider bias coils and alternative temperature regulation.</a:t>
            </a:r>
          </a:p>
          <a:p>
            <a:pPr marL="457200" lvl="1" indent="0">
              <a:buNone/>
            </a:pPr>
            <a:endParaRPr lang="en-US" dirty="0"/>
          </a:p>
          <a:p>
            <a:pPr lvl="1"/>
            <a:endParaRPr lang="en-US" dirty="0"/>
          </a:p>
          <a:p>
            <a:pPr marL="914400" lvl="2" indent="0">
              <a:buNone/>
            </a:pPr>
            <a:endParaRPr lang="en-US" dirty="0"/>
          </a:p>
          <a:p>
            <a:endParaRPr lang="en-US" dirty="0"/>
          </a:p>
        </p:txBody>
      </p:sp>
    </p:spTree>
    <p:extLst>
      <p:ext uri="{BB962C8B-B14F-4D97-AF65-F5344CB8AC3E}">
        <p14:creationId xmlns:p14="http://schemas.microsoft.com/office/powerpoint/2010/main" val="3922392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ESH&amp;Q</a:t>
            </a:r>
          </a:p>
        </p:txBody>
      </p:sp>
      <p:sp>
        <p:nvSpPr>
          <p:cNvPr id="3" name="Content Placeholder 2"/>
          <p:cNvSpPr>
            <a:spLocks noGrp="1"/>
          </p:cNvSpPr>
          <p:nvPr>
            <p:ph idx="1"/>
          </p:nvPr>
        </p:nvSpPr>
        <p:spPr/>
        <p:txBody>
          <a:bodyPr>
            <a:normAutofit fontScale="70000" lnSpcReduction="20000"/>
          </a:bodyPr>
          <a:lstStyle/>
          <a:p>
            <a:r>
              <a:rPr lang="en-US" dirty="0"/>
              <a:t>All RF Power systems will conform to </a:t>
            </a:r>
            <a:r>
              <a:rPr lang="en-US" dirty="0" err="1"/>
              <a:t>Fermilab</a:t>
            </a:r>
            <a:r>
              <a:rPr lang="en-US" dirty="0"/>
              <a:t> safety standards</a:t>
            </a:r>
          </a:p>
          <a:p>
            <a:pPr lvl="1"/>
            <a:r>
              <a:rPr lang="en-US" dirty="0"/>
              <a:t>All necessary LOTO procedures will be documented</a:t>
            </a:r>
          </a:p>
          <a:p>
            <a:pPr lvl="1"/>
            <a:r>
              <a:rPr lang="en-US" dirty="0"/>
              <a:t>All cabling will be in accordance with National Electric Code</a:t>
            </a:r>
          </a:p>
          <a:p>
            <a:pPr lvl="1"/>
            <a:r>
              <a:rPr lang="en-US" dirty="0"/>
              <a:t>Grounding will be reviewed as systems are installed</a:t>
            </a:r>
          </a:p>
          <a:p>
            <a:pPr lvl="1"/>
            <a:r>
              <a:rPr lang="en-US" dirty="0"/>
              <a:t>Operational Readiness Clearance (ORC) is required before powering any new cavity installation. Areas include</a:t>
            </a:r>
          </a:p>
          <a:p>
            <a:pPr lvl="2"/>
            <a:r>
              <a:rPr lang="en-US" dirty="0"/>
              <a:t>Electrical safety inspection</a:t>
            </a:r>
          </a:p>
          <a:p>
            <a:pPr lvl="2"/>
            <a:r>
              <a:rPr lang="en-US" dirty="0"/>
              <a:t>Interlock verifications</a:t>
            </a:r>
          </a:p>
          <a:p>
            <a:pPr lvl="2"/>
            <a:r>
              <a:rPr lang="en-US" dirty="0"/>
              <a:t>RF leakage checks</a:t>
            </a:r>
          </a:p>
          <a:p>
            <a:pPr lvl="2"/>
            <a:r>
              <a:rPr lang="en-US" dirty="0"/>
              <a:t>Cavity X-ray measurements</a:t>
            </a:r>
          </a:p>
          <a:p>
            <a:pPr lvl="2"/>
            <a:endParaRPr lang="en-US" dirty="0"/>
          </a:p>
          <a:p>
            <a:r>
              <a:rPr lang="en-US" dirty="0"/>
              <a:t>IIFC amplifiers will conform to </a:t>
            </a:r>
          </a:p>
          <a:p>
            <a:pPr lvl="1"/>
            <a:r>
              <a:rPr lang="en-US" dirty="0"/>
              <a:t>Workmanship: IPC-A-610E</a:t>
            </a:r>
          </a:p>
          <a:p>
            <a:pPr lvl="1"/>
            <a:r>
              <a:rPr lang="en-US" dirty="0"/>
              <a:t>Standards for PCBs: Lead free, IPC-A-600</a:t>
            </a:r>
          </a:p>
          <a:p>
            <a:pPr lvl="1"/>
            <a:r>
              <a:rPr lang="en-US" dirty="0"/>
              <a:t>Environmental standards: ROHS Compliant</a:t>
            </a:r>
          </a:p>
          <a:p>
            <a:pPr lvl="1"/>
            <a:r>
              <a:rPr lang="en-US" dirty="0"/>
              <a:t>EMI/EMC standards: IEC-61204-3; IEC61010-1 (safety rules)</a:t>
            </a:r>
          </a:p>
          <a:p>
            <a:pPr lvl="1"/>
            <a:r>
              <a:rPr lang="en-US" dirty="0"/>
              <a:t>Vibration standards for transportation only: IEC-61068-27 &amp; 64 </a:t>
            </a:r>
          </a:p>
          <a:p>
            <a:pPr lvl="1"/>
            <a:endParaRPr lang="en-US" dirty="0"/>
          </a:p>
          <a:p>
            <a:r>
              <a:rPr lang="en-US" dirty="0"/>
              <a:t>Project ISM and QA plans (</a:t>
            </a:r>
            <a:r>
              <a:rPr lang="en-US" dirty="0" err="1"/>
              <a:t>docdb</a:t>
            </a:r>
            <a:r>
              <a:rPr lang="en-US" dirty="0"/>
              <a:t> #141 and 142)</a:t>
            </a:r>
          </a:p>
          <a:p>
            <a:r>
              <a:rPr lang="en-US" dirty="0"/>
              <a:t>Safety is the highest priority and we will coordinate activities with ESH&amp;Q</a:t>
            </a:r>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#4</a:t>
            </a:r>
          </a:p>
        </p:txBody>
      </p:sp>
    </p:spTree>
    <p:extLst>
      <p:ext uri="{BB962C8B-B14F-4D97-AF65-F5344CB8AC3E}">
        <p14:creationId xmlns:p14="http://schemas.microsoft.com/office/powerpoint/2010/main" val="2122494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RF Power</a:t>
            </a:r>
          </a:p>
        </p:txBody>
      </p:sp>
      <p:sp>
        <p:nvSpPr>
          <p:cNvPr id="3" name="Content Placeholder 2"/>
          <p:cNvSpPr>
            <a:spLocks noGrp="1"/>
          </p:cNvSpPr>
          <p:nvPr>
            <p:ph idx="1"/>
          </p:nvPr>
        </p:nvSpPr>
        <p:spPr>
          <a:xfrm>
            <a:off x="228600" y="1043047"/>
            <a:ext cx="8672513" cy="1458614"/>
          </a:xfrm>
        </p:spPr>
        <p:txBody>
          <a:bodyPr>
            <a:normAutofit/>
          </a:bodyPr>
          <a:lstStyle/>
          <a:p>
            <a:r>
              <a:rPr lang="en-US" dirty="0"/>
              <a:t>Minor Modifications Required for IIFC RF Power Amps</a:t>
            </a:r>
          </a:p>
          <a:p>
            <a:r>
              <a:rPr lang="en-US" dirty="0"/>
              <a:t>162.5 MHz, 7 kW RF amplifier procurement delayed</a:t>
            </a:r>
          </a:p>
          <a:p>
            <a:r>
              <a:rPr lang="en-US" dirty="0"/>
              <a:t>Failure of High Power Circulator</a:t>
            </a:r>
          </a:p>
          <a:p>
            <a:pPr marL="0" indent="0">
              <a:buNone/>
            </a:pPr>
            <a:endParaRPr lang="en-US" dirty="0"/>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dirty="0"/>
              <a:t>D. Peterson | 121.3.9 </a:t>
            </a:r>
            <a:r>
              <a:rPr lang="en-US" dirty="0" err="1"/>
              <a:t>Linac</a:t>
            </a:r>
            <a:r>
              <a:rPr lang="en-US" dirty="0"/>
              <a:t>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pic>
        <p:nvPicPr>
          <p:cNvPr id="8" name="Picture 7"/>
          <p:cNvPicPr>
            <a:picLocks noChangeAspect="1"/>
          </p:cNvPicPr>
          <p:nvPr/>
        </p:nvPicPr>
        <p:blipFill>
          <a:blip r:embed="rId2"/>
          <a:stretch>
            <a:fillRect/>
          </a:stretch>
        </p:blipFill>
        <p:spPr>
          <a:xfrm>
            <a:off x="37919" y="2806463"/>
            <a:ext cx="8911279" cy="972734"/>
          </a:xfrm>
          <a:prstGeom prst="rect">
            <a:avLst/>
          </a:prstGeom>
        </p:spPr>
      </p:pic>
    </p:spTree>
    <p:extLst>
      <p:ext uri="{BB962C8B-B14F-4D97-AF65-F5344CB8AC3E}">
        <p14:creationId xmlns:p14="http://schemas.microsoft.com/office/powerpoint/2010/main" val="806912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BOE Summary</a:t>
            </a:r>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graphicFrame>
        <p:nvGraphicFramePr>
          <p:cNvPr id="8" name="Table 7"/>
          <p:cNvGraphicFramePr>
            <a:graphicFrameLocks noGrp="1"/>
          </p:cNvGraphicFramePr>
          <p:nvPr>
            <p:extLst/>
          </p:nvPr>
        </p:nvGraphicFramePr>
        <p:xfrm>
          <a:off x="222250" y="933938"/>
          <a:ext cx="8781074" cy="5314525"/>
        </p:xfrm>
        <a:graphic>
          <a:graphicData uri="http://schemas.openxmlformats.org/drawingml/2006/table">
            <a:tbl>
              <a:tblPr firstRow="1" bandRow="1">
                <a:tableStyleId>{5C22544A-7EE6-4342-B048-85BDC9FD1C3A}</a:tableStyleId>
              </a:tblPr>
              <a:tblGrid>
                <a:gridCol w="1675130">
                  <a:extLst>
                    <a:ext uri="{9D8B030D-6E8A-4147-A177-3AD203B41FA5}">
                      <a16:colId xmlns:a16="http://schemas.microsoft.com/office/drawing/2014/main" val="20000"/>
                    </a:ext>
                  </a:extLst>
                </a:gridCol>
                <a:gridCol w="5989320">
                  <a:extLst>
                    <a:ext uri="{9D8B030D-6E8A-4147-A177-3AD203B41FA5}">
                      <a16:colId xmlns:a16="http://schemas.microsoft.com/office/drawing/2014/main" val="20001"/>
                    </a:ext>
                  </a:extLst>
                </a:gridCol>
                <a:gridCol w="1116624">
                  <a:extLst>
                    <a:ext uri="{9D8B030D-6E8A-4147-A177-3AD203B41FA5}">
                      <a16:colId xmlns:a16="http://schemas.microsoft.com/office/drawing/2014/main" val="20002"/>
                    </a:ext>
                  </a:extLst>
                </a:gridCol>
              </a:tblGrid>
              <a:tr h="220714">
                <a:tc>
                  <a:txBody>
                    <a:bodyPr/>
                    <a:lstStyle/>
                    <a:p>
                      <a:r>
                        <a:rPr lang="en-US" dirty="0"/>
                        <a:t>WBS Number</a:t>
                      </a:r>
                    </a:p>
                  </a:txBody>
                  <a:tcPr/>
                </a:tc>
                <a:tc>
                  <a:txBody>
                    <a:bodyPr/>
                    <a:lstStyle/>
                    <a:p>
                      <a:r>
                        <a:rPr lang="en-US" dirty="0"/>
                        <a:t>Title</a:t>
                      </a:r>
                    </a:p>
                  </a:txBody>
                  <a:tcPr/>
                </a:tc>
                <a:tc>
                  <a:txBody>
                    <a:bodyPr/>
                    <a:lstStyle/>
                    <a:p>
                      <a:r>
                        <a:rPr lang="en-US" dirty="0" err="1"/>
                        <a:t>Docdb</a:t>
                      </a:r>
                      <a:r>
                        <a:rPr lang="en-US" dirty="0"/>
                        <a:t> #</a:t>
                      </a:r>
                    </a:p>
                  </a:txBody>
                  <a:tcPr/>
                </a:tc>
                <a:extLst>
                  <a:ext uri="{0D108BD9-81ED-4DB2-BD59-A6C34878D82A}">
                    <a16:rowId xmlns:a16="http://schemas.microsoft.com/office/drawing/2014/main" val="10000"/>
                  </a:ext>
                </a:extLst>
              </a:tr>
              <a:tr h="220714">
                <a:tc>
                  <a:txBody>
                    <a:bodyPr/>
                    <a:lstStyle/>
                    <a:p>
                      <a:r>
                        <a:rPr lang="en-US" dirty="0"/>
                        <a:t>121.3.9.2</a:t>
                      </a:r>
                    </a:p>
                  </a:txBody>
                  <a:tcPr/>
                </a:tc>
                <a:tc>
                  <a:txBody>
                    <a:bodyPr/>
                    <a:lstStyle/>
                    <a:p>
                      <a:r>
                        <a:rPr lang="en-US" dirty="0"/>
                        <a:t>RF Power PM and Coordination</a:t>
                      </a:r>
                    </a:p>
                  </a:txBody>
                  <a:tcPr/>
                </a:tc>
                <a:tc>
                  <a:txBody>
                    <a:bodyPr/>
                    <a:lstStyle/>
                    <a:p>
                      <a:r>
                        <a:rPr lang="en-US" dirty="0"/>
                        <a:t>474</a:t>
                      </a:r>
                    </a:p>
                  </a:txBody>
                  <a:tcPr/>
                </a:tc>
                <a:extLst>
                  <a:ext uri="{0D108BD9-81ED-4DB2-BD59-A6C34878D82A}">
                    <a16:rowId xmlns:a16="http://schemas.microsoft.com/office/drawing/2014/main" val="3985218766"/>
                  </a:ext>
                </a:extLst>
              </a:tr>
              <a:tr h="220714">
                <a:tc>
                  <a:txBody>
                    <a:bodyPr/>
                    <a:lstStyle/>
                    <a:p>
                      <a:r>
                        <a:rPr lang="en-US" dirty="0"/>
                        <a:t>121.3.9.3</a:t>
                      </a:r>
                    </a:p>
                  </a:txBody>
                  <a:tcPr/>
                </a:tc>
                <a:tc>
                  <a:txBody>
                    <a:bodyPr/>
                    <a:lstStyle/>
                    <a:p>
                      <a:r>
                        <a:rPr lang="en-US" dirty="0"/>
                        <a:t>PIP2IT RF Power</a:t>
                      </a:r>
                    </a:p>
                  </a:txBody>
                  <a:tcPr/>
                </a:tc>
                <a:tc>
                  <a:txBody>
                    <a:bodyPr/>
                    <a:lstStyle/>
                    <a:p>
                      <a:r>
                        <a:rPr lang="en-US" dirty="0"/>
                        <a:t>477</a:t>
                      </a:r>
                    </a:p>
                  </a:txBody>
                  <a:tcPr/>
                </a:tc>
                <a:extLst>
                  <a:ext uri="{0D108BD9-81ED-4DB2-BD59-A6C34878D82A}">
                    <a16:rowId xmlns:a16="http://schemas.microsoft.com/office/drawing/2014/main" val="10001"/>
                  </a:ext>
                </a:extLst>
              </a:tr>
              <a:tr h="386249">
                <a:tc>
                  <a:txBody>
                    <a:bodyPr/>
                    <a:lstStyle/>
                    <a:p>
                      <a:r>
                        <a:rPr lang="en-US" dirty="0"/>
                        <a:t>121.3.9.4.1</a:t>
                      </a:r>
                    </a:p>
                  </a:txBody>
                  <a:tcPr/>
                </a:tc>
                <a:tc>
                  <a:txBody>
                    <a:bodyPr/>
                    <a:lstStyle/>
                    <a:p>
                      <a:r>
                        <a:rPr lang="en-US" dirty="0"/>
                        <a:t>Linac – RF – TI – Spoke Test Cryostat modified – 650 MHz RF Power (STC/650MHz)</a:t>
                      </a:r>
                    </a:p>
                  </a:txBody>
                  <a:tcPr/>
                </a:tc>
                <a:tc>
                  <a:txBody>
                    <a:bodyPr/>
                    <a:lstStyle/>
                    <a:p>
                      <a:r>
                        <a:rPr lang="en-US" dirty="0"/>
                        <a:t>480</a:t>
                      </a:r>
                    </a:p>
                  </a:txBody>
                  <a:tcPr/>
                </a:tc>
                <a:extLst>
                  <a:ext uri="{0D108BD9-81ED-4DB2-BD59-A6C34878D82A}">
                    <a16:rowId xmlns:a16="http://schemas.microsoft.com/office/drawing/2014/main" val="10002"/>
                  </a:ext>
                </a:extLst>
              </a:tr>
              <a:tr h="386249">
                <a:tc>
                  <a:txBody>
                    <a:bodyPr/>
                    <a:lstStyle/>
                    <a:p>
                      <a:r>
                        <a:rPr lang="en-US" dirty="0"/>
                        <a:t>121.3.9.4.2</a:t>
                      </a:r>
                    </a:p>
                  </a:txBody>
                  <a:tcPr/>
                </a:tc>
                <a:tc>
                  <a:txBody>
                    <a:bodyPr/>
                    <a:lstStyle/>
                    <a:p>
                      <a:r>
                        <a:rPr lang="en-US" dirty="0"/>
                        <a:t>RF Power Test Infrastructure Coupler Test Stand 650 MHz Upgrade</a:t>
                      </a:r>
                    </a:p>
                  </a:txBody>
                  <a:tcPr/>
                </a:tc>
                <a:tc>
                  <a:txBody>
                    <a:bodyPr/>
                    <a:lstStyle/>
                    <a:p>
                      <a:r>
                        <a:rPr lang="en-US" dirty="0"/>
                        <a:t>486</a:t>
                      </a:r>
                    </a:p>
                  </a:txBody>
                  <a:tcPr/>
                </a:tc>
                <a:extLst>
                  <a:ext uri="{0D108BD9-81ED-4DB2-BD59-A6C34878D82A}">
                    <a16:rowId xmlns:a16="http://schemas.microsoft.com/office/drawing/2014/main" val="10003"/>
                  </a:ext>
                </a:extLst>
              </a:tr>
              <a:tr h="386249">
                <a:tc>
                  <a:txBody>
                    <a:bodyPr/>
                    <a:lstStyle/>
                    <a:p>
                      <a:r>
                        <a:rPr lang="en-US" dirty="0"/>
                        <a:t>121.3.9.4.3</a:t>
                      </a:r>
                    </a:p>
                  </a:txBody>
                  <a:tcPr/>
                </a:tc>
                <a:tc>
                  <a:txBody>
                    <a:bodyPr/>
                    <a:lstStyle/>
                    <a:p>
                      <a:r>
                        <a:rPr lang="en-US" dirty="0"/>
                        <a:t>RF Power Test Infrastructure </a:t>
                      </a:r>
                      <a:r>
                        <a:rPr lang="en-US" dirty="0" err="1"/>
                        <a:t>CryoModule</a:t>
                      </a:r>
                      <a:r>
                        <a:rPr lang="en-US" dirty="0"/>
                        <a:t> Test Stand (CMTS/650MHz)</a:t>
                      </a:r>
                    </a:p>
                  </a:txBody>
                  <a:tcPr/>
                </a:tc>
                <a:tc>
                  <a:txBody>
                    <a:bodyPr/>
                    <a:lstStyle/>
                    <a:p>
                      <a:r>
                        <a:rPr lang="en-US" dirty="0"/>
                        <a:t>489</a:t>
                      </a:r>
                    </a:p>
                  </a:txBody>
                  <a:tcPr/>
                </a:tc>
                <a:extLst>
                  <a:ext uri="{0D108BD9-81ED-4DB2-BD59-A6C34878D82A}">
                    <a16:rowId xmlns:a16="http://schemas.microsoft.com/office/drawing/2014/main" val="10004"/>
                  </a:ext>
                </a:extLst>
              </a:tr>
              <a:tr h="220714">
                <a:tc>
                  <a:txBody>
                    <a:bodyPr/>
                    <a:lstStyle/>
                    <a:p>
                      <a:r>
                        <a:rPr lang="en-US" dirty="0"/>
                        <a:t>121.3.9.5.1</a:t>
                      </a:r>
                    </a:p>
                  </a:txBody>
                  <a:tcPr/>
                </a:tc>
                <a:tc>
                  <a:txBody>
                    <a:bodyPr/>
                    <a:lstStyle/>
                    <a:p>
                      <a:r>
                        <a:rPr lang="en-US" dirty="0"/>
                        <a:t>RF Power 162.5 MHz PIP-II Construction Labor</a:t>
                      </a:r>
                    </a:p>
                  </a:txBody>
                  <a:tcPr/>
                </a:tc>
                <a:tc>
                  <a:txBody>
                    <a:bodyPr/>
                    <a:lstStyle/>
                    <a:p>
                      <a:r>
                        <a:rPr lang="en-US" dirty="0"/>
                        <a:t>495</a:t>
                      </a:r>
                    </a:p>
                  </a:txBody>
                  <a:tcPr/>
                </a:tc>
                <a:extLst>
                  <a:ext uri="{0D108BD9-81ED-4DB2-BD59-A6C34878D82A}">
                    <a16:rowId xmlns:a16="http://schemas.microsoft.com/office/drawing/2014/main" val="899453304"/>
                  </a:ext>
                </a:extLst>
              </a:tr>
              <a:tr h="386249">
                <a:tc>
                  <a:txBody>
                    <a:bodyPr/>
                    <a:lstStyle/>
                    <a:p>
                      <a:r>
                        <a:rPr lang="en-US" dirty="0"/>
                        <a:t>121.3.9.5.2</a:t>
                      </a:r>
                    </a:p>
                  </a:txBody>
                  <a:tcPr/>
                </a:tc>
                <a:tc>
                  <a:txBody>
                    <a:bodyPr/>
                    <a:lstStyle/>
                    <a:p>
                      <a:r>
                        <a:rPr lang="en-US" dirty="0"/>
                        <a:t>RF Power 162.5 MHz PIP-II Construction Procurement</a:t>
                      </a:r>
                    </a:p>
                  </a:txBody>
                  <a:tcPr/>
                </a:tc>
                <a:tc>
                  <a:txBody>
                    <a:bodyPr/>
                    <a:lstStyle/>
                    <a:p>
                      <a:r>
                        <a:rPr lang="en-US" dirty="0"/>
                        <a:t>498</a:t>
                      </a:r>
                    </a:p>
                  </a:txBody>
                  <a:tcPr/>
                </a:tc>
                <a:extLst>
                  <a:ext uri="{0D108BD9-81ED-4DB2-BD59-A6C34878D82A}">
                    <a16:rowId xmlns:a16="http://schemas.microsoft.com/office/drawing/2014/main" val="1854045671"/>
                  </a:ext>
                </a:extLst>
              </a:tr>
              <a:tr h="386249">
                <a:tc>
                  <a:txBody>
                    <a:bodyPr/>
                    <a:lstStyle/>
                    <a:p>
                      <a:r>
                        <a:rPr lang="en-US" dirty="0"/>
                        <a:t>121.3.9.6.1</a:t>
                      </a:r>
                    </a:p>
                  </a:txBody>
                  <a:tcPr/>
                </a:tc>
                <a:tc>
                  <a:txBody>
                    <a:bodyPr/>
                    <a:lstStyle/>
                    <a:p>
                      <a:r>
                        <a:rPr lang="en-US" dirty="0"/>
                        <a:t>RF Power 7kW, 325 MHz for PIP-II Construction</a:t>
                      </a:r>
                    </a:p>
                  </a:txBody>
                  <a:tcPr/>
                </a:tc>
                <a:tc>
                  <a:txBody>
                    <a:bodyPr/>
                    <a:lstStyle/>
                    <a:p>
                      <a:r>
                        <a:rPr lang="en-US" dirty="0"/>
                        <a:t>501</a:t>
                      </a:r>
                    </a:p>
                  </a:txBody>
                  <a:tcPr/>
                </a:tc>
                <a:extLst>
                  <a:ext uri="{0D108BD9-81ED-4DB2-BD59-A6C34878D82A}">
                    <a16:rowId xmlns:a16="http://schemas.microsoft.com/office/drawing/2014/main" val="3746496111"/>
                  </a:ext>
                </a:extLst>
              </a:tr>
              <a:tr h="386249">
                <a:tc>
                  <a:txBody>
                    <a:bodyPr/>
                    <a:lstStyle/>
                    <a:p>
                      <a:r>
                        <a:rPr lang="en-US" dirty="0"/>
                        <a:t>121.3.9.6.2</a:t>
                      </a:r>
                    </a:p>
                  </a:txBody>
                  <a:tcPr/>
                </a:tc>
                <a:tc>
                  <a:txBody>
                    <a:bodyPr/>
                    <a:lstStyle/>
                    <a:p>
                      <a:r>
                        <a:rPr lang="en-US" dirty="0"/>
                        <a:t>RF Power 20 kW, 325 MHz for PIP-II Construction</a:t>
                      </a:r>
                    </a:p>
                  </a:txBody>
                  <a:tcPr/>
                </a:tc>
                <a:tc>
                  <a:txBody>
                    <a:bodyPr/>
                    <a:lstStyle/>
                    <a:p>
                      <a:r>
                        <a:rPr lang="en-US" dirty="0"/>
                        <a:t>504</a:t>
                      </a:r>
                    </a:p>
                  </a:txBody>
                  <a:tcPr/>
                </a:tc>
                <a:extLst>
                  <a:ext uri="{0D108BD9-81ED-4DB2-BD59-A6C34878D82A}">
                    <a16:rowId xmlns:a16="http://schemas.microsoft.com/office/drawing/2014/main" val="847741067"/>
                  </a:ext>
                </a:extLst>
              </a:tr>
              <a:tr h="386249">
                <a:tc>
                  <a:txBody>
                    <a:bodyPr/>
                    <a:lstStyle/>
                    <a:p>
                      <a:r>
                        <a:rPr lang="en-US" dirty="0"/>
                        <a:t>121.3.9.7.1</a:t>
                      </a:r>
                    </a:p>
                  </a:txBody>
                  <a:tcPr/>
                </a:tc>
                <a:tc>
                  <a:txBody>
                    <a:bodyPr/>
                    <a:lstStyle/>
                    <a:p>
                      <a:r>
                        <a:rPr lang="en-US" dirty="0"/>
                        <a:t>RF Power 40 kW, 650 MHz for PIP-II Construction</a:t>
                      </a:r>
                    </a:p>
                  </a:txBody>
                  <a:tcPr/>
                </a:tc>
                <a:tc>
                  <a:txBody>
                    <a:bodyPr/>
                    <a:lstStyle/>
                    <a:p>
                      <a:r>
                        <a:rPr lang="en-US" dirty="0"/>
                        <a:t>507</a:t>
                      </a:r>
                    </a:p>
                  </a:txBody>
                  <a:tcPr/>
                </a:tc>
                <a:extLst>
                  <a:ext uri="{0D108BD9-81ED-4DB2-BD59-A6C34878D82A}">
                    <a16:rowId xmlns:a16="http://schemas.microsoft.com/office/drawing/2014/main" val="2770996"/>
                  </a:ext>
                </a:extLst>
              </a:tr>
              <a:tr h="386249">
                <a:tc>
                  <a:txBody>
                    <a:bodyPr/>
                    <a:lstStyle/>
                    <a:p>
                      <a:r>
                        <a:rPr lang="en-US" dirty="0"/>
                        <a:t>121.3.9.7.2</a:t>
                      </a:r>
                    </a:p>
                  </a:txBody>
                  <a:tcPr/>
                </a:tc>
                <a:tc>
                  <a:txBody>
                    <a:bodyPr/>
                    <a:lstStyle/>
                    <a:p>
                      <a:r>
                        <a:rPr lang="en-US" dirty="0"/>
                        <a:t>RF Power 70 kW, 650 MHz for PIP-II Construction</a:t>
                      </a:r>
                    </a:p>
                  </a:txBody>
                  <a:tcPr/>
                </a:tc>
                <a:tc>
                  <a:txBody>
                    <a:bodyPr/>
                    <a:lstStyle/>
                    <a:p>
                      <a:r>
                        <a:rPr lang="en-US"/>
                        <a:t>510</a:t>
                      </a:r>
                      <a:endParaRPr lang="en-US" dirty="0"/>
                    </a:p>
                  </a:txBody>
                  <a:tcPr/>
                </a:tc>
                <a:extLst>
                  <a:ext uri="{0D108BD9-81ED-4DB2-BD59-A6C34878D82A}">
                    <a16:rowId xmlns:a16="http://schemas.microsoft.com/office/drawing/2014/main" val="2505286671"/>
                  </a:ext>
                </a:extLst>
              </a:tr>
            </a:tbl>
          </a:graphicData>
        </a:graphic>
      </p:graphicFrame>
    </p:spTree>
    <p:extLst>
      <p:ext uri="{BB962C8B-B14F-4D97-AF65-F5344CB8AC3E}">
        <p14:creationId xmlns:p14="http://schemas.microsoft.com/office/powerpoint/2010/main" val="2172549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Summary</a:t>
            </a:r>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
        <p:nvSpPr>
          <p:cNvPr id="9" name="Content Placeholder 8"/>
          <p:cNvSpPr>
            <a:spLocks noGrp="1"/>
          </p:cNvSpPr>
          <p:nvPr>
            <p:ph idx="1"/>
          </p:nvPr>
        </p:nvSpPr>
        <p:spPr>
          <a:xfrm>
            <a:off x="228600" y="5486399"/>
            <a:ext cx="8672513" cy="703385"/>
          </a:xfrm>
        </p:spPr>
        <p:txBody>
          <a:bodyPr/>
          <a:lstStyle/>
          <a:p>
            <a:r>
              <a:rPr lang="en-US" sz="1400" dirty="0"/>
              <a:t>Uncertainty based on project guidelines</a:t>
            </a:r>
          </a:p>
          <a:p>
            <a:r>
              <a:rPr lang="en-US" sz="1400" dirty="0"/>
              <a:t>Costs come from P6 and are estimated down to the L6 activity level with RF Power down to the L6-8 activity level</a:t>
            </a:r>
          </a:p>
          <a:p>
            <a:endParaRPr lang="en-US" sz="1200" dirty="0"/>
          </a:p>
        </p:txBody>
      </p:sp>
      <p:pic>
        <p:nvPicPr>
          <p:cNvPr id="13" name="Picture 12"/>
          <p:cNvPicPr>
            <a:picLocks noChangeAspect="1"/>
          </p:cNvPicPr>
          <p:nvPr/>
        </p:nvPicPr>
        <p:blipFill>
          <a:blip r:embed="rId2"/>
          <a:stretch>
            <a:fillRect/>
          </a:stretch>
        </p:blipFill>
        <p:spPr>
          <a:xfrm>
            <a:off x="290145" y="903713"/>
            <a:ext cx="8686800" cy="4497348"/>
          </a:xfrm>
          <a:prstGeom prst="rect">
            <a:avLst/>
          </a:prstGeom>
        </p:spPr>
      </p:pic>
    </p:spTree>
    <p:extLst>
      <p:ext uri="{BB962C8B-B14F-4D97-AF65-F5344CB8AC3E}">
        <p14:creationId xmlns:p14="http://schemas.microsoft.com/office/powerpoint/2010/main" val="530992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Drivers and Estimate Maturity</a:t>
            </a:r>
          </a:p>
        </p:txBody>
      </p:sp>
      <p:sp>
        <p:nvSpPr>
          <p:cNvPr id="3" name="Content Placeholder 2"/>
          <p:cNvSpPr>
            <a:spLocks noGrp="1"/>
          </p:cNvSpPr>
          <p:nvPr>
            <p:ph idx="1"/>
          </p:nvPr>
        </p:nvSpPr>
        <p:spPr>
          <a:xfrm>
            <a:off x="228600" y="4712677"/>
            <a:ext cx="8672513" cy="1318236"/>
          </a:xfrm>
        </p:spPr>
        <p:txBody>
          <a:bodyPr/>
          <a:lstStyle/>
          <a:p>
            <a:r>
              <a:rPr lang="en-US" sz="1800" dirty="0"/>
              <a:t>Labor is focused on collaboration effort and procurement management.</a:t>
            </a:r>
          </a:p>
          <a:p>
            <a:r>
              <a:rPr lang="en-US" sz="1800" dirty="0"/>
              <a:t>Majority of value from WBS category coming from in-kind contribution of DAE collaboration.</a:t>
            </a:r>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
        <p:nvSpPr>
          <p:cNvPr id="10" name="TextBox 9"/>
          <p:cNvSpPr txBox="1"/>
          <p:nvPr/>
        </p:nvSpPr>
        <p:spPr>
          <a:xfrm>
            <a:off x="726393" y="3650985"/>
            <a:ext cx="7455877" cy="276999"/>
          </a:xfrm>
          <a:prstGeom prst="rect">
            <a:avLst/>
          </a:prstGeom>
          <a:noFill/>
        </p:spPr>
        <p:txBody>
          <a:bodyPr wrap="square" rtlCol="0">
            <a:spAutoFit/>
          </a:bodyPr>
          <a:lstStyle/>
          <a:p>
            <a:r>
              <a:rPr lang="en-US" sz="1200" dirty="0">
                <a:solidFill>
                  <a:srgbClr val="4E4E4E"/>
                </a:solidFill>
              </a:rPr>
              <a:t>P6 Base Costs = BOE + Overheads + Escalation</a:t>
            </a:r>
          </a:p>
        </p:txBody>
      </p:sp>
      <p:pic>
        <p:nvPicPr>
          <p:cNvPr id="12" name="Picture 11"/>
          <p:cNvPicPr>
            <a:picLocks noChangeAspect="1"/>
          </p:cNvPicPr>
          <p:nvPr/>
        </p:nvPicPr>
        <p:blipFill>
          <a:blip r:embed="rId2"/>
          <a:stretch>
            <a:fillRect/>
          </a:stretch>
        </p:blipFill>
        <p:spPr>
          <a:xfrm>
            <a:off x="290147" y="987047"/>
            <a:ext cx="8686800" cy="2618362"/>
          </a:xfrm>
          <a:prstGeom prst="rect">
            <a:avLst/>
          </a:prstGeom>
        </p:spPr>
      </p:pic>
    </p:spTree>
    <p:extLst>
      <p:ext uri="{BB962C8B-B14F-4D97-AF65-F5344CB8AC3E}">
        <p14:creationId xmlns:p14="http://schemas.microsoft.com/office/powerpoint/2010/main" val="2766031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Requirements</a:t>
            </a:r>
          </a:p>
          <a:p>
            <a:r>
              <a:rPr lang="en-US" dirty="0"/>
              <a:t>Conceptual Design, Maturity</a:t>
            </a:r>
          </a:p>
          <a:p>
            <a:r>
              <a:rPr lang="en-US" dirty="0"/>
              <a:t>Scope/Deliverables</a:t>
            </a:r>
          </a:p>
          <a:p>
            <a:r>
              <a:rPr lang="en-US" dirty="0"/>
              <a:t>Interfaces</a:t>
            </a:r>
          </a:p>
          <a:p>
            <a:r>
              <a:rPr lang="en-US" dirty="0"/>
              <a:t>Technical Progress to Date</a:t>
            </a:r>
          </a:p>
          <a:p>
            <a:r>
              <a:rPr lang="en-US" dirty="0"/>
              <a:t>ESH&amp;Q</a:t>
            </a:r>
          </a:p>
          <a:p>
            <a:r>
              <a:rPr lang="en-US" dirty="0"/>
              <a:t>Risk</a:t>
            </a:r>
          </a:p>
          <a:p>
            <a:r>
              <a:rPr lang="en-US" dirty="0"/>
              <a:t>Cost</a:t>
            </a:r>
          </a:p>
          <a:p>
            <a:r>
              <a:rPr lang="en-US" dirty="0"/>
              <a:t>Schedule</a:t>
            </a:r>
          </a:p>
          <a:p>
            <a:r>
              <a:rPr lang="en-US" dirty="0"/>
              <a:t>Summary</a:t>
            </a:r>
          </a:p>
        </p:txBody>
      </p:sp>
      <p:sp>
        <p:nvSpPr>
          <p:cNvPr id="4" name="Date Placeholder 3"/>
          <p:cNvSpPr>
            <a:spLocks noGrp="1"/>
          </p:cNvSpPr>
          <p:nvPr>
            <p:ph type="dt" sz="half" idx="2"/>
          </p:nvPr>
        </p:nvSpPr>
        <p:spPr>
          <a:xfrm>
            <a:off x="636588" y="6495482"/>
            <a:ext cx="775607" cy="241300"/>
          </a:xfrm>
        </p:spPr>
        <p:txBody>
          <a:bodyPr/>
          <a:lstStyle/>
          <a:p>
            <a:pPr>
              <a:defRPr/>
            </a:pPr>
            <a:r>
              <a:rPr lang="en-US"/>
              <a:t>10/10/2017</a:t>
            </a:r>
            <a:endParaRPr lang="en-US" dirty="0"/>
          </a:p>
        </p:txBody>
      </p:sp>
      <p:sp>
        <p:nvSpPr>
          <p:cNvPr id="5" name="Footer Placeholder 4"/>
          <p:cNvSpPr>
            <a:spLocks noGrp="1"/>
          </p:cNvSpPr>
          <p:nvPr>
            <p:ph type="ftr" sz="quarter" idx="3"/>
          </p:nvPr>
        </p:nvSpPr>
        <p:spPr>
          <a:xfrm>
            <a:off x="1530602" y="6495482"/>
            <a:ext cx="6085681" cy="241300"/>
          </a:xfrm>
        </p:spPr>
        <p:txBody>
          <a:bodyPr/>
          <a:lstStyle/>
          <a:p>
            <a:pPr>
              <a:defRPr/>
            </a:pPr>
            <a:r>
              <a:rPr lang="en-US" dirty="0"/>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2353380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Profile – P6 Base Cost Only</a:t>
            </a:r>
          </a:p>
        </p:txBody>
      </p:sp>
      <p:sp>
        <p:nvSpPr>
          <p:cNvPr id="3" name="Content Placeholder 2"/>
          <p:cNvSpPr>
            <a:spLocks noGrp="1"/>
          </p:cNvSpPr>
          <p:nvPr>
            <p:ph idx="1"/>
          </p:nvPr>
        </p:nvSpPr>
        <p:spPr>
          <a:xfrm>
            <a:off x="222250" y="5524807"/>
            <a:ext cx="8672513" cy="735315"/>
          </a:xfrm>
        </p:spPr>
        <p:txBody>
          <a:bodyPr/>
          <a:lstStyle/>
          <a:p>
            <a:r>
              <a:rPr lang="en-US" dirty="0"/>
              <a:t>Material cost ramps up significantly to start procurement of high power circulators and RF distribution hardware.</a:t>
            </a:r>
          </a:p>
          <a:p>
            <a:pPr marL="0" indent="0">
              <a:buNone/>
            </a:pPr>
            <a:endParaRPr lang="en-US" dirty="0"/>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sp>
        <p:nvSpPr>
          <p:cNvPr id="12" name="TextBox 11"/>
          <p:cNvSpPr txBox="1"/>
          <p:nvPr/>
        </p:nvSpPr>
        <p:spPr>
          <a:xfrm>
            <a:off x="1503484" y="5196258"/>
            <a:ext cx="7455877" cy="276999"/>
          </a:xfrm>
          <a:prstGeom prst="rect">
            <a:avLst/>
          </a:prstGeom>
          <a:noFill/>
        </p:spPr>
        <p:txBody>
          <a:bodyPr wrap="square" rtlCol="0">
            <a:spAutoFit/>
          </a:bodyPr>
          <a:lstStyle/>
          <a:p>
            <a:r>
              <a:rPr lang="en-US" sz="1200" dirty="0">
                <a:solidFill>
                  <a:srgbClr val="4E4E4E"/>
                </a:solidFill>
              </a:rPr>
              <a:t>P6 Base Costs = BOE + Overheads + Escalation</a:t>
            </a:r>
          </a:p>
        </p:txBody>
      </p:sp>
      <p:graphicFrame>
        <p:nvGraphicFramePr>
          <p:cNvPr id="16" name="Chart 15">
            <a:extLst>
              <a:ext uri="{FF2B5EF4-FFF2-40B4-BE49-F238E27FC236}">
                <a16:creationId xmlns:a16="http://schemas.microsoft.com/office/drawing/2014/main" id="{089A3020-12AB-48B6-9081-6D9FEC2D5F8F}"/>
              </a:ext>
            </a:extLst>
          </p:cNvPr>
          <p:cNvGraphicFramePr>
            <a:graphicFrameLocks noChangeAspect="1"/>
          </p:cNvGraphicFramePr>
          <p:nvPr>
            <p:extLst/>
          </p:nvPr>
        </p:nvGraphicFramePr>
        <p:xfrm>
          <a:off x="1338562" y="911239"/>
          <a:ext cx="6449291" cy="43321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5829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Profile – P6 Hours/FTE</a:t>
            </a:r>
          </a:p>
        </p:txBody>
      </p:sp>
      <p:sp>
        <p:nvSpPr>
          <p:cNvPr id="3" name="Content Placeholder 2"/>
          <p:cNvSpPr>
            <a:spLocks noGrp="1"/>
          </p:cNvSpPr>
          <p:nvPr>
            <p:ph idx="1"/>
          </p:nvPr>
        </p:nvSpPr>
        <p:spPr>
          <a:xfrm>
            <a:off x="222250" y="5333744"/>
            <a:ext cx="8672513" cy="960939"/>
          </a:xfrm>
        </p:spPr>
        <p:txBody>
          <a:bodyPr/>
          <a:lstStyle/>
          <a:p>
            <a:r>
              <a:rPr lang="en-US" sz="2000" dirty="0"/>
              <a:t>Labor profile technically driven.</a:t>
            </a:r>
          </a:p>
          <a:p>
            <a:r>
              <a:rPr lang="en-US" sz="2000" dirty="0"/>
              <a:t>Labor is focused on collaboration effort and procurement management.</a:t>
            </a:r>
          </a:p>
          <a:p>
            <a:pPr marL="0" indent="0">
              <a:buNone/>
            </a:pPr>
            <a:endParaRPr lang="en-US" sz="1200" dirty="0"/>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graphicFrame>
        <p:nvGraphicFramePr>
          <p:cNvPr id="13" name="Chart 12">
            <a:extLst>
              <a:ext uri="{FF2B5EF4-FFF2-40B4-BE49-F238E27FC236}">
                <a16:creationId xmlns:a16="http://schemas.microsoft.com/office/drawing/2014/main" id="{3C38EBCD-EC9A-4F3A-9558-266D45D29128}"/>
              </a:ext>
            </a:extLst>
          </p:cNvPr>
          <p:cNvGraphicFramePr>
            <a:graphicFrameLocks noChangeAspect="1"/>
          </p:cNvGraphicFramePr>
          <p:nvPr>
            <p:extLst/>
          </p:nvPr>
        </p:nvGraphicFramePr>
        <p:xfrm>
          <a:off x="836187" y="1031549"/>
          <a:ext cx="7148378" cy="3886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9318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 – RF Power</a:t>
            </a:r>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#2</a:t>
            </a:r>
          </a:p>
        </p:txBody>
      </p:sp>
      <p:pic>
        <p:nvPicPr>
          <p:cNvPr id="13" name="Picture 12"/>
          <p:cNvPicPr>
            <a:picLocks noChangeAspect="1"/>
          </p:cNvPicPr>
          <p:nvPr/>
        </p:nvPicPr>
        <p:blipFill>
          <a:blip r:embed="rId2"/>
          <a:stretch>
            <a:fillRect/>
          </a:stretch>
        </p:blipFill>
        <p:spPr>
          <a:xfrm>
            <a:off x="391885" y="933938"/>
            <a:ext cx="8447314" cy="2713247"/>
          </a:xfrm>
          <a:prstGeom prst="rect">
            <a:avLst/>
          </a:prstGeom>
          <a:ln>
            <a:solidFill>
              <a:srgbClr val="99D6EA"/>
            </a:solidFill>
          </a:ln>
        </p:spPr>
      </p:pic>
      <p:pic>
        <p:nvPicPr>
          <p:cNvPr id="14" name="Picture 13"/>
          <p:cNvPicPr>
            <a:picLocks noChangeAspect="1"/>
          </p:cNvPicPr>
          <p:nvPr/>
        </p:nvPicPr>
        <p:blipFill>
          <a:blip r:embed="rId3"/>
          <a:stretch>
            <a:fillRect/>
          </a:stretch>
        </p:blipFill>
        <p:spPr>
          <a:xfrm>
            <a:off x="468085" y="3856456"/>
            <a:ext cx="8207829" cy="2429754"/>
          </a:xfrm>
          <a:prstGeom prst="rect">
            <a:avLst/>
          </a:prstGeom>
          <a:ln>
            <a:solidFill>
              <a:srgbClr val="99D6EA"/>
            </a:solidFill>
          </a:ln>
        </p:spPr>
      </p:pic>
    </p:spTree>
    <p:extLst>
      <p:ext uri="{BB962C8B-B14F-4D97-AF65-F5344CB8AC3E}">
        <p14:creationId xmlns:p14="http://schemas.microsoft.com/office/powerpoint/2010/main" val="372091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
        <p:nvSpPr>
          <p:cNvPr id="8" name="Content Placeholder 2"/>
          <p:cNvSpPr>
            <a:spLocks noGrp="1"/>
          </p:cNvSpPr>
          <p:nvPr>
            <p:ph idx="1"/>
          </p:nvPr>
        </p:nvSpPr>
        <p:spPr>
          <a:xfrm>
            <a:off x="228600" y="1043046"/>
            <a:ext cx="8672513" cy="4987867"/>
          </a:xfrm>
        </p:spPr>
        <p:txBody>
          <a:bodyPr/>
          <a:lstStyle/>
          <a:p>
            <a:r>
              <a:rPr lang="en-US" dirty="0"/>
              <a:t>RF amplifiers along with circulators and RF distribution are installed and running for the PIP-II Injector Test RFQ and </a:t>
            </a:r>
            <a:r>
              <a:rPr lang="en-US" dirty="0" err="1"/>
              <a:t>Bunchers</a:t>
            </a:r>
            <a:r>
              <a:rPr lang="en-US" dirty="0"/>
              <a:t> 1, 2 &amp; 3.</a:t>
            </a:r>
          </a:p>
          <a:p>
            <a:r>
              <a:rPr lang="en-US" dirty="0"/>
              <a:t>7 kW 162.5 MHz amplifier will be coming in October.</a:t>
            </a:r>
          </a:p>
          <a:p>
            <a:r>
              <a:rPr lang="en-US" dirty="0"/>
              <a:t>India has working amplifiers at 7 kW 325 MHz and 30 kW 650 </a:t>
            </a:r>
            <a:r>
              <a:rPr lang="en-US" dirty="0" err="1"/>
              <a:t>MHz.</a:t>
            </a:r>
            <a:r>
              <a:rPr lang="en-US" dirty="0"/>
              <a:t>  They have experience with a 75 kW 505.8 MHz amplifier and are designing a 70 kW, 650 MHz SSA.</a:t>
            </a:r>
          </a:p>
          <a:p>
            <a:r>
              <a:rPr lang="en-US" dirty="0"/>
              <a:t>The R&amp;D phase is providing valuable experience with solid state amplifiers and related high power technology.</a:t>
            </a:r>
          </a:p>
          <a:p>
            <a:pPr lvl="1"/>
            <a:r>
              <a:rPr lang="en-US" dirty="0"/>
              <a:t>We are ready for CD-1 and look forward to your feedback</a:t>
            </a:r>
          </a:p>
          <a:p>
            <a:pPr lvl="1"/>
            <a:r>
              <a:rPr lang="en-US" dirty="0"/>
              <a:t>Thank you for your attention</a:t>
            </a:r>
          </a:p>
          <a:p>
            <a:endParaRPr lang="en-US" dirty="0"/>
          </a:p>
        </p:txBody>
      </p:sp>
    </p:spTree>
    <p:extLst>
      <p:ext uri="{BB962C8B-B14F-4D97-AF65-F5344CB8AC3E}">
        <p14:creationId xmlns:p14="http://schemas.microsoft.com/office/powerpoint/2010/main" val="1708854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t>
            </a:r>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Tree>
    <p:extLst>
      <p:ext uri="{BB962C8B-B14F-4D97-AF65-F5344CB8AC3E}">
        <p14:creationId xmlns:p14="http://schemas.microsoft.com/office/powerpoint/2010/main" val="2041426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Me:</a:t>
            </a:r>
          </a:p>
        </p:txBody>
      </p:sp>
      <p:sp>
        <p:nvSpPr>
          <p:cNvPr id="3" name="Content Placeholder 2"/>
          <p:cNvSpPr>
            <a:spLocks noGrp="1"/>
          </p:cNvSpPr>
          <p:nvPr>
            <p:ph idx="1"/>
          </p:nvPr>
        </p:nvSpPr>
        <p:spPr/>
        <p:txBody>
          <a:bodyPr>
            <a:normAutofit/>
          </a:bodyPr>
          <a:lstStyle/>
          <a:p>
            <a:pPr marL="0" indent="0">
              <a:buNone/>
            </a:pPr>
            <a:r>
              <a:rPr lang="en-US" sz="3200" dirty="0"/>
              <a:t>David Peterson, PIP-II RF Power, Level 3</a:t>
            </a:r>
          </a:p>
          <a:p>
            <a:pPr marL="0" indent="0">
              <a:buNone/>
            </a:pPr>
            <a:r>
              <a:rPr lang="en-US" sz="1800" dirty="0"/>
              <a:t>Electrical Engineer – MSEE 1983, University of Illinois, Urbana</a:t>
            </a:r>
          </a:p>
          <a:p>
            <a:r>
              <a:rPr lang="en-US" sz="1800" dirty="0"/>
              <a:t>Fermilab –  1984 </a:t>
            </a:r>
            <a:r>
              <a:rPr lang="en-US" sz="1800" dirty="0" err="1"/>
              <a:t>Tev</a:t>
            </a:r>
            <a:r>
              <a:rPr lang="en-US" sz="1800" dirty="0"/>
              <a:t> I Project -&gt; Antiproton Source</a:t>
            </a:r>
          </a:p>
          <a:p>
            <a:pPr lvl="1"/>
            <a:r>
              <a:rPr lang="en-US" sz="1400" dirty="0"/>
              <a:t>Involved with RF amplifiers, Low Level RF, Stochastic Cooling systems and </a:t>
            </a:r>
            <a:r>
              <a:rPr lang="en-US" sz="1400" dirty="0" err="1"/>
              <a:t>Acnet</a:t>
            </a:r>
            <a:r>
              <a:rPr lang="en-US" sz="1400" dirty="0"/>
              <a:t> control of those systems.  Also RF cavity design, Beam Instrumentation and Motion Controls.</a:t>
            </a:r>
          </a:p>
          <a:p>
            <a:r>
              <a:rPr lang="en-US" sz="1800" dirty="0"/>
              <a:t>2011 AD/RF</a:t>
            </a:r>
          </a:p>
          <a:p>
            <a:pPr lvl="1"/>
            <a:r>
              <a:rPr lang="en-US" sz="1600" dirty="0"/>
              <a:t>Involved with Muon Ionization Cooling Experiment (MICE).</a:t>
            </a:r>
          </a:p>
          <a:p>
            <a:pPr lvl="1"/>
            <a:r>
              <a:rPr lang="en-US" sz="1600" dirty="0"/>
              <a:t>Involved with PIP2IT RF system design, installation, controls and testing.</a:t>
            </a:r>
          </a:p>
          <a:p>
            <a:pPr lvl="1"/>
            <a:r>
              <a:rPr lang="en-US" sz="1600" dirty="0"/>
              <a:t>Oct 2016 - PIP-II RF Power, Level 3.</a:t>
            </a:r>
          </a:p>
          <a:p>
            <a:pPr marL="0" indent="0">
              <a:buNone/>
            </a:pPr>
            <a:endParaRPr lang="en-US" sz="2800" b="1" dirty="0">
              <a:solidFill>
                <a:srgbClr val="004C97"/>
              </a:solidFill>
            </a:endParaRPr>
          </a:p>
          <a:p>
            <a:pPr marL="0" indent="0">
              <a:buNone/>
            </a:pPr>
            <a:r>
              <a:rPr lang="en-US" sz="2800" b="1" dirty="0">
                <a:solidFill>
                  <a:srgbClr val="004C97"/>
                </a:solidFill>
              </a:rPr>
              <a:t>About Him:</a:t>
            </a:r>
          </a:p>
          <a:p>
            <a:pPr marL="0" indent="0">
              <a:buNone/>
            </a:pPr>
            <a:r>
              <a:rPr lang="en-US" sz="3200" dirty="0"/>
              <a:t>Jim </a:t>
            </a:r>
            <a:r>
              <a:rPr lang="en-US" sz="3200" dirty="0" err="1"/>
              <a:t>Steimel</a:t>
            </a:r>
            <a:r>
              <a:rPr lang="en-US" sz="3200" dirty="0"/>
              <a:t>, PIP-II Project Electrical Engineer</a:t>
            </a:r>
          </a:p>
          <a:p>
            <a:pPr lvl="2"/>
            <a:endParaRPr lang="en-US" dirty="0"/>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322020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WBS L3 System Requirements</a:t>
            </a:r>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sp>
        <p:nvSpPr>
          <p:cNvPr id="8" name="Content Placeholder 2"/>
          <p:cNvSpPr txBox="1">
            <a:spLocks/>
          </p:cNvSpPr>
          <p:nvPr/>
        </p:nvSpPr>
        <p:spPr>
          <a:xfrm>
            <a:off x="381000" y="1195446"/>
            <a:ext cx="8672513" cy="4987867"/>
          </a:xfrm>
          <a:prstGeom prst="rect">
            <a:avLst/>
          </a:prstGeom>
        </p:spPr>
        <p:txBody>
          <a:bodyPr lIns="0" tIns="0" rIns="0" bIns="0">
            <a:normAutofit fontScale="92500" lnSpcReduction="20000"/>
          </a:bodyPr>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RF Power shall provide</a:t>
            </a:r>
          </a:p>
          <a:p>
            <a:pPr lvl="1"/>
            <a:r>
              <a:rPr lang="en-US" dirty="0"/>
              <a:t>Amplifiers </a:t>
            </a:r>
          </a:p>
          <a:p>
            <a:pPr lvl="2"/>
            <a:r>
              <a:rPr lang="en-US" dirty="0"/>
              <a:t>with linear gain within the operating bandwidth of LLRF system </a:t>
            </a:r>
          </a:p>
          <a:p>
            <a:pPr lvl="2"/>
            <a:r>
              <a:rPr lang="en-US" dirty="0"/>
              <a:t>and sufficient power to maintain required field in a tuned cavity.</a:t>
            </a:r>
          </a:p>
          <a:p>
            <a:pPr lvl="1"/>
            <a:r>
              <a:rPr lang="en-US" dirty="0"/>
              <a:t>Circulators </a:t>
            </a:r>
          </a:p>
          <a:p>
            <a:pPr lvl="2"/>
            <a:r>
              <a:rPr lang="en-US" dirty="0"/>
              <a:t>with sufficient power handling capability to withstand cavity transients and continuous operation at full reflected power,</a:t>
            </a:r>
          </a:p>
          <a:p>
            <a:pPr lvl="2"/>
            <a:r>
              <a:rPr lang="en-US" dirty="0"/>
              <a:t>and with sufficient reverse isolation, bandwidth, and input match to meet reflected power requirements of the amplifiers.</a:t>
            </a:r>
          </a:p>
          <a:p>
            <a:pPr lvl="1"/>
            <a:r>
              <a:rPr lang="en-US" dirty="0"/>
              <a:t>Controls &amp; Interlocks </a:t>
            </a:r>
            <a:r>
              <a:rPr lang="en-US" sz="1300" dirty="0"/>
              <a:t>(where not otherwise provided, see WBS 121.3.10)</a:t>
            </a:r>
            <a:endParaRPr lang="en-US" dirty="0"/>
          </a:p>
          <a:p>
            <a:pPr lvl="2"/>
            <a:r>
              <a:rPr lang="en-US" dirty="0"/>
              <a:t>for detection of reflected power and RF leakage</a:t>
            </a:r>
          </a:p>
          <a:p>
            <a:pPr lvl="2"/>
            <a:r>
              <a:rPr lang="en-US" dirty="0"/>
              <a:t>and amplifier interface to the Accelerator Control Network.</a:t>
            </a:r>
          </a:p>
          <a:p>
            <a:pPr lvl="1"/>
            <a:r>
              <a:rPr lang="en-US" dirty="0"/>
              <a:t>RF Distribution</a:t>
            </a:r>
          </a:p>
          <a:p>
            <a:pPr lvl="2"/>
            <a:r>
              <a:rPr lang="en-US" dirty="0"/>
              <a:t>including coax transmission lines and waveguide,</a:t>
            </a:r>
          </a:p>
          <a:p>
            <a:pPr lvl="2"/>
            <a:r>
              <a:rPr lang="en-US" dirty="0"/>
              <a:t>connectors, elbows, adapters, etc.,</a:t>
            </a:r>
          </a:p>
          <a:p>
            <a:pPr lvl="2"/>
            <a:r>
              <a:rPr lang="en-US" dirty="0"/>
              <a:t>directional couplers,</a:t>
            </a:r>
          </a:p>
          <a:p>
            <a:pPr lvl="2"/>
            <a:r>
              <a:rPr lang="en-US" dirty="0"/>
              <a:t>loads</a:t>
            </a:r>
          </a:p>
          <a:p>
            <a:pPr lvl="1"/>
            <a:endParaRPr lang="en-US" dirty="0"/>
          </a:p>
          <a:p>
            <a:endParaRPr lang="en-US" dirty="0"/>
          </a:p>
          <a:p>
            <a:pPr marL="0" indent="0">
              <a:buFont typeface="Arial" charset="0"/>
              <a:buNone/>
            </a:pPr>
            <a:endParaRPr lang="en-US" dirty="0"/>
          </a:p>
        </p:txBody>
      </p:sp>
    </p:spTree>
    <p:extLst>
      <p:ext uri="{BB962C8B-B14F-4D97-AF65-F5344CB8AC3E}">
        <p14:creationId xmlns:p14="http://schemas.microsoft.com/office/powerpoint/2010/main" val="4270185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WBS L3 System Requirements</a:t>
            </a:r>
          </a:p>
        </p:txBody>
      </p:sp>
      <p:sp>
        <p:nvSpPr>
          <p:cNvPr id="3" name="Content Placeholder 2"/>
          <p:cNvSpPr>
            <a:spLocks noGrp="1"/>
          </p:cNvSpPr>
          <p:nvPr>
            <p:ph idx="1"/>
          </p:nvPr>
        </p:nvSpPr>
        <p:spPr/>
        <p:txBody>
          <a:bodyPr>
            <a:normAutofit fontScale="70000" lnSpcReduction="20000"/>
          </a:bodyPr>
          <a:lstStyle/>
          <a:p>
            <a:pPr marL="0" indent="0">
              <a:buNone/>
            </a:pPr>
            <a:r>
              <a:rPr lang="en-US" dirty="0"/>
              <a:t>This WBS entry covers design, procurement, fabrication, and testing of the linac RF power amplifiers and transmission hardware.  It includes development of systems at 162.5 MHz, 325 MHz, and 650 MHz, for both test infrastructure and linac systems.</a:t>
            </a:r>
          </a:p>
          <a:p>
            <a:endParaRPr lang="en-US" dirty="0"/>
          </a:p>
          <a:p>
            <a:pPr marL="0" indent="0">
              <a:buNone/>
            </a:pPr>
            <a:r>
              <a:rPr lang="en-US" dirty="0"/>
              <a:t>FRS</a:t>
            </a:r>
          </a:p>
          <a:p>
            <a:r>
              <a:rPr lang="en-US" dirty="0"/>
              <a:t>ED0003671-162.5 MHz SOLID STATE 75 KW AMPLIFIER, FRS</a:t>
            </a:r>
          </a:p>
          <a:p>
            <a:r>
              <a:rPr lang="en-US" dirty="0"/>
              <a:t>ED0003672-162.5 MHz SOLID STATE 3 KW AMPLIFIER, FRS</a:t>
            </a:r>
          </a:p>
          <a:p>
            <a:r>
              <a:rPr lang="en-US" dirty="0"/>
              <a:t>ED0003673-162.5 MHz SOLID STATE 7 KW AMPLIFIER, FRS</a:t>
            </a:r>
          </a:p>
          <a:p>
            <a:r>
              <a:rPr lang="en-US" dirty="0">
                <a:solidFill>
                  <a:schemeClr val="tx2">
                    <a:lumMod val="60000"/>
                    <a:lumOff val="40000"/>
                  </a:schemeClr>
                </a:solidFill>
              </a:rPr>
              <a:t>ED0003408-325 MHz SOLID STATE 7kW AMPLIFIER, FRS</a:t>
            </a:r>
          </a:p>
          <a:p>
            <a:r>
              <a:rPr lang="en-US" dirty="0">
                <a:solidFill>
                  <a:schemeClr val="tx2">
                    <a:lumMod val="60000"/>
                    <a:lumOff val="40000"/>
                  </a:schemeClr>
                </a:solidFill>
              </a:rPr>
              <a:t>ED0003669-325 MHz SOLID STATE 20 kW AMPLIFIER, FRS</a:t>
            </a:r>
          </a:p>
          <a:p>
            <a:r>
              <a:rPr lang="en-US" dirty="0">
                <a:solidFill>
                  <a:schemeClr val="tx2">
                    <a:lumMod val="60000"/>
                    <a:lumOff val="40000"/>
                  </a:schemeClr>
                </a:solidFill>
              </a:rPr>
              <a:t>ED0003413-650 MHz SOLID STATE 40 kW AMPLIFIER, FRS</a:t>
            </a:r>
          </a:p>
          <a:p>
            <a:r>
              <a:rPr lang="en-US" dirty="0">
                <a:solidFill>
                  <a:schemeClr val="tx2">
                    <a:lumMod val="60000"/>
                    <a:lumOff val="40000"/>
                  </a:schemeClr>
                </a:solidFill>
              </a:rPr>
              <a:t>ED0003680-650 MHz SOLID STATE 70 kW AMPLIFIER, FRS</a:t>
            </a:r>
          </a:p>
          <a:p>
            <a:endParaRPr lang="en-US" dirty="0">
              <a:solidFill>
                <a:schemeClr val="tx2">
                  <a:lumMod val="60000"/>
                  <a:lumOff val="40000"/>
                </a:schemeClr>
              </a:solidFill>
            </a:endParaRPr>
          </a:p>
          <a:p>
            <a:pPr marL="0" indent="0">
              <a:buNone/>
            </a:pPr>
            <a:r>
              <a:rPr lang="en-US" dirty="0"/>
              <a:t>TRS</a:t>
            </a:r>
          </a:p>
          <a:p>
            <a:r>
              <a:rPr lang="en-US" dirty="0"/>
              <a:t>ED0002015-RFQ, AMPLIFIER TRS</a:t>
            </a:r>
          </a:p>
          <a:p>
            <a:r>
              <a:rPr lang="en-US" dirty="0"/>
              <a:t>ED0002016-RFQ, CIRCULATOR TRS</a:t>
            </a:r>
          </a:p>
          <a:p>
            <a:r>
              <a:rPr lang="en-US" dirty="0">
                <a:solidFill>
                  <a:schemeClr val="tx2">
                    <a:lumMod val="60000"/>
                    <a:lumOff val="40000"/>
                  </a:schemeClr>
                </a:solidFill>
              </a:rPr>
              <a:t>ED0004290-7 kW RF POWER AMPLIFIER, TRS - SSR1 325 MHz</a:t>
            </a:r>
          </a:p>
          <a:p>
            <a:r>
              <a:rPr lang="en-US" dirty="0">
                <a:solidFill>
                  <a:schemeClr val="tx2">
                    <a:lumMod val="60000"/>
                    <a:lumOff val="40000"/>
                  </a:schemeClr>
                </a:solidFill>
              </a:rPr>
              <a:t>ED0005489-TRS 40 kW, 650 MHz Solid State RF Power Amplifier System</a:t>
            </a:r>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sp>
        <p:nvSpPr>
          <p:cNvPr id="9" name="TextBox 8">
            <a:extLst>
              <a:ext uri="{FF2B5EF4-FFF2-40B4-BE49-F238E27FC236}">
                <a16:creationId xmlns:a16="http://schemas.microsoft.com/office/drawing/2014/main" id="{F42E2FB3-B856-4996-A1C2-139713E0E153}"/>
              </a:ext>
            </a:extLst>
          </p:cNvPr>
          <p:cNvSpPr txBox="1"/>
          <p:nvPr/>
        </p:nvSpPr>
        <p:spPr>
          <a:xfrm>
            <a:off x="6940061" y="3294184"/>
            <a:ext cx="2031390" cy="353943"/>
          </a:xfrm>
          <a:prstGeom prst="rect">
            <a:avLst/>
          </a:prstGeom>
          <a:noFill/>
        </p:spPr>
        <p:txBody>
          <a:bodyPr wrap="square" rtlCol="0">
            <a:spAutoFit/>
          </a:bodyPr>
          <a:lstStyle/>
          <a:p>
            <a:r>
              <a:rPr lang="en-US" sz="1700" dirty="0">
                <a:solidFill>
                  <a:schemeClr val="tx2">
                    <a:lumMod val="60000"/>
                    <a:lumOff val="40000"/>
                  </a:schemeClr>
                </a:solidFill>
                <a:latin typeface="Helvetica" panose="020B0604020202020204" pitchFamily="34" charset="0"/>
                <a:cs typeface="Helvetica" panose="020B0604020202020204" pitchFamily="34" charset="0"/>
              </a:rPr>
              <a:t>DAE Deliverables</a:t>
            </a:r>
          </a:p>
        </p:txBody>
      </p:sp>
      <p:sp>
        <p:nvSpPr>
          <p:cNvPr id="10" name="Right Brace 9">
            <a:extLst>
              <a:ext uri="{FF2B5EF4-FFF2-40B4-BE49-F238E27FC236}">
                <a16:creationId xmlns:a16="http://schemas.microsoft.com/office/drawing/2014/main" id="{8604F8A0-3EB5-4FA0-9CDE-BF34A939B2B6}"/>
              </a:ext>
            </a:extLst>
          </p:cNvPr>
          <p:cNvSpPr/>
          <p:nvPr/>
        </p:nvSpPr>
        <p:spPr>
          <a:xfrm>
            <a:off x="6682155" y="3012829"/>
            <a:ext cx="293075" cy="926123"/>
          </a:xfrm>
          <a:prstGeom prst="rightBrace">
            <a:avLst/>
          </a:prstGeom>
          <a:noFill/>
          <a:ln>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65A8454B-9417-4BBA-8BC7-3BCBE7FD2B5E}"/>
              </a:ext>
            </a:extLst>
          </p:cNvPr>
          <p:cNvSpPr/>
          <p:nvPr/>
        </p:nvSpPr>
        <p:spPr>
          <a:xfrm>
            <a:off x="7662681" y="5049119"/>
            <a:ext cx="293075" cy="492365"/>
          </a:xfrm>
          <a:prstGeom prst="rightBrace">
            <a:avLst/>
          </a:prstGeom>
          <a:noFill/>
          <a:ln>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E338BCAD-4F4A-4C87-82B1-6ED52195C2C0}"/>
              </a:ext>
            </a:extLst>
          </p:cNvPr>
          <p:cNvSpPr txBox="1"/>
          <p:nvPr/>
        </p:nvSpPr>
        <p:spPr>
          <a:xfrm>
            <a:off x="7955756" y="5074261"/>
            <a:ext cx="1047568" cy="461665"/>
          </a:xfrm>
          <a:prstGeom prst="rect">
            <a:avLst/>
          </a:prstGeom>
          <a:noFill/>
        </p:spPr>
        <p:txBody>
          <a:bodyPr wrap="square" rtlCol="0">
            <a:spAutoFit/>
          </a:bodyPr>
          <a:lstStyle/>
          <a:p>
            <a:r>
              <a:rPr lang="en-US" sz="1200" dirty="0">
                <a:solidFill>
                  <a:schemeClr val="tx2">
                    <a:lumMod val="60000"/>
                    <a:lumOff val="40000"/>
                  </a:schemeClr>
                </a:solidFill>
                <a:latin typeface="Helvetica" panose="020B0604020202020204" pitchFamily="34" charset="0"/>
                <a:cs typeface="Helvetica" panose="020B0604020202020204" pitchFamily="34" charset="0"/>
              </a:rPr>
              <a:t>DAE Deliverables</a:t>
            </a:r>
          </a:p>
        </p:txBody>
      </p:sp>
    </p:spTree>
    <p:extLst>
      <p:ext uri="{BB962C8B-B14F-4D97-AF65-F5344CB8AC3E}">
        <p14:creationId xmlns:p14="http://schemas.microsoft.com/office/powerpoint/2010/main" val="3068888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and Deliverables</a:t>
            </a:r>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sp>
        <p:nvSpPr>
          <p:cNvPr id="20" name="Content Placeholder 2">
            <a:extLst>
              <a:ext uri="{FF2B5EF4-FFF2-40B4-BE49-F238E27FC236}">
                <a16:creationId xmlns:a16="http://schemas.microsoft.com/office/drawing/2014/main" id="{8F18F60C-1106-4BD8-8AD6-CC388D895906}"/>
              </a:ext>
            </a:extLst>
          </p:cNvPr>
          <p:cNvSpPr>
            <a:spLocks noGrp="1"/>
          </p:cNvSpPr>
          <p:nvPr>
            <p:ph idx="1"/>
          </p:nvPr>
        </p:nvSpPr>
        <p:spPr/>
        <p:txBody>
          <a:bodyPr>
            <a:normAutofit fontScale="77500" lnSpcReduction="20000"/>
          </a:bodyPr>
          <a:lstStyle/>
          <a:p>
            <a:pPr marL="0" indent="0">
              <a:buNone/>
            </a:pPr>
            <a:r>
              <a:rPr lang="en-US" dirty="0"/>
              <a:t>Scope:</a:t>
            </a:r>
          </a:p>
          <a:p>
            <a:pPr lvl="1"/>
            <a:r>
              <a:rPr lang="en-US" dirty="0"/>
              <a:t>Amplifiers (122 total)</a:t>
            </a:r>
          </a:p>
          <a:p>
            <a:pPr lvl="1"/>
            <a:r>
              <a:rPr lang="en-US" dirty="0"/>
              <a:t>Circulators</a:t>
            </a:r>
          </a:p>
          <a:p>
            <a:pPr lvl="1"/>
            <a:r>
              <a:rPr lang="en-US" dirty="0"/>
              <a:t>RF Distribution</a:t>
            </a:r>
          </a:p>
          <a:p>
            <a:pPr lvl="2"/>
            <a:r>
              <a:rPr lang="en-US" dirty="0"/>
              <a:t>Coax transmission lines and waveguide</a:t>
            </a:r>
          </a:p>
          <a:p>
            <a:pPr lvl="2"/>
            <a:r>
              <a:rPr lang="en-US" dirty="0"/>
              <a:t>Connectors, elbows, adapters, etc.</a:t>
            </a:r>
          </a:p>
          <a:p>
            <a:pPr lvl="2"/>
            <a:r>
              <a:rPr lang="en-US" dirty="0"/>
              <a:t>Directional Couplers</a:t>
            </a:r>
          </a:p>
          <a:p>
            <a:pPr lvl="2"/>
            <a:r>
              <a:rPr lang="en-US" dirty="0"/>
              <a:t>Loads</a:t>
            </a:r>
          </a:p>
          <a:p>
            <a:pPr lvl="1"/>
            <a:r>
              <a:rPr lang="en-US" dirty="0"/>
              <a:t>Controls &amp; Interlocks </a:t>
            </a:r>
            <a:r>
              <a:rPr lang="en-US" sz="1300" dirty="0"/>
              <a:t>(where not otherwise provided)</a:t>
            </a:r>
            <a:endParaRPr lang="en-US" dirty="0"/>
          </a:p>
          <a:p>
            <a:pPr lvl="2"/>
            <a:r>
              <a:rPr lang="en-US" dirty="0"/>
              <a:t>Reflected power and RF leakage detection</a:t>
            </a:r>
          </a:p>
          <a:p>
            <a:pPr lvl="2"/>
            <a:r>
              <a:rPr lang="en-US" dirty="0"/>
              <a:t>Interface to Accelerator Control Network</a:t>
            </a:r>
          </a:p>
          <a:p>
            <a:pPr marL="457200" lvl="1" indent="0">
              <a:buNone/>
            </a:pPr>
            <a:endParaRPr lang="en-US" dirty="0"/>
          </a:p>
          <a:p>
            <a:pPr marL="57150" indent="0">
              <a:buNone/>
            </a:pPr>
            <a:r>
              <a:rPr lang="en-US" dirty="0"/>
              <a:t>Deliverables:</a:t>
            </a:r>
          </a:p>
          <a:p>
            <a:pPr lvl="1"/>
            <a:r>
              <a:rPr lang="en-US" dirty="0" err="1"/>
              <a:t>Fermilab</a:t>
            </a:r>
            <a:r>
              <a:rPr lang="en-US" dirty="0"/>
              <a:t> provides Circulators, RF distribution and Controls and Interlocks for all systems.</a:t>
            </a:r>
          </a:p>
          <a:p>
            <a:pPr lvl="1"/>
            <a:r>
              <a:rPr lang="en-US" dirty="0" err="1"/>
              <a:t>Fermilab</a:t>
            </a:r>
            <a:r>
              <a:rPr lang="en-US" dirty="0"/>
              <a:t> provides amplifiers for systems up through HWR. (14/122)</a:t>
            </a:r>
          </a:p>
          <a:p>
            <a:pPr lvl="1"/>
            <a:r>
              <a:rPr lang="en-US" dirty="0"/>
              <a:t>IIFC provides amplifiers for SSR1, SSR2, LB650 and HB650. (108/122)</a:t>
            </a:r>
          </a:p>
          <a:p>
            <a:pPr lvl="1"/>
            <a:r>
              <a:rPr lang="en-US" dirty="0"/>
              <a:t>The current plan assumes the delivery of 108 DAE amplifiers.  The details concerning deliverables and schedule will be finalized by CD-2.</a:t>
            </a:r>
          </a:p>
        </p:txBody>
      </p:sp>
    </p:spTree>
    <p:extLst>
      <p:ext uri="{BB962C8B-B14F-4D97-AF65-F5344CB8AC3E}">
        <p14:creationId xmlns:p14="http://schemas.microsoft.com/office/powerpoint/2010/main" val="1561061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and Deliverables</a:t>
            </a:r>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graphicFrame>
        <p:nvGraphicFramePr>
          <p:cNvPr id="8" name="Content Placeholder 6"/>
          <p:cNvGraphicFramePr>
            <a:graphicFrameLocks/>
          </p:cNvGraphicFramePr>
          <p:nvPr>
            <p:extLst>
              <p:ext uri="{D42A27DB-BD31-4B8C-83A1-F6EECF244321}">
                <p14:modId xmlns:p14="http://schemas.microsoft.com/office/powerpoint/2010/main" val="1901563430"/>
              </p:ext>
            </p:extLst>
          </p:nvPr>
        </p:nvGraphicFramePr>
        <p:xfrm>
          <a:off x="918547" y="1035171"/>
          <a:ext cx="6101579" cy="3891136"/>
        </p:xfrm>
        <a:graphic>
          <a:graphicData uri="http://schemas.openxmlformats.org/drawingml/2006/table">
            <a:tbl>
              <a:tblPr/>
              <a:tblGrid>
                <a:gridCol w="1422717">
                  <a:extLst>
                    <a:ext uri="{9D8B030D-6E8A-4147-A177-3AD203B41FA5}">
                      <a16:colId xmlns:a16="http://schemas.microsoft.com/office/drawing/2014/main" val="20000"/>
                    </a:ext>
                  </a:extLst>
                </a:gridCol>
                <a:gridCol w="622617">
                  <a:extLst>
                    <a:ext uri="{9D8B030D-6E8A-4147-A177-3AD203B41FA5}">
                      <a16:colId xmlns:a16="http://schemas.microsoft.com/office/drawing/2014/main" val="20001"/>
                    </a:ext>
                  </a:extLst>
                </a:gridCol>
                <a:gridCol w="882967">
                  <a:extLst>
                    <a:ext uri="{9D8B030D-6E8A-4147-A177-3AD203B41FA5}">
                      <a16:colId xmlns:a16="http://schemas.microsoft.com/office/drawing/2014/main" val="20002"/>
                    </a:ext>
                  </a:extLst>
                </a:gridCol>
                <a:gridCol w="968050">
                  <a:extLst>
                    <a:ext uri="{9D8B030D-6E8A-4147-A177-3AD203B41FA5}">
                      <a16:colId xmlns:a16="http://schemas.microsoft.com/office/drawing/2014/main" val="20003"/>
                    </a:ext>
                  </a:extLst>
                </a:gridCol>
                <a:gridCol w="1249680">
                  <a:extLst>
                    <a:ext uri="{9D8B030D-6E8A-4147-A177-3AD203B41FA5}">
                      <a16:colId xmlns:a16="http://schemas.microsoft.com/office/drawing/2014/main" val="20004"/>
                    </a:ext>
                  </a:extLst>
                </a:gridCol>
                <a:gridCol w="955548">
                  <a:extLst>
                    <a:ext uri="{9D8B030D-6E8A-4147-A177-3AD203B41FA5}">
                      <a16:colId xmlns:a16="http://schemas.microsoft.com/office/drawing/2014/main" val="299732291"/>
                    </a:ext>
                  </a:extLst>
                </a:gridCol>
              </a:tblGrid>
              <a:tr h="62248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b="1" u="none" strike="noStrike" dirty="0">
                          <a:effectLst/>
                        </a:rPr>
                        <a:t>Section</a:t>
                      </a:r>
                      <a:endParaRPr lang="en-US" sz="2000" b="1" i="0" u="none" strike="noStrike" dirty="0">
                        <a:solidFill>
                          <a:srgbClr val="000000"/>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b="1" u="none" strike="noStrike" dirty="0" err="1">
                          <a:effectLst/>
                        </a:rPr>
                        <a:t>Qty</a:t>
                      </a:r>
                      <a:endParaRPr lang="en-US" sz="2000" b="1" i="0" u="none" strike="noStrike" dirty="0">
                        <a:solidFill>
                          <a:srgbClr val="000000"/>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2000" b="1" u="none" strike="noStrike" dirty="0">
                          <a:effectLst/>
                        </a:rPr>
                        <a:t>Freq</a:t>
                      </a:r>
                    </a:p>
                    <a:p>
                      <a:pPr algn="ctr" fontAlgn="b"/>
                      <a:r>
                        <a:rPr lang="en-US" sz="2000" b="1" u="none" strike="noStrike" dirty="0">
                          <a:effectLst/>
                        </a:rPr>
                        <a:t>(MHz)</a:t>
                      </a:r>
                      <a:endParaRPr lang="en-US" sz="2000" b="1" i="0" u="none" strike="noStrike" dirty="0">
                        <a:solidFill>
                          <a:srgbClr val="000000"/>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2000" b="1" u="none" strike="noStrike" dirty="0">
                          <a:effectLst/>
                        </a:rPr>
                        <a:t>Power</a:t>
                      </a:r>
                    </a:p>
                    <a:p>
                      <a:pPr algn="ctr" fontAlgn="b"/>
                      <a:r>
                        <a:rPr lang="en-US" sz="2000" b="1" u="none" strike="noStrike" dirty="0">
                          <a:effectLst/>
                        </a:rPr>
                        <a:t>(kW)</a:t>
                      </a:r>
                      <a:endParaRPr lang="en-US" sz="2000" b="1" i="0" u="none" strike="noStrike" dirty="0">
                        <a:solidFill>
                          <a:srgbClr val="000000"/>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b="1" u="none" strike="noStrike" dirty="0">
                          <a:effectLst/>
                        </a:rPr>
                        <a:t>Duty</a:t>
                      </a:r>
                      <a:endParaRPr lang="en-US" sz="2000" b="1" i="0" u="none" strike="noStrike" dirty="0">
                        <a:solidFill>
                          <a:srgbClr val="000000"/>
                        </a:solidFill>
                        <a:effectLst/>
                        <a:latin typeface="Calibri" panose="020F0502020204030204" pitchFamily="34" charset="0"/>
                      </a:endParaRPr>
                    </a:p>
                  </a:txBody>
                  <a:tcPr anchor="b">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p>
                      <a:pPr algn="r" fontAlgn="b"/>
                      <a:r>
                        <a:rPr lang="en-US" sz="2000" b="1" u="none" strike="noStrike" dirty="0">
                          <a:effectLst/>
                          <a:latin typeface="Calibri" panose="020F0502020204030204" pitchFamily="34" charset="0"/>
                        </a:rPr>
                        <a:t>Source</a:t>
                      </a:r>
                      <a:endParaRPr lang="en-US" sz="2000" b="1" i="0" u="none" strike="noStrike" dirty="0">
                        <a:solidFill>
                          <a:srgbClr val="000000"/>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0"/>
                  </a:ext>
                </a:extLst>
              </a:tr>
              <a:tr h="39876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RFQ</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0101"/>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2</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0101"/>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162.5</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0101"/>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75 </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0101"/>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CW</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0101"/>
                    </a:solidFill>
                  </a:tcPr>
                </a:tc>
                <a:tc>
                  <a:txBody>
                    <a:bodyPr/>
                    <a:lstStyle/>
                    <a:p>
                      <a:pPr algn="r" fontAlgn="b"/>
                      <a:r>
                        <a:rPr lang="en-US" sz="2000" b="0" i="0" u="none" strike="noStrike" dirty="0">
                          <a:solidFill>
                            <a:schemeClr val="bg1"/>
                          </a:solidFill>
                          <a:effectLst/>
                          <a:latin typeface="Calibri" panose="020F0502020204030204" pitchFamily="34" charset="0"/>
                        </a:rPr>
                        <a:t>FNAL</a:t>
                      </a:r>
                    </a:p>
                  </a:txBody>
                  <a:tcPr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101"/>
                    </a:solidFill>
                  </a:tcPr>
                </a:tc>
                <a:extLst>
                  <a:ext uri="{0D108BD9-81ED-4DB2-BD59-A6C34878D82A}">
                    <a16:rowId xmlns:a16="http://schemas.microsoft.com/office/drawing/2014/main" val="10001"/>
                  </a:ext>
                </a:extLst>
              </a:tr>
              <a:tr h="39876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err="1">
                          <a:solidFill>
                            <a:schemeClr val="bg1"/>
                          </a:solidFill>
                          <a:effectLst/>
                        </a:rPr>
                        <a:t>Buncher</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0101"/>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4</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0101"/>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162.5</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0101"/>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3</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0101"/>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CW</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0101"/>
                    </a:solidFill>
                  </a:tcPr>
                </a:tc>
                <a:tc>
                  <a:txBody>
                    <a:bodyPr/>
                    <a:lstStyle/>
                    <a:p>
                      <a:pPr algn="r" fontAlgn="b"/>
                      <a:r>
                        <a:rPr lang="en-US" sz="2000" b="0" i="0" u="none" strike="noStrike" dirty="0">
                          <a:solidFill>
                            <a:schemeClr val="bg1"/>
                          </a:solidFill>
                          <a:effectLst/>
                          <a:latin typeface="Calibri" panose="020F0502020204030204" pitchFamily="34" charset="0"/>
                        </a:rPr>
                        <a:t>FNAL</a:t>
                      </a:r>
                    </a:p>
                  </a:txBody>
                  <a:tcPr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0101"/>
                    </a:solidFill>
                  </a:tcPr>
                </a:tc>
                <a:extLst>
                  <a:ext uri="{0D108BD9-81ED-4DB2-BD59-A6C34878D82A}">
                    <a16:rowId xmlns:a16="http://schemas.microsoft.com/office/drawing/2014/main" val="10002"/>
                  </a:ext>
                </a:extLst>
              </a:tr>
              <a:tr h="39876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 First HWR</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7">
                        <a:lumMod val="60000"/>
                        <a:lumOff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1</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7">
                        <a:lumMod val="60000"/>
                        <a:lumOff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162.5</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7">
                        <a:lumMod val="60000"/>
                        <a:lumOff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3</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7">
                        <a:lumMod val="60000"/>
                        <a:lumOff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CW</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7">
                        <a:lumMod val="60000"/>
                        <a:lumOff val="40000"/>
                      </a:srgbClr>
                    </a:solidFill>
                  </a:tcPr>
                </a:tc>
                <a:tc>
                  <a:txBody>
                    <a:bodyPr/>
                    <a:lstStyle/>
                    <a:p>
                      <a:pPr algn="r" fontAlgn="b"/>
                      <a:r>
                        <a:rPr lang="en-US" sz="2000" b="0" i="0" u="none" strike="noStrike" dirty="0">
                          <a:solidFill>
                            <a:schemeClr val="bg1"/>
                          </a:solidFill>
                          <a:effectLst/>
                          <a:latin typeface="Calibri" panose="020F0502020204030204" pitchFamily="34" charset="0"/>
                        </a:rPr>
                        <a:t>FNAL</a:t>
                      </a:r>
                    </a:p>
                  </a:txBody>
                  <a:tcPr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087">
                        <a:lumMod val="60000"/>
                        <a:lumOff val="40000"/>
                      </a:srgbClr>
                    </a:solidFill>
                  </a:tcPr>
                </a:tc>
                <a:extLst>
                  <a:ext uri="{0D108BD9-81ED-4DB2-BD59-A6C34878D82A}">
                    <a16:rowId xmlns:a16="http://schemas.microsoft.com/office/drawing/2014/main" val="10003"/>
                  </a:ext>
                </a:extLst>
              </a:tr>
              <a:tr h="39876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Other HWR</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7">
                        <a:lumMod val="60000"/>
                        <a:lumOff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7</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7">
                        <a:lumMod val="60000"/>
                        <a:lumOff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162.5</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7">
                        <a:lumMod val="60000"/>
                        <a:lumOff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7</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7">
                        <a:lumMod val="60000"/>
                        <a:lumOff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CW</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7">
                        <a:lumMod val="60000"/>
                        <a:lumOff val="40000"/>
                      </a:srgbClr>
                    </a:solidFill>
                  </a:tcPr>
                </a:tc>
                <a:tc>
                  <a:txBody>
                    <a:bodyPr/>
                    <a:lstStyle/>
                    <a:p>
                      <a:pPr algn="r" fontAlgn="b"/>
                      <a:r>
                        <a:rPr lang="en-US" sz="2000" b="0" i="0" u="none" strike="noStrike" dirty="0">
                          <a:solidFill>
                            <a:schemeClr val="bg1"/>
                          </a:solidFill>
                          <a:effectLst/>
                          <a:latin typeface="Calibri" panose="020F0502020204030204" pitchFamily="34" charset="0"/>
                        </a:rPr>
                        <a:t>FNAL</a:t>
                      </a:r>
                    </a:p>
                  </a:txBody>
                  <a:tcPr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087">
                        <a:lumMod val="60000"/>
                        <a:lumOff val="40000"/>
                      </a:srgbClr>
                    </a:solidFill>
                  </a:tcPr>
                </a:tc>
                <a:extLst>
                  <a:ext uri="{0D108BD9-81ED-4DB2-BD59-A6C34878D82A}">
                    <a16:rowId xmlns:a16="http://schemas.microsoft.com/office/drawing/2014/main" val="10004"/>
                  </a:ext>
                </a:extLst>
              </a:tr>
              <a:tr h="39876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SSR1</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16</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325</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7</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Pulse/CW</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p>
                      <a:pPr algn="r" fontAlgn="b"/>
                      <a:r>
                        <a:rPr lang="en-US" sz="2000" b="0" i="0" u="none" strike="noStrike" dirty="0">
                          <a:solidFill>
                            <a:schemeClr val="bg1"/>
                          </a:solidFill>
                          <a:effectLst/>
                          <a:latin typeface="Calibri" panose="020F0502020204030204" pitchFamily="34" charset="0"/>
                        </a:rPr>
                        <a:t>DAE</a:t>
                      </a:r>
                    </a:p>
                  </a:txBody>
                  <a:tcPr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extLst>
                  <a:ext uri="{0D108BD9-81ED-4DB2-BD59-A6C34878D82A}">
                    <a16:rowId xmlns:a16="http://schemas.microsoft.com/office/drawing/2014/main" val="10005"/>
                  </a:ext>
                </a:extLst>
              </a:tr>
              <a:tr h="39876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SSR2</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35</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325</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20</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Pulse/CW</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lang="en-US" sz="2000" b="0" i="0" u="none" strike="noStrike" dirty="0">
                          <a:solidFill>
                            <a:schemeClr val="bg1"/>
                          </a:solidFill>
                          <a:effectLst/>
                          <a:latin typeface="Calibri" panose="020F0502020204030204" pitchFamily="34" charset="0"/>
                        </a:rPr>
                        <a:t>DAE</a:t>
                      </a:r>
                    </a:p>
                  </a:txBody>
                  <a:tcPr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extLst>
                  <a:ext uri="{0D108BD9-81ED-4DB2-BD59-A6C34878D82A}">
                    <a16:rowId xmlns:a16="http://schemas.microsoft.com/office/drawing/2014/main" val="10006"/>
                  </a:ext>
                </a:extLst>
              </a:tr>
              <a:tr h="39876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LB650</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33</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650</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40</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Pulse/CW</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lang="en-US" sz="2000" b="0" i="0" u="none" strike="noStrike" dirty="0">
                          <a:solidFill>
                            <a:schemeClr val="bg1"/>
                          </a:solidFill>
                          <a:effectLst/>
                          <a:latin typeface="Calibri" panose="020F0502020204030204" pitchFamily="34" charset="0"/>
                        </a:rPr>
                        <a:t>DAE</a:t>
                      </a:r>
                    </a:p>
                  </a:txBody>
                  <a:tcPr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extLst>
                  <a:ext uri="{0D108BD9-81ED-4DB2-BD59-A6C34878D82A}">
                    <a16:rowId xmlns:a16="http://schemas.microsoft.com/office/drawing/2014/main" val="10007"/>
                  </a:ext>
                </a:extLst>
              </a:tr>
              <a:tr h="398762">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HB650</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24</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650</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70</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r" fontAlgn="b"/>
                      <a:r>
                        <a:rPr lang="en-US" sz="2000" u="none" strike="noStrike" dirty="0">
                          <a:solidFill>
                            <a:schemeClr val="bg1"/>
                          </a:solidFill>
                          <a:effectLst/>
                        </a:rPr>
                        <a:t>Pulse/CW</a:t>
                      </a:r>
                      <a:endParaRPr lang="en-US" sz="2000" b="0" i="0" u="none" strike="noStrike" dirty="0">
                        <a:solidFill>
                          <a:schemeClr val="bg1"/>
                        </a:solidFill>
                        <a:effectLst/>
                        <a:latin typeface="Calibri" panose="020F0502020204030204" pitchFamily="34" charset="0"/>
                      </a:endParaRPr>
                    </a:p>
                  </a:txBody>
                  <a:tcPr anchor="b">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lang="en-US" sz="2000" b="0" i="0" u="none" strike="noStrike" dirty="0">
                          <a:solidFill>
                            <a:schemeClr val="bg1"/>
                          </a:solidFill>
                          <a:effectLst/>
                          <a:latin typeface="Calibri" panose="020F0502020204030204" pitchFamily="34" charset="0"/>
                        </a:rPr>
                        <a:t>DAE</a:t>
                      </a:r>
                    </a:p>
                  </a:txBody>
                  <a:tcPr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tx2">
                        <a:lumMod val="75000"/>
                      </a:schemeClr>
                    </a:solidFill>
                  </a:tcPr>
                </a:tc>
                <a:extLst>
                  <a:ext uri="{0D108BD9-81ED-4DB2-BD59-A6C34878D82A}">
                    <a16:rowId xmlns:a16="http://schemas.microsoft.com/office/drawing/2014/main" val="10008"/>
                  </a:ext>
                </a:extLst>
              </a:tr>
            </a:tbl>
          </a:graphicData>
        </a:graphic>
      </p:graphicFrame>
      <p:sp>
        <p:nvSpPr>
          <p:cNvPr id="9" name="TextBox 8"/>
          <p:cNvSpPr txBox="1"/>
          <p:nvPr/>
        </p:nvSpPr>
        <p:spPr>
          <a:xfrm>
            <a:off x="3723588" y="5938378"/>
            <a:ext cx="3559244" cy="276999"/>
          </a:xfrm>
          <a:prstGeom prst="rect">
            <a:avLst/>
          </a:prstGeom>
          <a:noFill/>
        </p:spPr>
        <p:txBody>
          <a:bodyPr wrap="none" rtlCol="0">
            <a:spAutoFit/>
          </a:bodyPr>
          <a:lstStyle/>
          <a:p>
            <a:r>
              <a:rPr lang="it-IT" sz="1200" dirty="0">
                <a:solidFill>
                  <a:srgbClr val="003087"/>
                </a:solidFill>
                <a:latin typeface="Calibri" charset="0"/>
                <a:ea typeface="Geneva" charset="0"/>
              </a:rPr>
              <a:t>V. Lebedev, FNAL, </a:t>
            </a:r>
            <a:r>
              <a:rPr lang="en-US" sz="1200" dirty="0">
                <a:solidFill>
                  <a:srgbClr val="003087"/>
                </a:solidFill>
                <a:latin typeface="Calibri" charset="0"/>
                <a:ea typeface="Geneva" charset="0"/>
              </a:rPr>
              <a:t>The PIP-II Conceptual Design Report</a:t>
            </a:r>
          </a:p>
        </p:txBody>
      </p:sp>
      <p:sp>
        <p:nvSpPr>
          <p:cNvPr id="10" name="TextBox 9"/>
          <p:cNvSpPr txBox="1"/>
          <p:nvPr/>
        </p:nvSpPr>
        <p:spPr>
          <a:xfrm>
            <a:off x="2654377" y="5137522"/>
            <a:ext cx="2853789" cy="338554"/>
          </a:xfrm>
          <a:prstGeom prst="rect">
            <a:avLst/>
          </a:prstGeom>
          <a:noFill/>
        </p:spPr>
        <p:txBody>
          <a:bodyPr wrap="square" rtlCol="0">
            <a:spAutoFit/>
          </a:bodyPr>
          <a:lstStyle/>
          <a:p>
            <a:r>
              <a:rPr lang="en-US" sz="1600" dirty="0">
                <a:solidFill>
                  <a:srgbClr val="FF0000"/>
                </a:solidFill>
                <a:latin typeface="Calibri" charset="0"/>
                <a:ea typeface="Geneva" charset="0"/>
              </a:rPr>
              <a:t>= Room Temperature Cavities</a:t>
            </a:r>
          </a:p>
        </p:txBody>
      </p:sp>
      <p:sp>
        <p:nvSpPr>
          <p:cNvPr id="11" name="Rectangle 10"/>
          <p:cNvSpPr/>
          <p:nvPr/>
        </p:nvSpPr>
        <p:spPr>
          <a:xfrm>
            <a:off x="1828800" y="5157436"/>
            <a:ext cx="794657" cy="283029"/>
          </a:xfrm>
          <a:prstGeom prst="rect">
            <a:avLst/>
          </a:prstGeom>
          <a:solidFill>
            <a:srgbClr val="FF0101"/>
          </a:solidFill>
          <a:ln w="9525" cap="flat" cmpd="sng" algn="ctr">
            <a:solidFill>
              <a:srgbClr val="99D6E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12" name="TextBox 11"/>
          <p:cNvSpPr txBox="1"/>
          <p:nvPr/>
        </p:nvSpPr>
        <p:spPr>
          <a:xfrm>
            <a:off x="2654377" y="5547639"/>
            <a:ext cx="2853789" cy="338554"/>
          </a:xfrm>
          <a:prstGeom prst="rect">
            <a:avLst/>
          </a:prstGeom>
          <a:noFill/>
        </p:spPr>
        <p:txBody>
          <a:bodyPr wrap="square" rtlCol="0">
            <a:spAutoFit/>
          </a:bodyPr>
          <a:lstStyle/>
          <a:p>
            <a:r>
              <a:rPr lang="en-US" sz="1600" dirty="0">
                <a:solidFill>
                  <a:srgbClr val="0070C0"/>
                </a:solidFill>
                <a:latin typeface="Calibri" charset="0"/>
                <a:ea typeface="Geneva" charset="0"/>
              </a:rPr>
              <a:t>= Superconducting Cavities</a:t>
            </a:r>
          </a:p>
        </p:txBody>
      </p:sp>
      <p:sp>
        <p:nvSpPr>
          <p:cNvPr id="13" name="Rectangle 12"/>
          <p:cNvSpPr/>
          <p:nvPr/>
        </p:nvSpPr>
        <p:spPr>
          <a:xfrm>
            <a:off x="1828800" y="5567553"/>
            <a:ext cx="412595" cy="283029"/>
          </a:xfrm>
          <a:prstGeom prst="rect">
            <a:avLst/>
          </a:prstGeom>
          <a:solidFill>
            <a:srgbClr val="0070C0"/>
          </a:solidFill>
          <a:ln w="9525" cap="flat" cmpd="sng" algn="ctr">
            <a:solidFill>
              <a:srgbClr val="99D6E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0C0"/>
              </a:solidFill>
              <a:effectLst/>
              <a:uLnTx/>
              <a:uFillTx/>
              <a:latin typeface="Calibri"/>
              <a:ea typeface="+mn-ea"/>
              <a:cs typeface="+mn-cs"/>
            </a:endParaRPr>
          </a:p>
        </p:txBody>
      </p:sp>
      <p:sp>
        <p:nvSpPr>
          <p:cNvPr id="14" name="Rectangle 13"/>
          <p:cNvSpPr/>
          <p:nvPr/>
        </p:nvSpPr>
        <p:spPr>
          <a:xfrm>
            <a:off x="2226128" y="5567553"/>
            <a:ext cx="397329" cy="283029"/>
          </a:xfrm>
          <a:prstGeom prst="rect">
            <a:avLst/>
          </a:prstGeom>
          <a:solidFill>
            <a:schemeClr val="tx2">
              <a:lumMod val="75000"/>
            </a:schemeClr>
          </a:solidFill>
          <a:ln w="9525" cap="flat" cmpd="sng" algn="ctr">
            <a:solidFill>
              <a:srgbClr val="99D6E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0C0"/>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98115D7-A7D0-4D09-B8FF-DC007CFFA038}"/>
              </a:ext>
            </a:extLst>
          </p:cNvPr>
          <p:cNvSpPr txBox="1"/>
          <p:nvPr/>
        </p:nvSpPr>
        <p:spPr>
          <a:xfrm>
            <a:off x="7388889" y="3964648"/>
            <a:ext cx="2031390" cy="353943"/>
          </a:xfrm>
          <a:prstGeom prst="rect">
            <a:avLst/>
          </a:prstGeom>
          <a:noFill/>
        </p:spPr>
        <p:txBody>
          <a:bodyPr wrap="square" rtlCol="0">
            <a:spAutoFit/>
          </a:bodyPr>
          <a:lstStyle/>
          <a:p>
            <a:r>
              <a:rPr lang="en-US" sz="1700" dirty="0">
                <a:solidFill>
                  <a:schemeClr val="tx2">
                    <a:lumMod val="75000"/>
                  </a:schemeClr>
                </a:solidFill>
                <a:latin typeface="Helvetica" panose="020B0604020202020204" pitchFamily="34" charset="0"/>
                <a:cs typeface="Helvetica" panose="020B0604020202020204" pitchFamily="34" charset="0"/>
              </a:rPr>
              <a:t>DAE Deliverables</a:t>
            </a:r>
          </a:p>
        </p:txBody>
      </p:sp>
      <p:sp>
        <p:nvSpPr>
          <p:cNvPr id="16" name="Right Brace 15">
            <a:extLst>
              <a:ext uri="{FF2B5EF4-FFF2-40B4-BE49-F238E27FC236}">
                <a16:creationId xmlns:a16="http://schemas.microsoft.com/office/drawing/2014/main" id="{1E97CA69-E5EE-4D44-87B1-41F9300B6C2E}"/>
              </a:ext>
            </a:extLst>
          </p:cNvPr>
          <p:cNvSpPr/>
          <p:nvPr/>
        </p:nvSpPr>
        <p:spPr>
          <a:xfrm>
            <a:off x="7119260" y="3366772"/>
            <a:ext cx="293075" cy="1559535"/>
          </a:xfrm>
          <a:prstGeom prst="rightBrace">
            <a:avLst/>
          </a:prstGeom>
          <a:noFill/>
          <a:ln>
            <a:solidFill>
              <a:schemeClr val="tx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14870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Interfaces</a:t>
            </a:r>
          </a:p>
        </p:txBody>
      </p:sp>
      <p:sp>
        <p:nvSpPr>
          <p:cNvPr id="3" name="Content Placeholder 2"/>
          <p:cNvSpPr>
            <a:spLocks noGrp="1"/>
          </p:cNvSpPr>
          <p:nvPr>
            <p:ph idx="1"/>
          </p:nvPr>
        </p:nvSpPr>
        <p:spPr/>
        <p:txBody>
          <a:bodyPr>
            <a:normAutofit fontScale="40000" lnSpcReduction="20000"/>
          </a:bodyPr>
          <a:lstStyle/>
          <a:p>
            <a:r>
              <a:rPr lang="en-US" sz="5100" dirty="0"/>
              <a:t>RF Integration (WBS 121.3.10)</a:t>
            </a:r>
          </a:p>
          <a:p>
            <a:pPr lvl="1"/>
            <a:r>
              <a:rPr lang="en-US" sz="2900" dirty="0"/>
              <a:t>RF signals</a:t>
            </a:r>
          </a:p>
          <a:p>
            <a:pPr lvl="2"/>
            <a:r>
              <a:rPr lang="en-US" sz="2900" dirty="0"/>
              <a:t>LLRF into HLRF</a:t>
            </a:r>
          </a:p>
          <a:p>
            <a:pPr lvl="2"/>
            <a:r>
              <a:rPr lang="en-US" sz="2900" dirty="0"/>
              <a:t>Directional Coupler signals back to LLRF</a:t>
            </a:r>
          </a:p>
          <a:p>
            <a:pPr lvl="2"/>
            <a:r>
              <a:rPr lang="en-US" sz="2900" dirty="0"/>
              <a:t>HLRF into Cavity Coupler</a:t>
            </a:r>
          </a:p>
          <a:p>
            <a:pPr lvl="1"/>
            <a:r>
              <a:rPr lang="en-US" sz="2900" dirty="0"/>
              <a:t>RF Protection</a:t>
            </a:r>
          </a:p>
          <a:p>
            <a:pPr lvl="2"/>
            <a:r>
              <a:rPr lang="en-US" sz="2900" dirty="0"/>
              <a:t>SC Cavity Permit Status to PLC</a:t>
            </a:r>
          </a:p>
          <a:p>
            <a:pPr lvl="2"/>
            <a:r>
              <a:rPr lang="en-US" sz="2900" dirty="0"/>
              <a:t>PLC &amp; RF Fast Interlock Permit to LLRF</a:t>
            </a:r>
          </a:p>
          <a:p>
            <a:pPr marL="0" indent="0">
              <a:buNone/>
            </a:pPr>
            <a:endParaRPr lang="en-US" dirty="0"/>
          </a:p>
          <a:p>
            <a:r>
              <a:rPr lang="en-US" sz="5100" dirty="0"/>
              <a:t>Controls (WBS 121.3.17)</a:t>
            </a:r>
          </a:p>
          <a:p>
            <a:pPr lvl="1"/>
            <a:r>
              <a:rPr lang="en-US" sz="3000" dirty="0"/>
              <a:t>Amplifier Interlocks and Controls</a:t>
            </a:r>
          </a:p>
          <a:p>
            <a:pPr lvl="2"/>
            <a:r>
              <a:rPr lang="en-US" sz="3000" dirty="0"/>
              <a:t>Communications between Amplifier and Control System</a:t>
            </a:r>
          </a:p>
          <a:p>
            <a:pPr lvl="2"/>
            <a:r>
              <a:rPr lang="en-US" sz="3000" dirty="0"/>
              <a:t>Communications with PLC</a:t>
            </a:r>
          </a:p>
          <a:p>
            <a:pPr lvl="2"/>
            <a:r>
              <a:rPr lang="en-US" sz="3000" dirty="0"/>
              <a:t>PLC communications with Control System</a:t>
            </a:r>
          </a:p>
          <a:p>
            <a:endParaRPr lang="en-US" dirty="0"/>
          </a:p>
          <a:p>
            <a:r>
              <a:rPr lang="en-US" sz="5100" dirty="0"/>
              <a:t>Cavity Input Couplers</a:t>
            </a:r>
          </a:p>
          <a:p>
            <a:pPr lvl="1"/>
            <a:r>
              <a:rPr lang="en-US" sz="3000" dirty="0"/>
              <a:t>HWR (WBS 121.3.4)</a:t>
            </a:r>
          </a:p>
          <a:p>
            <a:pPr lvl="1"/>
            <a:r>
              <a:rPr lang="en-US" sz="3000" dirty="0"/>
              <a:t>SSR1, SSR2 (WBS 121.3.5-6) </a:t>
            </a:r>
          </a:p>
          <a:p>
            <a:pPr lvl="1"/>
            <a:r>
              <a:rPr lang="en-US" sz="3000" dirty="0"/>
              <a:t>LB650, HB650 (WBS 121.3.7-8)</a:t>
            </a:r>
          </a:p>
          <a:p>
            <a:pPr lvl="1"/>
            <a:endParaRPr lang="en-US" sz="3000" dirty="0"/>
          </a:p>
          <a:p>
            <a:r>
              <a:rPr lang="en-US" sz="5100" dirty="0"/>
              <a:t>Conventional Facilities (WBS 121.5)</a:t>
            </a:r>
          </a:p>
          <a:p>
            <a:pPr lvl="1"/>
            <a:r>
              <a:rPr lang="en-US" sz="3000" dirty="0"/>
              <a:t>Equipment footprints</a:t>
            </a:r>
          </a:p>
          <a:p>
            <a:pPr lvl="1"/>
            <a:r>
              <a:rPr lang="en-US" sz="3000" dirty="0"/>
              <a:t>Cooling Water and HVAC</a:t>
            </a:r>
          </a:p>
          <a:p>
            <a:pPr lvl="1"/>
            <a:r>
              <a:rPr lang="en-US" sz="3000" dirty="0"/>
              <a:t>AC Power</a:t>
            </a:r>
          </a:p>
          <a:p>
            <a:pPr marL="0" indent="0">
              <a:buNone/>
            </a:pPr>
            <a:endParaRPr lang="en-US" dirty="0"/>
          </a:p>
        </p:txBody>
      </p:sp>
      <p:sp>
        <p:nvSpPr>
          <p:cNvPr id="4" name="Date Placeholder 3"/>
          <p:cNvSpPr>
            <a:spLocks noGrp="1"/>
          </p:cNvSpPr>
          <p:nvPr>
            <p:ph type="dt" sz="half" idx="2"/>
          </p:nvPr>
        </p:nvSpPr>
        <p:spPr/>
        <p:txBody>
          <a:bodyPr/>
          <a:lstStyle/>
          <a:p>
            <a:pPr>
              <a:defRPr/>
            </a:pPr>
            <a:r>
              <a:rPr lang="en-US"/>
              <a:t>10/10/2017</a:t>
            </a:r>
            <a:endParaRPr lang="en-US" dirty="0"/>
          </a:p>
        </p:txBody>
      </p:sp>
      <p:sp>
        <p:nvSpPr>
          <p:cNvPr id="5" name="Footer Placeholder 4"/>
          <p:cNvSpPr>
            <a:spLocks noGrp="1"/>
          </p:cNvSpPr>
          <p:nvPr>
            <p:ph type="ftr" sz="quarter" idx="3"/>
          </p:nvPr>
        </p:nvSpPr>
        <p:spPr/>
        <p:txBody>
          <a:bodyPr/>
          <a:lstStyle/>
          <a:p>
            <a:pPr>
              <a:defRPr/>
            </a:pPr>
            <a:r>
              <a:rPr lang="en-US"/>
              <a:t>D. Peterson | 121.3.9 Linac - RF Power | RF Systems, Controls, and Instrumentation    </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spTree>
    <p:extLst>
      <p:ext uri="{BB962C8B-B14F-4D97-AF65-F5344CB8AC3E}">
        <p14:creationId xmlns:p14="http://schemas.microsoft.com/office/powerpoint/2010/main" val="3986623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Interfaces</a:t>
            </a:r>
          </a:p>
        </p:txBody>
      </p:sp>
      <p:sp>
        <p:nvSpPr>
          <p:cNvPr id="3" name="Content Placeholder 2"/>
          <p:cNvSpPr>
            <a:spLocks noGrp="1"/>
          </p:cNvSpPr>
          <p:nvPr>
            <p:ph idx="1"/>
          </p:nvPr>
        </p:nvSpPr>
        <p:spPr/>
        <p:txBody>
          <a:bodyPr>
            <a:normAutofit/>
          </a:bodyPr>
          <a:lstStyle/>
          <a:p>
            <a:pPr lvl="1"/>
            <a:endParaRPr lang="en-US" dirty="0"/>
          </a:p>
          <a:p>
            <a:pPr lvl="2"/>
            <a:endParaRPr lang="en-US" dirty="0"/>
          </a:p>
        </p:txBody>
      </p:sp>
      <p:sp>
        <p:nvSpPr>
          <p:cNvPr id="4" name="Date Placeholder 3"/>
          <p:cNvSpPr>
            <a:spLocks noGrp="1"/>
          </p:cNvSpPr>
          <p:nvPr>
            <p:ph type="dt" sz="half" idx="2"/>
          </p:nvPr>
        </p:nvSpPr>
        <p:spPr>
          <a:xfrm>
            <a:off x="736826" y="6495482"/>
            <a:ext cx="836639" cy="241300"/>
          </a:xfrm>
        </p:spPr>
        <p:txBody>
          <a:bodyPr/>
          <a:lstStyle/>
          <a:p>
            <a:pPr>
              <a:defRPr/>
            </a:pPr>
            <a:r>
              <a:rPr lang="en-US"/>
              <a:t>10/10/2017</a:t>
            </a:r>
            <a:endParaRPr lang="en-US"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#1</a:t>
            </a:r>
          </a:p>
        </p:txBody>
      </p:sp>
      <p:graphicFrame>
        <p:nvGraphicFramePr>
          <p:cNvPr id="10" name="Table 9">
            <a:extLst>
              <a:ext uri="{FF2B5EF4-FFF2-40B4-BE49-F238E27FC236}">
                <a16:creationId xmlns:a16="http://schemas.microsoft.com/office/drawing/2014/main" id="{E0BD609E-3D94-4F87-B42C-A33970C540D6}"/>
              </a:ext>
            </a:extLst>
          </p:cNvPr>
          <p:cNvGraphicFramePr>
            <a:graphicFrameLocks noGrp="1"/>
          </p:cNvGraphicFramePr>
          <p:nvPr>
            <p:extLst>
              <p:ext uri="{D42A27DB-BD31-4B8C-83A1-F6EECF244321}">
                <p14:modId xmlns:p14="http://schemas.microsoft.com/office/powerpoint/2010/main" val="2097305144"/>
              </p:ext>
            </p:extLst>
          </p:nvPr>
        </p:nvGraphicFramePr>
        <p:xfrm>
          <a:off x="636588" y="883811"/>
          <a:ext cx="7643553" cy="5494757"/>
        </p:xfrm>
        <a:graphic>
          <a:graphicData uri="http://schemas.openxmlformats.org/drawingml/2006/table">
            <a:tbl>
              <a:tblPr>
                <a:tableStyleId>{5C22544A-7EE6-4342-B048-85BDC9FD1C3A}</a:tableStyleId>
              </a:tblPr>
              <a:tblGrid>
                <a:gridCol w="1229419">
                  <a:extLst>
                    <a:ext uri="{9D8B030D-6E8A-4147-A177-3AD203B41FA5}">
                      <a16:colId xmlns:a16="http://schemas.microsoft.com/office/drawing/2014/main" val="155481663"/>
                    </a:ext>
                  </a:extLst>
                </a:gridCol>
                <a:gridCol w="337586">
                  <a:extLst>
                    <a:ext uri="{9D8B030D-6E8A-4147-A177-3AD203B41FA5}">
                      <a16:colId xmlns:a16="http://schemas.microsoft.com/office/drawing/2014/main" val="4162623593"/>
                    </a:ext>
                  </a:extLst>
                </a:gridCol>
                <a:gridCol w="337586">
                  <a:extLst>
                    <a:ext uri="{9D8B030D-6E8A-4147-A177-3AD203B41FA5}">
                      <a16:colId xmlns:a16="http://schemas.microsoft.com/office/drawing/2014/main" val="3795457856"/>
                    </a:ext>
                  </a:extLst>
                </a:gridCol>
                <a:gridCol w="337586">
                  <a:extLst>
                    <a:ext uri="{9D8B030D-6E8A-4147-A177-3AD203B41FA5}">
                      <a16:colId xmlns:a16="http://schemas.microsoft.com/office/drawing/2014/main" val="1555126383"/>
                    </a:ext>
                  </a:extLst>
                </a:gridCol>
                <a:gridCol w="337586">
                  <a:extLst>
                    <a:ext uri="{9D8B030D-6E8A-4147-A177-3AD203B41FA5}">
                      <a16:colId xmlns:a16="http://schemas.microsoft.com/office/drawing/2014/main" val="1920176218"/>
                    </a:ext>
                  </a:extLst>
                </a:gridCol>
                <a:gridCol w="337586">
                  <a:extLst>
                    <a:ext uri="{9D8B030D-6E8A-4147-A177-3AD203B41FA5}">
                      <a16:colId xmlns:a16="http://schemas.microsoft.com/office/drawing/2014/main" val="3707493031"/>
                    </a:ext>
                  </a:extLst>
                </a:gridCol>
                <a:gridCol w="337586">
                  <a:extLst>
                    <a:ext uri="{9D8B030D-6E8A-4147-A177-3AD203B41FA5}">
                      <a16:colId xmlns:a16="http://schemas.microsoft.com/office/drawing/2014/main" val="4040353349"/>
                    </a:ext>
                  </a:extLst>
                </a:gridCol>
                <a:gridCol w="337586">
                  <a:extLst>
                    <a:ext uri="{9D8B030D-6E8A-4147-A177-3AD203B41FA5}">
                      <a16:colId xmlns:a16="http://schemas.microsoft.com/office/drawing/2014/main" val="1799717395"/>
                    </a:ext>
                  </a:extLst>
                </a:gridCol>
                <a:gridCol w="337586">
                  <a:extLst>
                    <a:ext uri="{9D8B030D-6E8A-4147-A177-3AD203B41FA5}">
                      <a16:colId xmlns:a16="http://schemas.microsoft.com/office/drawing/2014/main" val="3853118018"/>
                    </a:ext>
                  </a:extLst>
                </a:gridCol>
                <a:gridCol w="337586">
                  <a:extLst>
                    <a:ext uri="{9D8B030D-6E8A-4147-A177-3AD203B41FA5}">
                      <a16:colId xmlns:a16="http://schemas.microsoft.com/office/drawing/2014/main" val="574185269"/>
                    </a:ext>
                  </a:extLst>
                </a:gridCol>
                <a:gridCol w="337586">
                  <a:extLst>
                    <a:ext uri="{9D8B030D-6E8A-4147-A177-3AD203B41FA5}">
                      <a16:colId xmlns:a16="http://schemas.microsoft.com/office/drawing/2014/main" val="1131202785"/>
                    </a:ext>
                  </a:extLst>
                </a:gridCol>
                <a:gridCol w="337586">
                  <a:extLst>
                    <a:ext uri="{9D8B030D-6E8A-4147-A177-3AD203B41FA5}">
                      <a16:colId xmlns:a16="http://schemas.microsoft.com/office/drawing/2014/main" val="992426131"/>
                    </a:ext>
                  </a:extLst>
                </a:gridCol>
                <a:gridCol w="337586">
                  <a:extLst>
                    <a:ext uri="{9D8B030D-6E8A-4147-A177-3AD203B41FA5}">
                      <a16:colId xmlns:a16="http://schemas.microsoft.com/office/drawing/2014/main" val="1718096179"/>
                    </a:ext>
                  </a:extLst>
                </a:gridCol>
                <a:gridCol w="337586">
                  <a:extLst>
                    <a:ext uri="{9D8B030D-6E8A-4147-A177-3AD203B41FA5}">
                      <a16:colId xmlns:a16="http://schemas.microsoft.com/office/drawing/2014/main" val="1187436292"/>
                    </a:ext>
                  </a:extLst>
                </a:gridCol>
                <a:gridCol w="337586">
                  <a:extLst>
                    <a:ext uri="{9D8B030D-6E8A-4147-A177-3AD203B41FA5}">
                      <a16:colId xmlns:a16="http://schemas.microsoft.com/office/drawing/2014/main" val="1637454451"/>
                    </a:ext>
                  </a:extLst>
                </a:gridCol>
                <a:gridCol w="337586">
                  <a:extLst>
                    <a:ext uri="{9D8B030D-6E8A-4147-A177-3AD203B41FA5}">
                      <a16:colId xmlns:a16="http://schemas.microsoft.com/office/drawing/2014/main" val="2002446812"/>
                    </a:ext>
                  </a:extLst>
                </a:gridCol>
                <a:gridCol w="337586">
                  <a:extLst>
                    <a:ext uri="{9D8B030D-6E8A-4147-A177-3AD203B41FA5}">
                      <a16:colId xmlns:a16="http://schemas.microsoft.com/office/drawing/2014/main" val="1995096855"/>
                    </a:ext>
                  </a:extLst>
                </a:gridCol>
                <a:gridCol w="337586">
                  <a:extLst>
                    <a:ext uri="{9D8B030D-6E8A-4147-A177-3AD203B41FA5}">
                      <a16:colId xmlns:a16="http://schemas.microsoft.com/office/drawing/2014/main" val="1439489646"/>
                    </a:ext>
                  </a:extLst>
                </a:gridCol>
                <a:gridCol w="337586">
                  <a:extLst>
                    <a:ext uri="{9D8B030D-6E8A-4147-A177-3AD203B41FA5}">
                      <a16:colId xmlns:a16="http://schemas.microsoft.com/office/drawing/2014/main" val="3627397467"/>
                    </a:ext>
                  </a:extLst>
                </a:gridCol>
                <a:gridCol w="337586">
                  <a:extLst>
                    <a:ext uri="{9D8B030D-6E8A-4147-A177-3AD203B41FA5}">
                      <a16:colId xmlns:a16="http://schemas.microsoft.com/office/drawing/2014/main" val="3128773033"/>
                    </a:ext>
                  </a:extLst>
                </a:gridCol>
              </a:tblGrid>
              <a:tr h="541398">
                <a:tc>
                  <a:txBody>
                    <a:bodyPr/>
                    <a:lstStyle/>
                    <a:p>
                      <a:pPr algn="l" fontAlgn="b"/>
                      <a:endParaRPr lang="en-US" sz="800" b="0" i="0" u="none" strike="noStrike" dirty="0">
                        <a:solidFill>
                          <a:srgbClr val="000000"/>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Warm Front End WBS 121.3.3</a:t>
                      </a:r>
                      <a:endParaRPr lang="en-US" sz="800" b="0" i="0" u="none" strike="noStrike">
                        <a:solidFill>
                          <a:srgbClr val="000000"/>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HWR                          WBS 121.3.4</a:t>
                      </a:r>
                      <a:endParaRPr lang="en-US" sz="800" b="0" i="0" u="none" strike="noStrike">
                        <a:solidFill>
                          <a:srgbClr val="000000"/>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SSR1                         WBS 121.3.5</a:t>
                      </a:r>
                      <a:endParaRPr lang="en-US" sz="800" b="0" i="0" u="none" strike="noStrike">
                        <a:solidFill>
                          <a:srgbClr val="000000"/>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SSR2                         WBS 121.3.6</a:t>
                      </a:r>
                      <a:endParaRPr lang="en-US" sz="800" b="0" i="0" u="none" strike="noStrike">
                        <a:solidFill>
                          <a:srgbClr val="000000"/>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LB650                              WBS 121.3.7</a:t>
                      </a:r>
                      <a:endParaRPr lang="en-US" sz="800" b="0" i="0" u="none" strike="noStrike">
                        <a:solidFill>
                          <a:srgbClr val="000000"/>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HB650                              WBS 121.3.8</a:t>
                      </a:r>
                      <a:endParaRPr lang="en-US" sz="800" b="0" i="0" u="none" strike="noStrike">
                        <a:solidFill>
                          <a:srgbClr val="000000"/>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dirty="0">
                          <a:solidFill>
                            <a:schemeClr val="accent4"/>
                          </a:solidFill>
                          <a:effectLst/>
                        </a:rPr>
                        <a:t>RF Power                  WBS 121.3.9</a:t>
                      </a:r>
                      <a:endParaRPr lang="en-US" sz="800" b="0" i="0" u="none" strike="noStrike" dirty="0">
                        <a:solidFill>
                          <a:schemeClr val="accent4"/>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dirty="0">
                          <a:solidFill>
                            <a:schemeClr val="accent4"/>
                          </a:solidFill>
                          <a:effectLst/>
                        </a:rPr>
                        <a:t>RF Integration       WBS 121.3.10</a:t>
                      </a:r>
                      <a:endParaRPr lang="en-US" sz="800" b="0" i="0" u="none" strike="noStrike" dirty="0">
                        <a:solidFill>
                          <a:schemeClr val="accent4"/>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Cryo Systems       WBS 121.3.11             </a:t>
                      </a:r>
                      <a:endParaRPr lang="en-US" sz="800" b="0" i="0" u="none" strike="noStrike">
                        <a:solidFill>
                          <a:srgbClr val="000000"/>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Warm Units                 WBS 121.3.12</a:t>
                      </a:r>
                      <a:endParaRPr lang="en-US" sz="800" b="0" i="0" u="none" strike="noStrike">
                        <a:solidFill>
                          <a:srgbClr val="000000"/>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Magnet PS            WBS 121.3.13</a:t>
                      </a:r>
                      <a:endParaRPr lang="en-US" sz="800" b="0" i="0" u="none" strike="noStrike">
                        <a:solidFill>
                          <a:srgbClr val="000000"/>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Beam Trans. Line            WBS 121.3.14</a:t>
                      </a:r>
                      <a:endParaRPr lang="en-US" sz="800" b="0" i="0" u="none" strike="noStrike">
                        <a:solidFill>
                          <a:srgbClr val="000000"/>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Beam Absorber               WBS 121.3.15</a:t>
                      </a:r>
                      <a:endParaRPr lang="en-US" sz="800" b="0" i="0" u="none" strike="noStrike">
                        <a:solidFill>
                          <a:srgbClr val="000000"/>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dirty="0">
                          <a:solidFill>
                            <a:schemeClr val="accent4"/>
                          </a:solidFill>
                          <a:effectLst/>
                        </a:rPr>
                        <a:t>Beam </a:t>
                      </a:r>
                      <a:r>
                        <a:rPr lang="en-US" sz="800" u="none" strike="noStrike" dirty="0" err="1">
                          <a:solidFill>
                            <a:schemeClr val="accent4"/>
                          </a:solidFill>
                          <a:effectLst/>
                        </a:rPr>
                        <a:t>Instrum</a:t>
                      </a:r>
                      <a:r>
                        <a:rPr lang="en-US" sz="800" u="none" strike="noStrike" dirty="0">
                          <a:solidFill>
                            <a:schemeClr val="accent4"/>
                          </a:solidFill>
                          <a:effectLst/>
                        </a:rPr>
                        <a:t>.           WBS 121.3.16</a:t>
                      </a:r>
                      <a:endParaRPr lang="en-US" sz="800" b="0" i="0" u="none" strike="noStrike" dirty="0">
                        <a:solidFill>
                          <a:schemeClr val="accent4"/>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dirty="0">
                          <a:solidFill>
                            <a:schemeClr val="accent4"/>
                          </a:solidFill>
                          <a:effectLst/>
                        </a:rPr>
                        <a:t>Controls              WBS 121.3.17</a:t>
                      </a:r>
                      <a:endParaRPr lang="en-US" sz="800" b="0" i="0" u="none" strike="noStrike" dirty="0">
                        <a:solidFill>
                          <a:schemeClr val="accent4"/>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Vacuum                  WBS 121.3.18</a:t>
                      </a:r>
                      <a:endParaRPr lang="en-US" sz="800" b="0" i="0" u="none" strike="noStrike">
                        <a:solidFill>
                          <a:srgbClr val="000000"/>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Gen.l Supt. Serv.    WBS 121.3.19</a:t>
                      </a:r>
                      <a:endParaRPr lang="en-US" sz="800" b="0" i="0" u="none" strike="noStrike">
                        <a:solidFill>
                          <a:srgbClr val="000000"/>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t-BR" sz="800" u="none" strike="noStrike">
                          <a:effectLst/>
                        </a:rPr>
                        <a:t>Instal. Integ. Com. WBS 121.3.22</a:t>
                      </a:r>
                      <a:endParaRPr lang="pt-BR" sz="800" b="0" i="0" u="none" strike="noStrike">
                        <a:solidFill>
                          <a:srgbClr val="000000"/>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800" u="none" strike="noStrike">
                          <a:effectLst/>
                        </a:rPr>
                        <a:t>Safety Systems     WBS 121.3.20</a:t>
                      </a:r>
                      <a:endParaRPr lang="en-US" sz="800" b="0" i="0" u="none" strike="noStrike">
                        <a:solidFill>
                          <a:srgbClr val="000000"/>
                        </a:solidFill>
                        <a:effectLst/>
                        <a:latin typeface="Calibri" panose="020F0502020204030204" pitchFamily="34" charset="0"/>
                      </a:endParaRPr>
                    </a:p>
                  </a:txBody>
                  <a:tcPr marL="3779" marR="3779" marT="377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6759651"/>
                  </a:ext>
                </a:extLst>
              </a:tr>
              <a:tr h="188948">
                <a:tc>
                  <a:txBody>
                    <a:bodyPr/>
                    <a:lstStyle/>
                    <a:p>
                      <a:pPr algn="l" fontAlgn="ctr"/>
                      <a:r>
                        <a:rPr lang="en-US" sz="800" u="none" strike="noStrike">
                          <a:effectLst/>
                        </a:rPr>
                        <a:t>Warm Front End WBS 121.3.3</a:t>
                      </a:r>
                      <a:endParaRPr lang="en-US" sz="800" b="0" i="0" u="none" strike="noStrike">
                        <a:solidFill>
                          <a:srgbClr val="000000"/>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1848361"/>
                  </a:ext>
                </a:extLst>
              </a:tr>
              <a:tr h="188948">
                <a:tc>
                  <a:txBody>
                    <a:bodyPr/>
                    <a:lstStyle/>
                    <a:p>
                      <a:pPr algn="l" fontAlgn="ctr"/>
                      <a:r>
                        <a:rPr lang="en-US" sz="800" u="none" strike="noStrike" dirty="0">
                          <a:effectLst/>
                        </a:rPr>
                        <a:t>HWR                          WBS 121.3.4</a:t>
                      </a:r>
                      <a:endParaRPr lang="en-US" sz="800" b="0" i="0" u="none" strike="noStrike" dirty="0">
                        <a:solidFill>
                          <a:srgbClr val="000000"/>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2529</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8762210"/>
                  </a:ext>
                </a:extLst>
              </a:tr>
              <a:tr h="188948">
                <a:tc>
                  <a:txBody>
                    <a:bodyPr/>
                    <a:lstStyle/>
                    <a:p>
                      <a:pPr algn="l" fontAlgn="ctr"/>
                      <a:r>
                        <a:rPr lang="en-US" sz="800" u="none" strike="noStrike">
                          <a:effectLst/>
                        </a:rPr>
                        <a:t>SSR1                         WBS 121.3.5</a:t>
                      </a:r>
                      <a:endParaRPr lang="en-US" sz="800" b="0" i="0" u="none" strike="noStrike">
                        <a:solidFill>
                          <a:srgbClr val="000000"/>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9862862"/>
                  </a:ext>
                </a:extLst>
              </a:tr>
              <a:tr h="188948">
                <a:tc>
                  <a:txBody>
                    <a:bodyPr/>
                    <a:lstStyle/>
                    <a:p>
                      <a:pPr algn="l" fontAlgn="ctr"/>
                      <a:r>
                        <a:rPr lang="en-US" sz="800" u="none" strike="noStrike" dirty="0">
                          <a:effectLst/>
                        </a:rPr>
                        <a:t>SSR2                         WBS 121.3.6</a:t>
                      </a:r>
                      <a:endParaRPr lang="en-US" sz="800" b="0" i="0" u="none" strike="noStrike" dirty="0">
                        <a:solidFill>
                          <a:srgbClr val="000000"/>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9442477"/>
                  </a:ext>
                </a:extLst>
              </a:tr>
              <a:tr h="188948">
                <a:tc>
                  <a:txBody>
                    <a:bodyPr/>
                    <a:lstStyle/>
                    <a:p>
                      <a:pPr algn="l" fontAlgn="ctr"/>
                      <a:r>
                        <a:rPr lang="en-US" sz="800" u="none" strike="noStrike" dirty="0">
                          <a:effectLst/>
                        </a:rPr>
                        <a:t>LB650                              WBS 121.3.7</a:t>
                      </a:r>
                      <a:endParaRPr lang="en-US" sz="800" b="0" i="0" u="none" strike="noStrike" dirty="0">
                        <a:solidFill>
                          <a:srgbClr val="000000"/>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9150512"/>
                  </a:ext>
                </a:extLst>
              </a:tr>
              <a:tr h="188948">
                <a:tc>
                  <a:txBody>
                    <a:bodyPr/>
                    <a:lstStyle/>
                    <a:p>
                      <a:pPr algn="l" fontAlgn="ctr"/>
                      <a:r>
                        <a:rPr lang="en-US" sz="800" u="none" strike="noStrike" dirty="0">
                          <a:effectLst/>
                        </a:rPr>
                        <a:t>HB650                              WBS 121.3.8</a:t>
                      </a:r>
                      <a:endParaRPr lang="en-US" sz="800" b="0" i="0" u="none" strike="noStrike" dirty="0">
                        <a:solidFill>
                          <a:srgbClr val="000000"/>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4511826"/>
                  </a:ext>
                </a:extLst>
              </a:tr>
              <a:tr h="188948">
                <a:tc>
                  <a:txBody>
                    <a:bodyPr/>
                    <a:lstStyle/>
                    <a:p>
                      <a:pPr algn="l" fontAlgn="ctr"/>
                      <a:r>
                        <a:rPr lang="en-US" sz="800" u="none" strike="noStrike" dirty="0">
                          <a:solidFill>
                            <a:schemeClr val="accent4"/>
                          </a:solidFill>
                          <a:effectLst/>
                        </a:rPr>
                        <a:t>RF Power                  WBS 121.3.9</a:t>
                      </a:r>
                      <a:endParaRPr lang="en-US" sz="800" b="0"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Y</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2529</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4129</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 </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solidFill>
                            <a:schemeClr val="accent4"/>
                          </a:solidFill>
                          <a:effectLst/>
                        </a:rPr>
                        <a:t> </a:t>
                      </a:r>
                      <a:endParaRPr lang="en-US" sz="800" b="1" i="0" u="none" strike="noStrike">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solidFill>
                            <a:schemeClr val="accent4"/>
                          </a:solidFill>
                          <a:effectLst/>
                        </a:rPr>
                        <a:t> </a:t>
                      </a:r>
                      <a:endParaRPr lang="en-US" sz="800" b="1" i="0" u="none" strike="noStrike">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 </a:t>
                      </a:r>
                      <a:endParaRPr lang="en-US" sz="800" b="1" i="0" u="none" strike="noStrike" dirty="0">
                        <a:solidFill>
                          <a:schemeClr val="accent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4349653"/>
                  </a:ext>
                </a:extLst>
              </a:tr>
              <a:tr h="120926">
                <a:tc rowSpan="2">
                  <a:txBody>
                    <a:bodyPr/>
                    <a:lstStyle/>
                    <a:p>
                      <a:pPr algn="l" fontAlgn="ctr"/>
                      <a:r>
                        <a:rPr lang="en-US" sz="800" u="none" strike="noStrike" dirty="0">
                          <a:solidFill>
                            <a:schemeClr val="accent4"/>
                          </a:solidFill>
                          <a:effectLst/>
                        </a:rPr>
                        <a:t>RF Integration                    WBS 121.3.10</a:t>
                      </a:r>
                      <a:endParaRPr lang="en-US" sz="800" b="0"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solidFill>
                            <a:schemeClr val="accent4"/>
                          </a:solidFill>
                          <a:effectLst/>
                        </a:rPr>
                        <a:t> </a:t>
                      </a:r>
                      <a:endParaRPr lang="en-US" sz="800" b="1" i="0" u="none" strike="noStrike">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solidFill>
                            <a:schemeClr val="accent4"/>
                          </a:solidFill>
                          <a:effectLst/>
                        </a:rPr>
                        <a:t> </a:t>
                      </a:r>
                      <a:endParaRPr lang="en-US" sz="800" b="1" i="0" u="none" strike="noStrike">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solidFill>
                            <a:schemeClr val="accent4"/>
                          </a:solidFill>
                          <a:effectLst/>
                        </a:rPr>
                        <a:t>4129</a:t>
                      </a:r>
                      <a:endParaRPr lang="en-US" sz="800" b="1" i="0" u="none" strike="noStrike">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 </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 </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 </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4290</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240139"/>
                  </a:ext>
                </a:extLst>
              </a:tr>
              <a:tr h="120926">
                <a:tc vMerge="1">
                  <a:txBody>
                    <a:bodyPr/>
                    <a:lstStyle/>
                    <a:p>
                      <a:endParaRPr lang="en-US"/>
                    </a:p>
                  </a:txBody>
                  <a:tcPr/>
                </a:tc>
                <a:tc>
                  <a:txBody>
                    <a:bodyPr/>
                    <a:lstStyle/>
                    <a:p>
                      <a:pPr algn="ctr" fontAlgn="ctr"/>
                      <a:r>
                        <a:rPr lang="en-US" sz="800" u="none" strike="noStrike" dirty="0">
                          <a:solidFill>
                            <a:schemeClr val="accent4"/>
                          </a:solidFill>
                          <a:effectLst/>
                        </a:rPr>
                        <a:t>Y</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 </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 </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 </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 </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 </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5489</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830326"/>
                  </a:ext>
                </a:extLst>
              </a:tr>
              <a:tr h="188948">
                <a:tc>
                  <a:txBody>
                    <a:bodyPr/>
                    <a:lstStyle/>
                    <a:p>
                      <a:pPr algn="l" fontAlgn="ctr"/>
                      <a:r>
                        <a:rPr lang="en-US" sz="800" u="none" strike="noStrike">
                          <a:effectLst/>
                        </a:rPr>
                        <a:t>Cryo Systems       WBS 121.3.11             </a:t>
                      </a:r>
                      <a:endParaRPr lang="en-US" sz="800" b="0" i="0" u="none" strike="noStrike">
                        <a:solidFill>
                          <a:srgbClr val="000000"/>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2529</a:t>
                      </a:r>
                      <a:endParaRPr lang="en-US" sz="800" b="1" i="0" u="none" strike="noStrike" dirty="0">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4129</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3005357"/>
                  </a:ext>
                </a:extLst>
              </a:tr>
              <a:tr h="188948">
                <a:tc>
                  <a:txBody>
                    <a:bodyPr/>
                    <a:lstStyle/>
                    <a:p>
                      <a:pPr algn="l" fontAlgn="ctr"/>
                      <a:r>
                        <a:rPr lang="en-US" sz="800" u="none" strike="noStrike">
                          <a:effectLst/>
                        </a:rPr>
                        <a:t>Warm Units                 WBS 121.3.12</a:t>
                      </a:r>
                      <a:endParaRPr lang="en-US" sz="800" b="0" i="0" u="none" strike="noStrike">
                        <a:solidFill>
                          <a:srgbClr val="000000"/>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 </a:t>
                      </a:r>
                      <a:endParaRPr lang="en-US" sz="800" b="1" i="0" u="none" strike="noStrike" dirty="0">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3441</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3441</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9607310"/>
                  </a:ext>
                </a:extLst>
              </a:tr>
              <a:tr h="188948">
                <a:tc>
                  <a:txBody>
                    <a:bodyPr/>
                    <a:lstStyle/>
                    <a:p>
                      <a:pPr algn="l" fontAlgn="ctr"/>
                      <a:r>
                        <a:rPr lang="en-US" sz="800" u="none" strike="noStrike">
                          <a:effectLst/>
                        </a:rPr>
                        <a:t>Magnet PS            WBS 121.3.13</a:t>
                      </a:r>
                      <a:endParaRPr lang="en-US" sz="800" b="0" i="0" u="none" strike="noStrike">
                        <a:solidFill>
                          <a:srgbClr val="000000"/>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2529</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4129</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3441</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3423502"/>
                  </a:ext>
                </a:extLst>
              </a:tr>
              <a:tr h="188948">
                <a:tc>
                  <a:txBody>
                    <a:bodyPr/>
                    <a:lstStyle/>
                    <a:p>
                      <a:pPr algn="l" fontAlgn="ctr"/>
                      <a:r>
                        <a:rPr lang="en-US" sz="800" u="none" strike="noStrike">
                          <a:effectLst/>
                        </a:rPr>
                        <a:t>Beam Transfer Line WBS 121.3.14</a:t>
                      </a:r>
                      <a:endParaRPr lang="en-US" sz="800" b="0" i="0" u="none" strike="noStrike">
                        <a:solidFill>
                          <a:srgbClr val="000000"/>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 </a:t>
                      </a:r>
                      <a:endParaRPr lang="en-US" sz="800" b="1" i="0" u="none" strike="noStrike" dirty="0">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 </a:t>
                      </a:r>
                      <a:endParaRPr lang="en-US" sz="800" b="1" i="0" u="none" strike="noStrike" dirty="0">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 </a:t>
                      </a:r>
                      <a:endParaRPr lang="en-US" sz="800" b="1" i="0" u="none" strike="noStrike" dirty="0">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3441</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9314010"/>
                  </a:ext>
                </a:extLst>
              </a:tr>
              <a:tr h="197261">
                <a:tc>
                  <a:txBody>
                    <a:bodyPr/>
                    <a:lstStyle/>
                    <a:p>
                      <a:pPr algn="l" fontAlgn="ctr"/>
                      <a:r>
                        <a:rPr lang="en-US" sz="800" u="none" strike="noStrike">
                          <a:effectLst/>
                        </a:rPr>
                        <a:t>Beam Absorber               WBS 121.3.15</a:t>
                      </a:r>
                      <a:endParaRPr lang="en-US" sz="800" b="0" i="0" u="none" strike="noStrike">
                        <a:solidFill>
                          <a:srgbClr val="000000"/>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 </a:t>
                      </a:r>
                      <a:endParaRPr lang="en-US" sz="800" b="1" i="0" u="none" strike="noStrike" dirty="0">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 </a:t>
                      </a:r>
                      <a:endParaRPr lang="en-US" sz="800" b="1" i="0" u="none" strike="noStrike" dirty="0">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 </a:t>
                      </a:r>
                      <a:endParaRPr lang="en-US" sz="800" b="1" i="0" u="none" strike="noStrike" dirty="0">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 </a:t>
                      </a:r>
                      <a:endParaRPr lang="en-US" sz="800" b="1" i="0" u="none" strike="noStrike" dirty="0">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0584873"/>
                  </a:ext>
                </a:extLst>
              </a:tr>
              <a:tr h="188948">
                <a:tc>
                  <a:txBody>
                    <a:bodyPr/>
                    <a:lstStyle/>
                    <a:p>
                      <a:pPr algn="l" fontAlgn="ctr"/>
                      <a:r>
                        <a:rPr lang="en-US" sz="800" u="none" strike="noStrike" dirty="0">
                          <a:solidFill>
                            <a:schemeClr val="tx2"/>
                          </a:solidFill>
                          <a:effectLst/>
                        </a:rPr>
                        <a:t>Beam </a:t>
                      </a:r>
                      <a:r>
                        <a:rPr lang="en-US" sz="800" u="none" strike="noStrike" dirty="0" err="1">
                          <a:solidFill>
                            <a:schemeClr val="tx2"/>
                          </a:solidFill>
                          <a:effectLst/>
                        </a:rPr>
                        <a:t>Instrum</a:t>
                      </a:r>
                      <a:r>
                        <a:rPr lang="en-US" sz="800" u="none" strike="noStrike" dirty="0">
                          <a:solidFill>
                            <a:schemeClr val="tx2"/>
                          </a:solidFill>
                          <a:effectLst/>
                        </a:rPr>
                        <a:t>.           WBS 121.3.16</a:t>
                      </a:r>
                      <a:endParaRPr lang="en-US" sz="800" b="0" i="0" u="none" strike="noStrike" dirty="0">
                        <a:solidFill>
                          <a:schemeClr val="tx2"/>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tx2"/>
                          </a:solidFill>
                          <a:effectLst/>
                        </a:rPr>
                        <a:t>Y</a:t>
                      </a:r>
                      <a:endParaRPr lang="en-US" sz="800" b="1" i="0" u="none" strike="noStrike" dirty="0">
                        <a:solidFill>
                          <a:schemeClr val="tx2"/>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tx2"/>
                          </a:solidFill>
                          <a:effectLst/>
                        </a:rPr>
                        <a:t>2529</a:t>
                      </a:r>
                      <a:endParaRPr lang="en-US" sz="800" b="1" i="0" u="none" strike="noStrike" dirty="0">
                        <a:solidFill>
                          <a:schemeClr val="tx2"/>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tx2"/>
                          </a:solidFill>
                          <a:effectLst/>
                        </a:rPr>
                        <a:t>4129</a:t>
                      </a:r>
                      <a:endParaRPr lang="en-US" sz="800" b="1" i="0" u="none" strike="noStrike" dirty="0">
                        <a:solidFill>
                          <a:schemeClr val="tx2"/>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tx2"/>
                          </a:solidFill>
                          <a:effectLst/>
                        </a:rPr>
                        <a:t> </a:t>
                      </a:r>
                      <a:endParaRPr lang="en-US" sz="800" b="1" i="0" u="none" strike="noStrike" dirty="0">
                        <a:solidFill>
                          <a:schemeClr val="tx2"/>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tx2"/>
                          </a:solidFill>
                          <a:effectLst/>
                        </a:rPr>
                        <a:t> </a:t>
                      </a:r>
                      <a:endParaRPr lang="en-US" sz="800" b="1" i="0" u="none" strike="noStrike" dirty="0">
                        <a:solidFill>
                          <a:schemeClr val="tx2"/>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tx2"/>
                          </a:solidFill>
                          <a:effectLst/>
                        </a:rPr>
                        <a:t> </a:t>
                      </a:r>
                      <a:endParaRPr lang="en-US" sz="800" b="1" i="0" u="none" strike="noStrike" dirty="0">
                        <a:solidFill>
                          <a:schemeClr val="tx2"/>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Y</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Y</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tx2"/>
                          </a:solidFill>
                          <a:effectLst/>
                        </a:rPr>
                        <a:t> </a:t>
                      </a:r>
                      <a:endParaRPr lang="en-US" sz="800" b="1" i="0" u="none" strike="noStrike" dirty="0">
                        <a:solidFill>
                          <a:schemeClr val="tx2"/>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tx2"/>
                          </a:solidFill>
                          <a:effectLst/>
                        </a:rPr>
                        <a:t>3441</a:t>
                      </a:r>
                      <a:endParaRPr lang="en-US" sz="800" b="1" i="0" u="none" strike="noStrike" dirty="0">
                        <a:solidFill>
                          <a:schemeClr val="tx2"/>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 </a:t>
                      </a:r>
                      <a:endParaRPr lang="en-US" sz="800" b="1" i="0" u="none" strike="noStrike" dirty="0">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 </a:t>
                      </a:r>
                      <a:endParaRPr lang="en-US" sz="800" b="1" i="0" u="none" strike="noStrike" dirty="0">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8728043"/>
                  </a:ext>
                </a:extLst>
              </a:tr>
              <a:tr h="120926">
                <a:tc rowSpan="2">
                  <a:txBody>
                    <a:bodyPr/>
                    <a:lstStyle/>
                    <a:p>
                      <a:pPr algn="l" fontAlgn="ctr"/>
                      <a:r>
                        <a:rPr lang="en-US" sz="800" u="none" strike="noStrike" dirty="0">
                          <a:solidFill>
                            <a:schemeClr val="tx2"/>
                          </a:solidFill>
                          <a:effectLst/>
                        </a:rPr>
                        <a:t>Control Sys.          WBS 121.3.17</a:t>
                      </a:r>
                      <a:endParaRPr lang="en-US" sz="800" b="0" i="0" u="none" strike="noStrike" dirty="0">
                        <a:solidFill>
                          <a:schemeClr val="tx2"/>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 </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tx2"/>
                          </a:solidFill>
                          <a:effectLst/>
                        </a:rPr>
                        <a:t>2529</a:t>
                      </a:r>
                      <a:endParaRPr lang="en-US" sz="800" b="1" i="0" u="none" strike="noStrike" dirty="0">
                        <a:solidFill>
                          <a:schemeClr val="tx2"/>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tx2"/>
                          </a:solidFill>
                          <a:effectLst/>
                        </a:rPr>
                        <a:t>4129</a:t>
                      </a:r>
                      <a:endParaRPr lang="en-US" sz="800" b="1" i="0" u="none" strike="noStrike" dirty="0">
                        <a:solidFill>
                          <a:schemeClr val="tx2"/>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solidFill>
                            <a:schemeClr val="accent4"/>
                          </a:solidFill>
                          <a:effectLst/>
                        </a:rPr>
                        <a:t> </a:t>
                      </a:r>
                      <a:endParaRPr lang="en-US" sz="800" b="1" i="0" u="none" strike="noStrike">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solidFill>
                            <a:schemeClr val="accent4"/>
                          </a:solidFill>
                          <a:effectLst/>
                        </a:rPr>
                        <a:t> </a:t>
                      </a:r>
                      <a:endParaRPr lang="en-US" sz="800" b="1" i="0" u="none" strike="noStrike">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solidFill>
                            <a:schemeClr val="accent4"/>
                          </a:solidFill>
                          <a:effectLst/>
                        </a:rPr>
                        <a:t> </a:t>
                      </a:r>
                      <a:endParaRPr lang="en-US" sz="800" b="1" i="0" u="none" strike="noStrike">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solidFill>
                            <a:schemeClr val="accent4"/>
                          </a:solidFill>
                          <a:effectLst/>
                        </a:rPr>
                        <a:t>4290</a:t>
                      </a:r>
                      <a:endParaRPr lang="en-US" sz="800" b="1" i="0" u="none" strike="noStrike">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Y</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 </a:t>
                      </a:r>
                      <a:endParaRPr lang="en-US" sz="800" b="1" i="0" u="none" strike="noStrike" dirty="0">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Y</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solidFill>
                            <a:schemeClr val="accent4"/>
                          </a:solidFill>
                          <a:effectLst/>
                        </a:rPr>
                        <a:t> </a:t>
                      </a:r>
                      <a:endParaRPr lang="en-US" sz="800" b="1" i="0" u="none" strike="noStrike">
                        <a:solidFill>
                          <a:schemeClr val="accent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0254341"/>
                  </a:ext>
                </a:extLst>
              </a:tr>
              <a:tr h="120926">
                <a:tc vMerge="1">
                  <a:txBody>
                    <a:bodyPr/>
                    <a:lstStyle/>
                    <a:p>
                      <a:endParaRPr lang="en-US"/>
                    </a:p>
                  </a:txBody>
                  <a:tcPr/>
                </a:tc>
                <a:tc>
                  <a:txBody>
                    <a:bodyPr/>
                    <a:lstStyle/>
                    <a:p>
                      <a:pPr algn="ctr" fontAlgn="ctr"/>
                      <a:r>
                        <a:rPr lang="en-US" sz="800" u="none" strike="noStrike" dirty="0">
                          <a:solidFill>
                            <a:schemeClr val="tx2"/>
                          </a:solidFill>
                          <a:effectLst/>
                        </a:rPr>
                        <a:t>Y</a:t>
                      </a:r>
                      <a:endParaRPr lang="en-US" sz="800" b="1" i="0" u="none" strike="noStrike" dirty="0">
                        <a:solidFill>
                          <a:schemeClr val="tx2"/>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tx2"/>
                          </a:solidFill>
                          <a:effectLst/>
                        </a:rPr>
                        <a:t>Y</a:t>
                      </a:r>
                      <a:endParaRPr lang="en-US" sz="800" b="1" i="0" u="none" strike="noStrike" dirty="0">
                        <a:solidFill>
                          <a:schemeClr val="tx2"/>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tx2"/>
                          </a:solidFill>
                          <a:effectLst/>
                        </a:rPr>
                        <a:t>Y</a:t>
                      </a:r>
                      <a:endParaRPr lang="en-US" sz="800" b="1" i="0" u="none" strike="noStrike" dirty="0">
                        <a:solidFill>
                          <a:schemeClr val="tx2"/>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tx2"/>
                          </a:solidFill>
                          <a:effectLst/>
                        </a:rPr>
                        <a:t>Y</a:t>
                      </a:r>
                      <a:endParaRPr lang="en-US" sz="800" b="1" i="0" u="none" strike="noStrike" dirty="0">
                        <a:solidFill>
                          <a:schemeClr val="tx2"/>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tx2"/>
                          </a:solidFill>
                          <a:effectLst/>
                        </a:rPr>
                        <a:t>Y</a:t>
                      </a:r>
                      <a:endParaRPr lang="en-US" sz="800" b="1" i="0" u="none" strike="noStrike" dirty="0">
                        <a:solidFill>
                          <a:schemeClr val="tx2"/>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tx2"/>
                          </a:solidFill>
                          <a:effectLst/>
                        </a:rPr>
                        <a:t>Y</a:t>
                      </a:r>
                      <a:endParaRPr lang="en-US" sz="800" b="1" i="0" u="none" strike="noStrike" dirty="0">
                        <a:solidFill>
                          <a:schemeClr val="tx2"/>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5489</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Y</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Y</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solidFill>
                            <a:schemeClr val="accent4"/>
                          </a:solidFill>
                          <a:effectLst/>
                        </a:rPr>
                        <a:t> </a:t>
                      </a:r>
                      <a:endParaRPr lang="en-US" sz="800" b="1" i="0" u="none" strike="noStrike">
                        <a:solidFill>
                          <a:schemeClr val="accent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4173339"/>
                  </a:ext>
                </a:extLst>
              </a:tr>
              <a:tr h="188948">
                <a:tc>
                  <a:txBody>
                    <a:bodyPr/>
                    <a:lstStyle/>
                    <a:p>
                      <a:pPr algn="l" fontAlgn="ctr"/>
                      <a:r>
                        <a:rPr lang="en-US" sz="800" u="none" strike="noStrike">
                          <a:effectLst/>
                        </a:rPr>
                        <a:t>Vacuum                  WBS 121.3.18</a:t>
                      </a:r>
                      <a:endParaRPr lang="en-US" sz="800" b="0" i="0" u="none" strike="noStrike">
                        <a:solidFill>
                          <a:srgbClr val="000000"/>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2529</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4129</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Y</a:t>
                      </a:r>
                      <a:endParaRPr lang="en-US" sz="800" b="1" i="0" u="none" strike="noStrike" dirty="0">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 </a:t>
                      </a:r>
                      <a:endParaRPr lang="en-US" sz="800" b="1" i="0" u="none" strike="noStrike" dirty="0">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Y</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Y</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4256558"/>
                  </a:ext>
                </a:extLst>
              </a:tr>
              <a:tr h="188948">
                <a:tc>
                  <a:txBody>
                    <a:bodyPr/>
                    <a:lstStyle/>
                    <a:p>
                      <a:pPr algn="l" fontAlgn="ctr"/>
                      <a:r>
                        <a:rPr lang="en-US" sz="800" u="none" strike="noStrike">
                          <a:effectLst/>
                        </a:rPr>
                        <a:t>General Supt. Serv.    WBS 121.3.19</a:t>
                      </a:r>
                      <a:endParaRPr lang="en-US" sz="800" b="0" i="0" u="none" strike="noStrike">
                        <a:solidFill>
                          <a:srgbClr val="000000"/>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solidFill>
                            <a:schemeClr val="accent4"/>
                          </a:solidFill>
                          <a:effectLst/>
                        </a:rPr>
                        <a:t> </a:t>
                      </a:r>
                      <a:endParaRPr lang="en-US" sz="800" b="1" i="0" u="none" strike="noStrike">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 </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800" b="1" i="0" u="none" strike="noStrike" dirty="0">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2220522"/>
                  </a:ext>
                </a:extLst>
              </a:tr>
              <a:tr h="188948">
                <a:tc>
                  <a:txBody>
                    <a:bodyPr/>
                    <a:lstStyle/>
                    <a:p>
                      <a:pPr algn="l" fontAlgn="ctr"/>
                      <a:r>
                        <a:rPr lang="en-US" sz="800" u="none" strike="noStrike">
                          <a:effectLst/>
                        </a:rPr>
                        <a:t>Safety Systems     WBS 121.3.20</a:t>
                      </a:r>
                      <a:endParaRPr lang="en-US" sz="800" b="0" i="0" u="none" strike="noStrike">
                        <a:solidFill>
                          <a:srgbClr val="000000"/>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solidFill>
                            <a:schemeClr val="accent4"/>
                          </a:solidFill>
                          <a:effectLst/>
                        </a:rPr>
                        <a:t> </a:t>
                      </a:r>
                      <a:endParaRPr lang="en-US" sz="800" b="1" i="0" u="none" strike="noStrike">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Y</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 </a:t>
                      </a:r>
                      <a:endParaRPr lang="en-US" sz="800" b="1" i="0" u="none" strike="noStrike" dirty="0">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 </a:t>
                      </a:r>
                      <a:endParaRPr lang="en-US" sz="800" b="1" i="0" u="none" strike="noStrike" dirty="0">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059522"/>
                  </a:ext>
                </a:extLst>
              </a:tr>
              <a:tr h="294758">
                <a:tc>
                  <a:txBody>
                    <a:bodyPr/>
                    <a:lstStyle/>
                    <a:p>
                      <a:pPr algn="l" fontAlgn="ctr"/>
                      <a:r>
                        <a:rPr lang="en-US" sz="800" u="none" strike="noStrike">
                          <a:effectLst/>
                        </a:rPr>
                        <a:t>Test Infrastructure       WBS 121.3.21</a:t>
                      </a:r>
                      <a:endParaRPr lang="en-US" sz="800" b="0" i="0" u="none" strike="noStrike">
                        <a:solidFill>
                          <a:srgbClr val="000000"/>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2529</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4129</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Y</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Y</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Y</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solidFill>
                            <a:schemeClr val="accent4"/>
                          </a:solidFill>
                          <a:effectLst/>
                        </a:rPr>
                        <a:t> </a:t>
                      </a:r>
                      <a:endParaRPr lang="en-US" sz="800" b="1" i="0" u="none" strike="noStrike">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solidFill>
                            <a:schemeClr val="accent4"/>
                          </a:solidFill>
                          <a:effectLst/>
                        </a:rPr>
                        <a:t>Y</a:t>
                      </a:r>
                      <a:endParaRPr lang="en-US" sz="800" b="1" i="0" u="none" strike="noStrike" dirty="0">
                        <a:solidFill>
                          <a:schemeClr val="accent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a:effectLst/>
                        </a:rPr>
                        <a:t> </a:t>
                      </a:r>
                      <a:endParaRPr lang="en-US" sz="800" b="1" i="0" u="none" strike="noStrike">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 </a:t>
                      </a:r>
                      <a:endParaRPr lang="en-US" sz="800" b="1" i="0" u="none" strike="noStrike" dirty="0">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 </a:t>
                      </a:r>
                      <a:endParaRPr lang="en-US" sz="800" b="1" i="0" u="none" strike="noStrike" dirty="0">
                        <a:solidFill>
                          <a:srgbClr val="4472C4"/>
                        </a:solidFill>
                        <a:effectLst/>
                        <a:latin typeface="Calibri" panose="020F050202020403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800" u="none" strike="noStrike" dirty="0">
                          <a:effectLst/>
                        </a:rPr>
                        <a:t> </a:t>
                      </a:r>
                      <a:endParaRPr lang="en-US" sz="800" b="1" i="0" u="none" strike="noStrike" dirty="0">
                        <a:solidFill>
                          <a:srgbClr val="4472C4"/>
                        </a:solidFill>
                        <a:effectLst/>
                        <a:latin typeface="Arial" panose="020B0604020202020204" pitchFamily="34" charset="0"/>
                      </a:endParaRPr>
                    </a:p>
                  </a:txBody>
                  <a:tcPr marL="3779" marR="3779" marT="3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268445"/>
                  </a:ext>
                </a:extLst>
              </a:tr>
            </a:tbl>
          </a:graphicData>
        </a:graphic>
      </p:graphicFrame>
      <p:sp>
        <p:nvSpPr>
          <p:cNvPr id="9" name="Footer Placeholder 4">
            <a:extLst>
              <a:ext uri="{FF2B5EF4-FFF2-40B4-BE49-F238E27FC236}">
                <a16:creationId xmlns:a16="http://schemas.microsoft.com/office/drawing/2014/main" id="{08CAF027-7F7A-4F27-AAAD-5420F4CD5B2B}"/>
              </a:ext>
            </a:extLst>
          </p:cNvPr>
          <p:cNvSpPr txBox="1">
            <a:spLocks/>
          </p:cNvSpPr>
          <p:nvPr/>
        </p:nvSpPr>
        <p:spPr>
          <a:xfrm>
            <a:off x="1687583" y="6492210"/>
            <a:ext cx="5541561" cy="237285"/>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D. Peterson | 121.3.9 </a:t>
            </a:r>
            <a:r>
              <a:rPr lang="en-US" dirty="0" err="1"/>
              <a:t>Linac</a:t>
            </a:r>
            <a:r>
              <a:rPr lang="en-US" dirty="0"/>
              <a:t> - RF Power | RF Systems, Controls, and Instrumentation    </a:t>
            </a:r>
            <a:endParaRPr lang="en-US" b="1" dirty="0"/>
          </a:p>
        </p:txBody>
      </p:sp>
    </p:spTree>
    <p:extLst>
      <p:ext uri="{BB962C8B-B14F-4D97-AF65-F5344CB8AC3E}">
        <p14:creationId xmlns:p14="http://schemas.microsoft.com/office/powerpoint/2010/main" val="897726035"/>
      </p:ext>
    </p:extLst>
  </p:cSld>
  <p:clrMapOvr>
    <a:masterClrMapping/>
  </p:clrMapOvr>
</p:sld>
</file>

<file path=ppt/theme/theme1.xml><?xml version="1.0" encoding="utf-8"?>
<a:theme xmlns:a="http://schemas.openxmlformats.org/drawingml/2006/main" name="FermilabPartnerships_PPT_090915">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3D17A152F8CA44A95588D9440E0A03" ma:contentTypeVersion="3" ma:contentTypeDescription="Create a new document." ma:contentTypeScope="" ma:versionID="a2ac3a4fb08969989250a758a5950be2">
  <xsd:schema xmlns:xsd="http://www.w3.org/2001/XMLSchema" xmlns:xs="http://www.w3.org/2001/XMLSchema" xmlns:p="http://schemas.microsoft.com/office/2006/metadata/properties" xmlns:ns1="http://schemas.microsoft.com/sharepoint/v3" targetNamespace="http://schemas.microsoft.com/office/2006/metadata/properties" ma:root="true" ma:fieldsID="bc46782115e7dfa4fabf0fe74a7b6865"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CB6ABB5-8F35-4442-A096-1590B930434D}">
  <ds:schemaRefs>
    <ds:schemaRef ds:uri="http://schemas.microsoft.com/sharepoint/v3/contenttype/forms"/>
  </ds:schemaRefs>
</ds:datastoreItem>
</file>

<file path=customXml/itemProps2.xml><?xml version="1.0" encoding="utf-8"?>
<ds:datastoreItem xmlns:ds="http://schemas.openxmlformats.org/officeDocument/2006/customXml" ds:itemID="{4CB03382-2E78-4944-BB95-D9CE5573A4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92619A-EA3F-48C6-8353-0E1D78874E9E}">
  <ds:schemaRefs>
    <ds:schemaRef ds:uri="http://schemas.microsoft.com/office/infopath/2007/PartnerControls"/>
    <ds:schemaRef ds:uri="http://purl.org/dc/elements/1.1/"/>
    <ds:schemaRef ds:uri="http://purl.org/dc/dcmitype/"/>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FNAL_Partnership_PowerPoint_4x3_100716</Template>
  <TotalTime>11722</TotalTime>
  <Words>2459</Words>
  <Application>Microsoft Office PowerPoint</Application>
  <PresentationFormat>On-screen Show (4:3)</PresentationFormat>
  <Paragraphs>842</Paragraphs>
  <Slides>24</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MS PGothic</vt:lpstr>
      <vt:lpstr>MS PGothic</vt:lpstr>
      <vt:lpstr>Arial</vt:lpstr>
      <vt:lpstr>Calibri</vt:lpstr>
      <vt:lpstr>Geneva</vt:lpstr>
      <vt:lpstr>Helvetica</vt:lpstr>
      <vt:lpstr>FermilabPartnerships_PPT_090915</vt:lpstr>
      <vt:lpstr>PowerPoint Presentation</vt:lpstr>
      <vt:lpstr>Outline</vt:lpstr>
      <vt:lpstr>About Me:</vt:lpstr>
      <vt:lpstr>WBS L3 System Requirements</vt:lpstr>
      <vt:lpstr>WBS L3 System Requirements</vt:lpstr>
      <vt:lpstr>Scope and Deliverables</vt:lpstr>
      <vt:lpstr>Scope and Deliverables</vt:lpstr>
      <vt:lpstr>Interfaces</vt:lpstr>
      <vt:lpstr>System Interfaces</vt:lpstr>
      <vt:lpstr>Conceptual Design, Maturity</vt:lpstr>
      <vt:lpstr>Progress to date</vt:lpstr>
      <vt:lpstr>Progress to date</vt:lpstr>
      <vt:lpstr>Progress to date</vt:lpstr>
      <vt:lpstr>Progress to date</vt:lpstr>
      <vt:lpstr>ESH&amp;Q</vt:lpstr>
      <vt:lpstr>Risk: RF Power</vt:lpstr>
      <vt:lpstr>BOE Summary</vt:lpstr>
      <vt:lpstr>Cost Summary</vt:lpstr>
      <vt:lpstr>Cost Drivers and Estimate Maturity</vt:lpstr>
      <vt:lpstr>Cost Profile – P6 Base Cost Only</vt:lpstr>
      <vt:lpstr>Labor Profile – P6 Hours/FTE</vt:lpstr>
      <vt:lpstr>Schedule – RF Power</vt:lpstr>
      <vt:lpstr>Summary</vt:lpstr>
      <vt:lpstr>END</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L Kaducak</dc:creator>
  <cp:lastModifiedBy>James M Steimel</cp:lastModifiedBy>
  <cp:revision>137</cp:revision>
  <cp:lastPrinted>2014-01-20T19:40:21Z</cp:lastPrinted>
  <dcterms:created xsi:type="dcterms:W3CDTF">2017-04-21T15:07:14Z</dcterms:created>
  <dcterms:modified xsi:type="dcterms:W3CDTF">2017-10-04T21:23:36Z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0x010100243D17A152F8CA44A95588D9440E0A03</vt:lpwstr>
  </property>
</Properties>
</file>