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6"/>
  </p:notesMasterIdLst>
  <p:handoutMasterIdLst>
    <p:handoutMasterId r:id="rId47"/>
  </p:handoutMasterIdLst>
  <p:sldIdLst>
    <p:sldId id="286" r:id="rId5"/>
    <p:sldId id="319" r:id="rId6"/>
    <p:sldId id="355" r:id="rId7"/>
    <p:sldId id="357" r:id="rId8"/>
    <p:sldId id="359" r:id="rId9"/>
    <p:sldId id="391" r:id="rId10"/>
    <p:sldId id="389" r:id="rId11"/>
    <p:sldId id="386" r:id="rId12"/>
    <p:sldId id="387" r:id="rId13"/>
    <p:sldId id="390" r:id="rId14"/>
    <p:sldId id="388" r:id="rId15"/>
    <p:sldId id="356" r:id="rId16"/>
    <p:sldId id="360" r:id="rId17"/>
    <p:sldId id="361" r:id="rId18"/>
    <p:sldId id="362" r:id="rId19"/>
    <p:sldId id="363" r:id="rId20"/>
    <p:sldId id="364" r:id="rId21"/>
    <p:sldId id="366" r:id="rId22"/>
    <p:sldId id="378" r:id="rId23"/>
    <p:sldId id="365" r:id="rId24"/>
    <p:sldId id="367" r:id="rId25"/>
    <p:sldId id="368" r:id="rId26"/>
    <p:sldId id="369" r:id="rId27"/>
    <p:sldId id="370" r:id="rId28"/>
    <p:sldId id="372" r:id="rId29"/>
    <p:sldId id="373" r:id="rId30"/>
    <p:sldId id="371" r:id="rId31"/>
    <p:sldId id="375" r:id="rId32"/>
    <p:sldId id="358" r:id="rId33"/>
    <p:sldId id="374" r:id="rId34"/>
    <p:sldId id="376" r:id="rId35"/>
    <p:sldId id="377" r:id="rId36"/>
    <p:sldId id="380" r:id="rId37"/>
    <p:sldId id="379" r:id="rId38"/>
    <p:sldId id="381" r:id="rId39"/>
    <p:sldId id="383" r:id="rId40"/>
    <p:sldId id="382" r:id="rId41"/>
    <p:sldId id="384" r:id="rId42"/>
    <p:sldId id="385" r:id="rId43"/>
    <p:sldId id="315" r:id="rId44"/>
    <p:sldId id="317" r:id="rId4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704" userDrawn="1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808" userDrawn="1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84" userDrawn="1">
          <p15:clr>
            <a:srgbClr val="A4A3A4"/>
          </p15:clr>
        </p15:guide>
        <p15:guide id="13" pos="4632">
          <p15:clr>
            <a:srgbClr val="A4A3A4"/>
          </p15:clr>
        </p15:guide>
        <p15:guide id="14" pos="44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E4E4E"/>
    <a:srgbClr val="404040"/>
    <a:srgbClr val="004C97"/>
    <a:srgbClr val="63666A"/>
    <a:srgbClr val="99D6EA"/>
    <a:srgbClr val="505050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0" autoAdjust="0"/>
    <p:restoredTop sz="94660"/>
  </p:normalViewPr>
  <p:slideViewPr>
    <p:cSldViewPr snapToGrid="0" snapToObjects="1" showGuides="1">
      <p:cViewPr varScale="1">
        <p:scale>
          <a:sx n="102" d="100"/>
          <a:sy n="102" d="100"/>
        </p:scale>
        <p:origin x="96" y="610"/>
      </p:cViewPr>
      <p:guideLst>
        <p:guide orient="horz" pos="4142"/>
        <p:guide orient="horz" pos="3655"/>
        <p:guide orient="horz" pos="1704"/>
        <p:guide orient="horz" pos="688"/>
        <p:guide orient="horz" pos="2808"/>
        <p:guide orient="horz" pos="174"/>
        <p:guide orient="horz" pos="128"/>
        <p:guide pos="5621"/>
        <p:guide pos="136"/>
        <p:guide pos="589"/>
        <p:guide pos="3572"/>
        <p:guide pos="5184"/>
        <p:guide pos="4632"/>
        <p:guide pos="44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81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45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94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00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97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670218" y="5236572"/>
            <a:ext cx="314372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India Institutes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Fermilab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Collaboration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Istituto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Nazionale di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Fisica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Nucleare</a:t>
            </a:r>
            <a:endParaRPr lang="en-US" sz="1200" kern="1200" baseline="0" dirty="0">
              <a:solidFill>
                <a:schemeClr val="tx1"/>
              </a:solidFill>
              <a:latin typeface="Helvetica"/>
              <a:ea typeface="Geneva" charset="0"/>
              <a:cs typeface="Helvetica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Science and Technology Facilities Council   </a:t>
            </a:r>
          </a:p>
          <a:p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pip2-docdb.fnal.gov:440/cgi-bin/RetrieveFile?docid=70&amp;filename=MM%2014APR16%20v1.pdf&amp;version=19" TargetMode="External"/><Relationship Id="rId13" Type="http://schemas.openxmlformats.org/officeDocument/2006/relationships/hyperlink" Target="https://pip2-docdb.fnal.gov:440/cgi-bin/RetrieveFile?docid=70&amp;filename=MM%2021JUL16%20v0.pdf&amp;version=19" TargetMode="External"/><Relationship Id="rId3" Type="http://schemas.openxmlformats.org/officeDocument/2006/relationships/hyperlink" Target="https://pip2-docdb.fnal.gov:440/cgi-bin/RetrieveFile?docid=70&amp;filename=CCC%20MM%2019FEB16.pdf&amp;version=19" TargetMode="External"/><Relationship Id="rId7" Type="http://schemas.openxmlformats.org/officeDocument/2006/relationships/hyperlink" Target="https://pip2-docdb.fnal.gov:440/cgi-bin/RetrieveFile?docid=70&amp;filename=Cryo%20MM%2001APR16.pdf&amp;version=19" TargetMode="External"/><Relationship Id="rId12" Type="http://schemas.openxmlformats.org/officeDocument/2006/relationships/hyperlink" Target="https://pip2-docdb.fnal.gov:440/cgi-bin/RetrieveFile?docid=70&amp;filename=MM%2007JUL16%20r0.pdf&amp;version=19" TargetMode="External"/><Relationship Id="rId2" Type="http://schemas.openxmlformats.org/officeDocument/2006/relationships/hyperlink" Target="https://pip2-docdb.fnal.gov:440/cgi-bin/RetrieveFile?docid=70&amp;filename=CCC%20MM%2017FEB16.pdf&amp;version=1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p2-docdb.fnal.gov:440/cgi-bin/RetrieveFile?docid=70&amp;filename=CCC%20MM%2024MAR16%20-%20R1.pdf&amp;version=19" TargetMode="External"/><Relationship Id="rId11" Type="http://schemas.openxmlformats.org/officeDocument/2006/relationships/hyperlink" Target="https://pip2-docdb.fnal.gov:440/cgi-bin/RetrieveFile?docid=70&amp;filename=MM%2009JUN16%20r0.pdf&amp;version=19" TargetMode="External"/><Relationship Id="rId5" Type="http://schemas.openxmlformats.org/officeDocument/2006/relationships/hyperlink" Target="https://pip2-docdb.fnal.gov:440/cgi-bin/RetrieveFile?docid=70&amp;filename=CCC%2009MAR16%20MM%20-%20r1.pdf&amp;version=19" TargetMode="External"/><Relationship Id="rId15" Type="http://schemas.openxmlformats.org/officeDocument/2006/relationships/hyperlink" Target="https://pip2-docdb.fnal.gov:440/cgi-bin/RetrieveFile?docid=70&amp;filename=MM%2015SEP16%20v1.pdf&amp;version=19" TargetMode="External"/><Relationship Id="rId10" Type="http://schemas.openxmlformats.org/officeDocument/2006/relationships/hyperlink" Target="https://pip2-docdb.fnal.gov:440/cgi-bin/RetrieveFile?docid=70&amp;filename=MM%2012MAY16%20r1.pdf&amp;version=19" TargetMode="External"/><Relationship Id="rId4" Type="http://schemas.openxmlformats.org/officeDocument/2006/relationships/hyperlink" Target="https://pip2-docdb.fnal.gov:440/cgi-bin/RetrieveFile?docid=70&amp;filename=CCC%20MM%2002MAR16.pdf&amp;version=19" TargetMode="External"/><Relationship Id="rId9" Type="http://schemas.openxmlformats.org/officeDocument/2006/relationships/hyperlink" Target="https://pip2-docdb.fnal.gov:440/cgi-bin/RetrieveFile?docid=70&amp;filename=MM%2028APR16%20v0.pdf&amp;version=19" TargetMode="External"/><Relationship Id="rId14" Type="http://schemas.openxmlformats.org/officeDocument/2006/relationships/hyperlink" Target="https://pip2-docdb.fnal.gov:440/cgi-bin/RetrieveFile?docid=70&amp;filename=MM%2004AUG16%20v0.pdf&amp;version=19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9" y="5004021"/>
            <a:ext cx="4941110" cy="1529241"/>
          </a:xfrm>
        </p:spPr>
        <p:txBody>
          <a:bodyPr/>
          <a:lstStyle/>
          <a:p>
            <a:r>
              <a:rPr lang="en-US" dirty="0"/>
              <a:t>Steve Dixon</a:t>
            </a:r>
          </a:p>
          <a:p>
            <a:r>
              <a:rPr lang="en-US" dirty="0"/>
              <a:t>PIP-II Director’s Review</a:t>
            </a:r>
          </a:p>
          <a:p>
            <a:r>
              <a:rPr lang="en-US"/>
              <a:t>10-12 October 2017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19719" y="4000972"/>
            <a:ext cx="8667106" cy="1003049"/>
          </a:xfrm>
        </p:spPr>
        <p:txBody>
          <a:bodyPr>
            <a:normAutofit/>
          </a:bodyPr>
          <a:lstStyle/>
          <a:p>
            <a:r>
              <a:rPr lang="en-US" dirty="0"/>
              <a:t>WBS 121.5 – Conventional Facilities</a:t>
            </a:r>
          </a:p>
          <a:p>
            <a:r>
              <a:rPr lang="en-US" sz="1800" dirty="0"/>
              <a:t>Design and Scope</a:t>
            </a:r>
          </a:p>
        </p:txBody>
      </p:sp>
    </p:spTree>
    <p:extLst>
      <p:ext uri="{BB962C8B-B14F-4D97-AF65-F5344CB8AC3E}">
        <p14:creationId xmlns:p14="http://schemas.microsoft.com/office/powerpoint/2010/main" val="250681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TRS Contents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2"/>
          <a:srcRect l="8391" t="7756" r="45193" b="53655"/>
          <a:stretch/>
        </p:blipFill>
        <p:spPr>
          <a:xfrm>
            <a:off x="344905" y="1092200"/>
            <a:ext cx="4084234" cy="4394201"/>
          </a:xfrm>
          <a:prstGeom prst="rect">
            <a:avLst/>
          </a:prstGeo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44905" y="5487971"/>
            <a:ext cx="34709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Typical Technical Requirements Specification 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1360039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TRS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92200"/>
            <a:ext cx="3870975" cy="5009496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le 7"/>
          <p:cNvSpPr/>
          <p:nvPr/>
        </p:nvSpPr>
        <p:spPr>
          <a:xfrm>
            <a:off x="430814" y="3374903"/>
            <a:ext cx="3820343" cy="1870865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6"/>
          <p:cNvPicPr>
            <a:picLocks noChangeAspect="1"/>
          </p:cNvPicPr>
          <p:nvPr/>
        </p:nvPicPr>
        <p:blipFill rotWithShape="1">
          <a:blip r:embed="rId2"/>
          <a:srcRect l="9655" t="45567" r="8081" b="17087"/>
          <a:stretch/>
        </p:blipFill>
        <p:spPr>
          <a:xfrm>
            <a:off x="3641558" y="1377661"/>
            <a:ext cx="5213350" cy="3062934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64026" y="6101696"/>
            <a:ext cx="34709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Typical Technical Requirements Specification page</a:t>
            </a:r>
          </a:p>
        </p:txBody>
      </p:sp>
    </p:spTree>
    <p:extLst>
      <p:ext uri="{BB962C8B-B14F-4D97-AF65-F5344CB8AC3E}">
        <p14:creationId xmlns:p14="http://schemas.microsoft.com/office/powerpoint/2010/main" val="3129152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825459" cy="43358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Meetings with Stakeholders:</a:t>
            </a:r>
          </a:p>
          <a:p>
            <a:pPr lvl="1"/>
            <a:r>
              <a:rPr lang="en-US" dirty="0"/>
              <a:t>Goal: Document the spatial and infrastructure requirements for PIP-II facilities; </a:t>
            </a:r>
            <a:r>
              <a:rPr lang="en-US" sz="1400" dirty="0">
                <a:solidFill>
                  <a:srgbClr val="C00000"/>
                </a:solidFill>
              </a:rPr>
              <a:t>[4]</a:t>
            </a:r>
            <a:endParaRPr lang="en-US" dirty="0"/>
          </a:p>
          <a:p>
            <a:pPr lvl="1"/>
            <a:r>
              <a:rPr lang="en-US" dirty="0"/>
              <a:t>Started in January 2016;</a:t>
            </a:r>
          </a:p>
          <a:p>
            <a:r>
              <a:rPr lang="en-US" dirty="0"/>
              <a:t>Results:</a:t>
            </a:r>
          </a:p>
          <a:p>
            <a:pPr lvl="1"/>
            <a:r>
              <a:rPr lang="en-US" dirty="0"/>
              <a:t>Conceptual Design drawings and text that described the sizes/arrangement of spaces and buildings to accommodate the functional requirements;</a:t>
            </a:r>
            <a:r>
              <a:rPr lang="en-US" sz="1500" dirty="0"/>
              <a:t> </a:t>
            </a:r>
            <a:r>
              <a:rPr lang="en-US" sz="1500" dirty="0">
                <a:solidFill>
                  <a:srgbClr val="C00000"/>
                </a:solidFill>
              </a:rPr>
              <a:t>[5]</a:t>
            </a:r>
            <a:endParaRPr lang="en-US" sz="1500" dirty="0"/>
          </a:p>
          <a:p>
            <a:pPr lvl="1"/>
            <a:r>
              <a:rPr lang="en-US" dirty="0"/>
              <a:t>Cost Estimate Assumptions; </a:t>
            </a:r>
            <a:r>
              <a:rPr lang="en-US" sz="1500" dirty="0">
                <a:solidFill>
                  <a:srgbClr val="C00000"/>
                </a:solidFill>
              </a:rPr>
              <a:t>[6]</a:t>
            </a:r>
          </a:p>
          <a:p>
            <a:pPr lvl="1"/>
            <a:r>
              <a:rPr lang="en-US" dirty="0"/>
              <a:t>Life Safety Analysis; </a:t>
            </a:r>
            <a:r>
              <a:rPr lang="en-US" sz="1500" dirty="0">
                <a:solidFill>
                  <a:srgbClr val="C00000"/>
                </a:solidFill>
              </a:rPr>
              <a:t>[7]</a:t>
            </a:r>
            <a:endParaRPr lang="en-US" dirty="0"/>
          </a:p>
          <a:p>
            <a:pPr lvl="1"/>
            <a:r>
              <a:rPr lang="en-US" dirty="0"/>
              <a:t>Developed cooling strategies for pulsed mode and continuous wave operation; </a:t>
            </a:r>
          </a:p>
          <a:p>
            <a:pPr lvl="1"/>
            <a:r>
              <a:rPr lang="en-US" b="1" dirty="0"/>
              <a:t>Conventional facilities are similar to typical Fermilab construction</a:t>
            </a:r>
            <a:r>
              <a:rPr lang="en-US" dirty="0"/>
              <a:t>;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4385" y="5378893"/>
            <a:ext cx="63526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400" dirty="0">
                <a:solidFill>
                  <a:srgbClr val="C00000"/>
                </a:solidFill>
              </a:rPr>
              <a:t>[4] – Meeting Minutes can be found in PIP-II-doc-70</a:t>
            </a:r>
          </a:p>
          <a:p>
            <a:pPr marL="0" lvl="1"/>
            <a:r>
              <a:rPr lang="en-US" sz="1400" dirty="0">
                <a:solidFill>
                  <a:srgbClr val="C00000"/>
                </a:solidFill>
              </a:rPr>
              <a:t>	[5] – Conceptual Design Drawings can be found in PIP-II-doc-1155</a:t>
            </a:r>
          </a:p>
          <a:p>
            <a:pPr marL="0" lvl="1" indent="0">
              <a:buNone/>
            </a:pPr>
            <a:r>
              <a:rPr lang="en-US" sz="1400" dirty="0">
                <a:solidFill>
                  <a:srgbClr val="C00000"/>
                </a:solidFill>
              </a:rPr>
              <a:t>	[6] – Assumptions can be found at PIP-II-doc-333</a:t>
            </a:r>
          </a:p>
          <a:p>
            <a:pPr marL="0" lvl="1"/>
            <a:r>
              <a:rPr lang="en-US" sz="1400" dirty="0">
                <a:solidFill>
                  <a:srgbClr val="C00000"/>
                </a:solidFill>
              </a:rPr>
              <a:t>	[7] – Final LSA can be found at PIP-II-doc-120</a:t>
            </a:r>
          </a:p>
        </p:txBody>
      </p:sp>
    </p:spTree>
    <p:extLst>
      <p:ext uri="{BB962C8B-B14F-4D97-AF65-F5344CB8AC3E}">
        <p14:creationId xmlns:p14="http://schemas.microsoft.com/office/powerpoint/2010/main" val="2749676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487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Stakeholders:</a:t>
            </a:r>
          </a:p>
          <a:p>
            <a:pPr marL="400050" lvl="1" indent="0">
              <a:buNone/>
            </a:pPr>
            <a:r>
              <a:rPr lang="en-US" sz="1600" dirty="0"/>
              <a:t>Fermilab:</a:t>
            </a:r>
          </a:p>
          <a:p>
            <a:pPr marL="400050" lvl="1" indent="0">
              <a:buNone/>
            </a:pPr>
            <a:r>
              <a:rPr lang="en-US" sz="1600" dirty="0"/>
              <a:t>Alessandro Vivoli, Anindya Chakravarty, Anthony F Leveling, Arkadiy L Klebaner</a:t>
            </a:r>
          </a:p>
          <a:p>
            <a:pPr marL="400050" lvl="1" indent="0">
              <a:buNone/>
            </a:pPr>
            <a:r>
              <a:rPr lang="en-US" sz="1600" dirty="0"/>
              <a:t>Beau F. Harrison, Curtis M. Baffes, David E Johnson, David W Peterson</a:t>
            </a:r>
          </a:p>
          <a:p>
            <a:pPr marL="400050" lvl="1" indent="0">
              <a:buNone/>
            </a:pPr>
            <a:r>
              <a:rPr lang="en-US" sz="1600" dirty="0"/>
              <a:t>Don </a:t>
            </a:r>
            <a:r>
              <a:rPr lang="en-US" sz="1600" dirty="0" err="1"/>
              <a:t>Cossairt</a:t>
            </a:r>
            <a:r>
              <a:rPr lang="en-US" sz="1600" dirty="0"/>
              <a:t>, Donald V Mitchell, Emil Huedem, Jim Niehoff, Fernanda G Garcia</a:t>
            </a:r>
          </a:p>
          <a:p>
            <a:pPr marL="400050" lvl="1" indent="0">
              <a:buNone/>
            </a:pPr>
            <a:r>
              <a:rPr lang="en-US" sz="1600" dirty="0"/>
              <a:t>Jerry R Leibfritz, Jerzy </a:t>
            </a:r>
            <a:r>
              <a:rPr lang="en-US" sz="1600" dirty="0" err="1"/>
              <a:t>Czajkowski</a:t>
            </a:r>
            <a:r>
              <a:rPr lang="en-US" sz="1600" dirty="0"/>
              <a:t>, John E Anderson Jr, Luisella Lari</a:t>
            </a:r>
          </a:p>
          <a:p>
            <a:pPr marL="400050" lvl="1" indent="0">
              <a:buNone/>
            </a:pPr>
            <a:r>
              <a:rPr lang="en-US" sz="1600" dirty="0"/>
              <a:t>Matthew Quinn, Maurice Ball, Paul Derwent, Ralph J Pasquinelli</a:t>
            </a:r>
          </a:p>
          <a:p>
            <a:pPr marL="400050" lvl="1" indent="0">
              <a:buNone/>
            </a:pPr>
            <a:r>
              <a:rPr lang="en-US" sz="1600" dirty="0"/>
              <a:t>Todd M Sullivan, Valeri A Lebedev, William A Pellico</a:t>
            </a:r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r>
              <a:rPr lang="en-US" sz="1600" dirty="0"/>
              <a:t>Consultants:</a:t>
            </a:r>
          </a:p>
          <a:p>
            <a:pPr marL="400050" lvl="1" indent="0">
              <a:buNone/>
            </a:pPr>
            <a:r>
              <a:rPr lang="en-US" sz="1600" dirty="0"/>
              <a:t>Tom </a:t>
            </a:r>
            <a:r>
              <a:rPr lang="en-US" sz="1600" dirty="0" err="1"/>
              <a:t>Lackowski</a:t>
            </a:r>
            <a:r>
              <a:rPr lang="en-US" sz="1600" dirty="0"/>
              <a:t>, TGRWA</a:t>
            </a:r>
          </a:p>
          <a:p>
            <a:pPr marL="400050" lvl="1" indent="0">
              <a:buNone/>
            </a:pPr>
            <a:r>
              <a:rPr lang="en-US" sz="1600" dirty="0"/>
              <a:t>Ron Jedziniak, LG Associates</a:t>
            </a:r>
          </a:p>
          <a:p>
            <a:pPr marL="400050" lvl="1" indent="0">
              <a:buNone/>
            </a:pPr>
            <a:r>
              <a:rPr lang="en-US" sz="1600" dirty="0"/>
              <a:t>Rick Glenn, Jensen Hughes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723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Minutes (PIP-II-doc-70)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487393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hlinkClick r:id="rId2" tooltip="CCC MM 17FEB16.pdf"/>
              </a:rPr>
              <a:t>01 - Coordination Meeting - 17FEB16 (pdf)</a:t>
            </a:r>
            <a:r>
              <a:rPr lang="en-US" sz="1800" dirty="0"/>
              <a:t> </a:t>
            </a:r>
          </a:p>
          <a:p>
            <a:r>
              <a:rPr lang="en-US" sz="1800" dirty="0">
                <a:hlinkClick r:id="rId3" tooltip="CCC MM 19FEB16.pdf"/>
              </a:rPr>
              <a:t>02 - Cryogenic Department Meeting 19FEB16 (pdf)</a:t>
            </a:r>
            <a:r>
              <a:rPr lang="en-US" sz="1800" dirty="0"/>
              <a:t> – Cryo Meeting</a:t>
            </a:r>
          </a:p>
          <a:p>
            <a:r>
              <a:rPr lang="en-US" sz="1800" dirty="0">
                <a:hlinkClick r:id="rId4" tooltip="CCC MM 02MAR16.pdf"/>
              </a:rPr>
              <a:t>03 - Coordination Meeting - 02MAR16 (pdf)</a:t>
            </a:r>
            <a:r>
              <a:rPr lang="en-US" sz="1800" dirty="0"/>
              <a:t> – Linac Enclosure</a:t>
            </a:r>
          </a:p>
          <a:p>
            <a:r>
              <a:rPr lang="en-US" sz="1800" dirty="0">
                <a:hlinkClick r:id="rId5" tooltip="CCC 09MAR16 MM - r1.pdf"/>
              </a:rPr>
              <a:t>04 - Coordination Meeting - 09MAR16 R1 (pdf)</a:t>
            </a:r>
            <a:r>
              <a:rPr lang="en-US" sz="1800" dirty="0"/>
              <a:t> – Linac Enclosure and Cooling</a:t>
            </a:r>
          </a:p>
          <a:p>
            <a:r>
              <a:rPr lang="en-US" sz="1800" dirty="0">
                <a:hlinkClick r:id="rId6" tooltip="CCC MM 24MAR16 - R1.pdf"/>
              </a:rPr>
              <a:t>05 - Coordination Meeting - 24MAR16 R1 (pdf)</a:t>
            </a:r>
            <a:r>
              <a:rPr lang="en-US" sz="1800" dirty="0"/>
              <a:t> – Linac Enclosure and Cryo Plant</a:t>
            </a:r>
          </a:p>
          <a:p>
            <a:r>
              <a:rPr lang="en-US" sz="1800" dirty="0">
                <a:hlinkClick r:id="rId7" tooltip="Cryo MM 01APR16.pdf"/>
              </a:rPr>
              <a:t>06 - Cryo Coordination Meeting - 01APR16 (pdf)</a:t>
            </a:r>
            <a:r>
              <a:rPr lang="en-US" sz="1800" dirty="0"/>
              <a:t> – ICW Cooling and Cryo</a:t>
            </a:r>
          </a:p>
          <a:p>
            <a:r>
              <a:rPr lang="en-US" sz="1800" dirty="0">
                <a:hlinkClick r:id="rId8" tooltip="MM 14APR16 v1.pdf"/>
              </a:rPr>
              <a:t>07 - Coordination Meeting - 14APR16 (pdf)</a:t>
            </a:r>
            <a:r>
              <a:rPr lang="en-US" sz="1800" dirty="0"/>
              <a:t> – Penetrations and Cooling Strategy</a:t>
            </a:r>
          </a:p>
          <a:p>
            <a:r>
              <a:rPr lang="en-US" sz="1800" dirty="0">
                <a:hlinkClick r:id="rId9" tooltip="MM 28APR16 v0.pdf"/>
              </a:rPr>
              <a:t>08 - Coordination Meeting - 28APR16 (pdf)</a:t>
            </a:r>
            <a:r>
              <a:rPr lang="en-US" sz="1800" dirty="0"/>
              <a:t> – Cooling Strategy</a:t>
            </a:r>
          </a:p>
          <a:p>
            <a:r>
              <a:rPr lang="en-US" sz="1800" dirty="0">
                <a:hlinkClick r:id="rId10" tooltip="MM 12MAY16 r1.pdf"/>
              </a:rPr>
              <a:t>09 - Coordination Meeting r1 - 12MAY16 (pdf)</a:t>
            </a:r>
            <a:r>
              <a:rPr lang="en-US" sz="1800" dirty="0"/>
              <a:t> – Shielding and Transport Line</a:t>
            </a:r>
          </a:p>
          <a:p>
            <a:r>
              <a:rPr lang="en-US" sz="1800" dirty="0">
                <a:hlinkClick r:id="rId11" tooltip="MM 09JUN16 r0.pdf"/>
              </a:rPr>
              <a:t>10 - Coordination Meeting - 09JUN16 (pdf)</a:t>
            </a:r>
            <a:r>
              <a:rPr lang="en-US" sz="1800" dirty="0"/>
              <a:t> – Shielding Summary</a:t>
            </a:r>
          </a:p>
          <a:p>
            <a:r>
              <a:rPr lang="en-US" sz="1800" dirty="0">
                <a:hlinkClick r:id="rId12" tooltip="MM 07JUL16 r0.pdf"/>
              </a:rPr>
              <a:t>11 - Coordination Meeting - 07JUL16 (pdf)</a:t>
            </a:r>
            <a:r>
              <a:rPr lang="en-US" sz="1800" dirty="0"/>
              <a:t> – RF Distribution and LCW Cooling</a:t>
            </a:r>
          </a:p>
          <a:p>
            <a:r>
              <a:rPr lang="en-US" sz="1800" dirty="0">
                <a:hlinkClick r:id="rId13" tooltip="MM 21JUL16 v0.pdf"/>
              </a:rPr>
              <a:t>12 - Coordination Meeting - 21JUL16 (pdf)</a:t>
            </a:r>
            <a:r>
              <a:rPr lang="en-US" sz="1800" dirty="0"/>
              <a:t> – High Bay Equipment</a:t>
            </a:r>
          </a:p>
          <a:p>
            <a:r>
              <a:rPr lang="en-US" sz="1800" dirty="0">
                <a:hlinkClick r:id="rId14" tooltip="MM 04AUG16 v0.pdf"/>
              </a:rPr>
              <a:t>13 - Coordination Meeting - 04AUG16 (pdf)</a:t>
            </a:r>
            <a:r>
              <a:rPr lang="en-US" sz="1800" dirty="0"/>
              <a:t> – Cryo Summary and Linac Gallery</a:t>
            </a:r>
          </a:p>
          <a:p>
            <a:r>
              <a:rPr lang="en-US" sz="1800" dirty="0">
                <a:hlinkClick r:id="rId15" tooltip="MM 15SEP16 v1.pdf"/>
              </a:rPr>
              <a:t>14 - Coordination Meeting - 15SEP16 (pdf)</a:t>
            </a:r>
            <a:r>
              <a:rPr lang="en-US" sz="1800" dirty="0"/>
              <a:t> – </a:t>
            </a:r>
            <a:r>
              <a:rPr lang="en-US" sz="1800" dirty="0" err="1"/>
              <a:t>Sitewide</a:t>
            </a:r>
            <a:r>
              <a:rPr lang="en-US" sz="1800" dirty="0"/>
              <a:t> Electrical Distribution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418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Drawings (PIP-II-doc-1155)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3" y="3427034"/>
            <a:ext cx="8792675" cy="2356732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28600" y="1043046"/>
            <a:ext cx="8672513" cy="222054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b="1" dirty="0"/>
              <a:t>55 Drawings</a:t>
            </a:r>
          </a:p>
          <a:p>
            <a:r>
              <a:rPr lang="en-US" sz="1800" dirty="0"/>
              <a:t>One (1) General sheet</a:t>
            </a:r>
          </a:p>
          <a:p>
            <a:r>
              <a:rPr lang="en-US" sz="1800" dirty="0"/>
              <a:t>Seven (7) Civil sheets</a:t>
            </a:r>
          </a:p>
          <a:p>
            <a:r>
              <a:rPr lang="en-US" sz="1800" dirty="0"/>
              <a:t>Forty-Three (43) Architectural sheets</a:t>
            </a:r>
          </a:p>
          <a:p>
            <a:r>
              <a:rPr lang="en-US" sz="1800" dirty="0"/>
              <a:t>Three (3) Mechanical sheets</a:t>
            </a:r>
          </a:p>
          <a:p>
            <a:r>
              <a:rPr lang="en-US" sz="1800" dirty="0"/>
              <a:t>One (1) Electrical sheet</a:t>
            </a:r>
          </a:p>
        </p:txBody>
      </p:sp>
    </p:spTree>
    <p:extLst>
      <p:ext uri="{BB962C8B-B14F-4D97-AF65-F5344CB8AC3E}">
        <p14:creationId xmlns:p14="http://schemas.microsoft.com/office/powerpoint/2010/main" val="2678331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Design Basis Sheet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0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900" y="1092199"/>
            <a:ext cx="7877407" cy="5097145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18059" y="1172928"/>
            <a:ext cx="444316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Base Design: Eliminates this portion of the Linac Gallery  (included as an Additive Alternate)</a:t>
            </a:r>
            <a:endParaRPr lang="en-US" sz="1400" i="1" dirty="0">
              <a:solidFill>
                <a:srgbClr val="C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00126" y="2705100"/>
            <a:ext cx="1188720" cy="695325"/>
          </a:xfrm>
          <a:prstGeom prst="roundRect">
            <a:avLst/>
          </a:prstGeom>
          <a:solidFill>
            <a:srgbClr val="FFFF00">
              <a:alpha val="20000"/>
            </a:srgbClr>
          </a:solidFill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endCxn id="7" idx="1"/>
          </p:cNvCxnSpPr>
          <p:nvPr/>
        </p:nvCxnSpPr>
        <p:spPr>
          <a:xfrm flipV="1">
            <a:off x="1700460" y="1434538"/>
            <a:ext cx="417599" cy="127056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679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Linac Tunnel Cross Section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27" y="971145"/>
            <a:ext cx="8370276" cy="5249725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Freeform 12"/>
          <p:cNvSpPr/>
          <p:nvPr/>
        </p:nvSpPr>
        <p:spPr>
          <a:xfrm>
            <a:off x="3130062" y="3339338"/>
            <a:ext cx="1565030" cy="1899139"/>
          </a:xfrm>
          <a:custGeom>
            <a:avLst/>
            <a:gdLst>
              <a:gd name="connsiteX0" fmla="*/ 29307 w 1565030"/>
              <a:gd name="connsiteY0" fmla="*/ 1371600 h 1899139"/>
              <a:gd name="connsiteX1" fmla="*/ 82061 w 1565030"/>
              <a:gd name="connsiteY1" fmla="*/ 1365739 h 1899139"/>
              <a:gd name="connsiteX2" fmla="*/ 99646 w 1565030"/>
              <a:gd name="connsiteY2" fmla="*/ 1348154 h 1899139"/>
              <a:gd name="connsiteX3" fmla="*/ 398584 w 1565030"/>
              <a:gd name="connsiteY3" fmla="*/ 1348154 h 1899139"/>
              <a:gd name="connsiteX4" fmla="*/ 468923 w 1565030"/>
              <a:gd name="connsiteY4" fmla="*/ 1453662 h 1899139"/>
              <a:gd name="connsiteX5" fmla="*/ 521676 w 1565030"/>
              <a:gd name="connsiteY5" fmla="*/ 1524000 h 1899139"/>
              <a:gd name="connsiteX6" fmla="*/ 603738 w 1565030"/>
              <a:gd name="connsiteY6" fmla="*/ 1594339 h 1899139"/>
              <a:gd name="connsiteX7" fmla="*/ 603738 w 1565030"/>
              <a:gd name="connsiteY7" fmla="*/ 1594339 h 1899139"/>
              <a:gd name="connsiteX8" fmla="*/ 592015 w 1565030"/>
              <a:gd name="connsiteY8" fmla="*/ 1664677 h 1899139"/>
              <a:gd name="connsiteX9" fmla="*/ 603738 w 1565030"/>
              <a:gd name="connsiteY9" fmla="*/ 1899139 h 1899139"/>
              <a:gd name="connsiteX10" fmla="*/ 1248507 w 1565030"/>
              <a:gd name="connsiteY10" fmla="*/ 1899139 h 1899139"/>
              <a:gd name="connsiteX11" fmla="*/ 1248507 w 1565030"/>
              <a:gd name="connsiteY11" fmla="*/ 1776047 h 1899139"/>
              <a:gd name="connsiteX12" fmla="*/ 1248507 w 1565030"/>
              <a:gd name="connsiteY12" fmla="*/ 1652954 h 1899139"/>
              <a:gd name="connsiteX13" fmla="*/ 1248507 w 1565030"/>
              <a:gd name="connsiteY13" fmla="*/ 1588477 h 1899139"/>
              <a:gd name="connsiteX14" fmla="*/ 1260230 w 1565030"/>
              <a:gd name="connsiteY14" fmla="*/ 1570893 h 1899139"/>
              <a:gd name="connsiteX15" fmla="*/ 1312984 w 1565030"/>
              <a:gd name="connsiteY15" fmla="*/ 1629508 h 1899139"/>
              <a:gd name="connsiteX16" fmla="*/ 1336430 w 1565030"/>
              <a:gd name="connsiteY16" fmla="*/ 1606062 h 1899139"/>
              <a:gd name="connsiteX17" fmla="*/ 1436076 w 1565030"/>
              <a:gd name="connsiteY17" fmla="*/ 1705708 h 1899139"/>
              <a:gd name="connsiteX18" fmla="*/ 1424353 w 1565030"/>
              <a:gd name="connsiteY18" fmla="*/ 1717431 h 1899139"/>
              <a:gd name="connsiteX19" fmla="*/ 1488830 w 1565030"/>
              <a:gd name="connsiteY19" fmla="*/ 1776047 h 1899139"/>
              <a:gd name="connsiteX20" fmla="*/ 1565030 w 1565030"/>
              <a:gd name="connsiteY20" fmla="*/ 1676400 h 1899139"/>
              <a:gd name="connsiteX21" fmla="*/ 1512276 w 1565030"/>
              <a:gd name="connsiteY21" fmla="*/ 1635370 h 1899139"/>
              <a:gd name="connsiteX22" fmla="*/ 1488830 w 1565030"/>
              <a:gd name="connsiteY22" fmla="*/ 1647093 h 1899139"/>
              <a:gd name="connsiteX23" fmla="*/ 1418492 w 1565030"/>
              <a:gd name="connsiteY23" fmla="*/ 1547447 h 1899139"/>
              <a:gd name="connsiteX24" fmla="*/ 1447800 w 1565030"/>
              <a:gd name="connsiteY24" fmla="*/ 1524000 h 1899139"/>
              <a:gd name="connsiteX25" fmla="*/ 1383323 w 1565030"/>
              <a:gd name="connsiteY25" fmla="*/ 1482970 h 1899139"/>
              <a:gd name="connsiteX26" fmla="*/ 1447800 w 1565030"/>
              <a:gd name="connsiteY26" fmla="*/ 1301262 h 1899139"/>
              <a:gd name="connsiteX27" fmla="*/ 1488830 w 1565030"/>
              <a:gd name="connsiteY27" fmla="*/ 1166447 h 1899139"/>
              <a:gd name="connsiteX28" fmla="*/ 1482969 w 1565030"/>
              <a:gd name="connsiteY28" fmla="*/ 978877 h 1899139"/>
              <a:gd name="connsiteX29" fmla="*/ 1418492 w 1565030"/>
              <a:gd name="connsiteY29" fmla="*/ 855785 h 1899139"/>
              <a:gd name="connsiteX30" fmla="*/ 1336430 w 1565030"/>
              <a:gd name="connsiteY30" fmla="*/ 744416 h 1899139"/>
              <a:gd name="connsiteX31" fmla="*/ 1184030 w 1565030"/>
              <a:gd name="connsiteY31" fmla="*/ 644770 h 1899139"/>
              <a:gd name="connsiteX32" fmla="*/ 1172307 w 1565030"/>
              <a:gd name="connsiteY32" fmla="*/ 580293 h 1899139"/>
              <a:gd name="connsiteX33" fmla="*/ 1242646 w 1565030"/>
              <a:gd name="connsiteY33" fmla="*/ 580293 h 1899139"/>
              <a:gd name="connsiteX34" fmla="*/ 1242646 w 1565030"/>
              <a:gd name="connsiteY34" fmla="*/ 545123 h 1899139"/>
              <a:gd name="connsiteX35" fmla="*/ 1172307 w 1565030"/>
              <a:gd name="connsiteY35" fmla="*/ 545123 h 1899139"/>
              <a:gd name="connsiteX36" fmla="*/ 1172307 w 1565030"/>
              <a:gd name="connsiteY36" fmla="*/ 0 h 1899139"/>
              <a:gd name="connsiteX37" fmla="*/ 685800 w 1565030"/>
              <a:gd name="connsiteY37" fmla="*/ 0 h 1899139"/>
              <a:gd name="connsiteX38" fmla="*/ 685800 w 1565030"/>
              <a:gd name="connsiteY38" fmla="*/ 539262 h 1899139"/>
              <a:gd name="connsiteX39" fmla="*/ 603738 w 1565030"/>
              <a:gd name="connsiteY39" fmla="*/ 539262 h 1899139"/>
              <a:gd name="connsiteX40" fmla="*/ 603738 w 1565030"/>
              <a:gd name="connsiteY40" fmla="*/ 586154 h 1899139"/>
              <a:gd name="connsiteX41" fmla="*/ 674076 w 1565030"/>
              <a:gd name="connsiteY41" fmla="*/ 586154 h 1899139"/>
              <a:gd name="connsiteX42" fmla="*/ 674076 w 1565030"/>
              <a:gd name="connsiteY42" fmla="*/ 644770 h 1899139"/>
              <a:gd name="connsiteX43" fmla="*/ 580292 w 1565030"/>
              <a:gd name="connsiteY43" fmla="*/ 691662 h 1899139"/>
              <a:gd name="connsiteX44" fmla="*/ 504092 w 1565030"/>
              <a:gd name="connsiteY44" fmla="*/ 779585 h 1899139"/>
              <a:gd name="connsiteX45" fmla="*/ 457200 w 1565030"/>
              <a:gd name="connsiteY45" fmla="*/ 844062 h 1899139"/>
              <a:gd name="connsiteX46" fmla="*/ 416169 w 1565030"/>
              <a:gd name="connsiteY46" fmla="*/ 908539 h 1899139"/>
              <a:gd name="connsiteX47" fmla="*/ 386861 w 1565030"/>
              <a:gd name="connsiteY47" fmla="*/ 908539 h 1899139"/>
              <a:gd name="connsiteX48" fmla="*/ 386861 w 1565030"/>
              <a:gd name="connsiteY48" fmla="*/ 961293 h 1899139"/>
              <a:gd name="connsiteX49" fmla="*/ 87923 w 1565030"/>
              <a:gd name="connsiteY49" fmla="*/ 961293 h 1899139"/>
              <a:gd name="connsiteX50" fmla="*/ 87923 w 1565030"/>
              <a:gd name="connsiteY50" fmla="*/ 873370 h 1899139"/>
              <a:gd name="connsiteX51" fmla="*/ 0 w 1565030"/>
              <a:gd name="connsiteY51" fmla="*/ 873370 h 1899139"/>
              <a:gd name="connsiteX52" fmla="*/ 29307 w 1565030"/>
              <a:gd name="connsiteY52" fmla="*/ 1371600 h 1899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565030" h="1899139">
                <a:moveTo>
                  <a:pt x="29307" y="1371600"/>
                </a:moveTo>
                <a:lnTo>
                  <a:pt x="82061" y="1365739"/>
                </a:lnTo>
                <a:lnTo>
                  <a:pt x="99646" y="1348154"/>
                </a:lnTo>
                <a:lnTo>
                  <a:pt x="398584" y="1348154"/>
                </a:lnTo>
                <a:lnTo>
                  <a:pt x="468923" y="1453662"/>
                </a:lnTo>
                <a:lnTo>
                  <a:pt x="521676" y="1524000"/>
                </a:lnTo>
                <a:lnTo>
                  <a:pt x="603738" y="1594339"/>
                </a:lnTo>
                <a:lnTo>
                  <a:pt x="603738" y="1594339"/>
                </a:lnTo>
                <a:lnTo>
                  <a:pt x="592015" y="1664677"/>
                </a:lnTo>
                <a:lnTo>
                  <a:pt x="603738" y="1899139"/>
                </a:lnTo>
                <a:lnTo>
                  <a:pt x="1248507" y="1899139"/>
                </a:lnTo>
                <a:lnTo>
                  <a:pt x="1248507" y="1776047"/>
                </a:lnTo>
                <a:lnTo>
                  <a:pt x="1248507" y="1652954"/>
                </a:lnTo>
                <a:lnTo>
                  <a:pt x="1248507" y="1588477"/>
                </a:lnTo>
                <a:lnTo>
                  <a:pt x="1260230" y="1570893"/>
                </a:lnTo>
                <a:lnTo>
                  <a:pt x="1312984" y="1629508"/>
                </a:lnTo>
                <a:lnTo>
                  <a:pt x="1336430" y="1606062"/>
                </a:lnTo>
                <a:lnTo>
                  <a:pt x="1436076" y="1705708"/>
                </a:lnTo>
                <a:lnTo>
                  <a:pt x="1424353" y="1717431"/>
                </a:lnTo>
                <a:lnTo>
                  <a:pt x="1488830" y="1776047"/>
                </a:lnTo>
                <a:lnTo>
                  <a:pt x="1565030" y="1676400"/>
                </a:lnTo>
                <a:lnTo>
                  <a:pt x="1512276" y="1635370"/>
                </a:lnTo>
                <a:lnTo>
                  <a:pt x="1488830" y="1647093"/>
                </a:lnTo>
                <a:lnTo>
                  <a:pt x="1418492" y="1547447"/>
                </a:lnTo>
                <a:lnTo>
                  <a:pt x="1447800" y="1524000"/>
                </a:lnTo>
                <a:lnTo>
                  <a:pt x="1383323" y="1482970"/>
                </a:lnTo>
                <a:lnTo>
                  <a:pt x="1447800" y="1301262"/>
                </a:lnTo>
                <a:lnTo>
                  <a:pt x="1488830" y="1166447"/>
                </a:lnTo>
                <a:lnTo>
                  <a:pt x="1482969" y="978877"/>
                </a:lnTo>
                <a:lnTo>
                  <a:pt x="1418492" y="855785"/>
                </a:lnTo>
                <a:lnTo>
                  <a:pt x="1336430" y="744416"/>
                </a:lnTo>
                <a:lnTo>
                  <a:pt x="1184030" y="644770"/>
                </a:lnTo>
                <a:lnTo>
                  <a:pt x="1172307" y="580293"/>
                </a:lnTo>
                <a:lnTo>
                  <a:pt x="1242646" y="580293"/>
                </a:lnTo>
                <a:lnTo>
                  <a:pt x="1242646" y="545123"/>
                </a:lnTo>
                <a:lnTo>
                  <a:pt x="1172307" y="545123"/>
                </a:lnTo>
                <a:lnTo>
                  <a:pt x="1172307" y="0"/>
                </a:lnTo>
                <a:lnTo>
                  <a:pt x="685800" y="0"/>
                </a:lnTo>
                <a:lnTo>
                  <a:pt x="685800" y="539262"/>
                </a:lnTo>
                <a:lnTo>
                  <a:pt x="603738" y="539262"/>
                </a:lnTo>
                <a:lnTo>
                  <a:pt x="603738" y="586154"/>
                </a:lnTo>
                <a:lnTo>
                  <a:pt x="674076" y="586154"/>
                </a:lnTo>
                <a:lnTo>
                  <a:pt x="674076" y="644770"/>
                </a:lnTo>
                <a:lnTo>
                  <a:pt x="580292" y="691662"/>
                </a:lnTo>
                <a:lnTo>
                  <a:pt x="504092" y="779585"/>
                </a:lnTo>
                <a:lnTo>
                  <a:pt x="457200" y="844062"/>
                </a:lnTo>
                <a:lnTo>
                  <a:pt x="416169" y="908539"/>
                </a:lnTo>
                <a:lnTo>
                  <a:pt x="386861" y="908539"/>
                </a:lnTo>
                <a:lnTo>
                  <a:pt x="386861" y="961293"/>
                </a:lnTo>
                <a:lnTo>
                  <a:pt x="87923" y="961293"/>
                </a:lnTo>
                <a:lnTo>
                  <a:pt x="87923" y="873370"/>
                </a:lnTo>
                <a:lnTo>
                  <a:pt x="0" y="873370"/>
                </a:lnTo>
                <a:lnTo>
                  <a:pt x="29307" y="1371600"/>
                </a:lnTo>
                <a:close/>
              </a:path>
            </a:pathLst>
          </a:custGeom>
          <a:solidFill>
            <a:srgbClr val="C0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/>
          <p:cNvSpPr/>
          <p:nvPr/>
        </p:nvSpPr>
        <p:spPr>
          <a:xfrm>
            <a:off x="4894385" y="3222108"/>
            <a:ext cx="1652953" cy="2385646"/>
          </a:xfrm>
          <a:custGeom>
            <a:avLst/>
            <a:gdLst>
              <a:gd name="connsiteX0" fmla="*/ 164123 w 1652953"/>
              <a:gd name="connsiteY0" fmla="*/ 2385646 h 2385646"/>
              <a:gd name="connsiteX1" fmla="*/ 164123 w 1652953"/>
              <a:gd name="connsiteY1" fmla="*/ 1582615 h 2385646"/>
              <a:gd name="connsiteX2" fmla="*/ 0 w 1652953"/>
              <a:gd name="connsiteY2" fmla="*/ 1582615 h 2385646"/>
              <a:gd name="connsiteX3" fmla="*/ 0 w 1652953"/>
              <a:gd name="connsiteY3" fmla="*/ 656492 h 2385646"/>
              <a:gd name="connsiteX4" fmla="*/ 82061 w 1652953"/>
              <a:gd name="connsiteY4" fmla="*/ 656492 h 2385646"/>
              <a:gd name="connsiteX5" fmla="*/ 82061 w 1652953"/>
              <a:gd name="connsiteY5" fmla="*/ 498230 h 2385646"/>
              <a:gd name="connsiteX6" fmla="*/ 334107 w 1652953"/>
              <a:gd name="connsiteY6" fmla="*/ 498230 h 2385646"/>
              <a:gd name="connsiteX7" fmla="*/ 334107 w 1652953"/>
              <a:gd name="connsiteY7" fmla="*/ 656492 h 2385646"/>
              <a:gd name="connsiteX8" fmla="*/ 574430 w 1652953"/>
              <a:gd name="connsiteY8" fmla="*/ 656492 h 2385646"/>
              <a:gd name="connsiteX9" fmla="*/ 574430 w 1652953"/>
              <a:gd name="connsiteY9" fmla="*/ 0 h 2385646"/>
              <a:gd name="connsiteX10" fmla="*/ 1242646 w 1652953"/>
              <a:gd name="connsiteY10" fmla="*/ 0 h 2385646"/>
              <a:gd name="connsiteX11" fmla="*/ 1242646 w 1652953"/>
              <a:gd name="connsiteY11" fmla="*/ 662353 h 2385646"/>
              <a:gd name="connsiteX12" fmla="*/ 1570892 w 1652953"/>
              <a:gd name="connsiteY12" fmla="*/ 662353 h 2385646"/>
              <a:gd name="connsiteX13" fmla="*/ 1570892 w 1652953"/>
              <a:gd name="connsiteY13" fmla="*/ 1664677 h 2385646"/>
              <a:gd name="connsiteX14" fmla="*/ 1652953 w 1652953"/>
              <a:gd name="connsiteY14" fmla="*/ 1664677 h 2385646"/>
              <a:gd name="connsiteX15" fmla="*/ 1652953 w 1652953"/>
              <a:gd name="connsiteY15" fmla="*/ 2379784 h 2385646"/>
              <a:gd name="connsiteX16" fmla="*/ 164123 w 1652953"/>
              <a:gd name="connsiteY16" fmla="*/ 2385646 h 2385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52953" h="2385646">
                <a:moveTo>
                  <a:pt x="164123" y="2385646"/>
                </a:moveTo>
                <a:lnTo>
                  <a:pt x="164123" y="1582615"/>
                </a:lnTo>
                <a:lnTo>
                  <a:pt x="0" y="1582615"/>
                </a:lnTo>
                <a:lnTo>
                  <a:pt x="0" y="656492"/>
                </a:lnTo>
                <a:lnTo>
                  <a:pt x="82061" y="656492"/>
                </a:lnTo>
                <a:lnTo>
                  <a:pt x="82061" y="498230"/>
                </a:lnTo>
                <a:lnTo>
                  <a:pt x="334107" y="498230"/>
                </a:lnTo>
                <a:lnTo>
                  <a:pt x="334107" y="656492"/>
                </a:lnTo>
                <a:lnTo>
                  <a:pt x="574430" y="656492"/>
                </a:lnTo>
                <a:lnTo>
                  <a:pt x="574430" y="0"/>
                </a:lnTo>
                <a:lnTo>
                  <a:pt x="1242646" y="0"/>
                </a:lnTo>
                <a:lnTo>
                  <a:pt x="1242646" y="662353"/>
                </a:lnTo>
                <a:lnTo>
                  <a:pt x="1570892" y="662353"/>
                </a:lnTo>
                <a:lnTo>
                  <a:pt x="1570892" y="1664677"/>
                </a:lnTo>
                <a:lnTo>
                  <a:pt x="1652953" y="1664677"/>
                </a:lnTo>
                <a:lnTo>
                  <a:pt x="1652953" y="2379784"/>
                </a:lnTo>
                <a:lnTo>
                  <a:pt x="164123" y="238564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22000"/>
            </a:schemeClr>
          </a:solidFill>
          <a:ln w="15875">
            <a:solidFill>
              <a:srgbClr val="C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4"/>
          <p:cNvSpPr/>
          <p:nvPr/>
        </p:nvSpPr>
        <p:spPr>
          <a:xfrm>
            <a:off x="2514600" y="2700431"/>
            <a:ext cx="949569" cy="2907323"/>
          </a:xfrm>
          <a:custGeom>
            <a:avLst/>
            <a:gdLst>
              <a:gd name="connsiteX0" fmla="*/ 949569 w 949569"/>
              <a:gd name="connsiteY0" fmla="*/ 1582615 h 2907323"/>
              <a:gd name="connsiteX1" fmla="*/ 949569 w 949569"/>
              <a:gd name="connsiteY1" fmla="*/ 1295400 h 2907323"/>
              <a:gd name="connsiteX2" fmla="*/ 949569 w 949569"/>
              <a:gd name="connsiteY2" fmla="*/ 1295400 h 2907323"/>
              <a:gd name="connsiteX3" fmla="*/ 949569 w 949569"/>
              <a:gd name="connsiteY3" fmla="*/ 1201615 h 2907323"/>
              <a:gd name="connsiteX4" fmla="*/ 943708 w 949569"/>
              <a:gd name="connsiteY4" fmla="*/ 1195754 h 2907323"/>
              <a:gd name="connsiteX5" fmla="*/ 943708 w 949569"/>
              <a:gd name="connsiteY5" fmla="*/ 844061 h 2907323"/>
              <a:gd name="connsiteX6" fmla="*/ 838200 w 949569"/>
              <a:gd name="connsiteY6" fmla="*/ 844061 h 2907323"/>
              <a:gd name="connsiteX7" fmla="*/ 838200 w 949569"/>
              <a:gd name="connsiteY7" fmla="*/ 674077 h 2907323"/>
              <a:gd name="connsiteX8" fmla="*/ 838200 w 949569"/>
              <a:gd name="connsiteY8" fmla="*/ 674077 h 2907323"/>
              <a:gd name="connsiteX9" fmla="*/ 791308 w 949569"/>
              <a:gd name="connsiteY9" fmla="*/ 674077 h 2907323"/>
              <a:gd name="connsiteX10" fmla="*/ 791308 w 949569"/>
              <a:gd name="connsiteY10" fmla="*/ 269630 h 2907323"/>
              <a:gd name="connsiteX11" fmla="*/ 861646 w 949569"/>
              <a:gd name="connsiteY11" fmla="*/ 269630 h 2907323"/>
              <a:gd name="connsiteX12" fmla="*/ 861646 w 949569"/>
              <a:gd name="connsiteY12" fmla="*/ 0 h 2907323"/>
              <a:gd name="connsiteX13" fmla="*/ 199292 w 949569"/>
              <a:gd name="connsiteY13" fmla="*/ 0 h 2907323"/>
              <a:gd name="connsiteX14" fmla="*/ 199292 w 949569"/>
              <a:gd name="connsiteY14" fmla="*/ 2069123 h 2907323"/>
              <a:gd name="connsiteX15" fmla="*/ 29308 w 949569"/>
              <a:gd name="connsiteY15" fmla="*/ 2069123 h 2907323"/>
              <a:gd name="connsiteX16" fmla="*/ 29308 w 949569"/>
              <a:gd name="connsiteY16" fmla="*/ 2239107 h 2907323"/>
              <a:gd name="connsiteX17" fmla="*/ 0 w 949569"/>
              <a:gd name="connsiteY17" fmla="*/ 2368061 h 2907323"/>
              <a:gd name="connsiteX18" fmla="*/ 23446 w 949569"/>
              <a:gd name="connsiteY18" fmla="*/ 2455984 h 2907323"/>
              <a:gd name="connsiteX19" fmla="*/ 58615 w 949569"/>
              <a:gd name="connsiteY19" fmla="*/ 2526323 h 2907323"/>
              <a:gd name="connsiteX20" fmla="*/ 93785 w 949569"/>
              <a:gd name="connsiteY20" fmla="*/ 2555630 h 2907323"/>
              <a:gd name="connsiteX21" fmla="*/ 123092 w 949569"/>
              <a:gd name="connsiteY21" fmla="*/ 2584938 h 2907323"/>
              <a:gd name="connsiteX22" fmla="*/ 216877 w 949569"/>
              <a:gd name="connsiteY22" fmla="*/ 2596661 h 2907323"/>
              <a:gd name="connsiteX23" fmla="*/ 0 w 949569"/>
              <a:gd name="connsiteY23" fmla="*/ 2596661 h 2907323"/>
              <a:gd name="connsiteX24" fmla="*/ 0 w 949569"/>
              <a:gd name="connsiteY24" fmla="*/ 2907323 h 2907323"/>
              <a:gd name="connsiteX25" fmla="*/ 527538 w 949569"/>
              <a:gd name="connsiteY25" fmla="*/ 2907323 h 2907323"/>
              <a:gd name="connsiteX26" fmla="*/ 527538 w 949569"/>
              <a:gd name="connsiteY26" fmla="*/ 2596661 h 2907323"/>
              <a:gd name="connsiteX27" fmla="*/ 322385 w 949569"/>
              <a:gd name="connsiteY27" fmla="*/ 2596661 h 2907323"/>
              <a:gd name="connsiteX28" fmla="*/ 392723 w 949569"/>
              <a:gd name="connsiteY28" fmla="*/ 2561492 h 2907323"/>
              <a:gd name="connsiteX29" fmla="*/ 439615 w 949569"/>
              <a:gd name="connsiteY29" fmla="*/ 2502877 h 2907323"/>
              <a:gd name="connsiteX30" fmla="*/ 480646 w 949569"/>
              <a:gd name="connsiteY30" fmla="*/ 2420815 h 2907323"/>
              <a:gd name="connsiteX31" fmla="*/ 504092 w 949569"/>
              <a:gd name="connsiteY31" fmla="*/ 2344615 h 2907323"/>
              <a:gd name="connsiteX32" fmla="*/ 515815 w 949569"/>
              <a:gd name="connsiteY32" fmla="*/ 2280138 h 2907323"/>
              <a:gd name="connsiteX33" fmla="*/ 468923 w 949569"/>
              <a:gd name="connsiteY33" fmla="*/ 2203938 h 2907323"/>
              <a:gd name="connsiteX34" fmla="*/ 468923 w 949569"/>
              <a:gd name="connsiteY34" fmla="*/ 2074984 h 2907323"/>
              <a:gd name="connsiteX35" fmla="*/ 427892 w 949569"/>
              <a:gd name="connsiteY35" fmla="*/ 2074984 h 2907323"/>
              <a:gd name="connsiteX36" fmla="*/ 427892 w 949569"/>
              <a:gd name="connsiteY36" fmla="*/ 1776046 h 2907323"/>
              <a:gd name="connsiteX37" fmla="*/ 474785 w 949569"/>
              <a:gd name="connsiteY37" fmla="*/ 1776046 h 2907323"/>
              <a:gd name="connsiteX38" fmla="*/ 474785 w 949569"/>
              <a:gd name="connsiteY38" fmla="*/ 1664677 h 2907323"/>
              <a:gd name="connsiteX39" fmla="*/ 474785 w 949569"/>
              <a:gd name="connsiteY39" fmla="*/ 1664677 h 2907323"/>
              <a:gd name="connsiteX40" fmla="*/ 422031 w 949569"/>
              <a:gd name="connsiteY40" fmla="*/ 1664677 h 2907323"/>
              <a:gd name="connsiteX41" fmla="*/ 422031 w 949569"/>
              <a:gd name="connsiteY41" fmla="*/ 1096107 h 2907323"/>
              <a:gd name="connsiteX42" fmla="*/ 709246 w 949569"/>
              <a:gd name="connsiteY42" fmla="*/ 1096107 h 2907323"/>
              <a:gd name="connsiteX43" fmla="*/ 709246 w 949569"/>
              <a:gd name="connsiteY43" fmla="*/ 1594338 h 2907323"/>
              <a:gd name="connsiteX44" fmla="*/ 949569 w 949569"/>
              <a:gd name="connsiteY44" fmla="*/ 1582615 h 290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49569" h="2907323">
                <a:moveTo>
                  <a:pt x="949569" y="1582615"/>
                </a:moveTo>
                <a:lnTo>
                  <a:pt x="949569" y="1295400"/>
                </a:lnTo>
                <a:lnTo>
                  <a:pt x="949569" y="1295400"/>
                </a:lnTo>
                <a:lnTo>
                  <a:pt x="949569" y="1201615"/>
                </a:lnTo>
                <a:lnTo>
                  <a:pt x="943708" y="1195754"/>
                </a:lnTo>
                <a:lnTo>
                  <a:pt x="943708" y="844061"/>
                </a:lnTo>
                <a:lnTo>
                  <a:pt x="838200" y="844061"/>
                </a:lnTo>
                <a:lnTo>
                  <a:pt x="838200" y="674077"/>
                </a:lnTo>
                <a:lnTo>
                  <a:pt x="838200" y="674077"/>
                </a:lnTo>
                <a:lnTo>
                  <a:pt x="791308" y="674077"/>
                </a:lnTo>
                <a:lnTo>
                  <a:pt x="791308" y="269630"/>
                </a:lnTo>
                <a:lnTo>
                  <a:pt x="861646" y="269630"/>
                </a:lnTo>
                <a:lnTo>
                  <a:pt x="861646" y="0"/>
                </a:lnTo>
                <a:lnTo>
                  <a:pt x="199292" y="0"/>
                </a:lnTo>
                <a:lnTo>
                  <a:pt x="199292" y="2069123"/>
                </a:lnTo>
                <a:lnTo>
                  <a:pt x="29308" y="2069123"/>
                </a:lnTo>
                <a:lnTo>
                  <a:pt x="29308" y="2239107"/>
                </a:lnTo>
                <a:lnTo>
                  <a:pt x="0" y="2368061"/>
                </a:lnTo>
                <a:lnTo>
                  <a:pt x="23446" y="2455984"/>
                </a:lnTo>
                <a:lnTo>
                  <a:pt x="58615" y="2526323"/>
                </a:lnTo>
                <a:lnTo>
                  <a:pt x="93785" y="2555630"/>
                </a:lnTo>
                <a:lnTo>
                  <a:pt x="123092" y="2584938"/>
                </a:lnTo>
                <a:lnTo>
                  <a:pt x="216877" y="2596661"/>
                </a:lnTo>
                <a:lnTo>
                  <a:pt x="0" y="2596661"/>
                </a:lnTo>
                <a:lnTo>
                  <a:pt x="0" y="2907323"/>
                </a:lnTo>
                <a:lnTo>
                  <a:pt x="527538" y="2907323"/>
                </a:lnTo>
                <a:lnTo>
                  <a:pt x="527538" y="2596661"/>
                </a:lnTo>
                <a:lnTo>
                  <a:pt x="322385" y="2596661"/>
                </a:lnTo>
                <a:lnTo>
                  <a:pt x="392723" y="2561492"/>
                </a:lnTo>
                <a:lnTo>
                  <a:pt x="439615" y="2502877"/>
                </a:lnTo>
                <a:lnTo>
                  <a:pt x="480646" y="2420815"/>
                </a:lnTo>
                <a:lnTo>
                  <a:pt x="504092" y="2344615"/>
                </a:lnTo>
                <a:lnTo>
                  <a:pt x="515815" y="2280138"/>
                </a:lnTo>
                <a:lnTo>
                  <a:pt x="468923" y="2203938"/>
                </a:lnTo>
                <a:lnTo>
                  <a:pt x="468923" y="2074984"/>
                </a:lnTo>
                <a:lnTo>
                  <a:pt x="427892" y="2074984"/>
                </a:lnTo>
                <a:lnTo>
                  <a:pt x="427892" y="1776046"/>
                </a:lnTo>
                <a:lnTo>
                  <a:pt x="474785" y="1776046"/>
                </a:lnTo>
                <a:lnTo>
                  <a:pt x="474785" y="1664677"/>
                </a:lnTo>
                <a:lnTo>
                  <a:pt x="474785" y="1664677"/>
                </a:lnTo>
                <a:lnTo>
                  <a:pt x="422031" y="1664677"/>
                </a:lnTo>
                <a:lnTo>
                  <a:pt x="422031" y="1096107"/>
                </a:lnTo>
                <a:lnTo>
                  <a:pt x="709246" y="1096107"/>
                </a:lnTo>
                <a:lnTo>
                  <a:pt x="709246" y="1594338"/>
                </a:lnTo>
                <a:lnTo>
                  <a:pt x="949569" y="1582615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5"/>
          <p:cNvSpPr/>
          <p:nvPr/>
        </p:nvSpPr>
        <p:spPr>
          <a:xfrm>
            <a:off x="2385646" y="2254954"/>
            <a:ext cx="1805354" cy="2520461"/>
          </a:xfrm>
          <a:custGeom>
            <a:avLst/>
            <a:gdLst>
              <a:gd name="connsiteX0" fmla="*/ 257908 w 1805354"/>
              <a:gd name="connsiteY0" fmla="*/ 2520461 h 2520461"/>
              <a:gd name="connsiteX1" fmla="*/ 257908 w 1805354"/>
              <a:gd name="connsiteY1" fmla="*/ 263769 h 2520461"/>
              <a:gd name="connsiteX2" fmla="*/ 310662 w 1805354"/>
              <a:gd name="connsiteY2" fmla="*/ 263769 h 2520461"/>
              <a:gd name="connsiteX3" fmla="*/ 357554 w 1805354"/>
              <a:gd name="connsiteY3" fmla="*/ 263769 h 2520461"/>
              <a:gd name="connsiteX4" fmla="*/ 357554 w 1805354"/>
              <a:gd name="connsiteY4" fmla="*/ 41031 h 2520461"/>
              <a:gd name="connsiteX5" fmla="*/ 463062 w 1805354"/>
              <a:gd name="connsiteY5" fmla="*/ 41031 h 2520461"/>
              <a:gd name="connsiteX6" fmla="*/ 1471246 w 1805354"/>
              <a:gd name="connsiteY6" fmla="*/ 41031 h 2520461"/>
              <a:gd name="connsiteX7" fmla="*/ 1471246 w 1805354"/>
              <a:gd name="connsiteY7" fmla="*/ 726831 h 2520461"/>
              <a:gd name="connsiteX8" fmla="*/ 1406769 w 1805354"/>
              <a:gd name="connsiteY8" fmla="*/ 726831 h 2520461"/>
              <a:gd name="connsiteX9" fmla="*/ 1406769 w 1805354"/>
              <a:gd name="connsiteY9" fmla="*/ 967154 h 2520461"/>
              <a:gd name="connsiteX10" fmla="*/ 1465385 w 1805354"/>
              <a:gd name="connsiteY10" fmla="*/ 967154 h 2520461"/>
              <a:gd name="connsiteX11" fmla="*/ 1465385 w 1805354"/>
              <a:gd name="connsiteY11" fmla="*/ 1031631 h 2520461"/>
              <a:gd name="connsiteX12" fmla="*/ 1518139 w 1805354"/>
              <a:gd name="connsiteY12" fmla="*/ 1031631 h 2520461"/>
              <a:gd name="connsiteX13" fmla="*/ 1518139 w 1805354"/>
              <a:gd name="connsiteY13" fmla="*/ 1078523 h 2520461"/>
              <a:gd name="connsiteX14" fmla="*/ 1805354 w 1805354"/>
              <a:gd name="connsiteY14" fmla="*/ 1078523 h 2520461"/>
              <a:gd name="connsiteX15" fmla="*/ 1805354 w 1805354"/>
              <a:gd name="connsiteY15" fmla="*/ 703384 h 2520461"/>
              <a:gd name="connsiteX16" fmla="*/ 1529862 w 1805354"/>
              <a:gd name="connsiteY16" fmla="*/ 703384 h 2520461"/>
              <a:gd name="connsiteX17" fmla="*/ 1529862 w 1805354"/>
              <a:gd name="connsiteY17" fmla="*/ 263769 h 2520461"/>
              <a:gd name="connsiteX18" fmla="*/ 1705708 w 1805354"/>
              <a:gd name="connsiteY18" fmla="*/ 263769 h 2520461"/>
              <a:gd name="connsiteX19" fmla="*/ 1705708 w 1805354"/>
              <a:gd name="connsiteY19" fmla="*/ 0 h 2520461"/>
              <a:gd name="connsiteX20" fmla="*/ 82062 w 1805354"/>
              <a:gd name="connsiteY20" fmla="*/ 0 h 2520461"/>
              <a:gd name="connsiteX21" fmla="*/ 82062 w 1805354"/>
              <a:gd name="connsiteY21" fmla="*/ 257907 h 2520461"/>
              <a:gd name="connsiteX22" fmla="*/ 181708 w 1805354"/>
              <a:gd name="connsiteY22" fmla="*/ 257907 h 2520461"/>
              <a:gd name="connsiteX23" fmla="*/ 181708 w 1805354"/>
              <a:gd name="connsiteY23" fmla="*/ 1793631 h 2520461"/>
              <a:gd name="connsiteX24" fmla="*/ 0 w 1805354"/>
              <a:gd name="connsiteY24" fmla="*/ 1793631 h 2520461"/>
              <a:gd name="connsiteX25" fmla="*/ 0 w 1805354"/>
              <a:gd name="connsiteY25" fmla="*/ 1793631 h 2520461"/>
              <a:gd name="connsiteX26" fmla="*/ 181708 w 1805354"/>
              <a:gd name="connsiteY26" fmla="*/ 1793631 h 2520461"/>
              <a:gd name="connsiteX27" fmla="*/ 181708 w 1805354"/>
              <a:gd name="connsiteY27" fmla="*/ 2203938 h 2520461"/>
              <a:gd name="connsiteX28" fmla="*/ 123092 w 1805354"/>
              <a:gd name="connsiteY28" fmla="*/ 2203938 h 2520461"/>
              <a:gd name="connsiteX29" fmla="*/ 123092 w 1805354"/>
              <a:gd name="connsiteY29" fmla="*/ 2350477 h 2520461"/>
              <a:gd name="connsiteX30" fmla="*/ 169985 w 1805354"/>
              <a:gd name="connsiteY30" fmla="*/ 2350477 h 2520461"/>
              <a:gd name="connsiteX31" fmla="*/ 169985 w 1805354"/>
              <a:gd name="connsiteY31" fmla="*/ 2514600 h 2520461"/>
              <a:gd name="connsiteX32" fmla="*/ 257908 w 1805354"/>
              <a:gd name="connsiteY32" fmla="*/ 2520461 h 2520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05354" h="2520461">
                <a:moveTo>
                  <a:pt x="257908" y="2520461"/>
                </a:moveTo>
                <a:lnTo>
                  <a:pt x="257908" y="263769"/>
                </a:lnTo>
                <a:lnTo>
                  <a:pt x="310662" y="263769"/>
                </a:lnTo>
                <a:lnTo>
                  <a:pt x="357554" y="263769"/>
                </a:lnTo>
                <a:lnTo>
                  <a:pt x="357554" y="41031"/>
                </a:lnTo>
                <a:lnTo>
                  <a:pt x="463062" y="41031"/>
                </a:lnTo>
                <a:lnTo>
                  <a:pt x="1471246" y="41031"/>
                </a:lnTo>
                <a:lnTo>
                  <a:pt x="1471246" y="726831"/>
                </a:lnTo>
                <a:lnTo>
                  <a:pt x="1406769" y="726831"/>
                </a:lnTo>
                <a:lnTo>
                  <a:pt x="1406769" y="967154"/>
                </a:lnTo>
                <a:lnTo>
                  <a:pt x="1465385" y="967154"/>
                </a:lnTo>
                <a:lnTo>
                  <a:pt x="1465385" y="1031631"/>
                </a:lnTo>
                <a:lnTo>
                  <a:pt x="1518139" y="1031631"/>
                </a:lnTo>
                <a:lnTo>
                  <a:pt x="1518139" y="1078523"/>
                </a:lnTo>
                <a:lnTo>
                  <a:pt x="1805354" y="1078523"/>
                </a:lnTo>
                <a:lnTo>
                  <a:pt x="1805354" y="703384"/>
                </a:lnTo>
                <a:lnTo>
                  <a:pt x="1529862" y="703384"/>
                </a:lnTo>
                <a:lnTo>
                  <a:pt x="1529862" y="263769"/>
                </a:lnTo>
                <a:lnTo>
                  <a:pt x="1705708" y="263769"/>
                </a:lnTo>
                <a:lnTo>
                  <a:pt x="1705708" y="0"/>
                </a:lnTo>
                <a:lnTo>
                  <a:pt x="82062" y="0"/>
                </a:lnTo>
                <a:lnTo>
                  <a:pt x="82062" y="257907"/>
                </a:lnTo>
                <a:lnTo>
                  <a:pt x="181708" y="257907"/>
                </a:lnTo>
                <a:lnTo>
                  <a:pt x="181708" y="1793631"/>
                </a:lnTo>
                <a:lnTo>
                  <a:pt x="0" y="1793631"/>
                </a:lnTo>
                <a:lnTo>
                  <a:pt x="0" y="1793631"/>
                </a:lnTo>
                <a:lnTo>
                  <a:pt x="181708" y="1793631"/>
                </a:lnTo>
                <a:lnTo>
                  <a:pt x="181708" y="2203938"/>
                </a:lnTo>
                <a:lnTo>
                  <a:pt x="123092" y="2203938"/>
                </a:lnTo>
                <a:lnTo>
                  <a:pt x="123092" y="2350477"/>
                </a:lnTo>
                <a:lnTo>
                  <a:pt x="169985" y="2350477"/>
                </a:lnTo>
                <a:lnTo>
                  <a:pt x="169985" y="2514600"/>
                </a:lnTo>
                <a:lnTo>
                  <a:pt x="257908" y="2520461"/>
                </a:lnTo>
                <a:close/>
              </a:path>
            </a:pathLst>
          </a:custGeom>
          <a:solidFill>
            <a:schemeClr val="accent3"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22"/>
          <p:cNvSpPr/>
          <p:nvPr/>
        </p:nvSpPr>
        <p:spPr>
          <a:xfrm>
            <a:off x="4427316" y="2175341"/>
            <a:ext cx="2650603" cy="3397169"/>
          </a:xfrm>
          <a:custGeom>
            <a:avLst/>
            <a:gdLst>
              <a:gd name="connsiteX0" fmla="*/ 434051 w 2650603"/>
              <a:gd name="connsiteY0" fmla="*/ 2633240 h 3397169"/>
              <a:gd name="connsiteX1" fmla="*/ 434051 w 2650603"/>
              <a:gd name="connsiteY1" fmla="*/ 3397169 h 3397169"/>
              <a:gd name="connsiteX2" fmla="*/ 0 w 2650603"/>
              <a:gd name="connsiteY2" fmla="*/ 3397169 h 3397169"/>
              <a:gd name="connsiteX3" fmla="*/ 0 w 2650603"/>
              <a:gd name="connsiteY3" fmla="*/ 3044141 h 3397169"/>
              <a:gd name="connsiteX4" fmla="*/ 104173 w 2650603"/>
              <a:gd name="connsiteY4" fmla="*/ 2934182 h 3397169"/>
              <a:gd name="connsiteX5" fmla="*/ 144684 w 2650603"/>
              <a:gd name="connsiteY5" fmla="*/ 2974693 h 3397169"/>
              <a:gd name="connsiteX6" fmla="*/ 306730 w 2650603"/>
              <a:gd name="connsiteY6" fmla="*/ 2812648 h 3397169"/>
              <a:gd name="connsiteX7" fmla="*/ 225707 w 2650603"/>
              <a:gd name="connsiteY7" fmla="*/ 2737412 h 3397169"/>
              <a:gd name="connsiteX8" fmla="*/ 225707 w 2650603"/>
              <a:gd name="connsiteY8" fmla="*/ 115747 h 3397169"/>
              <a:gd name="connsiteX9" fmla="*/ 353028 w 2650603"/>
              <a:gd name="connsiteY9" fmla="*/ 109959 h 3397169"/>
              <a:gd name="connsiteX10" fmla="*/ 2089231 w 2650603"/>
              <a:gd name="connsiteY10" fmla="*/ 109959 h 3397169"/>
              <a:gd name="connsiteX11" fmla="*/ 2089231 w 2650603"/>
              <a:gd name="connsiteY11" fmla="*/ 0 h 3397169"/>
              <a:gd name="connsiteX12" fmla="*/ 2650603 w 2650603"/>
              <a:gd name="connsiteY12" fmla="*/ 0 h 3397169"/>
              <a:gd name="connsiteX13" fmla="*/ 2650603 w 2650603"/>
              <a:gd name="connsiteY13" fmla="*/ 491924 h 3397169"/>
              <a:gd name="connsiteX14" fmla="*/ 405114 w 2650603"/>
              <a:gd name="connsiteY14" fmla="*/ 491924 h 3397169"/>
              <a:gd name="connsiteX15" fmla="*/ 434051 w 2650603"/>
              <a:gd name="connsiteY15" fmla="*/ 2633240 h 339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50603" h="3397169">
                <a:moveTo>
                  <a:pt x="434051" y="2633240"/>
                </a:moveTo>
                <a:lnTo>
                  <a:pt x="434051" y="3397169"/>
                </a:lnTo>
                <a:lnTo>
                  <a:pt x="0" y="3397169"/>
                </a:lnTo>
                <a:lnTo>
                  <a:pt x="0" y="3044141"/>
                </a:lnTo>
                <a:lnTo>
                  <a:pt x="104173" y="2934182"/>
                </a:lnTo>
                <a:lnTo>
                  <a:pt x="144684" y="2974693"/>
                </a:lnTo>
                <a:lnTo>
                  <a:pt x="306730" y="2812648"/>
                </a:lnTo>
                <a:lnTo>
                  <a:pt x="225707" y="2737412"/>
                </a:lnTo>
                <a:lnTo>
                  <a:pt x="225707" y="115747"/>
                </a:lnTo>
                <a:cubicBezTo>
                  <a:pt x="349168" y="109867"/>
                  <a:pt x="306684" y="109959"/>
                  <a:pt x="353028" y="109959"/>
                </a:cubicBezTo>
                <a:lnTo>
                  <a:pt x="2089231" y="109959"/>
                </a:lnTo>
                <a:lnTo>
                  <a:pt x="2089231" y="0"/>
                </a:lnTo>
                <a:lnTo>
                  <a:pt x="2650603" y="0"/>
                </a:lnTo>
                <a:lnTo>
                  <a:pt x="2650603" y="491924"/>
                </a:lnTo>
                <a:lnTo>
                  <a:pt x="405114" y="491924"/>
                </a:lnTo>
                <a:lnTo>
                  <a:pt x="434051" y="2633240"/>
                </a:lnTo>
                <a:close/>
              </a:path>
            </a:pathLst>
          </a:custGeom>
          <a:solidFill>
            <a:schemeClr val="accent2">
              <a:alpha val="28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05194" y="5152880"/>
            <a:ext cx="638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1’-10”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</a:rPr>
              <a:t>Aisle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14587" y="3676331"/>
            <a:ext cx="638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1’-10”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</a:rPr>
              <a:t>Aisle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89294" y="5588912"/>
            <a:ext cx="773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RF Zone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84501" y="5189221"/>
            <a:ext cx="92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/>
              <a:t>LCW Zone</a:t>
            </a:r>
          </a:p>
        </p:txBody>
      </p:sp>
    </p:spTree>
    <p:extLst>
      <p:ext uri="{BB962C8B-B14F-4D97-AF65-F5344CB8AC3E}">
        <p14:creationId xmlns:p14="http://schemas.microsoft.com/office/powerpoint/2010/main" val="1320316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Tunnel Plan (WBS 121.5.6)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5042402"/>
            <a:ext cx="34709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Plan at Enclosure Level</a:t>
            </a: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265636"/>
            <a:ext cx="8616148" cy="3767863"/>
          </a:xfrm>
          <a:prstGeom prst="rect">
            <a:avLst/>
          </a:prstGeo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924000" y="5164664"/>
            <a:ext cx="4218732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rgbClr val="C00000"/>
                </a:solidFill>
              </a:rPr>
              <a:t>FRS Section 5 (Facility Scope):</a:t>
            </a:r>
          </a:p>
          <a:p>
            <a:r>
              <a:rPr lang="en-US" sz="1400" i="1" dirty="0">
                <a:solidFill>
                  <a:srgbClr val="C00000"/>
                </a:solidFill>
              </a:rPr>
              <a:t>The linac enclosure will be constructed with a length to accommodate two (2) HB650 cryomodules beyond the nominal compliment required for 800 MeV</a:t>
            </a:r>
          </a:p>
        </p:txBody>
      </p:sp>
      <p:sp>
        <p:nvSpPr>
          <p:cNvPr id="12" name="Rounded Rectangle 7"/>
          <p:cNvSpPr/>
          <p:nvPr/>
        </p:nvSpPr>
        <p:spPr>
          <a:xfrm>
            <a:off x="1983105" y="2705100"/>
            <a:ext cx="1285875" cy="695325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088800" y="3400425"/>
            <a:ext cx="835200" cy="184327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295260" y="2953921"/>
            <a:ext cx="5036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~75’</a:t>
            </a:r>
          </a:p>
        </p:txBody>
      </p:sp>
    </p:spTree>
    <p:extLst>
      <p:ext uri="{BB962C8B-B14F-4D97-AF65-F5344CB8AC3E}">
        <p14:creationId xmlns:p14="http://schemas.microsoft.com/office/powerpoint/2010/main" val="4113919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Shielding Considerations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70" y="2820875"/>
            <a:ext cx="6298343" cy="329350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7307263" y="3733800"/>
            <a:ext cx="80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6’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60327" y="3750617"/>
            <a:ext cx="80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17.5’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13463" y="3733799"/>
            <a:ext cx="80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7.5’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63377" y="3750617"/>
            <a:ext cx="80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18.5’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02770" y="3848100"/>
            <a:ext cx="13847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18.5’</a:t>
            </a:r>
          </a:p>
          <a:p>
            <a:r>
              <a:rPr lang="en-US" sz="1400" dirty="0">
                <a:solidFill>
                  <a:schemeClr val="accent3"/>
                </a:solidFill>
              </a:rPr>
              <a:t>(transport line and absorber)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01956"/>
            <a:ext cx="3758878" cy="28191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4265271" y="1018572"/>
            <a:ext cx="4172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Preliminary Shielding Depths shown below.  </a:t>
            </a:r>
            <a:r>
              <a:rPr lang="en-US" b="1" u="sng" dirty="0">
                <a:solidFill>
                  <a:srgbClr val="C00000"/>
                </a:solidFill>
              </a:rPr>
              <a:t>Further analysis required</a:t>
            </a:r>
            <a:r>
              <a:rPr lang="en-US" dirty="0">
                <a:solidFill>
                  <a:schemeClr val="accent3"/>
                </a:solidFill>
              </a:rPr>
              <a:t>, especially at the Booster.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2421" y="6088755"/>
            <a:ext cx="3229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 D. </a:t>
            </a:r>
            <a:r>
              <a:rPr lang="en-US" sz="10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Cossairt</a:t>
            </a:r>
            <a:r>
              <a:rPr lang="en-US" sz="1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T. Leveling and M. Quinn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3344" y="3798666"/>
            <a:ext cx="221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Used the 10W/m curve for the conceptual design</a:t>
            </a:r>
          </a:p>
        </p:txBody>
      </p:sp>
    </p:spTree>
    <p:extLst>
      <p:ext uri="{BB962C8B-B14F-4D97-AF65-F5344CB8AC3E}">
        <p14:creationId xmlns:p14="http://schemas.microsoft.com/office/powerpoint/2010/main" val="2832384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and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chemeClr val="accent2"/>
                </a:solidFill>
              </a:rPr>
              <a:t>Charge 1:</a:t>
            </a:r>
          </a:p>
          <a:p>
            <a:r>
              <a:rPr lang="en-US" i="1" dirty="0">
                <a:solidFill>
                  <a:schemeClr val="accent2"/>
                </a:solidFill>
              </a:rPr>
              <a:t>Does the acquisition strategy document a carefully considered analysis of alternatives that supports the preferred alternative? </a:t>
            </a:r>
          </a:p>
          <a:p>
            <a:r>
              <a:rPr lang="en-US" i="1" dirty="0">
                <a:solidFill>
                  <a:schemeClr val="accent2"/>
                </a:solidFill>
              </a:rPr>
              <a:t>Does the conceptual design satisfy the performance requirements?</a:t>
            </a:r>
          </a:p>
          <a:p>
            <a:r>
              <a:rPr lang="en-US" i="1" dirty="0">
                <a:solidFill>
                  <a:schemeClr val="accent2"/>
                </a:solidFill>
              </a:rPr>
              <a:t>Does the conceptual design support the stated cost range and duration?</a:t>
            </a:r>
          </a:p>
          <a:p>
            <a:pPr marL="0" indent="0">
              <a:buNone/>
            </a:pP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67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Gallery Plan (WBS 121.5.7)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29584"/>
            <a:ext cx="8462963" cy="2722405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73" y="3779616"/>
            <a:ext cx="4155457" cy="2345739"/>
          </a:xfrm>
          <a:prstGeom prst="rect">
            <a:avLst/>
          </a:prstGeo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38" y="3779616"/>
            <a:ext cx="3570762" cy="2342017"/>
          </a:xfrm>
          <a:prstGeom prst="rect">
            <a:avLst/>
          </a:prstGeo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Freeform 1"/>
          <p:cNvSpPr/>
          <p:nvPr/>
        </p:nvSpPr>
        <p:spPr>
          <a:xfrm>
            <a:off x="566738" y="2433946"/>
            <a:ext cx="7863901" cy="918854"/>
          </a:xfrm>
          <a:custGeom>
            <a:avLst/>
            <a:gdLst>
              <a:gd name="connsiteX0" fmla="*/ 0 w 8124825"/>
              <a:gd name="connsiteY0" fmla="*/ 547688 h 1009650"/>
              <a:gd name="connsiteX1" fmla="*/ 6386512 w 8124825"/>
              <a:gd name="connsiteY1" fmla="*/ 547688 h 1009650"/>
              <a:gd name="connsiteX2" fmla="*/ 6386512 w 8124825"/>
              <a:gd name="connsiteY2" fmla="*/ 1009650 h 1009650"/>
              <a:gd name="connsiteX3" fmla="*/ 8124825 w 8124825"/>
              <a:gd name="connsiteY3" fmla="*/ 1009650 h 1009650"/>
              <a:gd name="connsiteX4" fmla="*/ 8124825 w 8124825"/>
              <a:gd name="connsiteY4" fmla="*/ 495300 h 1009650"/>
              <a:gd name="connsiteX5" fmla="*/ 7634287 w 8124825"/>
              <a:gd name="connsiteY5" fmla="*/ 495300 h 1009650"/>
              <a:gd name="connsiteX6" fmla="*/ 7634287 w 8124825"/>
              <a:gd name="connsiteY6" fmla="*/ 0 h 1009650"/>
              <a:gd name="connsiteX7" fmla="*/ 6376987 w 8124825"/>
              <a:gd name="connsiteY7" fmla="*/ 0 h 1009650"/>
              <a:gd name="connsiteX8" fmla="*/ 6376987 w 8124825"/>
              <a:gd name="connsiteY8" fmla="*/ 23813 h 1009650"/>
              <a:gd name="connsiteX9" fmla="*/ 23812 w 8124825"/>
              <a:gd name="connsiteY9" fmla="*/ 23813 h 1009650"/>
              <a:gd name="connsiteX10" fmla="*/ 0 w 8124825"/>
              <a:gd name="connsiteY10" fmla="*/ 547688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24825" h="1009650">
                <a:moveTo>
                  <a:pt x="0" y="547688"/>
                </a:moveTo>
                <a:lnTo>
                  <a:pt x="6386512" y="547688"/>
                </a:lnTo>
                <a:lnTo>
                  <a:pt x="6386512" y="1009650"/>
                </a:lnTo>
                <a:lnTo>
                  <a:pt x="8124825" y="1009650"/>
                </a:lnTo>
                <a:lnTo>
                  <a:pt x="8124825" y="495300"/>
                </a:lnTo>
                <a:lnTo>
                  <a:pt x="7634287" y="495300"/>
                </a:lnTo>
                <a:lnTo>
                  <a:pt x="7634287" y="0"/>
                </a:lnTo>
                <a:lnTo>
                  <a:pt x="6376987" y="0"/>
                </a:lnTo>
                <a:lnTo>
                  <a:pt x="6376987" y="23813"/>
                </a:lnTo>
                <a:lnTo>
                  <a:pt x="23812" y="23813"/>
                </a:lnTo>
                <a:lnTo>
                  <a:pt x="0" y="547688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1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2561" y="6121633"/>
            <a:ext cx="34709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Cross Section Looking South at Waveguide Penetrations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88238" y="6110868"/>
            <a:ext cx="34709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Cross Section Looking South at Coax Penetrations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47010" y="4246284"/>
            <a:ext cx="1734420" cy="853440"/>
          </a:xfrm>
          <a:prstGeom prst="rect">
            <a:avLst/>
          </a:prstGeom>
          <a:solidFill>
            <a:schemeClr val="tx1">
              <a:lumMod val="20000"/>
              <a:lumOff val="80000"/>
              <a:alpha val="1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34486" y="4330328"/>
            <a:ext cx="1495114" cy="751923"/>
          </a:xfrm>
          <a:prstGeom prst="rect">
            <a:avLst/>
          </a:prstGeom>
          <a:solidFill>
            <a:schemeClr val="tx1">
              <a:lumMod val="20000"/>
              <a:lumOff val="80000"/>
              <a:alpha val="1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11856" y="5378684"/>
            <a:ext cx="937697" cy="658713"/>
          </a:xfrm>
          <a:prstGeom prst="rect">
            <a:avLst/>
          </a:prstGeom>
          <a:solidFill>
            <a:schemeClr val="accent4">
              <a:lumMod val="60000"/>
              <a:lumOff val="40000"/>
              <a:alpha val="1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078520" y="5378684"/>
            <a:ext cx="1033512" cy="692936"/>
          </a:xfrm>
          <a:prstGeom prst="rect">
            <a:avLst/>
          </a:prstGeom>
          <a:solidFill>
            <a:schemeClr val="accent4">
              <a:lumMod val="60000"/>
              <a:lumOff val="40000"/>
              <a:alpha val="1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7"/>
          <p:cNvSpPr/>
          <p:nvPr/>
        </p:nvSpPr>
        <p:spPr>
          <a:xfrm>
            <a:off x="860833" y="2340982"/>
            <a:ext cx="1188720" cy="624907"/>
          </a:xfrm>
          <a:prstGeom prst="roundRect">
            <a:avLst/>
          </a:prstGeom>
          <a:solidFill>
            <a:srgbClr val="FFFF00">
              <a:alpha val="20000"/>
            </a:srgbClr>
          </a:solidFill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Transfer Line (WBS 121.5.8)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88855"/>
            <a:ext cx="7511880" cy="5196538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925268" y="5337559"/>
            <a:ext cx="4218732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rgbClr val="C00000"/>
                </a:solidFill>
              </a:rPr>
              <a:t>FRS Integration and Upgradability:</a:t>
            </a:r>
          </a:p>
          <a:p>
            <a:r>
              <a:rPr lang="en-US" sz="1400" dirty="0">
                <a:solidFill>
                  <a:srgbClr val="C00000"/>
                </a:solidFill>
              </a:rPr>
              <a:t>I2: </a:t>
            </a:r>
            <a:r>
              <a:rPr lang="en-US" sz="1400" i="1" dirty="0">
                <a:solidFill>
                  <a:srgbClr val="C00000"/>
                </a:solidFill>
              </a:rPr>
              <a:t>The siting of the PIP-II facility will be consistent with future upgrades to provide 100 kW beams to the Mu2e hall on the Muon Campus</a:t>
            </a:r>
          </a:p>
        </p:txBody>
      </p:sp>
    </p:spTree>
    <p:extLst>
      <p:ext uri="{BB962C8B-B14F-4D97-AF65-F5344CB8AC3E}">
        <p14:creationId xmlns:p14="http://schemas.microsoft.com/office/powerpoint/2010/main" val="295312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Connection (WBS 121.5.9)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0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82371"/>
            <a:ext cx="7188810" cy="5400507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" t="-1" r="-1" b="25154"/>
          <a:stretch/>
        </p:blipFill>
        <p:spPr>
          <a:xfrm>
            <a:off x="6176406" y="1209097"/>
            <a:ext cx="2883447" cy="1641026"/>
          </a:xfrm>
          <a:prstGeom prst="rect">
            <a:avLst/>
          </a:prstGeo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149920" y="2833315"/>
            <a:ext cx="2936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Looking Northeast Towards Booster Tower Southeast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5514" y="1150310"/>
            <a:ext cx="3641286" cy="1169551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rgbClr val="C00000"/>
                </a:solidFill>
              </a:rPr>
              <a:t>FRS Integration and Upgradability:</a:t>
            </a:r>
          </a:p>
          <a:p>
            <a:r>
              <a:rPr lang="en-US" sz="1400" dirty="0">
                <a:solidFill>
                  <a:srgbClr val="C00000"/>
                </a:solidFill>
              </a:rPr>
              <a:t>I4: </a:t>
            </a:r>
            <a:r>
              <a:rPr lang="en-US" sz="1400" i="1" dirty="0">
                <a:solidFill>
                  <a:srgbClr val="C00000"/>
                </a:solidFill>
              </a:rPr>
              <a:t>The SC Linac will be constructed in a manner that allows installation and commissioning without interruption to ongoing accelerator operations</a:t>
            </a:r>
          </a:p>
        </p:txBody>
      </p:sp>
    </p:spTree>
    <p:extLst>
      <p:ext uri="{BB962C8B-B14F-4D97-AF65-F5344CB8AC3E}">
        <p14:creationId xmlns:p14="http://schemas.microsoft.com/office/powerpoint/2010/main" val="554611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 Plant Building (WBS 121.5.3)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5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5" y="1466472"/>
            <a:ext cx="8794945" cy="4456105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2278795" y="4800360"/>
            <a:ext cx="4504049" cy="10747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6"/>
          <p:cNvSpPr/>
          <p:nvPr/>
        </p:nvSpPr>
        <p:spPr>
          <a:xfrm>
            <a:off x="2165981" y="3505950"/>
            <a:ext cx="3728852" cy="1062841"/>
          </a:xfrm>
          <a:custGeom>
            <a:avLst/>
            <a:gdLst>
              <a:gd name="connsiteX0" fmla="*/ 11875 w 3728852"/>
              <a:gd name="connsiteY0" fmla="*/ 469075 h 1062841"/>
              <a:gd name="connsiteX1" fmla="*/ 350322 w 3728852"/>
              <a:gd name="connsiteY1" fmla="*/ 469075 h 1062841"/>
              <a:gd name="connsiteX2" fmla="*/ 350322 w 3728852"/>
              <a:gd name="connsiteY2" fmla="*/ 1050966 h 1062841"/>
              <a:gd name="connsiteX3" fmla="*/ 570015 w 3728852"/>
              <a:gd name="connsiteY3" fmla="*/ 1062841 h 1062841"/>
              <a:gd name="connsiteX4" fmla="*/ 3728852 w 3728852"/>
              <a:gd name="connsiteY4" fmla="*/ 1062841 h 1062841"/>
              <a:gd name="connsiteX5" fmla="*/ 3728852 w 3728852"/>
              <a:gd name="connsiteY5" fmla="*/ 0 h 1062841"/>
              <a:gd name="connsiteX6" fmla="*/ 0 w 3728852"/>
              <a:gd name="connsiteY6" fmla="*/ 0 h 1062841"/>
              <a:gd name="connsiteX7" fmla="*/ 11875 w 3728852"/>
              <a:gd name="connsiteY7" fmla="*/ 469075 h 1062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8852" h="1062841">
                <a:moveTo>
                  <a:pt x="11875" y="469075"/>
                </a:moveTo>
                <a:lnTo>
                  <a:pt x="350322" y="469075"/>
                </a:lnTo>
                <a:lnTo>
                  <a:pt x="350322" y="1050966"/>
                </a:lnTo>
                <a:lnTo>
                  <a:pt x="570015" y="1062841"/>
                </a:lnTo>
                <a:lnTo>
                  <a:pt x="3728852" y="1062841"/>
                </a:lnTo>
                <a:lnTo>
                  <a:pt x="3728852" y="0"/>
                </a:lnTo>
                <a:lnTo>
                  <a:pt x="0" y="0"/>
                </a:lnTo>
                <a:lnTo>
                  <a:pt x="11875" y="46907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450989" y="4485557"/>
            <a:ext cx="2523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Warm Compressor Station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9275" y="5581937"/>
            <a:ext cx="1741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Cold Box Station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53661" y="3186253"/>
            <a:ext cx="1506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Tank Farm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82844" y="4480760"/>
            <a:ext cx="1820882" cy="892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/>
        </p:nvSpPr>
        <p:spPr>
          <a:xfrm>
            <a:off x="861646" y="3505200"/>
            <a:ext cx="1307123" cy="2133600"/>
          </a:xfrm>
          <a:custGeom>
            <a:avLst/>
            <a:gdLst>
              <a:gd name="connsiteX0" fmla="*/ 0 w 1307123"/>
              <a:gd name="connsiteY0" fmla="*/ 2133600 h 2133600"/>
              <a:gd name="connsiteX1" fmla="*/ 1307123 w 1307123"/>
              <a:gd name="connsiteY1" fmla="*/ 2133600 h 2133600"/>
              <a:gd name="connsiteX2" fmla="*/ 1307123 w 1307123"/>
              <a:gd name="connsiteY2" fmla="*/ 0 h 2133600"/>
              <a:gd name="connsiteX3" fmla="*/ 416169 w 1307123"/>
              <a:gd name="connsiteY3" fmla="*/ 0 h 2133600"/>
              <a:gd name="connsiteX4" fmla="*/ 416169 w 1307123"/>
              <a:gd name="connsiteY4" fmla="*/ 427892 h 2133600"/>
              <a:gd name="connsiteX5" fmla="*/ 0 w 1307123"/>
              <a:gd name="connsiteY5" fmla="*/ 427892 h 2133600"/>
              <a:gd name="connsiteX6" fmla="*/ 0 w 1307123"/>
              <a:gd name="connsiteY6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7123" h="2133600">
                <a:moveTo>
                  <a:pt x="0" y="2133600"/>
                </a:moveTo>
                <a:lnTo>
                  <a:pt x="1307123" y="2133600"/>
                </a:lnTo>
                <a:lnTo>
                  <a:pt x="1307123" y="0"/>
                </a:lnTo>
                <a:lnTo>
                  <a:pt x="416169" y="0"/>
                </a:lnTo>
                <a:lnTo>
                  <a:pt x="416169" y="427892"/>
                </a:lnTo>
                <a:lnTo>
                  <a:pt x="0" y="427892"/>
                </a:lnTo>
                <a:lnTo>
                  <a:pt x="0" y="213360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85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Plant Building (WBS 121.5.4)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14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900498"/>
            <a:ext cx="8822908" cy="5332113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Freeform 1"/>
          <p:cNvSpPr/>
          <p:nvPr/>
        </p:nvSpPr>
        <p:spPr>
          <a:xfrm>
            <a:off x="3324266" y="2408756"/>
            <a:ext cx="5029200" cy="2470068"/>
          </a:xfrm>
          <a:custGeom>
            <a:avLst/>
            <a:gdLst>
              <a:gd name="connsiteX0" fmla="*/ 0 w 5029200"/>
              <a:gd name="connsiteY0" fmla="*/ 0 h 2470068"/>
              <a:gd name="connsiteX1" fmla="*/ 0 w 5029200"/>
              <a:gd name="connsiteY1" fmla="*/ 2470068 h 2470068"/>
              <a:gd name="connsiteX2" fmla="*/ 53439 w 5029200"/>
              <a:gd name="connsiteY2" fmla="*/ 2464130 h 2470068"/>
              <a:gd name="connsiteX3" fmla="*/ 5029200 w 5029200"/>
              <a:gd name="connsiteY3" fmla="*/ 2464130 h 2470068"/>
              <a:gd name="connsiteX4" fmla="*/ 5029200 w 5029200"/>
              <a:gd name="connsiteY4" fmla="*/ 23751 h 2470068"/>
              <a:gd name="connsiteX5" fmla="*/ 0 w 5029200"/>
              <a:gd name="connsiteY5" fmla="*/ 0 h 2470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9200" h="2470068">
                <a:moveTo>
                  <a:pt x="0" y="0"/>
                </a:moveTo>
                <a:lnTo>
                  <a:pt x="0" y="2470068"/>
                </a:lnTo>
                <a:lnTo>
                  <a:pt x="53439" y="2464130"/>
                </a:lnTo>
                <a:lnTo>
                  <a:pt x="5029200" y="2464130"/>
                </a:lnTo>
                <a:lnTo>
                  <a:pt x="5029200" y="237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78244" y="3760563"/>
            <a:ext cx="2986645" cy="24720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35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Concept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10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" y="998228"/>
            <a:ext cx="7111842" cy="5229641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92549" y="989687"/>
            <a:ext cx="340977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rgbClr val="C00000"/>
                </a:solidFill>
              </a:rPr>
              <a:t>Base Design </a:t>
            </a:r>
          </a:p>
          <a:p>
            <a:r>
              <a:rPr lang="en-US" sz="1400" dirty="0">
                <a:solidFill>
                  <a:srgbClr val="C00000"/>
                </a:solidFill>
              </a:rPr>
              <a:t>Direct ICW flow through cryo compressors</a:t>
            </a:r>
            <a:endParaRPr lang="en-US" sz="1400" i="1" dirty="0">
              <a:solidFill>
                <a:srgbClr val="C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86076" y="1257300"/>
            <a:ext cx="1025524" cy="494756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31900" y="2762392"/>
            <a:ext cx="2927976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rgbClr val="C00000"/>
                </a:solidFill>
              </a:rPr>
              <a:t>Base Design</a:t>
            </a:r>
          </a:p>
          <a:p>
            <a:r>
              <a:rPr lang="en-US" sz="1400" dirty="0">
                <a:solidFill>
                  <a:srgbClr val="C00000"/>
                </a:solidFill>
              </a:rPr>
              <a:t>Cooling for pulsed mode.  </a:t>
            </a:r>
          </a:p>
          <a:p>
            <a:r>
              <a:rPr lang="en-US" sz="1400" dirty="0">
                <a:solidFill>
                  <a:srgbClr val="C00000"/>
                </a:solidFill>
              </a:rPr>
              <a:t>Additive Alternate for continuous wave cooling</a:t>
            </a:r>
            <a:endParaRPr lang="en-US" sz="1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015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Distribution Concept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" y="959984"/>
            <a:ext cx="7254172" cy="5246524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473325" y="2483636"/>
            <a:ext cx="149869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Manhole P71</a:t>
            </a:r>
            <a:endParaRPr lang="en-US" sz="1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392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Alternates Considered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Siting</a:t>
            </a:r>
          </a:p>
          <a:p>
            <a:r>
              <a:rPr lang="en-US" dirty="0"/>
              <a:t>ICW Cooling</a:t>
            </a:r>
          </a:p>
          <a:p>
            <a:r>
              <a:rPr lang="en-US" dirty="0"/>
              <a:t>Pulsed Mode vs. Continuous Wave Operation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955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Preconceptual Location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092200"/>
            <a:ext cx="7052375" cy="4563301"/>
          </a:xfrm>
          <a:prstGeom prst="rect">
            <a:avLst/>
          </a:prstGeo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50442" y="5736937"/>
            <a:ext cx="2523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2014 Location</a:t>
            </a:r>
          </a:p>
        </p:txBody>
      </p:sp>
    </p:spTree>
    <p:extLst>
      <p:ext uri="{BB962C8B-B14F-4D97-AF65-F5344CB8AC3E}">
        <p14:creationId xmlns:p14="http://schemas.microsoft.com/office/powerpoint/2010/main" val="3654284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Siting Considerations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22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93" y="1025699"/>
            <a:ext cx="7182156" cy="5163783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b="265"/>
          <a:stretch/>
        </p:blipFill>
        <p:spPr>
          <a:xfrm rot="19260000">
            <a:off x="6811975" y="1031414"/>
            <a:ext cx="1892301" cy="2067562"/>
          </a:xfrm>
          <a:prstGeom prst="rect">
            <a:avLst/>
          </a:prstGeo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6967849" y="2471414"/>
            <a:ext cx="1947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Existing Utilities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and Services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75113" y="4675773"/>
            <a:ext cx="4562415" cy="181588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rgbClr val="C00000"/>
                </a:solidFill>
              </a:rPr>
              <a:t>FRS Integration and Upgradability: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</a:rPr>
              <a:t>I1: Future RCS or Pulsed Linac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</a:rPr>
              <a:t>I2: Future 100 kW beam to Mu2e;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</a:rPr>
              <a:t>I4: Installation/Commissioning during ongoing operations</a:t>
            </a:r>
          </a:p>
          <a:p>
            <a:r>
              <a:rPr lang="en-US" sz="1400" u="sng" dirty="0">
                <a:solidFill>
                  <a:srgbClr val="C00000"/>
                </a:solidFill>
              </a:rPr>
              <a:t>FRS Section 5 (Facility Scope):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</a:rPr>
              <a:t>Linac length to accommodate two (2) additional HB650 cryomodules</a:t>
            </a:r>
          </a:p>
        </p:txBody>
      </p:sp>
      <p:sp>
        <p:nvSpPr>
          <p:cNvPr id="26" name="Oval 25"/>
          <p:cNvSpPr/>
          <p:nvPr/>
        </p:nvSpPr>
        <p:spPr>
          <a:xfrm>
            <a:off x="3774478" y="2471414"/>
            <a:ext cx="501889" cy="470809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396343" y="2530415"/>
            <a:ext cx="556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39453" y="4035131"/>
            <a:ext cx="556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I1</a:t>
            </a:r>
          </a:p>
        </p:txBody>
      </p:sp>
      <p:sp>
        <p:nvSpPr>
          <p:cNvPr id="29" name="Oval 28"/>
          <p:cNvSpPr/>
          <p:nvPr/>
        </p:nvSpPr>
        <p:spPr>
          <a:xfrm>
            <a:off x="4905356" y="3643585"/>
            <a:ext cx="501889" cy="470809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758776" y="3982983"/>
            <a:ext cx="556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92163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Conceptual Design Process</a:t>
            </a:r>
          </a:p>
          <a:p>
            <a:r>
              <a:rPr lang="en-US" dirty="0"/>
              <a:t>Alternates Investigated</a:t>
            </a:r>
          </a:p>
          <a:p>
            <a:pPr lvl="1"/>
            <a:r>
              <a:rPr lang="en-US" dirty="0"/>
              <a:t>Siting</a:t>
            </a:r>
          </a:p>
          <a:p>
            <a:pPr lvl="1"/>
            <a:r>
              <a:rPr lang="en-US" dirty="0"/>
              <a:t>ICW Cooling</a:t>
            </a:r>
          </a:p>
          <a:p>
            <a:pPr lvl="1"/>
            <a:r>
              <a:rPr lang="en-US" dirty="0"/>
              <a:t>Pulsed Mode vs. Continuous Wave </a:t>
            </a:r>
            <a:r>
              <a:rPr lang="en-US"/>
              <a:t>Operatio</a:t>
            </a:r>
            <a:endParaRPr lang="en-US" dirty="0"/>
          </a:p>
          <a:p>
            <a:r>
              <a:rPr lang="en-US" dirty="0"/>
              <a:t>Next Steps</a:t>
            </a:r>
          </a:p>
          <a:p>
            <a:pPr marL="0" indent="0">
              <a:buNone/>
            </a:pP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017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December 2016 Siting Alternatives Study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407627"/>
            <a:ext cx="5184451" cy="3693033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482" y="997029"/>
            <a:ext cx="4614303" cy="3280250"/>
          </a:xfrm>
          <a:prstGeom prst="rect">
            <a:avLst/>
          </a:prstGeo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391894" y="4254144"/>
            <a:ext cx="2523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8 GeV Tangent Option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0442" y="6038030"/>
            <a:ext cx="2523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Northward Shift Option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18340" y="5790240"/>
            <a:ext cx="2998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C00000"/>
                </a:solidFill>
              </a:rPr>
              <a:t>See PIP-II-doc-136 for Memo</a:t>
            </a:r>
          </a:p>
        </p:txBody>
      </p:sp>
    </p:spTree>
    <p:extLst>
      <p:ext uri="{BB962C8B-B14F-4D97-AF65-F5344CB8AC3E}">
        <p14:creationId xmlns:p14="http://schemas.microsoft.com/office/powerpoint/2010/main" val="1442953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 Plant Cooling Water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12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7" y="1001071"/>
            <a:ext cx="4731981" cy="3408057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11" y="2760191"/>
            <a:ext cx="4731981" cy="3404809"/>
          </a:xfrm>
          <a:prstGeom prst="rect">
            <a:avLst/>
          </a:prstGeo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901108" y="4504877"/>
            <a:ext cx="269240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Cryo Compressors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9" name="Rounded Rectangle 7"/>
          <p:cNvSpPr/>
          <p:nvPr/>
        </p:nvSpPr>
        <p:spPr>
          <a:xfrm>
            <a:off x="4451985" y="4187955"/>
            <a:ext cx="3388995" cy="949830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33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 Plant – Water Quality Requirements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994408"/>
            <a:ext cx="8576452" cy="5031229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790998" y="1209524"/>
            <a:ext cx="11246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>
              <a:buNone/>
            </a:pPr>
            <a:r>
              <a:rPr lang="en-US" sz="1400" dirty="0">
                <a:solidFill>
                  <a:srgbClr val="C00000"/>
                </a:solidFill>
              </a:rPr>
              <a:t>Existing Data</a:t>
            </a:r>
            <a:endParaRPr lang="en-US" sz="1400" dirty="0"/>
          </a:p>
        </p:txBody>
      </p:sp>
      <p:sp>
        <p:nvSpPr>
          <p:cNvPr id="3" name="Rectangle: Rounded Corners 2"/>
          <p:cNvSpPr/>
          <p:nvPr/>
        </p:nvSpPr>
        <p:spPr>
          <a:xfrm>
            <a:off x="4797468" y="3645074"/>
            <a:ext cx="3926909" cy="970767"/>
          </a:xfrm>
          <a:prstGeom prst="roundRect">
            <a:avLst/>
          </a:prstGeom>
          <a:noFill/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59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 Plant Cooling – Initial Analysis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r>
              <a:rPr lang="en-US" dirty="0"/>
              <a:t>Water Requirements</a:t>
            </a:r>
          </a:p>
          <a:p>
            <a:pPr lvl="1"/>
            <a:r>
              <a:rPr lang="en-US" sz="2000" dirty="0"/>
              <a:t>~</a:t>
            </a:r>
            <a:r>
              <a:rPr lang="en-US" sz="2000" b="1" dirty="0"/>
              <a:t>2,000</a:t>
            </a:r>
            <a:r>
              <a:rPr lang="en-US" sz="2000" dirty="0"/>
              <a:t> </a:t>
            </a:r>
            <a:r>
              <a:rPr lang="en-US" sz="2000" dirty="0" err="1"/>
              <a:t>gpm</a:t>
            </a:r>
            <a:r>
              <a:rPr lang="en-US" sz="2000" dirty="0"/>
              <a:t> flow (ideal)</a:t>
            </a:r>
          </a:p>
          <a:p>
            <a:r>
              <a:rPr lang="en-US" dirty="0"/>
              <a:t>Pond System</a:t>
            </a:r>
          </a:p>
          <a:p>
            <a:pPr lvl="1"/>
            <a:r>
              <a:rPr lang="en-US" sz="2000" dirty="0"/>
              <a:t>Chemical characteristics met by Pond system;</a:t>
            </a:r>
          </a:p>
          <a:p>
            <a:pPr lvl="1"/>
            <a:r>
              <a:rPr lang="en-US" sz="2000" dirty="0"/>
              <a:t>Solids content characteristics </a:t>
            </a:r>
            <a:r>
              <a:rPr lang="en-US" sz="2000" u="sng" dirty="0"/>
              <a:t>NOT</a:t>
            </a:r>
            <a:r>
              <a:rPr lang="en-US" sz="2000" dirty="0"/>
              <a:t> met by Pond system;</a:t>
            </a:r>
          </a:p>
          <a:p>
            <a:pPr lvl="1"/>
            <a:r>
              <a:rPr lang="en-US" sz="2000" dirty="0"/>
              <a:t>No Pond Exists - ~$500-$700k per acre;</a:t>
            </a:r>
          </a:p>
          <a:p>
            <a:r>
              <a:rPr lang="en-US" dirty="0"/>
              <a:t>Industrial Cooling Water (ICW) System</a:t>
            </a:r>
          </a:p>
          <a:p>
            <a:pPr lvl="1"/>
            <a:r>
              <a:rPr lang="en-US" sz="2000" dirty="0"/>
              <a:t>Testing indicates that ICW meets most requirements </a:t>
            </a:r>
            <a:r>
              <a:rPr lang="en-US" sz="1400" dirty="0">
                <a:solidFill>
                  <a:srgbClr val="C00000"/>
                </a:solidFill>
              </a:rPr>
              <a:t>[4]</a:t>
            </a:r>
            <a:r>
              <a:rPr lang="en-US" dirty="0"/>
              <a:t>;</a:t>
            </a:r>
          </a:p>
          <a:p>
            <a:pPr lvl="2"/>
            <a:r>
              <a:rPr lang="en-US" sz="1800" dirty="0"/>
              <a:t>Chemical characteristics met by existing ICW system;</a:t>
            </a:r>
          </a:p>
          <a:p>
            <a:pPr lvl="2"/>
            <a:r>
              <a:rPr lang="en-US" sz="1800" dirty="0"/>
              <a:t>Solids content characteristics NOT met by ICW system;</a:t>
            </a:r>
          </a:p>
          <a:p>
            <a:pPr lvl="1"/>
            <a:r>
              <a:rPr lang="en-US" sz="2000" dirty="0"/>
              <a:t>Only </a:t>
            </a:r>
            <a:r>
              <a:rPr lang="en-US" sz="2000" b="1" dirty="0"/>
              <a:t>1,400</a:t>
            </a:r>
            <a:r>
              <a:rPr lang="en-US" sz="2000" dirty="0"/>
              <a:t> </a:t>
            </a:r>
            <a:r>
              <a:rPr lang="en-US" sz="2000" dirty="0" err="1"/>
              <a:t>gpm</a:t>
            </a:r>
            <a:r>
              <a:rPr lang="en-US" sz="2000" dirty="0"/>
              <a:t> available per the ICW model</a:t>
            </a:r>
          </a:p>
          <a:p>
            <a:pPr lvl="1"/>
            <a:r>
              <a:rPr lang="en-US" sz="2000" dirty="0"/>
              <a:t>Verified with Cryo that </a:t>
            </a:r>
            <a:r>
              <a:rPr lang="en-US" sz="2000" u="sng" dirty="0"/>
              <a:t>1,400 </a:t>
            </a:r>
            <a:r>
              <a:rPr lang="en-US" sz="2000" u="sng" dirty="0" err="1"/>
              <a:t>gpm</a:t>
            </a:r>
            <a:r>
              <a:rPr lang="en-US" sz="2000" u="sng" dirty="0"/>
              <a:t> at 17 degree F delta T </a:t>
            </a:r>
            <a:r>
              <a:rPr lang="en-US" sz="2000" dirty="0"/>
              <a:t>is acceptable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6051780"/>
            <a:ext cx="5445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>
              <a:buNone/>
            </a:pPr>
            <a:r>
              <a:rPr lang="en-US" sz="1400" dirty="0">
                <a:solidFill>
                  <a:srgbClr val="C00000"/>
                </a:solidFill>
              </a:rPr>
              <a:t>[4] – ICW Water Quality Test Results study can be found at PIP-II-doc-155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40880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 Plant Cooling – Additional Analysis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81" y="1042137"/>
            <a:ext cx="3773421" cy="5031229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62421" y="6073366"/>
            <a:ext cx="3229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BZero Compressor Building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51942" y="1027568"/>
            <a:ext cx="419614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Summer/Fall 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Test Station, installed as part of the Mu2e Cryo work for CDF;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Installed test ports to sample the ICW before and after the strainer;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Three Options: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Adams strainer with 250 micron slot sizes (baseline);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Two month rental of a </a:t>
            </a:r>
            <a:r>
              <a:rPr lang="en-US" sz="1800" dirty="0" err="1"/>
              <a:t>Lakos</a:t>
            </a:r>
            <a:r>
              <a:rPr lang="en-US" sz="1800" dirty="0"/>
              <a:t> strainer to reduce the solids with 25 micron filter;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Replacement filter elements in Adams strainer with 75 micron slot size;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Arranged for FESS/O water testing service to increase the testing to include solids;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Compare strainer options with water quality requirements.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4765" y="4124788"/>
            <a:ext cx="689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Strainer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63171" y="2704636"/>
            <a:ext cx="13051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Port for Rental Strainer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8462" y="2527347"/>
            <a:ext cx="18722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Port for Rental Strainer</a:t>
            </a:r>
          </a:p>
        </p:txBody>
      </p:sp>
    </p:spTree>
    <p:extLst>
      <p:ext uri="{BB962C8B-B14F-4D97-AF65-F5344CB8AC3E}">
        <p14:creationId xmlns:p14="http://schemas.microsoft.com/office/powerpoint/2010/main" val="2861134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 Plant Cooling - Results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7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1" y="833283"/>
            <a:ext cx="8672513" cy="41402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2421" y="4962968"/>
            <a:ext cx="84416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testing (chloride) and discussion with cryo folks;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Algae is likely seasonal, still requires a solution or better definition of requirements;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design will assume direct flow of ICW through cryo compressors;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Additive Option: heat exchanger to isolate the ICW from the cryo compressor side;</a:t>
            </a:r>
          </a:p>
        </p:txBody>
      </p:sp>
    </p:spTree>
    <p:extLst>
      <p:ext uri="{BB962C8B-B14F-4D97-AF65-F5344CB8AC3E}">
        <p14:creationId xmlns:p14="http://schemas.microsoft.com/office/powerpoint/2010/main" val="28024557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Pulsed Mode vs. Continuous Wave Operation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r>
              <a:rPr lang="en-US" dirty="0"/>
              <a:t>Driven by duty factor of the accelerator equipment</a:t>
            </a:r>
          </a:p>
          <a:p>
            <a:pPr lvl="1"/>
            <a:r>
              <a:rPr lang="en-US" dirty="0"/>
              <a:t>15% for Pulsed Mode</a:t>
            </a:r>
          </a:p>
          <a:p>
            <a:pPr lvl="1"/>
            <a:r>
              <a:rPr lang="en-US" dirty="0"/>
              <a:t>100% for Continuous Wave Mode</a:t>
            </a:r>
          </a:p>
          <a:p>
            <a:r>
              <a:rPr lang="en-US" dirty="0"/>
              <a:t>Common For Both Modes</a:t>
            </a:r>
          </a:p>
          <a:p>
            <a:pPr lvl="1"/>
            <a:r>
              <a:rPr lang="en-US" dirty="0"/>
              <a:t>Physical arrangement of heat producing equipment;</a:t>
            </a:r>
          </a:p>
          <a:p>
            <a:pPr lvl="1"/>
            <a:r>
              <a:rPr lang="en-US" dirty="0"/>
              <a:t>Electrical power supply (not usage);</a:t>
            </a:r>
          </a:p>
          <a:p>
            <a:pPr lvl="1"/>
            <a:r>
              <a:rPr lang="en-US" dirty="0"/>
              <a:t>Conventional Facilities handles the heat load to air (HLA);</a:t>
            </a:r>
          </a:p>
          <a:p>
            <a:r>
              <a:rPr lang="en-US" dirty="0"/>
              <a:t>Difference is Primarily Cooling</a:t>
            </a:r>
          </a:p>
          <a:p>
            <a:pPr lvl="1"/>
            <a:r>
              <a:rPr lang="en-US" dirty="0"/>
              <a:t>~5.4 MW in pulsed mode;</a:t>
            </a:r>
          </a:p>
          <a:p>
            <a:pPr lvl="1"/>
            <a:r>
              <a:rPr lang="en-US" dirty="0"/>
              <a:t>~11.6 MW in continuous wave mode; 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765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Pulsed Mode vs. Continuous Wave Operation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029692"/>
            <a:ext cx="8835948" cy="3936704"/>
          </a:xfrm>
          <a:prstGeom prst="rect">
            <a:avLst/>
          </a:prstGeo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20418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Pulsed Mode vs. Continuous Wave Operation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78813"/>
          </a:xfrm>
        </p:spPr>
        <p:txBody>
          <a:bodyPr/>
          <a:lstStyle/>
          <a:p>
            <a:r>
              <a:rPr lang="en-US" dirty="0"/>
              <a:t>Goal: Modular approach that allows for efficient operation in both modes;</a:t>
            </a:r>
          </a:p>
          <a:p>
            <a:r>
              <a:rPr lang="en-US" dirty="0"/>
              <a:t>CUB Chilled Water Budget: </a:t>
            </a:r>
            <a:r>
              <a:rPr lang="en-US" b="1" dirty="0">
                <a:solidFill>
                  <a:schemeClr val="tx1"/>
                </a:solidFill>
              </a:rPr>
              <a:t>~250 tons</a:t>
            </a:r>
            <a:r>
              <a:rPr lang="en-US" b="1" dirty="0"/>
              <a:t> </a:t>
            </a:r>
            <a:r>
              <a:rPr lang="en-US" dirty="0"/>
              <a:t>total.  Used for small equipment loads, building loads </a:t>
            </a:r>
            <a:r>
              <a:rPr lang="en-US" u="sng" dirty="0"/>
              <a:t>and</a:t>
            </a:r>
            <a:r>
              <a:rPr lang="en-US" dirty="0"/>
              <a:t> RF heat load to air</a:t>
            </a:r>
          </a:p>
          <a:p>
            <a:r>
              <a:rPr lang="en-US" dirty="0"/>
              <a:t>Pulsed Mode</a:t>
            </a:r>
          </a:p>
          <a:p>
            <a:pPr lvl="1"/>
            <a:r>
              <a:rPr lang="en-US" sz="2000" dirty="0"/>
              <a:t>Heat Load to Air (HLA): Utilize chilled water from existing CUB for equipment cooling;</a:t>
            </a:r>
          </a:p>
          <a:p>
            <a:pPr lvl="1"/>
            <a:r>
              <a:rPr lang="en-US" sz="2000" dirty="0"/>
              <a:t>LCW: (1) Cooling Tower + 1 standby;</a:t>
            </a:r>
          </a:p>
          <a:p>
            <a:pPr lvl="1"/>
            <a:r>
              <a:rPr lang="en-US" sz="2000" dirty="0"/>
              <a:t>Cryo: 1,400 </a:t>
            </a:r>
            <a:r>
              <a:rPr lang="en-US" sz="2000" dirty="0" err="1"/>
              <a:t>gpm</a:t>
            </a:r>
            <a:r>
              <a:rPr lang="en-US" sz="2000" dirty="0"/>
              <a:t> of ICW directly through the compressors.</a:t>
            </a:r>
          </a:p>
          <a:p>
            <a:r>
              <a:rPr lang="en-US" dirty="0"/>
              <a:t>Continuous Wave Mode</a:t>
            </a:r>
          </a:p>
          <a:p>
            <a:pPr lvl="1"/>
            <a:r>
              <a:rPr lang="en-US" sz="2000" dirty="0"/>
              <a:t>Heat Load to Air (HLA): Install a chilled water loop to supplement the pulsed mode system with (2) air cooled chillers;</a:t>
            </a:r>
          </a:p>
          <a:p>
            <a:pPr lvl="1"/>
            <a:r>
              <a:rPr lang="en-US" sz="2000" dirty="0"/>
              <a:t>LCW: (3) additional Cooling Towers;</a:t>
            </a:r>
          </a:p>
          <a:p>
            <a:pPr lvl="1"/>
            <a:r>
              <a:rPr lang="en-US" sz="2000" dirty="0"/>
              <a:t>Cryo: No change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15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Pulsed Mode vs. Continuous Wave Operation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87932"/>
            <a:ext cx="7526438" cy="5290726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272461"/>
              </p:ext>
            </p:extLst>
          </p:nvPr>
        </p:nvGraphicFramePr>
        <p:xfrm>
          <a:off x="279725" y="3496042"/>
          <a:ext cx="3005189" cy="2655321"/>
        </p:xfrm>
        <a:graphic>
          <a:graphicData uri="http://schemas.openxmlformats.org/drawingml/2006/table">
            <a:tbl>
              <a:tblPr/>
              <a:tblGrid>
                <a:gridCol w="419737">
                  <a:extLst>
                    <a:ext uri="{9D8B030D-6E8A-4147-A177-3AD203B41FA5}">
                      <a16:colId xmlns:a16="http://schemas.microsoft.com/office/drawing/2014/main" val="3388518863"/>
                    </a:ext>
                  </a:extLst>
                </a:gridCol>
                <a:gridCol w="716782">
                  <a:extLst>
                    <a:ext uri="{9D8B030D-6E8A-4147-A177-3AD203B41FA5}">
                      <a16:colId xmlns:a16="http://schemas.microsoft.com/office/drawing/2014/main" val="1686968508"/>
                    </a:ext>
                  </a:extLst>
                </a:gridCol>
                <a:gridCol w="561802">
                  <a:extLst>
                    <a:ext uri="{9D8B030D-6E8A-4147-A177-3AD203B41FA5}">
                      <a16:colId xmlns:a16="http://schemas.microsoft.com/office/drawing/2014/main" val="80189873"/>
                    </a:ext>
                  </a:extLst>
                </a:gridCol>
                <a:gridCol w="1306868">
                  <a:extLst>
                    <a:ext uri="{9D8B030D-6E8A-4147-A177-3AD203B41FA5}">
                      <a16:colId xmlns:a16="http://schemas.microsoft.com/office/drawing/2014/main" val="509190196"/>
                    </a:ext>
                  </a:extLst>
                </a:gridCol>
              </a:tblGrid>
              <a:tr h="22964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Basis of Estimate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058117"/>
                  </a:ext>
                </a:extLst>
              </a:tr>
              <a:tr h="172237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Pulsed Mode</a:t>
                      </a: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704706"/>
                  </a:ext>
                </a:extLst>
              </a:tr>
              <a:tr h="172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LCW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towers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099154"/>
                  </a:ext>
                </a:extLst>
              </a:tr>
              <a:tr h="172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HLA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chilled water via CUB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847776"/>
                  </a:ext>
                </a:extLst>
              </a:tr>
              <a:tr h="172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Cryo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    1,400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gpm @17 Fdt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026236"/>
                  </a:ext>
                </a:extLst>
              </a:tr>
              <a:tr h="172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Standby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tower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26509"/>
                  </a:ext>
                </a:extLst>
              </a:tr>
              <a:tr h="172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74834"/>
                  </a:ext>
                </a:extLst>
              </a:tr>
              <a:tr h="179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135735"/>
                  </a:ext>
                </a:extLst>
              </a:tr>
              <a:tr h="172237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CW Mode</a:t>
                      </a: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351970"/>
                  </a:ext>
                </a:extLst>
              </a:tr>
              <a:tr h="172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LCW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towers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96325"/>
                  </a:ext>
                </a:extLst>
              </a:tr>
              <a:tr h="172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HLA (PM)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chilled water via CUB</a:t>
                      </a:r>
                    </a:p>
                  </a:txBody>
                  <a:tcPr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970384"/>
                  </a:ext>
                </a:extLst>
              </a:tr>
              <a:tr h="172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HLA (CW)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Air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Cooled Chillers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236333"/>
                  </a:ext>
                </a:extLst>
              </a:tr>
              <a:tr h="172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Cryo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    1,400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gpm @17 Fdt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341823"/>
                  </a:ext>
                </a:extLst>
              </a:tr>
              <a:tr h="1722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Standby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tower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346971"/>
                  </a:ext>
                </a:extLst>
              </a:tr>
              <a:tr h="179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22074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625591" y="4973897"/>
            <a:ext cx="394013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77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Facilities Overview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892038"/>
            <a:ext cx="7359732" cy="5251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580800" y="5294532"/>
            <a:ext cx="1238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Cryo Plant Building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14378" y="5288137"/>
            <a:ext cx="1240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Utility Plant Building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26005" y="3958102"/>
            <a:ext cx="1078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Linac Gallery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1525" y="3084088"/>
            <a:ext cx="1226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C00000"/>
                </a:solidFill>
              </a:rPr>
              <a:t> Beam Transport Line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90970" y="2301960"/>
            <a:ext cx="1707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Booster Connection</a:t>
            </a:r>
          </a:p>
        </p:txBody>
      </p:sp>
      <p:sp>
        <p:nvSpPr>
          <p:cNvPr id="16" name="Freeform 1"/>
          <p:cNvSpPr/>
          <p:nvPr/>
        </p:nvSpPr>
        <p:spPr>
          <a:xfrm>
            <a:off x="2922494" y="4159624"/>
            <a:ext cx="2720788" cy="434788"/>
          </a:xfrm>
          <a:custGeom>
            <a:avLst/>
            <a:gdLst>
              <a:gd name="connsiteX0" fmla="*/ 0 w 2720788"/>
              <a:gd name="connsiteY0" fmla="*/ 183776 h 434788"/>
              <a:gd name="connsiteX1" fmla="*/ 2133600 w 2720788"/>
              <a:gd name="connsiteY1" fmla="*/ 183776 h 434788"/>
              <a:gd name="connsiteX2" fmla="*/ 2133600 w 2720788"/>
              <a:gd name="connsiteY2" fmla="*/ 434788 h 434788"/>
              <a:gd name="connsiteX3" fmla="*/ 2173941 w 2720788"/>
              <a:gd name="connsiteY3" fmla="*/ 434788 h 434788"/>
              <a:gd name="connsiteX4" fmla="*/ 2173941 w 2720788"/>
              <a:gd name="connsiteY4" fmla="*/ 331694 h 434788"/>
              <a:gd name="connsiteX5" fmla="*/ 2720788 w 2720788"/>
              <a:gd name="connsiteY5" fmla="*/ 331694 h 434788"/>
              <a:gd name="connsiteX6" fmla="*/ 2720788 w 2720788"/>
              <a:gd name="connsiteY6" fmla="*/ 161364 h 434788"/>
              <a:gd name="connsiteX7" fmla="*/ 2559424 w 2720788"/>
              <a:gd name="connsiteY7" fmla="*/ 161364 h 434788"/>
              <a:gd name="connsiteX8" fmla="*/ 2559424 w 2720788"/>
              <a:gd name="connsiteY8" fmla="*/ 0 h 434788"/>
              <a:gd name="connsiteX9" fmla="*/ 8965 w 2720788"/>
              <a:gd name="connsiteY9" fmla="*/ 0 h 434788"/>
              <a:gd name="connsiteX10" fmla="*/ 0 w 2720788"/>
              <a:gd name="connsiteY10" fmla="*/ 183776 h 43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20788" h="434788">
                <a:moveTo>
                  <a:pt x="0" y="183776"/>
                </a:moveTo>
                <a:lnTo>
                  <a:pt x="2133600" y="183776"/>
                </a:lnTo>
                <a:lnTo>
                  <a:pt x="2133600" y="434788"/>
                </a:lnTo>
                <a:lnTo>
                  <a:pt x="2173941" y="434788"/>
                </a:lnTo>
                <a:lnTo>
                  <a:pt x="2173941" y="331694"/>
                </a:lnTo>
                <a:lnTo>
                  <a:pt x="2720788" y="331694"/>
                </a:lnTo>
                <a:lnTo>
                  <a:pt x="2720788" y="161364"/>
                </a:lnTo>
                <a:lnTo>
                  <a:pt x="2559424" y="161364"/>
                </a:lnTo>
                <a:lnTo>
                  <a:pt x="2559424" y="0"/>
                </a:lnTo>
                <a:lnTo>
                  <a:pt x="8965" y="0"/>
                </a:lnTo>
                <a:lnTo>
                  <a:pt x="0" y="183776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3"/>
          <p:cNvSpPr/>
          <p:nvPr/>
        </p:nvSpPr>
        <p:spPr>
          <a:xfrm>
            <a:off x="3299012" y="5065059"/>
            <a:ext cx="999564" cy="439270"/>
          </a:xfrm>
          <a:custGeom>
            <a:avLst/>
            <a:gdLst>
              <a:gd name="connsiteX0" fmla="*/ 0 w 999564"/>
              <a:gd name="connsiteY0" fmla="*/ 439270 h 439270"/>
              <a:gd name="connsiteX1" fmla="*/ 0 w 999564"/>
              <a:gd name="connsiteY1" fmla="*/ 439270 h 439270"/>
              <a:gd name="connsiteX2" fmla="*/ 255494 w 999564"/>
              <a:gd name="connsiteY2" fmla="*/ 439270 h 439270"/>
              <a:gd name="connsiteX3" fmla="*/ 255494 w 999564"/>
              <a:gd name="connsiteY3" fmla="*/ 103094 h 439270"/>
              <a:gd name="connsiteX4" fmla="*/ 327212 w 999564"/>
              <a:gd name="connsiteY4" fmla="*/ 103094 h 439270"/>
              <a:gd name="connsiteX5" fmla="*/ 327212 w 999564"/>
              <a:gd name="connsiteY5" fmla="*/ 210670 h 439270"/>
              <a:gd name="connsiteX6" fmla="*/ 999564 w 999564"/>
              <a:gd name="connsiteY6" fmla="*/ 210670 h 439270"/>
              <a:gd name="connsiteX7" fmla="*/ 999564 w 999564"/>
              <a:gd name="connsiteY7" fmla="*/ 0 h 439270"/>
              <a:gd name="connsiteX8" fmla="*/ 76200 w 999564"/>
              <a:gd name="connsiteY8" fmla="*/ 0 h 439270"/>
              <a:gd name="connsiteX9" fmla="*/ 76200 w 999564"/>
              <a:gd name="connsiteY9" fmla="*/ 89647 h 439270"/>
              <a:gd name="connsiteX10" fmla="*/ 4482 w 999564"/>
              <a:gd name="connsiteY10" fmla="*/ 89647 h 439270"/>
              <a:gd name="connsiteX11" fmla="*/ 0 w 999564"/>
              <a:gd name="connsiteY11" fmla="*/ 439270 h 43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9564" h="439270">
                <a:moveTo>
                  <a:pt x="0" y="439270"/>
                </a:moveTo>
                <a:lnTo>
                  <a:pt x="0" y="439270"/>
                </a:lnTo>
                <a:lnTo>
                  <a:pt x="255494" y="439270"/>
                </a:lnTo>
                <a:lnTo>
                  <a:pt x="255494" y="103094"/>
                </a:lnTo>
                <a:lnTo>
                  <a:pt x="327212" y="103094"/>
                </a:lnTo>
                <a:lnTo>
                  <a:pt x="327212" y="210670"/>
                </a:lnTo>
                <a:lnTo>
                  <a:pt x="999564" y="210670"/>
                </a:lnTo>
                <a:lnTo>
                  <a:pt x="999564" y="0"/>
                </a:lnTo>
                <a:lnTo>
                  <a:pt x="76200" y="0"/>
                </a:lnTo>
                <a:lnTo>
                  <a:pt x="76200" y="89647"/>
                </a:lnTo>
                <a:lnTo>
                  <a:pt x="4482" y="89647"/>
                </a:lnTo>
                <a:lnTo>
                  <a:pt x="0" y="43927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4"/>
          <p:cNvSpPr/>
          <p:nvPr/>
        </p:nvSpPr>
        <p:spPr>
          <a:xfrm>
            <a:off x="5387788" y="5078506"/>
            <a:ext cx="416859" cy="206188"/>
          </a:xfrm>
          <a:custGeom>
            <a:avLst/>
            <a:gdLst>
              <a:gd name="connsiteX0" fmla="*/ 0 w 416859"/>
              <a:gd name="connsiteY0" fmla="*/ 206188 h 206188"/>
              <a:gd name="connsiteX1" fmla="*/ 416859 w 416859"/>
              <a:gd name="connsiteY1" fmla="*/ 206188 h 206188"/>
              <a:gd name="connsiteX2" fmla="*/ 416859 w 416859"/>
              <a:gd name="connsiteY2" fmla="*/ 0 h 206188"/>
              <a:gd name="connsiteX3" fmla="*/ 0 w 416859"/>
              <a:gd name="connsiteY3" fmla="*/ 0 h 206188"/>
              <a:gd name="connsiteX4" fmla="*/ 0 w 416859"/>
              <a:gd name="connsiteY4" fmla="*/ 206188 h 20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859" h="206188">
                <a:moveTo>
                  <a:pt x="0" y="206188"/>
                </a:moveTo>
                <a:lnTo>
                  <a:pt x="416859" y="206188"/>
                </a:lnTo>
                <a:lnTo>
                  <a:pt x="416859" y="0"/>
                </a:lnTo>
                <a:lnTo>
                  <a:pt x="0" y="0"/>
                </a:lnTo>
                <a:lnTo>
                  <a:pt x="0" y="206188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329116" y="827332"/>
            <a:ext cx="2814884" cy="203132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u="sng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Work Breakdown Structure</a:t>
            </a:r>
          </a:p>
          <a:p>
            <a:r>
              <a:rPr lang="en-US" u="none" dirty="0"/>
              <a:t>121.5.2	Site Preparation</a:t>
            </a:r>
          </a:p>
          <a:p>
            <a:r>
              <a:rPr lang="en-US" u="none" dirty="0"/>
              <a:t>121.5.3	Cryo Plant Building</a:t>
            </a:r>
          </a:p>
          <a:p>
            <a:r>
              <a:rPr lang="en-US" u="none" dirty="0"/>
              <a:t>121.5.4	Utility Plant Building</a:t>
            </a:r>
          </a:p>
          <a:p>
            <a:r>
              <a:rPr lang="en-US" u="none" dirty="0"/>
              <a:t>121.5.5	High Bay Building</a:t>
            </a:r>
          </a:p>
          <a:p>
            <a:r>
              <a:rPr lang="en-US" u="none" dirty="0"/>
              <a:t>121.5.6	Linac Tunnel</a:t>
            </a:r>
          </a:p>
          <a:p>
            <a:r>
              <a:rPr lang="en-US" u="none" dirty="0"/>
              <a:t>121.5.7	Linac Gallery</a:t>
            </a:r>
          </a:p>
          <a:p>
            <a:r>
              <a:rPr lang="en-US" u="none" dirty="0"/>
              <a:t>121.5.8	Beam Transfer Line</a:t>
            </a:r>
          </a:p>
          <a:p>
            <a:r>
              <a:rPr lang="en-US" u="none" dirty="0"/>
              <a:t>121.5.9	Booster Connection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03149" y="4377018"/>
            <a:ext cx="1078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Linac Tunnel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37302" y="4089861"/>
            <a:ext cx="1078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High Bay Building</a:t>
            </a:r>
          </a:p>
        </p:txBody>
      </p:sp>
    </p:spTree>
    <p:extLst>
      <p:ext uri="{BB962C8B-B14F-4D97-AF65-F5344CB8AC3E}">
        <p14:creationId xmlns:p14="http://schemas.microsoft.com/office/powerpoint/2010/main" val="4027096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Completed:</a:t>
            </a:r>
          </a:p>
          <a:p>
            <a:pPr lvl="1"/>
            <a:r>
              <a:rPr lang="en-US" sz="2000" dirty="0"/>
              <a:t>Developed a conceptual design based on technical requirements from stakeholders;</a:t>
            </a:r>
          </a:p>
          <a:p>
            <a:pPr lvl="1"/>
            <a:r>
              <a:rPr lang="en-US" sz="2000" dirty="0"/>
              <a:t>Investigated alternate siting locations;</a:t>
            </a:r>
          </a:p>
          <a:p>
            <a:pPr lvl="1"/>
            <a:r>
              <a:rPr lang="en-US" sz="2000" dirty="0"/>
              <a:t>Investigated alternate means of cooling cryo compressors;</a:t>
            </a:r>
          </a:p>
          <a:p>
            <a:pPr lvl="1"/>
            <a:r>
              <a:rPr lang="en-US" sz="2000" dirty="0"/>
              <a:t>Developed a modular approach to cooling during pulsed mode and continuous wave operation;</a:t>
            </a:r>
            <a:endParaRPr lang="en-US" dirty="0"/>
          </a:p>
          <a:p>
            <a:r>
              <a:rPr lang="en-US" dirty="0"/>
              <a:t>Next Steps</a:t>
            </a:r>
          </a:p>
          <a:p>
            <a:pPr lvl="1"/>
            <a:r>
              <a:rPr lang="en-US" sz="2000" dirty="0"/>
              <a:t>Approvals of TRS and FRS (in process);</a:t>
            </a:r>
          </a:p>
          <a:p>
            <a:pPr lvl="1"/>
            <a:r>
              <a:rPr lang="en-US" sz="2000" dirty="0"/>
              <a:t>Refine the design during Detailed Design phase;</a:t>
            </a:r>
          </a:p>
          <a:p>
            <a:pPr lvl="1"/>
            <a:r>
              <a:rPr lang="en-US" sz="2000" dirty="0"/>
              <a:t>Value Engineering (purchase order in place);</a:t>
            </a:r>
          </a:p>
          <a:p>
            <a:pPr lvl="1"/>
            <a:r>
              <a:rPr lang="en-US" sz="2000" dirty="0"/>
              <a:t>Update the cost/schedule estimate;</a:t>
            </a:r>
          </a:p>
          <a:p>
            <a:pPr lvl="1"/>
            <a:r>
              <a:rPr lang="en-US" sz="2000" dirty="0"/>
              <a:t>Constructability Review at ~60%;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125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85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Facilities Overview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56" y="1004289"/>
            <a:ext cx="5243549" cy="2949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257956" y="3997755"/>
            <a:ext cx="22533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Looking Southeast From Wilson Hall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93557" y="2872729"/>
            <a:ext cx="12079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</a:rPr>
              <a:t>AZero</a:t>
            </a:r>
            <a:r>
              <a:rPr lang="en-US" sz="800" b="1" dirty="0">
                <a:solidFill>
                  <a:schemeClr val="bg1"/>
                </a:solidFill>
              </a:rPr>
              <a:t> Service Building</a:t>
            </a:r>
          </a:p>
        </p:txBody>
      </p:sp>
      <p:sp>
        <p:nvSpPr>
          <p:cNvPr id="25" name="Rectangle 24"/>
          <p:cNvSpPr/>
          <p:nvPr/>
        </p:nvSpPr>
        <p:spPr>
          <a:xfrm rot="21301636">
            <a:off x="2551071" y="2443829"/>
            <a:ext cx="4523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Linac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02400" y="3699077"/>
            <a:ext cx="14191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</a:rPr>
              <a:t>Tevatron</a:t>
            </a:r>
            <a:r>
              <a:rPr lang="en-US" sz="800" b="1" dirty="0">
                <a:solidFill>
                  <a:schemeClr val="bg1"/>
                </a:solidFill>
              </a:rPr>
              <a:t> </a:t>
            </a:r>
            <a:r>
              <a:rPr lang="en-US" sz="800" b="1" dirty="0" err="1">
                <a:solidFill>
                  <a:schemeClr val="bg1"/>
                </a:solidFill>
              </a:rPr>
              <a:t>Enclsoure</a:t>
            </a:r>
            <a:r>
              <a:rPr lang="en-US" sz="800" b="1" dirty="0">
                <a:solidFill>
                  <a:schemeClr val="bg1"/>
                </a:solidFill>
              </a:rPr>
              <a:t> Berm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766" y="3250722"/>
            <a:ext cx="5176808" cy="2911955"/>
          </a:xfrm>
          <a:prstGeom prst="rect">
            <a:avLst/>
          </a:prstGeom>
          <a:ln w="15875"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/>
          <p:cNvSpPr txBox="1"/>
          <p:nvPr/>
        </p:nvSpPr>
        <p:spPr>
          <a:xfrm>
            <a:off x="3574428" y="6138540"/>
            <a:ext cx="16120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View from Wilson Hall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t="13452" r="1619" b="24851"/>
          <a:stretch/>
        </p:blipFill>
        <p:spPr>
          <a:xfrm>
            <a:off x="5361205" y="807462"/>
            <a:ext cx="3782795" cy="1895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5633297" y="2723257"/>
            <a:ext cx="22533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Looking South Along Beamline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42910" y="2037695"/>
            <a:ext cx="1801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bg1"/>
                </a:solidFill>
              </a:rPr>
              <a:t>White Flags = Warm Components</a:t>
            </a:r>
          </a:p>
          <a:p>
            <a:r>
              <a:rPr lang="en-US" sz="900" i="1" dirty="0">
                <a:solidFill>
                  <a:schemeClr val="bg1"/>
                </a:solidFill>
              </a:rPr>
              <a:t>Blue Flags = Cold Components</a:t>
            </a:r>
          </a:p>
        </p:txBody>
      </p:sp>
    </p:spTree>
    <p:extLst>
      <p:ext uri="{BB962C8B-B14F-4D97-AF65-F5344CB8AC3E}">
        <p14:creationId xmlns:p14="http://schemas.microsoft.com/office/powerpoint/2010/main" val="3812106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Functional Requirements Specification (Project Level)</a:t>
            </a:r>
          </a:p>
          <a:p>
            <a:endParaRPr lang="en-US" dirty="0"/>
          </a:p>
          <a:p>
            <a:r>
              <a:rPr lang="en-US" dirty="0"/>
              <a:t>Functional Requirements Specification (Subproject Level)</a:t>
            </a:r>
          </a:p>
          <a:p>
            <a:endParaRPr lang="en-US" dirty="0"/>
          </a:p>
          <a:p>
            <a:r>
              <a:rPr lang="en-US" dirty="0"/>
              <a:t>Technical Requirements Specifications</a:t>
            </a:r>
          </a:p>
          <a:p>
            <a:endParaRPr lang="en-US" dirty="0"/>
          </a:p>
          <a:p>
            <a:r>
              <a:rPr lang="en-US" dirty="0"/>
              <a:t>Conceptual Design</a:t>
            </a:r>
          </a:p>
          <a:p>
            <a:pPr lvl="1"/>
            <a:r>
              <a:rPr lang="en-US" dirty="0"/>
              <a:t>Drawings </a:t>
            </a:r>
            <a:r>
              <a:rPr lang="en-US" sz="1600" dirty="0">
                <a:solidFill>
                  <a:srgbClr val="C00000"/>
                </a:solidFill>
              </a:rPr>
              <a:t>[1]</a:t>
            </a:r>
          </a:p>
          <a:p>
            <a:pPr lvl="1"/>
            <a:r>
              <a:rPr lang="en-US" dirty="0"/>
              <a:t>Text </a:t>
            </a:r>
            <a:r>
              <a:rPr lang="en-US" sz="1600" dirty="0">
                <a:solidFill>
                  <a:srgbClr val="C00000"/>
                </a:solidFill>
              </a:rPr>
              <a:t>[2]</a:t>
            </a:r>
          </a:p>
          <a:p>
            <a:pPr lvl="1"/>
            <a:r>
              <a:rPr lang="en-US" dirty="0"/>
              <a:t>Estimate Assumptions </a:t>
            </a:r>
            <a:r>
              <a:rPr lang="en-US" sz="1600" dirty="0">
                <a:solidFill>
                  <a:srgbClr val="C00000"/>
                </a:solidFill>
              </a:rPr>
              <a:t>[3]</a:t>
            </a:r>
          </a:p>
          <a:p>
            <a:pPr lvl="1"/>
            <a:endParaRPr lang="en-US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Cost/Schedule Estimate </a:t>
            </a:r>
            <a:r>
              <a:rPr lang="en-US" dirty="0">
                <a:solidFill>
                  <a:schemeClr val="tx1"/>
                </a:solidFill>
              </a:rPr>
              <a:t>(Separate Breakout Presentation)</a:t>
            </a:r>
          </a:p>
          <a:p>
            <a:endParaRPr lang="en-US" dirty="0"/>
          </a:p>
          <a:p>
            <a:pPr marL="0" indent="0">
              <a:buNone/>
            </a:pP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Arrow: Down 6"/>
          <p:cNvSpPr/>
          <p:nvPr/>
        </p:nvSpPr>
        <p:spPr>
          <a:xfrm>
            <a:off x="736827" y="1410714"/>
            <a:ext cx="434282" cy="401053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/>
          <p:cNvSpPr/>
          <p:nvPr/>
        </p:nvSpPr>
        <p:spPr>
          <a:xfrm>
            <a:off x="736827" y="2179435"/>
            <a:ext cx="434282" cy="401053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/>
          <p:cNvSpPr/>
          <p:nvPr/>
        </p:nvSpPr>
        <p:spPr>
          <a:xfrm>
            <a:off x="717897" y="3045057"/>
            <a:ext cx="434282" cy="401053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/>
          <p:cNvSpPr/>
          <p:nvPr/>
        </p:nvSpPr>
        <p:spPr>
          <a:xfrm>
            <a:off x="717897" y="4900863"/>
            <a:ext cx="434282" cy="401053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451" y="5625055"/>
            <a:ext cx="635267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200" dirty="0">
                <a:solidFill>
                  <a:srgbClr val="C00000"/>
                </a:solidFill>
              </a:rPr>
              <a:t>[1] – Conceptual Design Drawings can be found in PIP-II-doc-1155</a:t>
            </a:r>
          </a:p>
          <a:p>
            <a:pPr marL="0" lvl="1"/>
            <a:r>
              <a:rPr lang="en-US" sz="1200" dirty="0">
                <a:solidFill>
                  <a:srgbClr val="C00000"/>
                </a:solidFill>
              </a:rPr>
              <a:t>	[2] – Conceptual Design Report can be found at PIP-II-doc-113</a:t>
            </a:r>
          </a:p>
          <a:p>
            <a:pPr marL="0" lvl="1" indent="0">
              <a:buNone/>
            </a:pPr>
            <a:r>
              <a:rPr lang="en-US" sz="1200" dirty="0">
                <a:solidFill>
                  <a:srgbClr val="C00000"/>
                </a:solidFill>
              </a:rPr>
              <a:t>	[3] – Estimate Assumptions can be found at PIP-II-doc-333, Item D</a:t>
            </a:r>
            <a:r>
              <a:rPr lang="en-US" sz="1400" dirty="0">
                <a:solidFill>
                  <a:srgbClr val="C00000"/>
                </a:solidFill>
              </a:rPr>
              <a:t>	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97336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Functional Requirements Specifications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8" y="2596176"/>
            <a:ext cx="5541097" cy="362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510942" y="2942809"/>
            <a:ext cx="5849753" cy="1845759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1383786"/>
          </a:xfrm>
        </p:spPr>
        <p:txBody>
          <a:bodyPr>
            <a:normAutofit/>
          </a:bodyPr>
          <a:lstStyle/>
          <a:p>
            <a:r>
              <a:rPr lang="en-US" sz="1700" dirty="0"/>
              <a:t>“PIP-II is focused on upgrades to the Fermilab accelerator complex capable of providing proton beam power in excess of 1 MW on target at the initiation of the Long Baseline Neutrino Facility/Deep Underground Neutrino Experiment (LBNF/DUNE) program, currently anticipated for the mid-2020s”</a:t>
            </a:r>
          </a:p>
          <a:p>
            <a:r>
              <a:rPr lang="en-US" sz="1700" dirty="0"/>
              <a:t> </a:t>
            </a:r>
            <a:r>
              <a:rPr lang="en-US" sz="1800" dirty="0" err="1"/>
              <a:t>TeamCenter</a:t>
            </a:r>
            <a:r>
              <a:rPr lang="en-US" sz="1800" dirty="0"/>
              <a:t> document ED0001222, signed in March 2017</a:t>
            </a:r>
          </a:p>
          <a:p>
            <a:pPr marL="0" indent="0">
              <a:buNone/>
            </a:pP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407065" y="3363886"/>
            <a:ext cx="25162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Conventional Facilities specific requirements </a:t>
            </a:r>
            <a:endParaRPr lang="en-US" sz="20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800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Facilities FRS and TRS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8252460" cy="3881880"/>
          </a:xfrm>
        </p:spPr>
        <p:txBody>
          <a:bodyPr/>
          <a:lstStyle/>
          <a:p>
            <a:r>
              <a:rPr lang="en-US" sz="2200" dirty="0"/>
              <a:t>Functional Requirements Specification (FRS) define the function of each component (what);</a:t>
            </a:r>
          </a:p>
          <a:p>
            <a:r>
              <a:rPr lang="en-US" sz="2200" dirty="0"/>
              <a:t>Technical Requirements Specification (TRS) define the critical technical requirements for each components (how);</a:t>
            </a:r>
          </a:p>
          <a:p>
            <a:r>
              <a:rPr lang="en-US" sz="2200" dirty="0"/>
              <a:t>Support the PIP-II Project FRS;</a:t>
            </a:r>
          </a:p>
          <a:p>
            <a:r>
              <a:rPr lang="en-US" sz="2200" dirty="0"/>
              <a:t>Developed for each conventional facilities work package;</a:t>
            </a:r>
          </a:p>
          <a:p>
            <a:r>
              <a:rPr lang="en-US" sz="2200" dirty="0"/>
              <a:t>Ensures design meets the requirements;</a:t>
            </a:r>
          </a:p>
          <a:p>
            <a:r>
              <a:rPr lang="en-US" sz="2200" dirty="0"/>
              <a:t>Currently in the review/approval process.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31" y="4144133"/>
            <a:ext cx="7034530" cy="2078256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5801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FRS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Dixon | Conventional Facilities | Design and Scope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900" y="1071263"/>
            <a:ext cx="3870975" cy="5009497"/>
          </a:xfrm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7"/>
          <p:cNvSpPr/>
          <p:nvPr/>
        </p:nvSpPr>
        <p:spPr>
          <a:xfrm>
            <a:off x="406669" y="2691665"/>
            <a:ext cx="3403332" cy="508735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03204" y="2421849"/>
            <a:ext cx="4730554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The function of the Cryogenics Plant Building is to house the processes required to install, assemble and operate the cryogenic plant and related spaces to support PIP-II accelerator operations. </a:t>
            </a:r>
            <a:endParaRPr lang="en-US" sz="2000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7560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D17A152F8CA44A95588D9440E0A03" ma:contentTypeVersion="3" ma:contentTypeDescription="Create a new document." ma:contentTypeScope="" ma:versionID="a2ac3a4fb08969989250a758a5950be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c46782115e7dfa4fabf0fe74a7b686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CB03382-2E78-4944-BB95-D9CE5573A4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B6ABB5-8F35-4442-A096-1590B93043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92619A-EA3F-48C6-8353-0E1D78874E9E}">
  <ds:schemaRefs>
    <ds:schemaRef ds:uri="http://schemas.microsoft.com/office/2006/documentManagement/types"/>
    <ds:schemaRef ds:uri="http://purl.org/dc/elements/1.1/"/>
    <ds:schemaRef ds:uri="http://schemas.microsoft.com/sharepoint/v3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FNAL_Partnership_PowerPoint_4x3_100716</Template>
  <TotalTime>12356</TotalTime>
  <Words>2328</Words>
  <Application>Microsoft Office PowerPoint</Application>
  <PresentationFormat>On-screen Show (4:3)</PresentationFormat>
  <Paragraphs>442</Paragraphs>
  <Slides>41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ＭＳ Ｐゴシック</vt:lpstr>
      <vt:lpstr>Arial</vt:lpstr>
      <vt:lpstr>Calibri</vt:lpstr>
      <vt:lpstr>Geneva</vt:lpstr>
      <vt:lpstr>Helvetica</vt:lpstr>
      <vt:lpstr>FermilabPartnerships_PPT_090915</vt:lpstr>
      <vt:lpstr>PowerPoint Presentation</vt:lpstr>
      <vt:lpstr>Design and Scope</vt:lpstr>
      <vt:lpstr>Agenda</vt:lpstr>
      <vt:lpstr>Conventional Facilities Overview</vt:lpstr>
      <vt:lpstr>Conventional Facilities Overview</vt:lpstr>
      <vt:lpstr>Process</vt:lpstr>
      <vt:lpstr>PIP-II Functional Requirements Specifications</vt:lpstr>
      <vt:lpstr>Conventional Facilities FRS and TRS</vt:lpstr>
      <vt:lpstr>Typical FRS</vt:lpstr>
      <vt:lpstr>Typical TRS Contents</vt:lpstr>
      <vt:lpstr>Typical TRS</vt:lpstr>
      <vt:lpstr>Conceptual Design Process</vt:lpstr>
      <vt:lpstr>Conceptual Design Process</vt:lpstr>
      <vt:lpstr>Meeting Minutes (PIP-II-doc-70)</vt:lpstr>
      <vt:lpstr>Drawings (PIP-II-doc-1155)</vt:lpstr>
      <vt:lpstr>Typical Design Basis Sheet</vt:lpstr>
      <vt:lpstr>Typical Linac Tunnel Cross Section</vt:lpstr>
      <vt:lpstr>Linac Tunnel Plan (WBS 121.5.6)</vt:lpstr>
      <vt:lpstr>Preliminary Shielding Considerations</vt:lpstr>
      <vt:lpstr>Linac Gallery Plan (WBS 121.5.7)</vt:lpstr>
      <vt:lpstr>Beam Transfer Line (WBS 121.5.8)</vt:lpstr>
      <vt:lpstr>Booster Connection (WBS 121.5.9)</vt:lpstr>
      <vt:lpstr>Cryo Plant Building (WBS 121.5.3)</vt:lpstr>
      <vt:lpstr>Utility Plant Building (WBS 121.5.4)</vt:lpstr>
      <vt:lpstr>Cooling Concept</vt:lpstr>
      <vt:lpstr>Electrical Distribution Concept</vt:lpstr>
      <vt:lpstr>Alternates Considered</vt:lpstr>
      <vt:lpstr>Preconceptual Location</vt:lpstr>
      <vt:lpstr>Siting Considerations</vt:lpstr>
      <vt:lpstr>December 2016 Siting Alternatives Study</vt:lpstr>
      <vt:lpstr>Cryo Plant Cooling Water</vt:lpstr>
      <vt:lpstr>Cryo Plant – Water Quality Requirements</vt:lpstr>
      <vt:lpstr>Cryo Plant Cooling – Initial Analysis</vt:lpstr>
      <vt:lpstr>Cryo Plant Cooling – Additional Analysis  </vt:lpstr>
      <vt:lpstr>Cryo Plant Cooling - Results</vt:lpstr>
      <vt:lpstr>Pulsed Mode vs. Continuous Wave Operation</vt:lpstr>
      <vt:lpstr>Pulsed Mode vs. Continuous Wave Operation</vt:lpstr>
      <vt:lpstr>Pulsed Mode vs. Continuous Wave Operation</vt:lpstr>
      <vt:lpstr>Pulsed Mode vs. Continuous Wave Operation</vt:lpstr>
      <vt:lpstr>Summary</vt:lpstr>
      <vt:lpstr>Questions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L Kaducak</dc:creator>
  <cp:lastModifiedBy>Steven J. Dixon x8501 10086N</cp:lastModifiedBy>
  <cp:revision>179</cp:revision>
  <cp:lastPrinted>2014-01-20T19:40:21Z</cp:lastPrinted>
  <dcterms:created xsi:type="dcterms:W3CDTF">2017-04-21T15:07:14Z</dcterms:created>
  <dcterms:modified xsi:type="dcterms:W3CDTF">2017-09-29T20:41:52Z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0x010100243D17A152F8CA44A95588D9440E0A03</vt:lpwstr>
  </property>
</Properties>
</file>