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5"/>
  </p:notesMasterIdLst>
  <p:handoutMasterIdLst>
    <p:handoutMasterId r:id="rId26"/>
  </p:handoutMasterIdLst>
  <p:sldIdLst>
    <p:sldId id="286" r:id="rId5"/>
    <p:sldId id="328" r:id="rId6"/>
    <p:sldId id="344" r:id="rId7"/>
    <p:sldId id="338" r:id="rId8"/>
    <p:sldId id="334" r:id="rId9"/>
    <p:sldId id="343" r:id="rId10"/>
    <p:sldId id="335" r:id="rId11"/>
    <p:sldId id="329" r:id="rId12"/>
    <p:sldId id="346" r:id="rId13"/>
    <p:sldId id="347" r:id="rId14"/>
    <p:sldId id="330" r:id="rId15"/>
    <p:sldId id="331" r:id="rId16"/>
    <p:sldId id="332" r:id="rId17"/>
    <p:sldId id="333" r:id="rId18"/>
    <p:sldId id="345" r:id="rId19"/>
    <p:sldId id="340" r:id="rId20"/>
    <p:sldId id="339" r:id="rId21"/>
    <p:sldId id="341" r:id="rId22"/>
    <p:sldId id="336" r:id="rId23"/>
    <p:sldId id="337" r:id="rId24"/>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4142">
          <p15:clr>
            <a:srgbClr val="A4A3A4"/>
          </p15:clr>
        </p15:guide>
        <p15:guide id="2" orient="horz" pos="3655">
          <p15:clr>
            <a:srgbClr val="A4A3A4"/>
          </p15:clr>
        </p15:guide>
        <p15:guide id="3" orient="horz" pos="1698">
          <p15:clr>
            <a:srgbClr val="A4A3A4"/>
          </p15:clr>
        </p15:guide>
        <p15:guide id="4" orient="horz" pos="688">
          <p15:clr>
            <a:srgbClr val="A4A3A4"/>
          </p15:clr>
        </p15:guide>
        <p15:guide id="5" orient="horz" pos="2790">
          <p15:clr>
            <a:srgbClr val="A4A3A4"/>
          </p15:clr>
        </p15:guide>
        <p15:guide id="6" orient="horz" pos="174">
          <p15:clr>
            <a:srgbClr val="A4A3A4"/>
          </p15:clr>
        </p15:guide>
        <p15:guide id="7" orient="horz" pos="128">
          <p15:clr>
            <a:srgbClr val="A4A3A4"/>
          </p15:clr>
        </p15:guide>
        <p15:guide id="8" pos="5621">
          <p15:clr>
            <a:srgbClr val="A4A3A4"/>
          </p15:clr>
        </p15:guide>
        <p15:guide id="9" pos="136">
          <p15:clr>
            <a:srgbClr val="A4A3A4"/>
          </p15:clr>
        </p15:guide>
        <p15:guide id="10" pos="589">
          <p15:clr>
            <a:srgbClr val="A4A3A4"/>
          </p15:clr>
        </p15:guide>
        <p15:guide id="11" pos="3572">
          <p15:clr>
            <a:srgbClr val="A4A3A4"/>
          </p15:clr>
        </p15:guide>
        <p15:guide id="12" pos="5163">
          <p15:clr>
            <a:srgbClr val="A4A3A4"/>
          </p15:clr>
        </p15:guide>
        <p15:guide id="13" pos="4632">
          <p15:clr>
            <a:srgbClr val="A4A3A4"/>
          </p15:clr>
        </p15:guide>
        <p15:guide id="14" pos="444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4E4E4E"/>
    <a:srgbClr val="404040"/>
    <a:srgbClr val="004C97"/>
    <a:srgbClr val="63666A"/>
    <a:srgbClr val="99D6EA"/>
    <a:srgbClr val="505050"/>
    <a:srgbClr val="A7A8AA"/>
    <a:srgbClr val="003087"/>
    <a:srgbClr val="0F2D6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33" autoAdjust="0"/>
    <p:restoredTop sz="94660"/>
  </p:normalViewPr>
  <p:slideViewPr>
    <p:cSldViewPr snapToGrid="0" snapToObjects="1" showGuides="1">
      <p:cViewPr varScale="1">
        <p:scale>
          <a:sx n="93" d="100"/>
          <a:sy n="93" d="100"/>
        </p:scale>
        <p:origin x="522" y="84"/>
      </p:cViewPr>
      <p:guideLst>
        <p:guide orient="horz" pos="4142"/>
        <p:guide orient="horz" pos="3655"/>
        <p:guide orient="horz" pos="1698"/>
        <p:guide orient="horz" pos="688"/>
        <p:guide orient="horz" pos="2790"/>
        <p:guide orient="horz" pos="174"/>
        <p:guide orient="horz" pos="128"/>
        <p:guide pos="5621"/>
        <p:guide pos="136"/>
        <p:guide pos="589"/>
        <p:guide pos="3572"/>
        <p:guide pos="5163"/>
        <p:guide pos="4632"/>
        <p:guide pos="444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Helvetica" charset="0"/>
                <a:cs typeface="ＭＳ Ｐゴシック" charset="0"/>
              </a:defRPr>
            </a:lvl1pPr>
          </a:lstStyle>
          <a:p>
            <a:pPr>
              <a:defRPr/>
            </a:pPr>
            <a:fld id="{DBB872F3-6144-3148-BC13-C063BA20AE80}" type="datetimeFigureOut">
              <a:rPr lang="en-US"/>
              <a:pPr>
                <a:defRPr/>
              </a:pPr>
              <a:t>10/11/2017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Helvetica" charset="0"/>
                <a:cs typeface="ＭＳ Ｐゴシック" charset="0"/>
              </a:defRPr>
            </a:lvl1pPr>
          </a:lstStyle>
          <a:p>
            <a:pPr>
              <a:defRPr/>
            </a:pPr>
            <a:fld id="{0ACDB0ED-0BEE-9846-B9EA-5C7BFF06289F}" type="slidenum">
              <a:rPr lang="en-US"/>
              <a:pPr>
                <a:defRPr/>
              </a:pPr>
              <a:t>‹#›</a:t>
            </a:fld>
            <a:endParaRPr lang="en-US"/>
          </a:p>
        </p:txBody>
      </p:sp>
    </p:spTree>
    <p:extLst>
      <p:ext uri="{BB962C8B-B14F-4D97-AF65-F5344CB8AC3E}">
        <p14:creationId xmlns:p14="http://schemas.microsoft.com/office/powerpoint/2010/main" val="14231645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Helvetica" charset="0"/>
                <a:cs typeface="ＭＳ Ｐゴシック" charset="0"/>
              </a:defRPr>
            </a:lvl1pPr>
          </a:lstStyle>
          <a:p>
            <a:pPr>
              <a:defRPr/>
            </a:pPr>
            <a:fld id="{531CFD29-8380-B24A-89EC-384D8B8A981B}" type="datetimeFigureOut">
              <a:rPr lang="en-US"/>
              <a:pPr>
                <a:defRPr/>
              </a:pPr>
              <a:t>10/11/2017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Helvetica" charset="0"/>
                <a:cs typeface="ＭＳ Ｐゴシック" charset="0"/>
              </a:defRPr>
            </a:lvl1pPr>
          </a:lstStyle>
          <a:p>
            <a:pPr>
              <a:defRPr/>
            </a:pPr>
            <a:fld id="{CAD08E57-B576-F641-BEA6-C3D752DF7F66}" type="slidenum">
              <a:rPr lang="en-US"/>
              <a:pPr>
                <a:defRPr/>
              </a:pPr>
              <a:t>‹#›</a:t>
            </a:fld>
            <a:endParaRPr lang="en-US"/>
          </a:p>
        </p:txBody>
      </p:sp>
    </p:spTree>
    <p:extLst>
      <p:ext uri="{BB962C8B-B14F-4D97-AF65-F5344CB8AC3E}">
        <p14:creationId xmlns:p14="http://schemas.microsoft.com/office/powerpoint/2010/main" val="160064002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ermilab + Extra Logos Title">
    <p:spTree>
      <p:nvGrpSpPr>
        <p:cNvPr id="1" name=""/>
        <p:cNvGrpSpPr/>
        <p:nvPr/>
      </p:nvGrpSpPr>
      <p:grpSpPr>
        <a:xfrm>
          <a:off x="0" y="0"/>
          <a:ext cx="0" cy="0"/>
          <a:chOff x="0" y="0"/>
          <a:chExt cx="0" cy="0"/>
        </a:xfrm>
      </p:grpSpPr>
      <p:sp>
        <p:nvSpPr>
          <p:cNvPr id="24" name="Text Placeholder 23"/>
          <p:cNvSpPr>
            <a:spLocks noGrp="1"/>
          </p:cNvSpPr>
          <p:nvPr>
            <p:ph type="body" sz="quarter" idx="10"/>
          </p:nvPr>
        </p:nvSpPr>
        <p:spPr>
          <a:xfrm>
            <a:off x="219719" y="4963772"/>
            <a:ext cx="4941110" cy="1529241"/>
          </a:xfrm>
          <a:prstGeom prst="rect">
            <a:avLst/>
          </a:prstGeom>
        </p:spPr>
        <p:txBody>
          <a:bodyPr lIns="0" tIns="45720" rIns="0" bIns="45720">
            <a:noAutofit/>
          </a:bodyPr>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Edit Master text styles</a:t>
            </a:r>
          </a:p>
        </p:txBody>
      </p:sp>
      <p:cxnSp>
        <p:nvCxnSpPr>
          <p:cNvPr id="16" name="Straight Connector 15"/>
          <p:cNvCxnSpPr/>
          <p:nvPr userDrawn="1"/>
        </p:nvCxnSpPr>
        <p:spPr>
          <a:xfrm>
            <a:off x="5670218" y="5977379"/>
            <a:ext cx="3257550" cy="0"/>
          </a:xfrm>
          <a:prstGeom prst="line">
            <a:avLst/>
          </a:prstGeom>
          <a:ln w="28575" cmpd="sng">
            <a:solidFill>
              <a:srgbClr val="99D6EA"/>
            </a:solidFill>
          </a:ln>
          <a:effectLst/>
        </p:spPr>
        <p:style>
          <a:lnRef idx="2">
            <a:schemeClr val="accent1"/>
          </a:lnRef>
          <a:fillRef idx="0">
            <a:schemeClr val="accent1"/>
          </a:fillRef>
          <a:effectRef idx="1">
            <a:schemeClr val="accent1"/>
          </a:effectRef>
          <a:fontRef idx="minor">
            <a:schemeClr val="tx1"/>
          </a:fontRef>
        </p:style>
      </p:cxnSp>
      <p:sp>
        <p:nvSpPr>
          <p:cNvPr id="3" name="Rectangle 2"/>
          <p:cNvSpPr/>
          <p:nvPr userDrawn="1"/>
        </p:nvSpPr>
        <p:spPr>
          <a:xfrm>
            <a:off x="-17762" y="-1"/>
            <a:ext cx="9189720" cy="896936"/>
          </a:xfrm>
          <a:prstGeom prst="rect">
            <a:avLst/>
          </a:prstGeom>
          <a:solidFill>
            <a:srgbClr val="004C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 Placeholder 24"/>
          <p:cNvSpPr>
            <a:spLocks noGrp="1"/>
          </p:cNvSpPr>
          <p:nvPr>
            <p:ph type="body" sz="quarter" idx="11"/>
          </p:nvPr>
        </p:nvSpPr>
        <p:spPr>
          <a:xfrm>
            <a:off x="219718" y="3951841"/>
            <a:ext cx="8667106" cy="1003049"/>
          </a:xfrm>
          <a:prstGeom prst="rect">
            <a:avLst/>
          </a:prstGeom>
        </p:spPr>
        <p:txBody>
          <a:bodyPr vert="horz" wrap="square" lIns="0" tIns="27432" anchor="ctr" anchorCtr="0">
            <a:normAutofit/>
          </a:bodyPr>
          <a:lstStyle>
            <a:lvl1pPr marL="0" indent="0" algn="l">
              <a:lnSpc>
                <a:spcPct val="100000"/>
              </a:lnSpc>
              <a:spcBef>
                <a:spcPts val="700"/>
              </a:spcBef>
              <a:spcAft>
                <a:spcPts val="0"/>
              </a:spcAft>
              <a:buFontTx/>
              <a:buNone/>
              <a:defRPr sz="3200" b="1" i="0">
                <a:solidFill>
                  <a:srgbClr val="004C97"/>
                </a:solidFill>
              </a:defRPr>
            </a:lvl1pPr>
            <a:lvl2pPr marL="0" indent="0">
              <a:buFontTx/>
              <a:buNone/>
              <a:defRPr sz="2800" b="1" i="0">
                <a:solidFill>
                  <a:srgbClr val="004C97"/>
                </a:solidFill>
              </a:defRPr>
            </a:lvl2pPr>
            <a:lvl3pPr marL="0" indent="0">
              <a:buFontTx/>
              <a:buNone/>
              <a:defRPr sz="2800" b="1" i="0">
                <a:solidFill>
                  <a:srgbClr val="004C97"/>
                </a:solidFill>
              </a:defRPr>
            </a:lvl3pPr>
            <a:lvl4pPr marL="0" indent="0">
              <a:buFontTx/>
              <a:buNone/>
              <a:defRPr sz="2800" b="1" i="0">
                <a:solidFill>
                  <a:srgbClr val="004C97"/>
                </a:solidFill>
              </a:defRPr>
            </a:lvl4pPr>
            <a:lvl5pPr marL="0" indent="0">
              <a:buFontTx/>
              <a:buNone/>
              <a:defRPr sz="2800" b="1" i="0">
                <a:solidFill>
                  <a:srgbClr val="004C97"/>
                </a:solidFill>
              </a:defRPr>
            </a:lvl5pPr>
          </a:lstStyle>
          <a:p>
            <a:pPr lvl="0"/>
            <a:r>
              <a:rPr lang="en-US"/>
              <a:t>Edit Master text styles</a:t>
            </a:r>
          </a:p>
        </p:txBody>
      </p:sp>
      <p:sp>
        <p:nvSpPr>
          <p:cNvPr id="2" name="TextBox 1"/>
          <p:cNvSpPr txBox="1"/>
          <p:nvPr userDrawn="1"/>
        </p:nvSpPr>
        <p:spPr>
          <a:xfrm>
            <a:off x="5670218" y="5236572"/>
            <a:ext cx="3143723" cy="1107996"/>
          </a:xfrm>
          <a:prstGeom prst="rect">
            <a:avLst/>
          </a:prstGeom>
          <a:noFill/>
        </p:spPr>
        <p:txBody>
          <a:bodyPr wrap="square" lIns="0" tIns="0" rIns="0" bIns="0" rtlCol="0">
            <a:spAutoFit/>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sz="1200" dirty="0">
                <a:latin typeface="Helvetica"/>
                <a:cs typeface="Helvetica"/>
              </a:rPr>
              <a:t>In partnership with: </a:t>
            </a:r>
          </a:p>
          <a:p>
            <a:pPr marL="0" marR="0" indent="0" algn="l" defTabSz="457200" rtl="0" eaLnBrk="1" fontAlgn="base" latinLnBrk="0" hangingPunct="1">
              <a:lnSpc>
                <a:spcPct val="100000"/>
              </a:lnSpc>
              <a:spcBef>
                <a:spcPct val="0"/>
              </a:spcBef>
              <a:spcAft>
                <a:spcPct val="0"/>
              </a:spcAft>
              <a:buClrTx/>
              <a:buSzTx/>
              <a:buFontTx/>
              <a:buNone/>
              <a:tabLst/>
              <a:defRPr/>
            </a:pPr>
            <a:r>
              <a:rPr lang="en-US" sz="1200" kern="1200" baseline="0" dirty="0">
                <a:solidFill>
                  <a:schemeClr val="tx1"/>
                </a:solidFill>
                <a:latin typeface="Helvetica"/>
                <a:ea typeface="Geneva" charset="0"/>
                <a:cs typeface="Helvetica"/>
              </a:rPr>
              <a:t>   India Institutes </a:t>
            </a:r>
            <a:r>
              <a:rPr lang="en-US" sz="1200" kern="1200" baseline="0" dirty="0" err="1">
                <a:solidFill>
                  <a:schemeClr val="tx1"/>
                </a:solidFill>
                <a:latin typeface="Helvetica"/>
                <a:ea typeface="Geneva" charset="0"/>
                <a:cs typeface="Helvetica"/>
              </a:rPr>
              <a:t>Fermilab</a:t>
            </a:r>
            <a:r>
              <a:rPr lang="en-US" sz="1200" kern="1200" baseline="0" dirty="0">
                <a:solidFill>
                  <a:schemeClr val="tx1"/>
                </a:solidFill>
                <a:latin typeface="Helvetica"/>
                <a:ea typeface="Geneva" charset="0"/>
                <a:cs typeface="Helvetica"/>
              </a:rPr>
              <a:t> Collaboration</a:t>
            </a:r>
          </a:p>
          <a:p>
            <a:pPr marL="0" marR="0" indent="0" algn="l" defTabSz="457200" rtl="0" eaLnBrk="1" fontAlgn="base" latinLnBrk="0" hangingPunct="1">
              <a:lnSpc>
                <a:spcPct val="100000"/>
              </a:lnSpc>
              <a:spcBef>
                <a:spcPct val="0"/>
              </a:spcBef>
              <a:spcAft>
                <a:spcPct val="0"/>
              </a:spcAft>
              <a:buClrTx/>
              <a:buSzTx/>
              <a:buFontTx/>
              <a:buNone/>
              <a:tabLst/>
              <a:defRPr/>
            </a:pPr>
            <a:r>
              <a:rPr lang="en-US" sz="1200" kern="1200" baseline="0" dirty="0">
                <a:solidFill>
                  <a:schemeClr val="tx1"/>
                </a:solidFill>
                <a:latin typeface="Helvetica"/>
                <a:ea typeface="Geneva" charset="0"/>
                <a:cs typeface="Helvetica"/>
              </a:rPr>
              <a:t>   </a:t>
            </a:r>
            <a:r>
              <a:rPr lang="en-US" sz="1200" kern="1200" baseline="0" dirty="0" err="1">
                <a:solidFill>
                  <a:schemeClr val="tx1"/>
                </a:solidFill>
                <a:latin typeface="Helvetica"/>
                <a:ea typeface="Geneva" charset="0"/>
                <a:cs typeface="Helvetica"/>
              </a:rPr>
              <a:t>Istituto</a:t>
            </a:r>
            <a:r>
              <a:rPr lang="en-US" sz="1200" kern="1200" baseline="0" dirty="0">
                <a:solidFill>
                  <a:schemeClr val="tx1"/>
                </a:solidFill>
                <a:latin typeface="Helvetica"/>
                <a:ea typeface="Geneva" charset="0"/>
                <a:cs typeface="Helvetica"/>
              </a:rPr>
              <a:t> Nazionale di </a:t>
            </a:r>
            <a:r>
              <a:rPr lang="en-US" sz="1200" kern="1200" baseline="0" dirty="0" err="1">
                <a:solidFill>
                  <a:schemeClr val="tx1"/>
                </a:solidFill>
                <a:latin typeface="Helvetica"/>
                <a:ea typeface="Geneva" charset="0"/>
                <a:cs typeface="Helvetica"/>
              </a:rPr>
              <a:t>Fisica</a:t>
            </a:r>
            <a:r>
              <a:rPr lang="en-US" sz="1200" kern="1200" baseline="0" dirty="0">
                <a:solidFill>
                  <a:schemeClr val="tx1"/>
                </a:solidFill>
                <a:latin typeface="Helvetica"/>
                <a:ea typeface="Geneva" charset="0"/>
                <a:cs typeface="Helvetica"/>
              </a:rPr>
              <a:t> </a:t>
            </a:r>
            <a:r>
              <a:rPr lang="en-US" sz="1200" kern="1200" baseline="0" dirty="0" err="1">
                <a:solidFill>
                  <a:schemeClr val="tx1"/>
                </a:solidFill>
                <a:latin typeface="Helvetica"/>
                <a:ea typeface="Geneva" charset="0"/>
                <a:cs typeface="Helvetica"/>
              </a:rPr>
              <a:t>Nucleare</a:t>
            </a:r>
            <a:endParaRPr lang="en-US" sz="1200" kern="1200" baseline="0" dirty="0">
              <a:solidFill>
                <a:schemeClr val="tx1"/>
              </a:solidFill>
              <a:latin typeface="Helvetica"/>
              <a:ea typeface="Geneva" charset="0"/>
              <a:cs typeface="Helvetica"/>
            </a:endParaRPr>
          </a:p>
          <a:p>
            <a:pPr marL="0" marR="0" indent="0" algn="l" defTabSz="457200" rtl="0" eaLnBrk="1" fontAlgn="base" latinLnBrk="0" hangingPunct="1">
              <a:lnSpc>
                <a:spcPct val="100000"/>
              </a:lnSpc>
              <a:spcBef>
                <a:spcPct val="0"/>
              </a:spcBef>
              <a:spcAft>
                <a:spcPct val="0"/>
              </a:spcAft>
              <a:buClrTx/>
              <a:buSzTx/>
              <a:buFontTx/>
              <a:buNone/>
              <a:tabLst/>
              <a:defRPr/>
            </a:pPr>
            <a:r>
              <a:rPr lang="en-US" sz="1200" kern="1200" baseline="0" dirty="0">
                <a:solidFill>
                  <a:schemeClr val="tx1"/>
                </a:solidFill>
                <a:latin typeface="Helvetica"/>
                <a:ea typeface="Geneva" charset="0"/>
                <a:cs typeface="Helvetica"/>
              </a:rPr>
              <a:t>   Science and Technology Facilities Council   </a:t>
            </a:r>
          </a:p>
          <a:p>
            <a:endParaRPr lang="en-US" dirty="0"/>
          </a:p>
        </p:txBody>
      </p:sp>
      <p:pic>
        <p:nvPicPr>
          <p:cNvPr id="33" name="Picture 32" descr="FermiLogoBar_DOE_KO_horiz.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761" y="288917"/>
            <a:ext cx="9010786" cy="301891"/>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197" y="874754"/>
            <a:ext cx="9161762" cy="3068205"/>
          </a:xfrm>
          <a:prstGeom prst="rect">
            <a:avLst/>
          </a:prstGeom>
        </p:spPr>
      </p:pic>
    </p:spTree>
    <p:extLst>
      <p:ext uri="{BB962C8B-B14F-4D97-AF65-F5344CB8AC3E}">
        <p14:creationId xmlns:p14="http://schemas.microsoft.com/office/powerpoint/2010/main" val="344782685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465691"/>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userDrawn="1"/>
        </p:nvCxnSpPr>
        <p:spPr>
          <a:xfrm>
            <a:off x="228600" y="6315146"/>
            <a:ext cx="8677275" cy="0"/>
          </a:xfrm>
          <a:prstGeom prst="line">
            <a:avLst/>
          </a:prstGeom>
          <a:ln w="28575" cmpd="sng">
            <a:solidFill>
              <a:srgbClr val="99D6EA"/>
            </a:solidFill>
          </a:ln>
          <a:effectLst/>
        </p:spPr>
        <p:style>
          <a:lnRef idx="2">
            <a:schemeClr val="accent1"/>
          </a:lnRef>
          <a:fillRef idx="0">
            <a:schemeClr val="accent1"/>
          </a:fillRef>
          <a:effectRef idx="1">
            <a:schemeClr val="accent1"/>
          </a:effectRef>
          <a:fontRef idx="minor">
            <a:schemeClr val="tx1"/>
          </a:fontRef>
        </p:style>
      </p:cxnSp>
      <p:sp>
        <p:nvSpPr>
          <p:cNvPr id="10" name="Date Placeholder 3"/>
          <p:cNvSpPr>
            <a:spLocks noGrp="1"/>
          </p:cNvSpPr>
          <p:nvPr>
            <p:ph type="dt" sz="half" idx="2"/>
          </p:nvPr>
        </p:nvSpPr>
        <p:spPr>
          <a:xfrm>
            <a:off x="736826" y="6495482"/>
            <a:ext cx="809751" cy="237285"/>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r>
              <a:rPr lang="en-US"/>
              <a:t>10/11/2017</a:t>
            </a:r>
            <a:endParaRPr lang="en-US" dirty="0"/>
          </a:p>
        </p:txBody>
      </p:sp>
      <p:sp>
        <p:nvSpPr>
          <p:cNvPr id="11" name="Footer Placeholder 4"/>
          <p:cNvSpPr>
            <a:spLocks noGrp="1"/>
          </p:cNvSpPr>
          <p:nvPr>
            <p:ph type="ftr" sz="quarter" idx="3"/>
          </p:nvPr>
        </p:nvSpPr>
        <p:spPr>
          <a:xfrm>
            <a:off x="1643492" y="6495482"/>
            <a:ext cx="5541561" cy="237285"/>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Response to Committee Questions</a:t>
            </a:r>
            <a:endParaRPr lang="en-US" b="1" dirty="0"/>
          </a:p>
        </p:txBody>
      </p:sp>
      <p:sp>
        <p:nvSpPr>
          <p:cNvPr id="12" name="Slide Number Placeholder 5"/>
          <p:cNvSpPr>
            <a:spLocks noGrp="1"/>
          </p:cNvSpPr>
          <p:nvPr>
            <p:ph type="sldNum" sz="quarter" idx="4"/>
          </p:nvPr>
        </p:nvSpPr>
        <p:spPr>
          <a:xfrm>
            <a:off x="222250" y="6495482"/>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9493" y="6355909"/>
            <a:ext cx="919915" cy="502091"/>
          </a:xfrm>
          <a:prstGeom prst="rect">
            <a:avLst/>
          </a:prstGeom>
        </p:spPr>
      </p:pic>
    </p:spTree>
    <p:extLst>
      <p:ext uri="{BB962C8B-B14F-4D97-AF65-F5344CB8AC3E}">
        <p14:creationId xmlns:p14="http://schemas.microsoft.com/office/powerpoint/2010/main" val="383776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8600" y="4765101"/>
            <a:ext cx="4206240" cy="1265812"/>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3"/>
          <p:cNvSpPr>
            <a:spLocks noGrp="1"/>
          </p:cNvSpPr>
          <p:nvPr>
            <p:ph type="body" sz="half" idx="13"/>
          </p:nvPr>
        </p:nvSpPr>
        <p:spPr>
          <a:xfrm>
            <a:off x="4687970" y="4765101"/>
            <a:ext cx="4206240" cy="1265812"/>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Content Placeholder 2"/>
          <p:cNvSpPr>
            <a:spLocks noGrp="1"/>
          </p:cNvSpPr>
          <p:nvPr>
            <p:ph sz="half" idx="17"/>
          </p:nvPr>
        </p:nvSpPr>
        <p:spPr>
          <a:xfrm>
            <a:off x="228600" y="1043694"/>
            <a:ext cx="4206240"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87970" y="1043694"/>
            <a:ext cx="4206240"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Date Placeholder 3"/>
          <p:cNvSpPr>
            <a:spLocks noGrp="1"/>
          </p:cNvSpPr>
          <p:nvPr>
            <p:ph type="dt" sz="half" idx="2"/>
          </p:nvPr>
        </p:nvSpPr>
        <p:spPr>
          <a:xfrm>
            <a:off x="736827" y="6495482"/>
            <a:ext cx="675368"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r>
              <a:rPr lang="en-US"/>
              <a:t>10/11/2017</a:t>
            </a:r>
            <a:endParaRPr lang="en-US" dirty="0"/>
          </a:p>
        </p:txBody>
      </p:sp>
      <p:sp>
        <p:nvSpPr>
          <p:cNvPr id="18" name="Footer Placeholder 4"/>
          <p:cNvSpPr>
            <a:spLocks noGrp="1"/>
          </p:cNvSpPr>
          <p:nvPr>
            <p:ph type="ftr" sz="quarter" idx="3"/>
          </p:nvPr>
        </p:nvSpPr>
        <p:spPr>
          <a:xfrm>
            <a:off x="1530601" y="6495482"/>
            <a:ext cx="5538537" cy="237285"/>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Response to Committee Questions</a:t>
            </a:r>
            <a:endParaRPr lang="en-US" b="1" dirty="0"/>
          </a:p>
        </p:txBody>
      </p:sp>
      <p:sp>
        <p:nvSpPr>
          <p:cNvPr id="20" name="Title 1"/>
          <p:cNvSpPr>
            <a:spLocks noGrp="1"/>
          </p:cNvSpPr>
          <p:nvPr>
            <p:ph type="title"/>
          </p:nvPr>
        </p:nvSpPr>
        <p:spPr>
          <a:xfrm>
            <a:off x="228600" y="465691"/>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
        <p:nvSpPr>
          <p:cNvPr id="10" name="Slide Number Placeholder 5"/>
          <p:cNvSpPr>
            <a:spLocks noGrp="1"/>
          </p:cNvSpPr>
          <p:nvPr>
            <p:ph type="sldNum" sz="quarter" idx="4"/>
          </p:nvPr>
        </p:nvSpPr>
        <p:spPr>
          <a:xfrm>
            <a:off x="222250" y="6495482"/>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9493" y="6355909"/>
            <a:ext cx="919915" cy="502091"/>
          </a:xfrm>
          <a:prstGeom prst="rect">
            <a:avLst/>
          </a:prstGeom>
        </p:spPr>
      </p:pic>
    </p:spTree>
    <p:extLst>
      <p:ext uri="{BB962C8B-B14F-4D97-AF65-F5344CB8AC3E}">
        <p14:creationId xmlns:p14="http://schemas.microsoft.com/office/powerpoint/2010/main" val="1645056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Content Placeholder 2"/>
          <p:cNvSpPr>
            <a:spLocks noGrp="1"/>
          </p:cNvSpPr>
          <p:nvPr>
            <p:ph sz="half" idx="15"/>
          </p:nvPr>
        </p:nvSpPr>
        <p:spPr>
          <a:xfrm>
            <a:off x="3542712" y="1043694"/>
            <a:ext cx="5347605"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6"/>
          </p:nvPr>
        </p:nvSpPr>
        <p:spPr/>
        <p:txBody>
          <a:bodyPr/>
          <a:lstStyle>
            <a:lvl1pPr>
              <a:defRPr sz="1200" smtClean="0"/>
            </a:lvl1pPr>
          </a:lstStyle>
          <a:p>
            <a:pPr>
              <a:defRPr/>
            </a:pPr>
            <a:r>
              <a:rPr lang="en-US"/>
              <a:t>10/11/2017</a:t>
            </a:r>
            <a:endParaRPr lang="en-US" dirty="0"/>
          </a:p>
        </p:txBody>
      </p:sp>
      <p:sp>
        <p:nvSpPr>
          <p:cNvPr id="6" name="Footer Placeholder 4"/>
          <p:cNvSpPr>
            <a:spLocks noGrp="1"/>
          </p:cNvSpPr>
          <p:nvPr>
            <p:ph type="ftr" sz="quarter" idx="17"/>
          </p:nvPr>
        </p:nvSpPr>
        <p:spPr>
          <a:xfrm>
            <a:off x="1530601" y="6495482"/>
            <a:ext cx="5538537" cy="242873"/>
          </a:xfrm>
        </p:spPr>
        <p:txBody>
          <a:bodyPr/>
          <a:lstStyle>
            <a:lvl1pPr>
              <a:defRPr sz="1200" dirty="0" smtClean="0"/>
            </a:lvl1pPr>
          </a:lstStyle>
          <a:p>
            <a:pPr>
              <a:defRPr/>
            </a:pPr>
            <a:r>
              <a:rPr lang="en-US"/>
              <a:t>Response to Committee Questions</a:t>
            </a:r>
            <a:endParaRPr lang="en-US" b="1"/>
          </a:p>
        </p:txBody>
      </p:sp>
      <p:sp>
        <p:nvSpPr>
          <p:cNvPr id="7" name="Slide Number Placeholder 5"/>
          <p:cNvSpPr>
            <a:spLocks noGrp="1"/>
          </p:cNvSpPr>
          <p:nvPr>
            <p:ph type="sldNum" sz="quarter" idx="18"/>
          </p:nvPr>
        </p:nvSpPr>
        <p:spPr/>
        <p:txBody>
          <a:bodyPr/>
          <a:lstStyle>
            <a:lvl1pPr>
              <a:defRPr sz="1200" smtClean="0"/>
            </a:lvl1pPr>
          </a:lstStyle>
          <a:p>
            <a:pPr>
              <a:defRPr/>
            </a:pPr>
            <a:fld id="{979A04A2-726F-2143-A443-7788AF27176E}" type="slidenum">
              <a:rPr lang="en-US"/>
              <a:pPr>
                <a:defRPr/>
              </a:pPr>
              <a:t>‹#›</a:t>
            </a:fld>
            <a:endParaRPr lang="en-US" dirty="0"/>
          </a:p>
        </p:txBody>
      </p:sp>
      <p:sp>
        <p:nvSpPr>
          <p:cNvPr id="12" name="Title 1"/>
          <p:cNvSpPr>
            <a:spLocks noGrp="1"/>
          </p:cNvSpPr>
          <p:nvPr>
            <p:ph type="title"/>
          </p:nvPr>
        </p:nvSpPr>
        <p:spPr>
          <a:xfrm>
            <a:off x="228600" y="465691"/>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9493" y="6355909"/>
            <a:ext cx="919915" cy="502091"/>
          </a:xfrm>
          <a:prstGeom prst="rect">
            <a:avLst/>
          </a:prstGeom>
        </p:spPr>
      </p:pic>
    </p:spTree>
    <p:extLst>
      <p:ext uri="{BB962C8B-B14F-4D97-AF65-F5344CB8AC3E}">
        <p14:creationId xmlns:p14="http://schemas.microsoft.com/office/powerpoint/2010/main" val="1238105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686800"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686800" cy="1091259"/>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sz="1200" smtClean="0"/>
            </a:lvl1pPr>
          </a:lstStyle>
          <a:p>
            <a:pPr>
              <a:defRPr/>
            </a:pPr>
            <a:r>
              <a:rPr lang="en-US"/>
              <a:t>10/11/2017</a:t>
            </a:r>
            <a:endParaRPr lang="en-US" dirty="0"/>
          </a:p>
        </p:txBody>
      </p:sp>
      <p:sp>
        <p:nvSpPr>
          <p:cNvPr id="6" name="Footer Placeholder 4"/>
          <p:cNvSpPr>
            <a:spLocks noGrp="1"/>
          </p:cNvSpPr>
          <p:nvPr>
            <p:ph type="ftr" sz="quarter" idx="11"/>
          </p:nvPr>
        </p:nvSpPr>
        <p:spPr>
          <a:xfrm>
            <a:off x="1530601" y="6495482"/>
            <a:ext cx="5538537" cy="242873"/>
          </a:xfrm>
        </p:spPr>
        <p:txBody>
          <a:bodyPr/>
          <a:lstStyle>
            <a:lvl1pPr>
              <a:defRPr sz="1200" dirty="0" smtClean="0"/>
            </a:lvl1pPr>
          </a:lstStyle>
          <a:p>
            <a:pPr>
              <a:defRPr/>
            </a:pPr>
            <a:r>
              <a:rPr lang="en-US"/>
              <a:t>Response to Committee Questions</a:t>
            </a:r>
            <a:endParaRPr lang="en-US" b="1"/>
          </a:p>
        </p:txBody>
      </p:sp>
      <p:sp>
        <p:nvSpPr>
          <p:cNvPr id="7" name="Slide Number Placeholder 5"/>
          <p:cNvSpPr>
            <a:spLocks noGrp="1"/>
          </p:cNvSpPr>
          <p:nvPr>
            <p:ph type="sldNum" sz="quarter" idx="12"/>
          </p:nvPr>
        </p:nvSpPr>
        <p:spPr/>
        <p:txBody>
          <a:bodyPr/>
          <a:lstStyle>
            <a:lvl1pPr>
              <a:defRPr sz="1200" smtClean="0"/>
            </a:lvl1pPr>
          </a:lstStyle>
          <a:p>
            <a:pPr>
              <a:defRPr/>
            </a:pPr>
            <a:fld id="{64DF0CCB-7EA3-7341-A46D-36EC5E85EBD6}" type="slidenum">
              <a:rPr lang="en-US"/>
              <a:pPr>
                <a:defRPr/>
              </a:pPr>
              <a:t>‹#›</a:t>
            </a:fld>
            <a:endParaRPr lang="en-US" dirty="0"/>
          </a:p>
        </p:txBody>
      </p:sp>
      <p:sp>
        <p:nvSpPr>
          <p:cNvPr id="11" name="Title 1"/>
          <p:cNvSpPr>
            <a:spLocks noGrp="1"/>
          </p:cNvSpPr>
          <p:nvPr>
            <p:ph type="title"/>
          </p:nvPr>
        </p:nvSpPr>
        <p:spPr>
          <a:xfrm>
            <a:off x="224073" y="465691"/>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9493" y="6355909"/>
            <a:ext cx="919915" cy="502091"/>
          </a:xfrm>
          <a:prstGeom prst="rect">
            <a:avLst/>
          </a:prstGeom>
        </p:spPr>
      </p:pic>
    </p:spTree>
    <p:extLst>
      <p:ext uri="{BB962C8B-B14F-4D97-AF65-F5344CB8AC3E}">
        <p14:creationId xmlns:p14="http://schemas.microsoft.com/office/powerpoint/2010/main" val="2237513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a:t>10/11/2017</a:t>
            </a:r>
            <a:endParaRPr lang="en-US" dirty="0"/>
          </a:p>
        </p:txBody>
      </p:sp>
      <p:sp>
        <p:nvSpPr>
          <p:cNvPr id="4" name="Footer Placeholder 3"/>
          <p:cNvSpPr>
            <a:spLocks noGrp="1"/>
          </p:cNvSpPr>
          <p:nvPr>
            <p:ph type="ftr" sz="quarter" idx="11"/>
          </p:nvPr>
        </p:nvSpPr>
        <p:spPr>
          <a:xfrm>
            <a:off x="1530601" y="6495482"/>
            <a:ext cx="5538537" cy="237285"/>
          </a:xfrm>
        </p:spPr>
        <p:txBody>
          <a:bodyPr/>
          <a:lstStyle/>
          <a:p>
            <a:pPr>
              <a:defRPr/>
            </a:pPr>
            <a:r>
              <a:rPr lang="en-US"/>
              <a:t>Response to Committee Questions</a:t>
            </a:r>
            <a:endParaRPr lang="en-US" b="1" dirty="0"/>
          </a:p>
        </p:txBody>
      </p:sp>
      <p:sp>
        <p:nvSpPr>
          <p:cNvPr id="5" name="Slide Number Placeholder 4"/>
          <p:cNvSpPr>
            <a:spLocks noGrp="1"/>
          </p:cNvSpPr>
          <p:nvPr>
            <p:ph type="sldNum" sz="quarter" idx="12"/>
          </p:nvPr>
        </p:nvSpPr>
        <p:spPr/>
        <p:txBody>
          <a:bodyPr/>
          <a:lstStyle/>
          <a:p>
            <a:pPr>
              <a:defRPr/>
            </a:pPr>
            <a:fld id="{148C009B-CB69-E04A-B9B3-34B26D69E9CF}" type="slidenum">
              <a:rPr lang="en-US" smtClean="0"/>
              <a:pPr>
                <a:defRPr/>
              </a:pPr>
              <a:t>‹#›</a:t>
            </a:fld>
            <a:endParaRPr lang="en-US" dirty="0"/>
          </a:p>
        </p:txBody>
      </p:sp>
      <p:sp>
        <p:nvSpPr>
          <p:cNvPr id="7" name="Picture Placeholder 6"/>
          <p:cNvSpPr>
            <a:spLocks noGrp="1"/>
          </p:cNvSpPr>
          <p:nvPr>
            <p:ph type="pic" sz="quarter" idx="13"/>
          </p:nvPr>
        </p:nvSpPr>
        <p:spPr>
          <a:xfrm>
            <a:off x="222250" y="468311"/>
            <a:ext cx="8675688" cy="5684865"/>
          </a:xfrm>
          <a:prstGeom prst="rect">
            <a:avLst/>
          </a:prstGeom>
        </p:spPr>
        <p:txBody>
          <a:bodyPr vert="horz"/>
          <a:lstStyle/>
          <a:p>
            <a:r>
              <a:rPr lang="en-US"/>
              <a:t>Click icon to add picture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9493" y="6355909"/>
            <a:ext cx="919915" cy="502091"/>
          </a:xfrm>
          <a:prstGeom prst="rect">
            <a:avLst/>
          </a:prstGeom>
        </p:spPr>
      </p:pic>
    </p:spTree>
    <p:extLst>
      <p:ext uri="{BB962C8B-B14F-4D97-AF65-F5344CB8AC3E}">
        <p14:creationId xmlns:p14="http://schemas.microsoft.com/office/powerpoint/2010/main" val="1088216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xtra Logos">
    <p:spTree>
      <p:nvGrpSpPr>
        <p:cNvPr id="1" name=""/>
        <p:cNvGrpSpPr/>
        <p:nvPr/>
      </p:nvGrpSpPr>
      <p:grpSpPr>
        <a:xfrm>
          <a:off x="0" y="0"/>
          <a:ext cx="0" cy="0"/>
          <a:chOff x="0" y="0"/>
          <a:chExt cx="0" cy="0"/>
        </a:xfrm>
      </p:grpSpPr>
      <p:sp>
        <p:nvSpPr>
          <p:cNvPr id="43" name="Picture Placeholder 14"/>
          <p:cNvSpPr>
            <a:spLocks noGrp="1"/>
          </p:cNvSpPr>
          <p:nvPr>
            <p:ph type="pic" sz="quarter" idx="19"/>
          </p:nvPr>
        </p:nvSpPr>
        <p:spPr>
          <a:xfrm>
            <a:off x="205694" y="279371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44" name="Picture Placeholder 14"/>
          <p:cNvSpPr>
            <a:spLocks noGrp="1"/>
          </p:cNvSpPr>
          <p:nvPr>
            <p:ph type="pic" sz="quarter" idx="20"/>
          </p:nvPr>
        </p:nvSpPr>
        <p:spPr>
          <a:xfrm>
            <a:off x="1979425" y="279371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45" name="Picture Placeholder 14"/>
          <p:cNvSpPr>
            <a:spLocks noGrp="1"/>
          </p:cNvSpPr>
          <p:nvPr>
            <p:ph type="pic" sz="quarter" idx="21"/>
          </p:nvPr>
        </p:nvSpPr>
        <p:spPr>
          <a:xfrm>
            <a:off x="3753205" y="279371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46" name="Picture Placeholder 14"/>
          <p:cNvSpPr>
            <a:spLocks noGrp="1"/>
          </p:cNvSpPr>
          <p:nvPr>
            <p:ph type="pic" sz="quarter" idx="22"/>
          </p:nvPr>
        </p:nvSpPr>
        <p:spPr>
          <a:xfrm>
            <a:off x="5534456" y="279371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47" name="Picture Placeholder 14"/>
          <p:cNvSpPr>
            <a:spLocks noGrp="1"/>
          </p:cNvSpPr>
          <p:nvPr>
            <p:ph type="pic" sz="quarter" idx="23"/>
          </p:nvPr>
        </p:nvSpPr>
        <p:spPr>
          <a:xfrm>
            <a:off x="7300765" y="279371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11" name="Date Placeholder 10"/>
          <p:cNvSpPr>
            <a:spLocks noGrp="1"/>
          </p:cNvSpPr>
          <p:nvPr>
            <p:ph type="dt" sz="half" idx="10"/>
          </p:nvPr>
        </p:nvSpPr>
        <p:spPr/>
        <p:txBody>
          <a:bodyPr/>
          <a:lstStyle/>
          <a:p>
            <a:pPr>
              <a:defRPr/>
            </a:pPr>
            <a:r>
              <a:rPr lang="en-US"/>
              <a:t>10/11/2017</a:t>
            </a:r>
            <a:endParaRPr lang="en-US" dirty="0"/>
          </a:p>
        </p:txBody>
      </p:sp>
      <p:sp>
        <p:nvSpPr>
          <p:cNvPr id="12" name="Footer Placeholder 11"/>
          <p:cNvSpPr>
            <a:spLocks noGrp="1"/>
          </p:cNvSpPr>
          <p:nvPr>
            <p:ph type="ftr" sz="quarter" idx="11"/>
          </p:nvPr>
        </p:nvSpPr>
        <p:spPr>
          <a:xfrm>
            <a:off x="1530601" y="6495482"/>
            <a:ext cx="5538537" cy="242873"/>
          </a:xfrm>
        </p:spPr>
        <p:txBody>
          <a:bodyPr/>
          <a:lstStyle/>
          <a:p>
            <a:pPr>
              <a:defRPr/>
            </a:pPr>
            <a:r>
              <a:rPr lang="en-US"/>
              <a:t>Response to Committee Questions</a:t>
            </a:r>
            <a:endParaRPr lang="en-US" b="1" dirty="0"/>
          </a:p>
        </p:txBody>
      </p:sp>
      <p:sp>
        <p:nvSpPr>
          <p:cNvPr id="13" name="Slide Number Placeholder 12"/>
          <p:cNvSpPr>
            <a:spLocks noGrp="1"/>
          </p:cNvSpPr>
          <p:nvPr>
            <p:ph type="sldNum" sz="quarter" idx="12"/>
          </p:nvPr>
        </p:nvSpPr>
        <p:spPr/>
        <p:txBody>
          <a:bodyPr/>
          <a:lstStyle/>
          <a:p>
            <a:pPr>
              <a:defRPr/>
            </a:pPr>
            <a:fld id="{148C009B-CB69-E04A-B9B3-34B26D69E9CF}" type="slidenum">
              <a:rPr lang="en-US" smtClean="0"/>
              <a:pPr>
                <a:defRPr/>
              </a:pPr>
              <a:t>‹#›</a:t>
            </a:fld>
            <a:endParaRPr lang="en-US" dirty="0"/>
          </a:p>
        </p:txBody>
      </p:sp>
      <p:sp>
        <p:nvSpPr>
          <p:cNvPr id="18" name="Picture Placeholder 14"/>
          <p:cNvSpPr>
            <a:spLocks noGrp="1"/>
          </p:cNvSpPr>
          <p:nvPr>
            <p:ph type="pic" sz="quarter" idx="14"/>
          </p:nvPr>
        </p:nvSpPr>
        <p:spPr>
          <a:xfrm>
            <a:off x="205694" y="1050328"/>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19" name="Picture Placeholder 14"/>
          <p:cNvSpPr>
            <a:spLocks noGrp="1"/>
          </p:cNvSpPr>
          <p:nvPr>
            <p:ph type="pic" sz="quarter" idx="15"/>
          </p:nvPr>
        </p:nvSpPr>
        <p:spPr>
          <a:xfrm>
            <a:off x="1979425" y="1050328"/>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20" name="Picture Placeholder 14"/>
          <p:cNvSpPr>
            <a:spLocks noGrp="1"/>
          </p:cNvSpPr>
          <p:nvPr>
            <p:ph type="pic" sz="quarter" idx="16"/>
          </p:nvPr>
        </p:nvSpPr>
        <p:spPr>
          <a:xfrm>
            <a:off x="3753205" y="1050328"/>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21" name="Picture Placeholder 14"/>
          <p:cNvSpPr>
            <a:spLocks noGrp="1"/>
          </p:cNvSpPr>
          <p:nvPr>
            <p:ph type="pic" sz="quarter" idx="17"/>
          </p:nvPr>
        </p:nvSpPr>
        <p:spPr>
          <a:xfrm>
            <a:off x="5534456" y="1050328"/>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26" name="Picture Placeholder 14"/>
          <p:cNvSpPr>
            <a:spLocks noGrp="1"/>
          </p:cNvSpPr>
          <p:nvPr>
            <p:ph type="pic" sz="quarter" idx="18"/>
          </p:nvPr>
        </p:nvSpPr>
        <p:spPr>
          <a:xfrm>
            <a:off x="7300765" y="1050328"/>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49" name="Picture Placeholder 14"/>
          <p:cNvSpPr>
            <a:spLocks noGrp="1"/>
          </p:cNvSpPr>
          <p:nvPr>
            <p:ph type="pic" sz="quarter" idx="24"/>
          </p:nvPr>
        </p:nvSpPr>
        <p:spPr>
          <a:xfrm>
            <a:off x="205694" y="452695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50" name="Picture Placeholder 14"/>
          <p:cNvSpPr>
            <a:spLocks noGrp="1"/>
          </p:cNvSpPr>
          <p:nvPr>
            <p:ph type="pic" sz="quarter" idx="25"/>
          </p:nvPr>
        </p:nvSpPr>
        <p:spPr>
          <a:xfrm>
            <a:off x="1979425" y="452695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51" name="Picture Placeholder 14"/>
          <p:cNvSpPr>
            <a:spLocks noGrp="1"/>
          </p:cNvSpPr>
          <p:nvPr>
            <p:ph type="pic" sz="quarter" idx="26"/>
          </p:nvPr>
        </p:nvSpPr>
        <p:spPr>
          <a:xfrm>
            <a:off x="3753205" y="452695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52" name="Picture Placeholder 14"/>
          <p:cNvSpPr>
            <a:spLocks noGrp="1"/>
          </p:cNvSpPr>
          <p:nvPr>
            <p:ph type="pic" sz="quarter" idx="27"/>
          </p:nvPr>
        </p:nvSpPr>
        <p:spPr>
          <a:xfrm>
            <a:off x="5534456" y="452695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53" name="Picture Placeholder 14"/>
          <p:cNvSpPr>
            <a:spLocks noGrp="1"/>
          </p:cNvSpPr>
          <p:nvPr>
            <p:ph type="pic" sz="quarter" idx="28"/>
          </p:nvPr>
        </p:nvSpPr>
        <p:spPr>
          <a:xfrm>
            <a:off x="7300765" y="452695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22" name="Title 1"/>
          <p:cNvSpPr>
            <a:spLocks noGrp="1"/>
          </p:cNvSpPr>
          <p:nvPr>
            <p:ph type="title"/>
          </p:nvPr>
        </p:nvSpPr>
        <p:spPr>
          <a:xfrm>
            <a:off x="228600" y="463790"/>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9493" y="6355909"/>
            <a:ext cx="919915" cy="502091"/>
          </a:xfrm>
          <a:prstGeom prst="rect">
            <a:avLst/>
          </a:prstGeom>
        </p:spPr>
      </p:pic>
    </p:spTree>
    <p:extLst>
      <p:ext uri="{BB962C8B-B14F-4D97-AF65-F5344CB8AC3E}">
        <p14:creationId xmlns:p14="http://schemas.microsoft.com/office/powerpoint/2010/main" val="2166666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736827" y="6495482"/>
            <a:ext cx="675368"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r>
              <a:rPr lang="en-US"/>
              <a:t>10/11/2017</a:t>
            </a:r>
            <a:endParaRPr lang="en-US" dirty="0"/>
          </a:p>
        </p:txBody>
      </p:sp>
      <p:sp>
        <p:nvSpPr>
          <p:cNvPr id="11" name="Footer Placeholder 4"/>
          <p:cNvSpPr>
            <a:spLocks noGrp="1"/>
          </p:cNvSpPr>
          <p:nvPr>
            <p:ph type="ftr" sz="quarter" idx="3"/>
          </p:nvPr>
        </p:nvSpPr>
        <p:spPr>
          <a:xfrm>
            <a:off x="1530601" y="6495482"/>
            <a:ext cx="7367337"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Response to Committee Questions</a:t>
            </a:r>
            <a:endParaRPr lang="en-US" b="1" dirty="0"/>
          </a:p>
        </p:txBody>
      </p:sp>
      <p:sp>
        <p:nvSpPr>
          <p:cNvPr id="13" name="Slide Number Placeholder 5"/>
          <p:cNvSpPr>
            <a:spLocks noGrp="1"/>
          </p:cNvSpPr>
          <p:nvPr>
            <p:ph type="sldNum" sz="quarter" idx="4"/>
          </p:nvPr>
        </p:nvSpPr>
        <p:spPr>
          <a:xfrm>
            <a:off x="222250" y="6495482"/>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cxnSp>
        <p:nvCxnSpPr>
          <p:cNvPr id="8" name="Straight Connector 7"/>
          <p:cNvCxnSpPr/>
          <p:nvPr/>
        </p:nvCxnSpPr>
        <p:spPr>
          <a:xfrm>
            <a:off x="214800" y="6315146"/>
            <a:ext cx="8704708" cy="0"/>
          </a:xfrm>
          <a:prstGeom prst="line">
            <a:avLst/>
          </a:prstGeom>
          <a:ln w="28575" cmpd="sng">
            <a:solidFill>
              <a:srgbClr val="99D6EA"/>
            </a:solidFill>
          </a:ln>
          <a:effectLst/>
        </p:spPr>
        <p:style>
          <a:lnRef idx="2">
            <a:schemeClr val="accent1"/>
          </a:lnRef>
          <a:fillRef idx="0">
            <a:schemeClr val="accent1"/>
          </a:fillRef>
          <a:effectRef idx="1">
            <a:schemeClr val="accent1"/>
          </a:effectRef>
          <a:fontRef idx="minor">
            <a:schemeClr val="tx1"/>
          </a:fontRef>
        </p:style>
      </p:cxnSp>
      <p:sp>
        <p:nvSpPr>
          <p:cNvPr id="24" name="Slide Number Placeholder 5"/>
          <p:cNvSpPr txBox="1">
            <a:spLocks/>
          </p:cNvSpPr>
          <p:nvPr/>
        </p:nvSpPr>
        <p:spPr>
          <a:xfrm>
            <a:off x="381001" y="6667500"/>
            <a:ext cx="414338" cy="237285"/>
          </a:xfrm>
          <a:prstGeom prst="rect">
            <a:avLst/>
          </a:prstGeom>
        </p:spPr>
        <p:txBody>
          <a:bodyPr vert="horz" wrap="square" lIns="0" tIns="0" rIns="0" bIns="0" numCol="1" anchor="t" anchorCtr="0" compatLnSpc="1">
            <a:prstTxWarp prst="textNoShape">
              <a:avLst/>
            </a:prstTxWarp>
          </a:bodyPr>
          <a:lstStyle>
            <a:defPPr>
              <a:defRPr lang="en-US"/>
            </a:defPPr>
            <a:lvl1pPr algn="l" defTabSz="457200" rtl="0" fontAlgn="base">
              <a:spcBef>
                <a:spcPct val="0"/>
              </a:spcBef>
              <a:spcAft>
                <a:spcPct val="0"/>
              </a:spcAft>
              <a:defRPr sz="1200" kern="1200" smtClean="0">
                <a:solidFill>
                  <a:srgbClr val="004C97"/>
                </a:solidFill>
                <a:latin typeface="Helvetica" charset="0"/>
                <a:ea typeface="Geneva"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a:lstStyle>
          <a:p>
            <a:pPr>
              <a:defRPr/>
            </a:pPr>
            <a:endParaRPr lang="en-US" dirty="0"/>
          </a:p>
        </p:txBody>
      </p:sp>
      <p:grpSp>
        <p:nvGrpSpPr>
          <p:cNvPr id="12" name="Group 11"/>
          <p:cNvGrpSpPr>
            <a:grpSpLocks noChangeAspect="1"/>
          </p:cNvGrpSpPr>
          <p:nvPr/>
        </p:nvGrpSpPr>
        <p:grpSpPr>
          <a:xfrm>
            <a:off x="209721" y="136401"/>
            <a:ext cx="8723157" cy="197990"/>
            <a:chOff x="577653" y="6258863"/>
            <a:chExt cx="8320285" cy="188846"/>
          </a:xfrm>
        </p:grpSpPr>
        <p:cxnSp>
          <p:nvCxnSpPr>
            <p:cNvPr id="14" name="Straight Connector 13"/>
            <p:cNvCxnSpPr/>
            <p:nvPr userDrawn="1"/>
          </p:nvCxnSpPr>
          <p:spPr>
            <a:xfrm>
              <a:off x="577653" y="6351018"/>
              <a:ext cx="7213350" cy="6918"/>
            </a:xfrm>
            <a:prstGeom prst="line">
              <a:avLst/>
            </a:prstGeom>
            <a:ln w="76200" cmpd="sng">
              <a:solidFill>
                <a:srgbClr val="99D6EA"/>
              </a:solidFill>
            </a:ln>
            <a:effectLst/>
          </p:spPr>
          <p:style>
            <a:lnRef idx="2">
              <a:schemeClr val="accent1"/>
            </a:lnRef>
            <a:fillRef idx="0">
              <a:schemeClr val="accent1"/>
            </a:fillRef>
            <a:effectRef idx="1">
              <a:schemeClr val="accent1"/>
            </a:effectRef>
            <a:fontRef idx="minor">
              <a:schemeClr val="tx1"/>
            </a:fontRef>
          </p:style>
        </p:cxnSp>
        <p:pic>
          <p:nvPicPr>
            <p:cNvPr id="15" name="Picture 6" descr="FermiLogo_RGB_NALBlue.pn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7853781" y="6258863"/>
              <a:ext cx="1044157" cy="1888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110" r:id="rId1"/>
    <p:sldLayoutId id="2147484098" r:id="rId2"/>
    <p:sldLayoutId id="2147484099" r:id="rId3"/>
    <p:sldLayoutId id="2147484100" r:id="rId4"/>
    <p:sldLayoutId id="2147484101" r:id="rId5"/>
    <p:sldLayoutId id="2147484121" r:id="rId6"/>
    <p:sldLayoutId id="2147484113" r:id="rId7"/>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595959"/>
          </a:solidFill>
          <a:latin typeface="Helvetica"/>
          <a:ea typeface="ＭＳ Ｐゴシック" charset="0"/>
          <a:cs typeface="ＭＳ Ｐゴシック" charset="0"/>
        </a:defRPr>
      </a:lvl2pPr>
      <a:lvl3pPr marL="1143000" indent="-228600" algn="l" defTabSz="457200" rtl="0" eaLnBrk="1" fontAlgn="base" hangingPunct="1">
        <a:spcBef>
          <a:spcPct val="20000"/>
        </a:spcBef>
        <a:spcAft>
          <a:spcPct val="0"/>
        </a:spcAft>
        <a:buFont typeface="Arial" charset="0"/>
        <a:buChar char="•"/>
        <a:defRPr sz="1400" kern="1200">
          <a:solidFill>
            <a:srgbClr val="595959"/>
          </a:solidFill>
          <a:latin typeface="Helvetica"/>
          <a:ea typeface="ＭＳ Ｐゴシック" charset="0"/>
          <a:cs typeface="ＭＳ Ｐゴシック" charset="0"/>
        </a:defRPr>
      </a:lvl3pPr>
      <a:lvl4pPr marL="16002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ＭＳ Ｐゴシック" charset="0"/>
        </a:defRPr>
      </a:lvl4pPr>
      <a:lvl5pPr marL="20574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19719" y="5004021"/>
            <a:ext cx="4941110" cy="1529241"/>
          </a:xfrm>
        </p:spPr>
        <p:txBody>
          <a:bodyPr/>
          <a:lstStyle/>
          <a:p>
            <a:r>
              <a:rPr lang="en-US" dirty="0"/>
              <a:t>PIP-II Management Team</a:t>
            </a:r>
          </a:p>
          <a:p>
            <a:r>
              <a:rPr lang="en-US" dirty="0"/>
              <a:t>Director’s Review</a:t>
            </a:r>
          </a:p>
          <a:p>
            <a:r>
              <a:rPr lang="en-US" dirty="0"/>
              <a:t>11 Oct 2017</a:t>
            </a:r>
          </a:p>
        </p:txBody>
      </p:sp>
      <p:sp>
        <p:nvSpPr>
          <p:cNvPr id="5" name="Text Placeholder 4"/>
          <p:cNvSpPr>
            <a:spLocks noGrp="1"/>
          </p:cNvSpPr>
          <p:nvPr>
            <p:ph type="body" sz="quarter" idx="11"/>
          </p:nvPr>
        </p:nvSpPr>
        <p:spPr/>
        <p:txBody>
          <a:bodyPr>
            <a:normAutofit/>
          </a:bodyPr>
          <a:lstStyle/>
          <a:p>
            <a:r>
              <a:rPr lang="en-US" dirty="0"/>
              <a:t>Response to Committee Questions</a:t>
            </a:r>
          </a:p>
        </p:txBody>
      </p:sp>
    </p:spTree>
    <p:extLst>
      <p:ext uri="{BB962C8B-B14F-4D97-AF65-F5344CB8AC3E}">
        <p14:creationId xmlns:p14="http://schemas.microsoft.com/office/powerpoint/2010/main" val="2506810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821F3-5F9D-47AE-84EA-4247DAD9B3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C3678E-F8C6-483A-996D-1CB8E29626E0}"/>
              </a:ext>
            </a:extLst>
          </p:cNvPr>
          <p:cNvSpPr>
            <a:spLocks noGrp="1"/>
          </p:cNvSpPr>
          <p:nvPr>
            <p:ph idx="1"/>
          </p:nvPr>
        </p:nvSpPr>
        <p:spPr/>
        <p:txBody>
          <a:bodyPr>
            <a:noAutofit/>
          </a:bodyPr>
          <a:lstStyle/>
          <a:p>
            <a:pPr marL="0" indent="0">
              <a:buNone/>
            </a:pPr>
            <a:r>
              <a:rPr lang="en-US" sz="2000" dirty="0"/>
              <a:t>8. And how does this tie to release of work to international partner labs? (</a:t>
            </a:r>
            <a:r>
              <a:rPr lang="en-US" sz="2000" dirty="0" err="1"/>
              <a:t>Shekhar</a:t>
            </a:r>
            <a:r>
              <a:rPr lang="en-US" sz="2000" dirty="0"/>
              <a:t>)</a:t>
            </a:r>
          </a:p>
          <a:p>
            <a:r>
              <a:rPr lang="en-US" sz="2000" dirty="0"/>
              <a:t>The development of PIP-II and our International partner program, especially with India, is joint development.</a:t>
            </a:r>
          </a:p>
          <a:p>
            <a:pPr lvl="1"/>
            <a:r>
              <a:rPr lang="en-US" sz="2000" dirty="0"/>
              <a:t>It is not a release of a final work package for fabrication</a:t>
            </a:r>
          </a:p>
          <a:p>
            <a:pPr lvl="1"/>
            <a:r>
              <a:rPr lang="en-US" sz="2000" dirty="0"/>
              <a:t>Indian scientists and engineers are involved in details of R&amp;D</a:t>
            </a:r>
          </a:p>
          <a:p>
            <a:r>
              <a:rPr lang="en-US" sz="2000" b="1" dirty="0"/>
              <a:t>Example:</a:t>
            </a:r>
            <a:r>
              <a:rPr lang="en-US" sz="2000" dirty="0"/>
              <a:t> Resonance Control in SRF Cavity</a:t>
            </a:r>
          </a:p>
          <a:p>
            <a:pPr lvl="1"/>
            <a:r>
              <a:rPr lang="en-US" sz="2000" dirty="0"/>
              <a:t>Cavity design: Jointly working to ensure that LDF is minimal)</a:t>
            </a:r>
          </a:p>
          <a:p>
            <a:pPr lvl="1"/>
            <a:r>
              <a:rPr lang="en-US" sz="2000" dirty="0"/>
              <a:t>Tuner: Jointly working on the design of the Tuner to ensure that it has enough strength to control the detuning)</a:t>
            </a:r>
          </a:p>
          <a:p>
            <a:pPr lvl="1"/>
            <a:r>
              <a:rPr lang="en-US" sz="2000" dirty="0"/>
              <a:t>LLRF: Jointly working on hardware and software so that all the lesson learned from SSR1, LCLS-II cavity and CM tests are included in the prototype development in DAE/BARC.)</a:t>
            </a:r>
          </a:p>
          <a:p>
            <a:pPr lvl="1"/>
            <a:r>
              <a:rPr lang="en-US" sz="2000" dirty="0"/>
              <a:t>SSRA: Jointly working on the interface to LLRF, RFPI and Machine controls in the prototype development.</a:t>
            </a:r>
          </a:p>
          <a:p>
            <a:pPr marL="0" indent="0">
              <a:buNone/>
            </a:pPr>
            <a:endParaRPr lang="en-US" sz="2000" dirty="0"/>
          </a:p>
          <a:p>
            <a:pPr lvl="1"/>
            <a:endParaRPr lang="en-US" dirty="0"/>
          </a:p>
          <a:p>
            <a:pPr marL="0" indent="0">
              <a:buNone/>
            </a:pPr>
            <a:endParaRPr lang="en-US" sz="2000" dirty="0"/>
          </a:p>
          <a:p>
            <a:endParaRPr lang="en-US" dirty="0"/>
          </a:p>
        </p:txBody>
      </p:sp>
      <p:sp>
        <p:nvSpPr>
          <p:cNvPr id="4" name="Date Placeholder 3">
            <a:extLst>
              <a:ext uri="{FF2B5EF4-FFF2-40B4-BE49-F238E27FC236}">
                <a16:creationId xmlns:a16="http://schemas.microsoft.com/office/drawing/2014/main" id="{49C5EA75-177F-471A-95F8-CA184487F87D}"/>
              </a:ext>
            </a:extLst>
          </p:cNvPr>
          <p:cNvSpPr>
            <a:spLocks noGrp="1"/>
          </p:cNvSpPr>
          <p:nvPr>
            <p:ph type="dt" sz="half" idx="2"/>
          </p:nvPr>
        </p:nvSpPr>
        <p:spPr/>
        <p:txBody>
          <a:bodyPr/>
          <a:lstStyle/>
          <a:p>
            <a:pPr>
              <a:defRPr/>
            </a:pPr>
            <a:r>
              <a:rPr lang="en-US"/>
              <a:t>10/11/2017</a:t>
            </a:r>
            <a:endParaRPr lang="en-US" dirty="0"/>
          </a:p>
        </p:txBody>
      </p:sp>
      <p:sp>
        <p:nvSpPr>
          <p:cNvPr id="5" name="Footer Placeholder 4">
            <a:extLst>
              <a:ext uri="{FF2B5EF4-FFF2-40B4-BE49-F238E27FC236}">
                <a16:creationId xmlns:a16="http://schemas.microsoft.com/office/drawing/2014/main" id="{9234B4C6-8712-4760-B2E4-36C0FFD145B8}"/>
              </a:ext>
            </a:extLst>
          </p:cNvPr>
          <p:cNvSpPr>
            <a:spLocks noGrp="1"/>
          </p:cNvSpPr>
          <p:nvPr>
            <p:ph type="ftr" sz="quarter" idx="3"/>
          </p:nvPr>
        </p:nvSpPr>
        <p:spPr/>
        <p:txBody>
          <a:bodyPr/>
          <a:lstStyle/>
          <a:p>
            <a:pPr>
              <a:defRPr/>
            </a:pPr>
            <a:r>
              <a:rPr lang="en-US"/>
              <a:t>Response to Committee Questions</a:t>
            </a:r>
            <a:endParaRPr lang="en-US" b="1" dirty="0"/>
          </a:p>
        </p:txBody>
      </p:sp>
      <p:sp>
        <p:nvSpPr>
          <p:cNvPr id="6" name="Slide Number Placeholder 5">
            <a:extLst>
              <a:ext uri="{FF2B5EF4-FFF2-40B4-BE49-F238E27FC236}">
                <a16:creationId xmlns:a16="http://schemas.microsoft.com/office/drawing/2014/main" id="{E718E307-D238-4C1E-B2C5-AF2A58E62132}"/>
              </a:ext>
            </a:extLst>
          </p:cNvPr>
          <p:cNvSpPr>
            <a:spLocks noGrp="1"/>
          </p:cNvSpPr>
          <p:nvPr>
            <p:ph type="sldNum" sz="quarter" idx="4"/>
          </p:nvPr>
        </p:nvSpPr>
        <p:spPr/>
        <p:txBody>
          <a:bodyPr/>
          <a:lstStyle/>
          <a:p>
            <a:pPr>
              <a:defRPr/>
            </a:pPr>
            <a:fld id="{148C009B-CB69-E04A-B9B3-34B26D69E9CF}" type="slidenum">
              <a:rPr lang="en-US" smtClean="0"/>
              <a:pPr>
                <a:defRPr/>
              </a:pPr>
              <a:t>10</a:t>
            </a:fld>
            <a:endParaRPr lang="en-US" dirty="0"/>
          </a:p>
        </p:txBody>
      </p:sp>
    </p:spTree>
    <p:extLst>
      <p:ext uri="{BB962C8B-B14F-4D97-AF65-F5344CB8AC3E}">
        <p14:creationId xmlns:p14="http://schemas.microsoft.com/office/powerpoint/2010/main" val="1342141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CD65-54C5-450E-A735-B787091C97AE}"/>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415A1FA8-FE17-42AD-B169-0DA5A093B1BE}"/>
              </a:ext>
            </a:extLst>
          </p:cNvPr>
          <p:cNvSpPr>
            <a:spLocks noGrp="1"/>
          </p:cNvSpPr>
          <p:nvPr>
            <p:ph idx="1"/>
          </p:nvPr>
        </p:nvSpPr>
        <p:spPr/>
        <p:txBody>
          <a:bodyPr>
            <a:normAutofit fontScale="92500" lnSpcReduction="10000"/>
          </a:bodyPr>
          <a:lstStyle/>
          <a:p>
            <a:pPr marL="0" indent="0">
              <a:buNone/>
            </a:pPr>
            <a:r>
              <a:rPr lang="en-US" sz="2000" dirty="0"/>
              <a:t>9. Provide the project’s responses to Nov 2016 DOE IPR recommendations and the PIP-II Machine Advisory Committee reviews. (Steve H)</a:t>
            </a:r>
          </a:p>
          <a:p>
            <a:r>
              <a:rPr lang="en-US" sz="2000" dirty="0"/>
              <a:t>All recommendations are tracked in </a:t>
            </a:r>
            <a:r>
              <a:rPr lang="en-US" sz="2000" dirty="0" err="1"/>
              <a:t>iTrack</a:t>
            </a:r>
            <a:endParaRPr lang="en-US" sz="2000" dirty="0"/>
          </a:p>
          <a:p>
            <a:r>
              <a:rPr lang="en-US" sz="2000" dirty="0"/>
              <a:t>Nov 2016 IPR has 15 recommendations of which 7 are currently closed.</a:t>
            </a:r>
          </a:p>
          <a:p>
            <a:pPr lvl="1"/>
            <a:r>
              <a:rPr lang="en-US" sz="1800" dirty="0"/>
              <a:t>Most of the balance require completion of CD-1 requirements (RLS, BOEs) which will only be finalized on the eve of the review</a:t>
            </a:r>
          </a:p>
          <a:p>
            <a:pPr lvl="1"/>
            <a:r>
              <a:rPr lang="en-US" sz="1800" dirty="0"/>
              <a:t>One recommendation cannot be closed until CD-2 (formalize agreements with international partners in advance of CD-2).</a:t>
            </a:r>
          </a:p>
          <a:p>
            <a:pPr lvl="1"/>
            <a:r>
              <a:rPr lang="en-US" sz="1800" dirty="0"/>
              <a:t>A summary of all recommendations downloaded from </a:t>
            </a:r>
            <a:r>
              <a:rPr lang="en-US" sz="1800" dirty="0" err="1"/>
              <a:t>iTrack</a:t>
            </a:r>
            <a:r>
              <a:rPr lang="en-US" sz="1800" dirty="0"/>
              <a:t> is posted to the review </a:t>
            </a:r>
            <a:r>
              <a:rPr lang="en-US" sz="1800" dirty="0" err="1"/>
              <a:t>indico</a:t>
            </a:r>
            <a:r>
              <a:rPr lang="en-US" sz="1800" dirty="0"/>
              <a:t> site (under Answers to committee questions from previous day)</a:t>
            </a:r>
          </a:p>
          <a:p>
            <a:r>
              <a:rPr lang="en-US" sz="2000" dirty="0"/>
              <a:t>April 2017 P2MAC has 12 recommendations of which 1 is currently closed</a:t>
            </a:r>
          </a:p>
          <a:p>
            <a:pPr lvl="1"/>
            <a:r>
              <a:rPr lang="en-US" sz="1800" dirty="0"/>
              <a:t>The balance are all assigned.</a:t>
            </a:r>
          </a:p>
          <a:p>
            <a:pPr lvl="1"/>
            <a:r>
              <a:rPr lang="en-US" sz="1800" dirty="0"/>
              <a:t>Several cannot be closed out by the next meeting, e.g. address all critical risks prior to CD-3</a:t>
            </a:r>
          </a:p>
          <a:p>
            <a:pPr lvl="1"/>
            <a:r>
              <a:rPr lang="en-US" sz="1800" dirty="0"/>
              <a:t>We take no particular issue with any of the recommendations and are </a:t>
            </a:r>
            <a:r>
              <a:rPr lang="en-US" sz="1800" dirty="0" err="1"/>
              <a:t>actting</a:t>
            </a:r>
            <a:r>
              <a:rPr lang="en-US" sz="1800" dirty="0"/>
              <a:t> on many already. </a:t>
            </a:r>
          </a:p>
          <a:p>
            <a:pPr lvl="1"/>
            <a:r>
              <a:rPr lang="en-US" sz="1800" dirty="0"/>
              <a:t>Need to update </a:t>
            </a:r>
            <a:r>
              <a:rPr lang="en-US" sz="1800" dirty="0" err="1"/>
              <a:t>iTrack</a:t>
            </a:r>
            <a:r>
              <a:rPr lang="en-US" sz="1800" dirty="0"/>
              <a:t> before DOE CD-1</a:t>
            </a:r>
            <a:endParaRPr lang="en-US" dirty="0"/>
          </a:p>
        </p:txBody>
      </p:sp>
      <p:sp>
        <p:nvSpPr>
          <p:cNvPr id="4" name="Date Placeholder 3">
            <a:extLst>
              <a:ext uri="{FF2B5EF4-FFF2-40B4-BE49-F238E27FC236}">
                <a16:creationId xmlns:a16="http://schemas.microsoft.com/office/drawing/2014/main" id="{D53B6A52-4C1D-441D-8124-759EFB47E702}"/>
              </a:ext>
            </a:extLst>
          </p:cNvPr>
          <p:cNvSpPr>
            <a:spLocks noGrp="1"/>
          </p:cNvSpPr>
          <p:nvPr>
            <p:ph type="dt" sz="half" idx="2"/>
          </p:nvPr>
        </p:nvSpPr>
        <p:spPr/>
        <p:txBody>
          <a:bodyPr/>
          <a:lstStyle/>
          <a:p>
            <a:pPr>
              <a:defRPr/>
            </a:pPr>
            <a:r>
              <a:rPr lang="en-US"/>
              <a:t>10/11/2017</a:t>
            </a:r>
            <a:endParaRPr lang="en-US" dirty="0"/>
          </a:p>
        </p:txBody>
      </p:sp>
      <p:sp>
        <p:nvSpPr>
          <p:cNvPr id="5" name="Footer Placeholder 4">
            <a:extLst>
              <a:ext uri="{FF2B5EF4-FFF2-40B4-BE49-F238E27FC236}">
                <a16:creationId xmlns:a16="http://schemas.microsoft.com/office/drawing/2014/main" id="{1C052FB6-D358-4B6F-889F-CCACD67B8765}"/>
              </a:ext>
            </a:extLst>
          </p:cNvPr>
          <p:cNvSpPr>
            <a:spLocks noGrp="1"/>
          </p:cNvSpPr>
          <p:nvPr>
            <p:ph type="ftr" sz="quarter" idx="3"/>
          </p:nvPr>
        </p:nvSpPr>
        <p:spPr/>
        <p:txBody>
          <a:bodyPr/>
          <a:lstStyle/>
          <a:p>
            <a:pPr>
              <a:defRPr/>
            </a:pPr>
            <a:r>
              <a:rPr lang="en-US"/>
              <a:t>Response to Committee Questions</a:t>
            </a:r>
            <a:endParaRPr lang="en-US" b="1" dirty="0"/>
          </a:p>
        </p:txBody>
      </p:sp>
      <p:sp>
        <p:nvSpPr>
          <p:cNvPr id="6" name="Slide Number Placeholder 5">
            <a:extLst>
              <a:ext uri="{FF2B5EF4-FFF2-40B4-BE49-F238E27FC236}">
                <a16:creationId xmlns:a16="http://schemas.microsoft.com/office/drawing/2014/main" id="{7D3438DE-43D8-48C8-A9B7-4268DD2AF90C}"/>
              </a:ext>
            </a:extLst>
          </p:cNvPr>
          <p:cNvSpPr>
            <a:spLocks noGrp="1"/>
          </p:cNvSpPr>
          <p:nvPr>
            <p:ph type="sldNum" sz="quarter" idx="4"/>
          </p:nvPr>
        </p:nvSpPr>
        <p:spPr/>
        <p:txBody>
          <a:bodyPr/>
          <a:lstStyle/>
          <a:p>
            <a:pPr>
              <a:defRPr/>
            </a:pPr>
            <a:fld id="{148C009B-CB69-E04A-B9B3-34B26D69E9CF}" type="slidenum">
              <a:rPr lang="en-US" smtClean="0"/>
              <a:pPr>
                <a:defRPr/>
              </a:pPr>
              <a:t>11</a:t>
            </a:fld>
            <a:endParaRPr lang="en-US" dirty="0"/>
          </a:p>
        </p:txBody>
      </p:sp>
    </p:spTree>
    <p:extLst>
      <p:ext uri="{BB962C8B-B14F-4D97-AF65-F5344CB8AC3E}">
        <p14:creationId xmlns:p14="http://schemas.microsoft.com/office/powerpoint/2010/main" val="3018359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CD65-54C5-450E-A735-B787091C97AE}"/>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415A1FA8-FE17-42AD-B169-0DA5A093B1BE}"/>
              </a:ext>
            </a:extLst>
          </p:cNvPr>
          <p:cNvSpPr>
            <a:spLocks noGrp="1"/>
          </p:cNvSpPr>
          <p:nvPr>
            <p:ph idx="1"/>
          </p:nvPr>
        </p:nvSpPr>
        <p:spPr/>
        <p:txBody>
          <a:bodyPr>
            <a:normAutofit/>
          </a:bodyPr>
          <a:lstStyle/>
          <a:p>
            <a:pPr marL="0" indent="0">
              <a:buNone/>
            </a:pPr>
            <a:r>
              <a:rPr lang="en-US" sz="2000" dirty="0"/>
              <a:t>10. Provide a draft Responsibility Assignment Matrix (Steve H)</a:t>
            </a:r>
          </a:p>
          <a:p>
            <a:r>
              <a:rPr lang="en-US" sz="2000" dirty="0"/>
              <a:t>We have not created this.</a:t>
            </a:r>
          </a:p>
          <a:p>
            <a:r>
              <a:rPr lang="en-US" sz="2000" dirty="0"/>
              <a:t>It is unclear to us that this is required for CD-1. Committee’s advice would be valuable on this point.</a:t>
            </a:r>
          </a:p>
          <a:p>
            <a:pPr marL="0" indent="0">
              <a:buNone/>
            </a:pPr>
            <a:endParaRPr lang="en-US" dirty="0"/>
          </a:p>
        </p:txBody>
      </p:sp>
      <p:sp>
        <p:nvSpPr>
          <p:cNvPr id="4" name="Date Placeholder 3">
            <a:extLst>
              <a:ext uri="{FF2B5EF4-FFF2-40B4-BE49-F238E27FC236}">
                <a16:creationId xmlns:a16="http://schemas.microsoft.com/office/drawing/2014/main" id="{D53B6A52-4C1D-441D-8124-759EFB47E702}"/>
              </a:ext>
            </a:extLst>
          </p:cNvPr>
          <p:cNvSpPr>
            <a:spLocks noGrp="1"/>
          </p:cNvSpPr>
          <p:nvPr>
            <p:ph type="dt" sz="half" idx="2"/>
          </p:nvPr>
        </p:nvSpPr>
        <p:spPr/>
        <p:txBody>
          <a:bodyPr/>
          <a:lstStyle/>
          <a:p>
            <a:pPr>
              <a:defRPr/>
            </a:pPr>
            <a:r>
              <a:rPr lang="en-US"/>
              <a:t>10/11/2017</a:t>
            </a:r>
            <a:endParaRPr lang="en-US" dirty="0"/>
          </a:p>
        </p:txBody>
      </p:sp>
      <p:sp>
        <p:nvSpPr>
          <p:cNvPr id="5" name="Footer Placeholder 4">
            <a:extLst>
              <a:ext uri="{FF2B5EF4-FFF2-40B4-BE49-F238E27FC236}">
                <a16:creationId xmlns:a16="http://schemas.microsoft.com/office/drawing/2014/main" id="{1C052FB6-D358-4B6F-889F-CCACD67B8765}"/>
              </a:ext>
            </a:extLst>
          </p:cNvPr>
          <p:cNvSpPr>
            <a:spLocks noGrp="1"/>
          </p:cNvSpPr>
          <p:nvPr>
            <p:ph type="ftr" sz="quarter" idx="3"/>
          </p:nvPr>
        </p:nvSpPr>
        <p:spPr/>
        <p:txBody>
          <a:bodyPr/>
          <a:lstStyle/>
          <a:p>
            <a:pPr>
              <a:defRPr/>
            </a:pPr>
            <a:r>
              <a:rPr lang="en-US"/>
              <a:t>Response to Committee Questions</a:t>
            </a:r>
            <a:endParaRPr lang="en-US" b="1" dirty="0"/>
          </a:p>
        </p:txBody>
      </p:sp>
      <p:sp>
        <p:nvSpPr>
          <p:cNvPr id="6" name="Slide Number Placeholder 5">
            <a:extLst>
              <a:ext uri="{FF2B5EF4-FFF2-40B4-BE49-F238E27FC236}">
                <a16:creationId xmlns:a16="http://schemas.microsoft.com/office/drawing/2014/main" id="{7D3438DE-43D8-48C8-A9B7-4268DD2AF90C}"/>
              </a:ext>
            </a:extLst>
          </p:cNvPr>
          <p:cNvSpPr>
            <a:spLocks noGrp="1"/>
          </p:cNvSpPr>
          <p:nvPr>
            <p:ph type="sldNum" sz="quarter" idx="4"/>
          </p:nvPr>
        </p:nvSpPr>
        <p:spPr/>
        <p:txBody>
          <a:bodyPr/>
          <a:lstStyle/>
          <a:p>
            <a:pPr>
              <a:defRPr/>
            </a:pPr>
            <a:fld id="{148C009B-CB69-E04A-B9B3-34B26D69E9CF}" type="slidenum">
              <a:rPr lang="en-US" smtClean="0"/>
              <a:pPr>
                <a:defRPr/>
              </a:pPr>
              <a:t>12</a:t>
            </a:fld>
            <a:endParaRPr lang="en-US" dirty="0"/>
          </a:p>
        </p:txBody>
      </p:sp>
    </p:spTree>
    <p:extLst>
      <p:ext uri="{BB962C8B-B14F-4D97-AF65-F5344CB8AC3E}">
        <p14:creationId xmlns:p14="http://schemas.microsoft.com/office/powerpoint/2010/main" val="1397281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CD65-54C5-450E-A735-B787091C97AE}"/>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415A1FA8-FE17-42AD-B169-0DA5A093B1BE}"/>
              </a:ext>
            </a:extLst>
          </p:cNvPr>
          <p:cNvSpPr>
            <a:spLocks noGrp="1"/>
          </p:cNvSpPr>
          <p:nvPr>
            <p:ph idx="1"/>
          </p:nvPr>
        </p:nvSpPr>
        <p:spPr>
          <a:xfrm>
            <a:off x="228600" y="942687"/>
            <a:ext cx="8672513" cy="4987867"/>
          </a:xfrm>
        </p:spPr>
        <p:txBody>
          <a:bodyPr>
            <a:normAutofit/>
          </a:bodyPr>
          <a:lstStyle/>
          <a:p>
            <a:pPr marL="0" lvl="0" indent="0">
              <a:buNone/>
            </a:pPr>
            <a:r>
              <a:rPr lang="en-US" sz="2000" dirty="0"/>
              <a:t>11. Provide draft revised management structure post CD1 with names as possible. This can be done in a closed session if necessary (Steve H)</a:t>
            </a:r>
          </a:p>
          <a:p>
            <a:pPr marL="0" indent="0">
              <a:buNone/>
            </a:pPr>
            <a:endParaRPr lang="en-US" dirty="0"/>
          </a:p>
        </p:txBody>
      </p:sp>
      <p:sp>
        <p:nvSpPr>
          <p:cNvPr id="4" name="Date Placeholder 3">
            <a:extLst>
              <a:ext uri="{FF2B5EF4-FFF2-40B4-BE49-F238E27FC236}">
                <a16:creationId xmlns:a16="http://schemas.microsoft.com/office/drawing/2014/main" id="{D53B6A52-4C1D-441D-8124-759EFB47E702}"/>
              </a:ext>
            </a:extLst>
          </p:cNvPr>
          <p:cNvSpPr>
            <a:spLocks noGrp="1"/>
          </p:cNvSpPr>
          <p:nvPr>
            <p:ph type="dt" sz="half" idx="2"/>
          </p:nvPr>
        </p:nvSpPr>
        <p:spPr/>
        <p:txBody>
          <a:bodyPr/>
          <a:lstStyle/>
          <a:p>
            <a:pPr>
              <a:defRPr/>
            </a:pPr>
            <a:r>
              <a:rPr lang="en-US"/>
              <a:t>10/11/2017</a:t>
            </a:r>
            <a:endParaRPr lang="en-US" dirty="0"/>
          </a:p>
        </p:txBody>
      </p:sp>
      <p:sp>
        <p:nvSpPr>
          <p:cNvPr id="5" name="Footer Placeholder 4">
            <a:extLst>
              <a:ext uri="{FF2B5EF4-FFF2-40B4-BE49-F238E27FC236}">
                <a16:creationId xmlns:a16="http://schemas.microsoft.com/office/drawing/2014/main" id="{1C052FB6-D358-4B6F-889F-CCACD67B8765}"/>
              </a:ext>
            </a:extLst>
          </p:cNvPr>
          <p:cNvSpPr>
            <a:spLocks noGrp="1"/>
          </p:cNvSpPr>
          <p:nvPr>
            <p:ph type="ftr" sz="quarter" idx="3"/>
          </p:nvPr>
        </p:nvSpPr>
        <p:spPr/>
        <p:txBody>
          <a:bodyPr/>
          <a:lstStyle/>
          <a:p>
            <a:pPr>
              <a:defRPr/>
            </a:pPr>
            <a:r>
              <a:rPr lang="en-US"/>
              <a:t>Response to Committee Questions</a:t>
            </a:r>
            <a:endParaRPr lang="en-US" b="1" dirty="0"/>
          </a:p>
        </p:txBody>
      </p:sp>
      <p:sp>
        <p:nvSpPr>
          <p:cNvPr id="6" name="Slide Number Placeholder 5">
            <a:extLst>
              <a:ext uri="{FF2B5EF4-FFF2-40B4-BE49-F238E27FC236}">
                <a16:creationId xmlns:a16="http://schemas.microsoft.com/office/drawing/2014/main" id="{7D3438DE-43D8-48C8-A9B7-4268DD2AF90C}"/>
              </a:ext>
            </a:extLst>
          </p:cNvPr>
          <p:cNvSpPr>
            <a:spLocks noGrp="1"/>
          </p:cNvSpPr>
          <p:nvPr>
            <p:ph type="sldNum" sz="quarter" idx="4"/>
          </p:nvPr>
        </p:nvSpPr>
        <p:spPr/>
        <p:txBody>
          <a:bodyPr/>
          <a:lstStyle/>
          <a:p>
            <a:pPr>
              <a:defRPr/>
            </a:pPr>
            <a:fld id="{148C009B-CB69-E04A-B9B3-34B26D69E9CF}" type="slidenum">
              <a:rPr lang="en-US" smtClean="0"/>
              <a:pPr>
                <a:defRPr/>
              </a:pPr>
              <a:t>13</a:t>
            </a:fld>
            <a:endParaRPr lang="en-US" dirty="0"/>
          </a:p>
        </p:txBody>
      </p:sp>
      <p:pic>
        <p:nvPicPr>
          <p:cNvPr id="7" name="Picture 6">
            <a:extLst>
              <a:ext uri="{FF2B5EF4-FFF2-40B4-BE49-F238E27FC236}">
                <a16:creationId xmlns:a16="http://schemas.microsoft.com/office/drawing/2014/main" id="{64337C15-C31D-48CC-8E31-BF74C5E84506}"/>
              </a:ext>
            </a:extLst>
          </p:cNvPr>
          <p:cNvPicPr/>
          <p:nvPr/>
        </p:nvPicPr>
        <p:blipFill>
          <a:blip r:embed="rId2"/>
          <a:stretch>
            <a:fillRect/>
          </a:stretch>
        </p:blipFill>
        <p:spPr>
          <a:xfrm>
            <a:off x="849665" y="1610244"/>
            <a:ext cx="7199415" cy="4889732"/>
          </a:xfrm>
          <a:prstGeom prst="rect">
            <a:avLst/>
          </a:prstGeom>
        </p:spPr>
      </p:pic>
    </p:spTree>
    <p:extLst>
      <p:ext uri="{BB962C8B-B14F-4D97-AF65-F5344CB8AC3E}">
        <p14:creationId xmlns:p14="http://schemas.microsoft.com/office/powerpoint/2010/main" val="65275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CD65-54C5-450E-A735-B787091C97AE}"/>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415A1FA8-FE17-42AD-B169-0DA5A093B1BE}"/>
              </a:ext>
            </a:extLst>
          </p:cNvPr>
          <p:cNvSpPr>
            <a:spLocks noGrp="1"/>
          </p:cNvSpPr>
          <p:nvPr>
            <p:ph idx="1"/>
          </p:nvPr>
        </p:nvSpPr>
        <p:spPr>
          <a:xfrm>
            <a:off x="228600" y="942687"/>
            <a:ext cx="8672513" cy="4987867"/>
          </a:xfrm>
        </p:spPr>
        <p:txBody>
          <a:bodyPr>
            <a:normAutofit lnSpcReduction="10000"/>
          </a:bodyPr>
          <a:lstStyle/>
          <a:p>
            <a:pPr marL="0" indent="0">
              <a:buNone/>
            </a:pPr>
            <a:r>
              <a:rPr lang="en-US" sz="2000" dirty="0"/>
              <a:t>12. Provide definitions/distinctions for the phases of R&amp;D, preliminary design, final design, and construction. How does prototyping fit into this process? How does the DOE critical decision process overlay on this understanding? (Allan)</a:t>
            </a:r>
          </a:p>
          <a:p>
            <a:pPr marL="0" lvl="0" indent="0">
              <a:buNone/>
            </a:pPr>
            <a:endParaRPr lang="en-US" sz="2000" dirty="0"/>
          </a:p>
          <a:p>
            <a:r>
              <a:rPr lang="en-US" sz="2000" dirty="0"/>
              <a:t>All R&amp;D/prototyping/design verification activities are contained within the 1</a:t>
            </a:r>
            <a:r>
              <a:rPr lang="en-US" sz="2000" baseline="30000" dirty="0"/>
              <a:t>st</a:t>
            </a:r>
            <a:r>
              <a:rPr lang="en-US" sz="2000" dirty="0"/>
              <a:t> CM WBSs and RLS.  All production activities are contained within the 2</a:t>
            </a:r>
            <a:r>
              <a:rPr lang="en-US" sz="2000" baseline="30000" dirty="0"/>
              <a:t>nd</a:t>
            </a:r>
            <a:r>
              <a:rPr lang="en-US" sz="2000" dirty="0"/>
              <a:t> – N</a:t>
            </a:r>
            <a:r>
              <a:rPr lang="en-US" sz="2000" baseline="30000" dirty="0"/>
              <a:t>th</a:t>
            </a:r>
            <a:r>
              <a:rPr lang="en-US" sz="2000" dirty="0"/>
              <a:t> CMs WBSs and RLS.  Critical devices requiring prototyping are identified and considered in the scope within the 1</a:t>
            </a:r>
            <a:r>
              <a:rPr lang="en-US" sz="2000" baseline="30000" dirty="0"/>
              <a:t>st</a:t>
            </a:r>
            <a:r>
              <a:rPr lang="en-US" sz="2000" dirty="0"/>
              <a:t> CMs (RF couplers, dressed cavities, tuners).  Quantities of R&amp;D/Prototype devices are identified in the BOEs and RLS as Prototype.  Prototype devices are assumed to be consumed during the R&amp;D activities and are not included for CM integration with the exception of the B.90 650 MHz cavities for HB650 CM(1).  In some cases, to support pre-production efforts, funds are required in advance of CD3a to procure </a:t>
            </a:r>
            <a:r>
              <a:rPr lang="en-US" sz="2000" dirty="0" err="1"/>
              <a:t>Nb</a:t>
            </a:r>
            <a:r>
              <a:rPr lang="en-US" sz="2000" dirty="0"/>
              <a:t> and </a:t>
            </a:r>
            <a:r>
              <a:rPr lang="en-US" sz="2000" dirty="0" err="1"/>
              <a:t>NbTi</a:t>
            </a:r>
            <a:r>
              <a:rPr lang="en-US" sz="2000" dirty="0"/>
              <a:t> and RF cavities.  Activity timing and associated funds availability was driven by technical need.</a:t>
            </a:r>
            <a:endParaRPr lang="en-US" dirty="0"/>
          </a:p>
        </p:txBody>
      </p:sp>
      <p:sp>
        <p:nvSpPr>
          <p:cNvPr id="4" name="Date Placeholder 3">
            <a:extLst>
              <a:ext uri="{FF2B5EF4-FFF2-40B4-BE49-F238E27FC236}">
                <a16:creationId xmlns:a16="http://schemas.microsoft.com/office/drawing/2014/main" id="{D53B6A52-4C1D-441D-8124-759EFB47E702}"/>
              </a:ext>
            </a:extLst>
          </p:cNvPr>
          <p:cNvSpPr>
            <a:spLocks noGrp="1"/>
          </p:cNvSpPr>
          <p:nvPr>
            <p:ph type="dt" sz="half" idx="2"/>
          </p:nvPr>
        </p:nvSpPr>
        <p:spPr/>
        <p:txBody>
          <a:bodyPr/>
          <a:lstStyle/>
          <a:p>
            <a:pPr>
              <a:defRPr/>
            </a:pPr>
            <a:r>
              <a:rPr lang="en-US"/>
              <a:t>10/11/2017</a:t>
            </a:r>
            <a:endParaRPr lang="en-US" dirty="0"/>
          </a:p>
        </p:txBody>
      </p:sp>
      <p:sp>
        <p:nvSpPr>
          <p:cNvPr id="5" name="Footer Placeholder 4">
            <a:extLst>
              <a:ext uri="{FF2B5EF4-FFF2-40B4-BE49-F238E27FC236}">
                <a16:creationId xmlns:a16="http://schemas.microsoft.com/office/drawing/2014/main" id="{1C052FB6-D358-4B6F-889F-CCACD67B8765}"/>
              </a:ext>
            </a:extLst>
          </p:cNvPr>
          <p:cNvSpPr>
            <a:spLocks noGrp="1"/>
          </p:cNvSpPr>
          <p:nvPr>
            <p:ph type="ftr" sz="quarter" idx="3"/>
          </p:nvPr>
        </p:nvSpPr>
        <p:spPr/>
        <p:txBody>
          <a:bodyPr/>
          <a:lstStyle/>
          <a:p>
            <a:pPr>
              <a:defRPr/>
            </a:pPr>
            <a:r>
              <a:rPr lang="en-US"/>
              <a:t>Response to Committee Questions</a:t>
            </a:r>
            <a:endParaRPr lang="en-US" b="1" dirty="0"/>
          </a:p>
        </p:txBody>
      </p:sp>
      <p:sp>
        <p:nvSpPr>
          <p:cNvPr id="6" name="Slide Number Placeholder 5">
            <a:extLst>
              <a:ext uri="{FF2B5EF4-FFF2-40B4-BE49-F238E27FC236}">
                <a16:creationId xmlns:a16="http://schemas.microsoft.com/office/drawing/2014/main" id="{7D3438DE-43D8-48C8-A9B7-4268DD2AF90C}"/>
              </a:ext>
            </a:extLst>
          </p:cNvPr>
          <p:cNvSpPr>
            <a:spLocks noGrp="1"/>
          </p:cNvSpPr>
          <p:nvPr>
            <p:ph type="sldNum" sz="quarter" idx="4"/>
          </p:nvPr>
        </p:nvSpPr>
        <p:spPr/>
        <p:txBody>
          <a:bodyPr/>
          <a:lstStyle/>
          <a:p>
            <a:pPr>
              <a:defRPr/>
            </a:pPr>
            <a:fld id="{148C009B-CB69-E04A-B9B3-34B26D69E9CF}" type="slidenum">
              <a:rPr lang="en-US" smtClean="0"/>
              <a:pPr>
                <a:defRPr/>
              </a:pPr>
              <a:t>14</a:t>
            </a:fld>
            <a:endParaRPr lang="en-US" dirty="0"/>
          </a:p>
        </p:txBody>
      </p:sp>
    </p:spTree>
    <p:extLst>
      <p:ext uri="{BB962C8B-B14F-4D97-AF65-F5344CB8AC3E}">
        <p14:creationId xmlns:p14="http://schemas.microsoft.com/office/powerpoint/2010/main" val="1387922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0890F-D15B-4039-8F97-771D976068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4CB8DD-AA0A-4F7F-89F2-3708F3E89CB3}"/>
              </a:ext>
            </a:extLst>
          </p:cNvPr>
          <p:cNvSpPr>
            <a:spLocks noGrp="1"/>
          </p:cNvSpPr>
          <p:nvPr>
            <p:ph idx="1"/>
          </p:nvPr>
        </p:nvSpPr>
        <p:spPr>
          <a:xfrm>
            <a:off x="228600" y="1043046"/>
            <a:ext cx="8672513" cy="4987867"/>
          </a:xfrm>
        </p:spPr>
        <p:txBody>
          <a:bodyPr/>
          <a:lstStyle/>
          <a:p>
            <a:pPr marL="0" indent="0">
              <a:buNone/>
            </a:pPr>
            <a:r>
              <a:rPr lang="en-US" sz="2000" dirty="0"/>
              <a:t>13. Is a CD3a anticipated with CD2? If so, what scope elements would be included, and provide a bar chart summary schedule showing how design completion fits into the CD3a timeframe. (</a:t>
            </a:r>
            <a:r>
              <a:rPr lang="en-US" sz="2000" dirty="0" err="1"/>
              <a:t>Luisella</a:t>
            </a:r>
            <a:r>
              <a:rPr lang="en-US" sz="2000" dirty="0"/>
              <a:t>)</a:t>
            </a:r>
          </a:p>
          <a:p>
            <a:r>
              <a:rPr lang="en-US" sz="2000" dirty="0"/>
              <a:t>the project is considering a tailored approach of a CD-2/3a Long Lead Procurement of conventional facilities, site preparation, and niobium procurements for SRF cavity fabrication, in order to mitigate risks. CD-2/CD-3a is foreseen in the present RLS for Nov 18.</a:t>
            </a:r>
          </a:p>
          <a:p>
            <a:r>
              <a:rPr lang="en-US" sz="2000" dirty="0"/>
              <a:t>For CF/site preparation the end of detailed design is foreseen for Oct 18 (A6020).</a:t>
            </a:r>
          </a:p>
          <a:p>
            <a:r>
              <a:rPr lang="en-US" sz="2000" dirty="0"/>
              <a:t>For </a:t>
            </a:r>
            <a:r>
              <a:rPr lang="en-US" sz="2000" dirty="0" err="1"/>
              <a:t>Nb</a:t>
            </a:r>
            <a:r>
              <a:rPr lang="en-US" sz="2000" dirty="0"/>
              <a:t> procurement is for SSR2 (1</a:t>
            </a:r>
            <a:r>
              <a:rPr lang="en-US" sz="2000" baseline="30000" dirty="0"/>
              <a:t>st</a:t>
            </a:r>
            <a:r>
              <a:rPr lang="en-US" sz="2000" dirty="0"/>
              <a:t> CM &amp; production) and HB650 (production). </a:t>
            </a:r>
            <a:r>
              <a:rPr lang="en-US" sz="2000" dirty="0" err="1"/>
              <a:t>Nb</a:t>
            </a:r>
            <a:r>
              <a:rPr lang="en-US" sz="2000" dirty="0"/>
              <a:t> can be procured if the thickness of the cavities is known and if material specifications exist. With respect to the present RLS both above requirements are satisfy before CD-3a foreseen date.</a:t>
            </a:r>
          </a:p>
          <a:p>
            <a:r>
              <a:rPr lang="en-US" sz="2000" dirty="0"/>
              <a:t> See Assumptions Document </a:t>
            </a:r>
          </a:p>
          <a:p>
            <a:pPr marL="0" indent="0">
              <a:buNone/>
            </a:pPr>
            <a:endParaRPr lang="en-US" sz="2000" dirty="0"/>
          </a:p>
          <a:p>
            <a:endParaRPr lang="en-US" dirty="0"/>
          </a:p>
        </p:txBody>
      </p:sp>
      <p:sp>
        <p:nvSpPr>
          <p:cNvPr id="4" name="Date Placeholder 3">
            <a:extLst>
              <a:ext uri="{FF2B5EF4-FFF2-40B4-BE49-F238E27FC236}">
                <a16:creationId xmlns:a16="http://schemas.microsoft.com/office/drawing/2014/main" id="{75456011-9B52-47B1-941A-02AAE1A4ABE1}"/>
              </a:ext>
            </a:extLst>
          </p:cNvPr>
          <p:cNvSpPr>
            <a:spLocks noGrp="1"/>
          </p:cNvSpPr>
          <p:nvPr>
            <p:ph type="dt" sz="half" idx="2"/>
          </p:nvPr>
        </p:nvSpPr>
        <p:spPr/>
        <p:txBody>
          <a:bodyPr/>
          <a:lstStyle/>
          <a:p>
            <a:pPr>
              <a:defRPr/>
            </a:pPr>
            <a:r>
              <a:rPr lang="en-US"/>
              <a:t>10/11/2017</a:t>
            </a:r>
            <a:endParaRPr lang="en-US" dirty="0"/>
          </a:p>
        </p:txBody>
      </p:sp>
      <p:sp>
        <p:nvSpPr>
          <p:cNvPr id="5" name="Footer Placeholder 4">
            <a:extLst>
              <a:ext uri="{FF2B5EF4-FFF2-40B4-BE49-F238E27FC236}">
                <a16:creationId xmlns:a16="http://schemas.microsoft.com/office/drawing/2014/main" id="{62AA0C40-E270-47C5-9F94-958C7CE990B2}"/>
              </a:ext>
            </a:extLst>
          </p:cNvPr>
          <p:cNvSpPr>
            <a:spLocks noGrp="1"/>
          </p:cNvSpPr>
          <p:nvPr>
            <p:ph type="ftr" sz="quarter" idx="3"/>
          </p:nvPr>
        </p:nvSpPr>
        <p:spPr/>
        <p:txBody>
          <a:bodyPr/>
          <a:lstStyle/>
          <a:p>
            <a:pPr>
              <a:defRPr/>
            </a:pPr>
            <a:r>
              <a:rPr lang="en-US"/>
              <a:t>Response to Committee Questions</a:t>
            </a:r>
            <a:endParaRPr lang="en-US" b="1" dirty="0"/>
          </a:p>
        </p:txBody>
      </p:sp>
      <p:sp>
        <p:nvSpPr>
          <p:cNvPr id="6" name="Slide Number Placeholder 5">
            <a:extLst>
              <a:ext uri="{FF2B5EF4-FFF2-40B4-BE49-F238E27FC236}">
                <a16:creationId xmlns:a16="http://schemas.microsoft.com/office/drawing/2014/main" id="{E85664CB-1BA5-4E33-8A89-E459B221D76E}"/>
              </a:ext>
            </a:extLst>
          </p:cNvPr>
          <p:cNvSpPr>
            <a:spLocks noGrp="1"/>
          </p:cNvSpPr>
          <p:nvPr>
            <p:ph type="sldNum" sz="quarter" idx="4"/>
          </p:nvPr>
        </p:nvSpPr>
        <p:spPr/>
        <p:txBody>
          <a:bodyPr/>
          <a:lstStyle/>
          <a:p>
            <a:pPr>
              <a:defRPr/>
            </a:pPr>
            <a:fld id="{148C009B-CB69-E04A-B9B3-34B26D69E9CF}" type="slidenum">
              <a:rPr lang="en-US" smtClean="0"/>
              <a:pPr>
                <a:defRPr/>
              </a:pPr>
              <a:t>15</a:t>
            </a:fld>
            <a:endParaRPr lang="en-US" dirty="0"/>
          </a:p>
        </p:txBody>
      </p:sp>
    </p:spTree>
    <p:extLst>
      <p:ext uri="{BB962C8B-B14F-4D97-AF65-F5344CB8AC3E}">
        <p14:creationId xmlns:p14="http://schemas.microsoft.com/office/powerpoint/2010/main" val="2188532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CD65-54C5-450E-A735-B787091C97AE}"/>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415A1FA8-FE17-42AD-B169-0DA5A093B1BE}"/>
              </a:ext>
            </a:extLst>
          </p:cNvPr>
          <p:cNvSpPr>
            <a:spLocks noGrp="1"/>
          </p:cNvSpPr>
          <p:nvPr>
            <p:ph idx="1"/>
          </p:nvPr>
        </p:nvSpPr>
        <p:spPr>
          <a:xfrm>
            <a:off x="228600" y="942687"/>
            <a:ext cx="8672513" cy="4987867"/>
          </a:xfrm>
        </p:spPr>
        <p:txBody>
          <a:bodyPr>
            <a:normAutofit/>
          </a:bodyPr>
          <a:lstStyle/>
          <a:p>
            <a:pPr marL="0" lvl="0" indent="0">
              <a:buNone/>
            </a:pPr>
            <a:r>
              <a:rPr lang="en-US" sz="2000" dirty="0"/>
              <a:t>14. Provide examples of interface documents that were referenced in Alan's plenary talk as being in TC (Allan)</a:t>
            </a:r>
          </a:p>
          <a:p>
            <a:pPr marL="0" lvl="0" indent="0">
              <a:buNone/>
            </a:pPr>
            <a:endParaRPr lang="en-US" sz="2000" dirty="0"/>
          </a:p>
          <a:p>
            <a:r>
              <a:rPr lang="en-US" sz="2000" dirty="0"/>
              <a:t>Two interface documents have been posted to the Review </a:t>
            </a:r>
            <a:r>
              <a:rPr lang="en-US" sz="2000" dirty="0" err="1"/>
              <a:t>indico</a:t>
            </a:r>
            <a:r>
              <a:rPr lang="en-US" sz="2000" dirty="0"/>
              <a:t> site (under answers to committee questions from previous day)</a:t>
            </a:r>
          </a:p>
          <a:p>
            <a:pPr lvl="1"/>
            <a:r>
              <a:rPr lang="en-US" sz="1800" dirty="0"/>
              <a:t>Interface document for HWR:  TC#</a:t>
            </a:r>
            <a:r>
              <a:rPr lang="en-US" sz="1800" dirty="0">
                <a:solidFill>
                  <a:schemeClr val="accent4"/>
                </a:solidFill>
              </a:rPr>
              <a:t>0002529</a:t>
            </a:r>
            <a:endParaRPr lang="en-US" sz="1800" dirty="0"/>
          </a:p>
          <a:p>
            <a:pPr lvl="1"/>
            <a:r>
              <a:rPr lang="en-US" sz="1800" dirty="0"/>
              <a:t>Interface document for SSR1:  TC#</a:t>
            </a:r>
            <a:r>
              <a:rPr lang="en-US" sz="1800" dirty="0">
                <a:solidFill>
                  <a:schemeClr val="accent4"/>
                </a:solidFill>
              </a:rPr>
              <a:t>0004129</a:t>
            </a:r>
            <a:endParaRPr lang="en-US" sz="1800" dirty="0"/>
          </a:p>
        </p:txBody>
      </p:sp>
      <p:sp>
        <p:nvSpPr>
          <p:cNvPr id="4" name="Date Placeholder 3">
            <a:extLst>
              <a:ext uri="{FF2B5EF4-FFF2-40B4-BE49-F238E27FC236}">
                <a16:creationId xmlns:a16="http://schemas.microsoft.com/office/drawing/2014/main" id="{D53B6A52-4C1D-441D-8124-759EFB47E702}"/>
              </a:ext>
            </a:extLst>
          </p:cNvPr>
          <p:cNvSpPr>
            <a:spLocks noGrp="1"/>
          </p:cNvSpPr>
          <p:nvPr>
            <p:ph type="dt" sz="half" idx="2"/>
          </p:nvPr>
        </p:nvSpPr>
        <p:spPr/>
        <p:txBody>
          <a:bodyPr/>
          <a:lstStyle/>
          <a:p>
            <a:pPr>
              <a:defRPr/>
            </a:pPr>
            <a:r>
              <a:rPr lang="en-US"/>
              <a:t>10/11/2017</a:t>
            </a:r>
            <a:endParaRPr lang="en-US" dirty="0"/>
          </a:p>
        </p:txBody>
      </p:sp>
      <p:sp>
        <p:nvSpPr>
          <p:cNvPr id="5" name="Footer Placeholder 4">
            <a:extLst>
              <a:ext uri="{FF2B5EF4-FFF2-40B4-BE49-F238E27FC236}">
                <a16:creationId xmlns:a16="http://schemas.microsoft.com/office/drawing/2014/main" id="{1C052FB6-D358-4B6F-889F-CCACD67B8765}"/>
              </a:ext>
            </a:extLst>
          </p:cNvPr>
          <p:cNvSpPr>
            <a:spLocks noGrp="1"/>
          </p:cNvSpPr>
          <p:nvPr>
            <p:ph type="ftr" sz="quarter" idx="3"/>
          </p:nvPr>
        </p:nvSpPr>
        <p:spPr/>
        <p:txBody>
          <a:bodyPr/>
          <a:lstStyle/>
          <a:p>
            <a:pPr>
              <a:defRPr/>
            </a:pPr>
            <a:r>
              <a:rPr lang="en-US"/>
              <a:t>Response to Committee Questions</a:t>
            </a:r>
            <a:endParaRPr lang="en-US" b="1" dirty="0"/>
          </a:p>
        </p:txBody>
      </p:sp>
      <p:sp>
        <p:nvSpPr>
          <p:cNvPr id="6" name="Slide Number Placeholder 5">
            <a:extLst>
              <a:ext uri="{FF2B5EF4-FFF2-40B4-BE49-F238E27FC236}">
                <a16:creationId xmlns:a16="http://schemas.microsoft.com/office/drawing/2014/main" id="{7D3438DE-43D8-48C8-A9B7-4268DD2AF90C}"/>
              </a:ext>
            </a:extLst>
          </p:cNvPr>
          <p:cNvSpPr>
            <a:spLocks noGrp="1"/>
          </p:cNvSpPr>
          <p:nvPr>
            <p:ph type="sldNum" sz="quarter" idx="4"/>
          </p:nvPr>
        </p:nvSpPr>
        <p:spPr/>
        <p:txBody>
          <a:bodyPr/>
          <a:lstStyle/>
          <a:p>
            <a:pPr>
              <a:defRPr/>
            </a:pPr>
            <a:fld id="{148C009B-CB69-E04A-B9B3-34B26D69E9CF}" type="slidenum">
              <a:rPr lang="en-US" smtClean="0"/>
              <a:pPr>
                <a:defRPr/>
              </a:pPr>
              <a:t>16</a:t>
            </a:fld>
            <a:endParaRPr lang="en-US" dirty="0"/>
          </a:p>
        </p:txBody>
      </p:sp>
    </p:spTree>
    <p:extLst>
      <p:ext uri="{BB962C8B-B14F-4D97-AF65-F5344CB8AC3E}">
        <p14:creationId xmlns:p14="http://schemas.microsoft.com/office/powerpoint/2010/main" val="3344343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CD65-54C5-450E-A735-B787091C97AE}"/>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415A1FA8-FE17-42AD-B169-0DA5A093B1BE}"/>
              </a:ext>
            </a:extLst>
          </p:cNvPr>
          <p:cNvSpPr>
            <a:spLocks noGrp="1"/>
          </p:cNvSpPr>
          <p:nvPr>
            <p:ph idx="1"/>
          </p:nvPr>
        </p:nvSpPr>
        <p:spPr>
          <a:xfrm>
            <a:off x="228600" y="942687"/>
            <a:ext cx="8672513" cy="4987867"/>
          </a:xfrm>
        </p:spPr>
        <p:txBody>
          <a:bodyPr>
            <a:normAutofit/>
          </a:bodyPr>
          <a:lstStyle/>
          <a:p>
            <a:pPr marL="0" lvl="0" indent="0">
              <a:buNone/>
            </a:pPr>
            <a:r>
              <a:rPr lang="en-US" sz="2000" dirty="0"/>
              <a:t>15. What is the scope contingency for the DOE portion of the  project? (Steve H)</a:t>
            </a:r>
          </a:p>
          <a:p>
            <a:r>
              <a:rPr lang="en-US" sz="2000" dirty="0"/>
              <a:t>Primary scope contingency is represented by the threshold vs. objective KPPS</a:t>
            </a:r>
          </a:p>
          <a:p>
            <a:pPr lvl="1"/>
            <a:r>
              <a:rPr lang="en-US" sz="1800" dirty="0"/>
              <a:t>700 MeV vs 800 MeV</a:t>
            </a:r>
          </a:p>
          <a:p>
            <a:pPr lvl="1"/>
            <a:r>
              <a:rPr lang="en-US" sz="1800" dirty="0"/>
              <a:t>Shorten tunnel and gallery</a:t>
            </a:r>
          </a:p>
          <a:p>
            <a:pPr marL="0" indent="0">
              <a:buNone/>
            </a:pPr>
            <a:endParaRPr lang="en-US" dirty="0"/>
          </a:p>
        </p:txBody>
      </p:sp>
      <p:sp>
        <p:nvSpPr>
          <p:cNvPr id="4" name="Date Placeholder 3">
            <a:extLst>
              <a:ext uri="{FF2B5EF4-FFF2-40B4-BE49-F238E27FC236}">
                <a16:creationId xmlns:a16="http://schemas.microsoft.com/office/drawing/2014/main" id="{D53B6A52-4C1D-441D-8124-759EFB47E702}"/>
              </a:ext>
            </a:extLst>
          </p:cNvPr>
          <p:cNvSpPr>
            <a:spLocks noGrp="1"/>
          </p:cNvSpPr>
          <p:nvPr>
            <p:ph type="dt" sz="half" idx="2"/>
          </p:nvPr>
        </p:nvSpPr>
        <p:spPr/>
        <p:txBody>
          <a:bodyPr/>
          <a:lstStyle/>
          <a:p>
            <a:pPr>
              <a:defRPr/>
            </a:pPr>
            <a:r>
              <a:rPr lang="en-US"/>
              <a:t>10/11/2017</a:t>
            </a:r>
            <a:endParaRPr lang="en-US" dirty="0"/>
          </a:p>
        </p:txBody>
      </p:sp>
      <p:sp>
        <p:nvSpPr>
          <p:cNvPr id="5" name="Footer Placeholder 4">
            <a:extLst>
              <a:ext uri="{FF2B5EF4-FFF2-40B4-BE49-F238E27FC236}">
                <a16:creationId xmlns:a16="http://schemas.microsoft.com/office/drawing/2014/main" id="{1C052FB6-D358-4B6F-889F-CCACD67B8765}"/>
              </a:ext>
            </a:extLst>
          </p:cNvPr>
          <p:cNvSpPr>
            <a:spLocks noGrp="1"/>
          </p:cNvSpPr>
          <p:nvPr>
            <p:ph type="ftr" sz="quarter" idx="3"/>
          </p:nvPr>
        </p:nvSpPr>
        <p:spPr/>
        <p:txBody>
          <a:bodyPr/>
          <a:lstStyle/>
          <a:p>
            <a:pPr>
              <a:defRPr/>
            </a:pPr>
            <a:r>
              <a:rPr lang="en-US"/>
              <a:t>Response to Committee Questions</a:t>
            </a:r>
            <a:endParaRPr lang="en-US" b="1" dirty="0"/>
          </a:p>
        </p:txBody>
      </p:sp>
      <p:sp>
        <p:nvSpPr>
          <p:cNvPr id="6" name="Slide Number Placeholder 5">
            <a:extLst>
              <a:ext uri="{FF2B5EF4-FFF2-40B4-BE49-F238E27FC236}">
                <a16:creationId xmlns:a16="http://schemas.microsoft.com/office/drawing/2014/main" id="{7D3438DE-43D8-48C8-A9B7-4268DD2AF90C}"/>
              </a:ext>
            </a:extLst>
          </p:cNvPr>
          <p:cNvSpPr>
            <a:spLocks noGrp="1"/>
          </p:cNvSpPr>
          <p:nvPr>
            <p:ph type="sldNum" sz="quarter" idx="4"/>
          </p:nvPr>
        </p:nvSpPr>
        <p:spPr/>
        <p:txBody>
          <a:bodyPr/>
          <a:lstStyle/>
          <a:p>
            <a:pPr>
              <a:defRPr/>
            </a:pPr>
            <a:fld id="{148C009B-CB69-E04A-B9B3-34B26D69E9CF}" type="slidenum">
              <a:rPr lang="en-US" smtClean="0"/>
              <a:pPr>
                <a:defRPr/>
              </a:pPr>
              <a:t>17</a:t>
            </a:fld>
            <a:endParaRPr lang="en-US" dirty="0"/>
          </a:p>
        </p:txBody>
      </p:sp>
    </p:spTree>
    <p:extLst>
      <p:ext uri="{BB962C8B-B14F-4D97-AF65-F5344CB8AC3E}">
        <p14:creationId xmlns:p14="http://schemas.microsoft.com/office/powerpoint/2010/main" val="446255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CD65-54C5-450E-A735-B787091C97AE}"/>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415A1FA8-FE17-42AD-B169-0DA5A093B1BE}"/>
              </a:ext>
            </a:extLst>
          </p:cNvPr>
          <p:cNvSpPr>
            <a:spLocks noGrp="1"/>
          </p:cNvSpPr>
          <p:nvPr>
            <p:ph idx="1"/>
          </p:nvPr>
        </p:nvSpPr>
        <p:spPr>
          <a:xfrm>
            <a:off x="228600" y="942687"/>
            <a:ext cx="8672513" cy="4987867"/>
          </a:xfrm>
        </p:spPr>
        <p:txBody>
          <a:bodyPr>
            <a:normAutofit/>
          </a:bodyPr>
          <a:lstStyle/>
          <a:p>
            <a:pPr marL="0" lvl="0" indent="0">
              <a:buNone/>
            </a:pPr>
            <a:r>
              <a:rPr lang="en-US" sz="2000" dirty="0"/>
              <a:t>16. Provide additional information on SRF limited resources and infrastructure availability as it relates to the PIP-II schedule. (Allan)</a:t>
            </a:r>
          </a:p>
          <a:p>
            <a:r>
              <a:rPr lang="en-US" sz="2000" dirty="0"/>
              <a:t>SRF resources and infrastructure are assumed available as needed and on-demand from Oct. 1, 2017 through the duration of the project.</a:t>
            </a:r>
            <a:endParaRPr lang="en-US" dirty="0"/>
          </a:p>
        </p:txBody>
      </p:sp>
      <p:sp>
        <p:nvSpPr>
          <p:cNvPr id="4" name="Date Placeholder 3">
            <a:extLst>
              <a:ext uri="{FF2B5EF4-FFF2-40B4-BE49-F238E27FC236}">
                <a16:creationId xmlns:a16="http://schemas.microsoft.com/office/drawing/2014/main" id="{D53B6A52-4C1D-441D-8124-759EFB47E702}"/>
              </a:ext>
            </a:extLst>
          </p:cNvPr>
          <p:cNvSpPr>
            <a:spLocks noGrp="1"/>
          </p:cNvSpPr>
          <p:nvPr>
            <p:ph type="dt" sz="half" idx="2"/>
          </p:nvPr>
        </p:nvSpPr>
        <p:spPr/>
        <p:txBody>
          <a:bodyPr/>
          <a:lstStyle/>
          <a:p>
            <a:pPr>
              <a:defRPr/>
            </a:pPr>
            <a:r>
              <a:rPr lang="en-US"/>
              <a:t>10/11/2017</a:t>
            </a:r>
            <a:endParaRPr lang="en-US" dirty="0"/>
          </a:p>
        </p:txBody>
      </p:sp>
      <p:sp>
        <p:nvSpPr>
          <p:cNvPr id="5" name="Footer Placeholder 4">
            <a:extLst>
              <a:ext uri="{FF2B5EF4-FFF2-40B4-BE49-F238E27FC236}">
                <a16:creationId xmlns:a16="http://schemas.microsoft.com/office/drawing/2014/main" id="{1C052FB6-D358-4B6F-889F-CCACD67B8765}"/>
              </a:ext>
            </a:extLst>
          </p:cNvPr>
          <p:cNvSpPr>
            <a:spLocks noGrp="1"/>
          </p:cNvSpPr>
          <p:nvPr>
            <p:ph type="ftr" sz="quarter" idx="3"/>
          </p:nvPr>
        </p:nvSpPr>
        <p:spPr/>
        <p:txBody>
          <a:bodyPr/>
          <a:lstStyle/>
          <a:p>
            <a:pPr>
              <a:defRPr/>
            </a:pPr>
            <a:r>
              <a:rPr lang="en-US"/>
              <a:t>Response to Committee Questions</a:t>
            </a:r>
            <a:endParaRPr lang="en-US" b="1" dirty="0"/>
          </a:p>
        </p:txBody>
      </p:sp>
      <p:sp>
        <p:nvSpPr>
          <p:cNvPr id="6" name="Slide Number Placeholder 5">
            <a:extLst>
              <a:ext uri="{FF2B5EF4-FFF2-40B4-BE49-F238E27FC236}">
                <a16:creationId xmlns:a16="http://schemas.microsoft.com/office/drawing/2014/main" id="{7D3438DE-43D8-48C8-A9B7-4268DD2AF90C}"/>
              </a:ext>
            </a:extLst>
          </p:cNvPr>
          <p:cNvSpPr>
            <a:spLocks noGrp="1"/>
          </p:cNvSpPr>
          <p:nvPr>
            <p:ph type="sldNum" sz="quarter" idx="4"/>
          </p:nvPr>
        </p:nvSpPr>
        <p:spPr/>
        <p:txBody>
          <a:bodyPr/>
          <a:lstStyle/>
          <a:p>
            <a:pPr>
              <a:defRPr/>
            </a:pPr>
            <a:fld id="{148C009B-CB69-E04A-B9B3-34B26D69E9CF}" type="slidenum">
              <a:rPr lang="en-US" smtClean="0"/>
              <a:pPr>
                <a:defRPr/>
              </a:pPr>
              <a:t>18</a:t>
            </a:fld>
            <a:endParaRPr lang="en-US" dirty="0"/>
          </a:p>
        </p:txBody>
      </p:sp>
    </p:spTree>
    <p:extLst>
      <p:ext uri="{BB962C8B-B14F-4D97-AF65-F5344CB8AC3E}">
        <p14:creationId xmlns:p14="http://schemas.microsoft.com/office/powerpoint/2010/main" val="3603336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CD65-54C5-450E-A735-B787091C97AE}"/>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415A1FA8-FE17-42AD-B169-0DA5A093B1BE}"/>
              </a:ext>
            </a:extLst>
          </p:cNvPr>
          <p:cNvSpPr>
            <a:spLocks noGrp="1"/>
          </p:cNvSpPr>
          <p:nvPr>
            <p:ph idx="1"/>
          </p:nvPr>
        </p:nvSpPr>
        <p:spPr>
          <a:xfrm>
            <a:off x="228600" y="942687"/>
            <a:ext cx="8672513" cy="4987867"/>
          </a:xfrm>
        </p:spPr>
        <p:txBody>
          <a:bodyPr>
            <a:normAutofit/>
          </a:bodyPr>
          <a:lstStyle/>
          <a:p>
            <a:pPr marL="0" indent="0">
              <a:buNone/>
            </a:pPr>
            <a:r>
              <a:rPr lang="en-US" sz="2000" dirty="0"/>
              <a:t>17. What is the plan for assigning CAMs and the when the project will start practicing EVM, given the strategy to pursue CD-2 about a year or so from now? Do you have an idea of how many CAMs you may need and the appropriate cost levels for CAMs to management? (Paul </a:t>
            </a:r>
            <a:r>
              <a:rPr lang="en-US" sz="2000"/>
              <a:t>and Steve)</a:t>
            </a:r>
            <a:endParaRPr lang="en-US" sz="2000" dirty="0"/>
          </a:p>
          <a:p>
            <a:pPr marL="857250" lvl="1" indent="-457200"/>
            <a:r>
              <a:rPr lang="en-US" sz="2000" dirty="0"/>
              <a:t>Cost accounts will match up approximately with L3 WBS. Some L3’s will be combined as they are similar in scope (e.g., Beam Transfer Line / Beam Absorber Line, SSR1/2, GSS/IIC). CAMs may have responsibility for multiple cost accounts. CAMs are not necessarily the existing L3 technical managers, though some might be.  </a:t>
            </a:r>
          </a:p>
          <a:p>
            <a:pPr marL="857250" lvl="1" indent="-457200"/>
            <a:r>
              <a:rPr lang="en-US" sz="2000" dirty="0"/>
              <a:t>Scale is ~15-20 CAMs, with cost accounts from $5M to $50M</a:t>
            </a:r>
          </a:p>
          <a:p>
            <a:pPr marL="857250" lvl="1" indent="-457200"/>
            <a:r>
              <a:rPr lang="en-US" sz="2000" dirty="0"/>
              <a:t>We will probably start status reporting Q3FY18 and practice EVMS approximately 3 months after that.</a:t>
            </a:r>
          </a:p>
          <a:p>
            <a:pPr marL="0" indent="0">
              <a:buNone/>
            </a:pPr>
            <a:endParaRPr lang="en-US" dirty="0"/>
          </a:p>
        </p:txBody>
      </p:sp>
      <p:sp>
        <p:nvSpPr>
          <p:cNvPr id="4" name="Date Placeholder 3">
            <a:extLst>
              <a:ext uri="{FF2B5EF4-FFF2-40B4-BE49-F238E27FC236}">
                <a16:creationId xmlns:a16="http://schemas.microsoft.com/office/drawing/2014/main" id="{D53B6A52-4C1D-441D-8124-759EFB47E702}"/>
              </a:ext>
            </a:extLst>
          </p:cNvPr>
          <p:cNvSpPr>
            <a:spLocks noGrp="1"/>
          </p:cNvSpPr>
          <p:nvPr>
            <p:ph type="dt" sz="half" idx="2"/>
          </p:nvPr>
        </p:nvSpPr>
        <p:spPr/>
        <p:txBody>
          <a:bodyPr/>
          <a:lstStyle/>
          <a:p>
            <a:pPr>
              <a:defRPr/>
            </a:pPr>
            <a:r>
              <a:rPr lang="en-US"/>
              <a:t>10/11/2017</a:t>
            </a:r>
            <a:endParaRPr lang="en-US" dirty="0"/>
          </a:p>
        </p:txBody>
      </p:sp>
      <p:sp>
        <p:nvSpPr>
          <p:cNvPr id="5" name="Footer Placeholder 4">
            <a:extLst>
              <a:ext uri="{FF2B5EF4-FFF2-40B4-BE49-F238E27FC236}">
                <a16:creationId xmlns:a16="http://schemas.microsoft.com/office/drawing/2014/main" id="{1C052FB6-D358-4B6F-889F-CCACD67B8765}"/>
              </a:ext>
            </a:extLst>
          </p:cNvPr>
          <p:cNvSpPr>
            <a:spLocks noGrp="1"/>
          </p:cNvSpPr>
          <p:nvPr>
            <p:ph type="ftr" sz="quarter" idx="3"/>
          </p:nvPr>
        </p:nvSpPr>
        <p:spPr/>
        <p:txBody>
          <a:bodyPr/>
          <a:lstStyle/>
          <a:p>
            <a:pPr>
              <a:defRPr/>
            </a:pPr>
            <a:r>
              <a:rPr lang="en-US"/>
              <a:t>Response to Committee Questions</a:t>
            </a:r>
            <a:endParaRPr lang="en-US" b="1" dirty="0"/>
          </a:p>
        </p:txBody>
      </p:sp>
      <p:sp>
        <p:nvSpPr>
          <p:cNvPr id="6" name="Slide Number Placeholder 5">
            <a:extLst>
              <a:ext uri="{FF2B5EF4-FFF2-40B4-BE49-F238E27FC236}">
                <a16:creationId xmlns:a16="http://schemas.microsoft.com/office/drawing/2014/main" id="{7D3438DE-43D8-48C8-A9B7-4268DD2AF90C}"/>
              </a:ext>
            </a:extLst>
          </p:cNvPr>
          <p:cNvSpPr>
            <a:spLocks noGrp="1"/>
          </p:cNvSpPr>
          <p:nvPr>
            <p:ph type="sldNum" sz="quarter" idx="4"/>
          </p:nvPr>
        </p:nvSpPr>
        <p:spPr/>
        <p:txBody>
          <a:bodyPr/>
          <a:lstStyle/>
          <a:p>
            <a:pPr>
              <a:defRPr/>
            </a:pPr>
            <a:fld id="{148C009B-CB69-E04A-B9B3-34B26D69E9CF}" type="slidenum">
              <a:rPr lang="en-US" smtClean="0"/>
              <a:pPr>
                <a:defRPr/>
              </a:pPr>
              <a:t>19</a:t>
            </a:fld>
            <a:endParaRPr lang="en-US" dirty="0"/>
          </a:p>
        </p:txBody>
      </p:sp>
    </p:spTree>
    <p:extLst>
      <p:ext uri="{BB962C8B-B14F-4D97-AF65-F5344CB8AC3E}">
        <p14:creationId xmlns:p14="http://schemas.microsoft.com/office/powerpoint/2010/main" val="740659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CD65-54C5-450E-A735-B787091C97AE}"/>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415A1FA8-FE17-42AD-B169-0DA5A093B1BE}"/>
              </a:ext>
            </a:extLst>
          </p:cNvPr>
          <p:cNvSpPr>
            <a:spLocks noGrp="1"/>
          </p:cNvSpPr>
          <p:nvPr>
            <p:ph idx="1"/>
          </p:nvPr>
        </p:nvSpPr>
        <p:spPr/>
        <p:txBody>
          <a:bodyPr/>
          <a:lstStyle/>
          <a:p>
            <a:pPr marL="0" indent="0">
              <a:buNone/>
            </a:pPr>
            <a:r>
              <a:rPr lang="en-US" sz="2000" dirty="0"/>
              <a:t>1. Accelerator Support Systems: How are technical interfaces between systems being captured vs scope responsibilities being captured, particularly with respect to installation and commissioning? (Paul)</a:t>
            </a:r>
          </a:p>
          <a:p>
            <a:r>
              <a:rPr lang="en-US" sz="2000" dirty="0"/>
              <a:t>Scope responsibilities are captured in the WBS dictionary (pip2-docdb #599) and the assumptions in the BOE documents.  Technical interfaces are then where scope boundaries meet.  We have identified many (but as noted in the review not all) of these interfaces</a:t>
            </a:r>
            <a:r>
              <a:rPr lang="en-US" sz="2200" dirty="0"/>
              <a:t>.</a:t>
            </a:r>
          </a:p>
          <a:p>
            <a:r>
              <a:rPr lang="en-US" sz="2000" dirty="0"/>
              <a:t>CDR and later TDR is/will be based and consistent with the FRSs and TRSs. Interface documents determine interfaces of systems to the outside world (HWR and SSR1 interface documents are written and represent an example)</a:t>
            </a:r>
          </a:p>
          <a:p>
            <a:endParaRPr lang="en-US" sz="2200" dirty="0"/>
          </a:p>
        </p:txBody>
      </p:sp>
      <p:sp>
        <p:nvSpPr>
          <p:cNvPr id="4" name="Date Placeholder 3">
            <a:extLst>
              <a:ext uri="{FF2B5EF4-FFF2-40B4-BE49-F238E27FC236}">
                <a16:creationId xmlns:a16="http://schemas.microsoft.com/office/drawing/2014/main" id="{D53B6A52-4C1D-441D-8124-759EFB47E702}"/>
              </a:ext>
            </a:extLst>
          </p:cNvPr>
          <p:cNvSpPr>
            <a:spLocks noGrp="1"/>
          </p:cNvSpPr>
          <p:nvPr>
            <p:ph type="dt" sz="half" idx="2"/>
          </p:nvPr>
        </p:nvSpPr>
        <p:spPr/>
        <p:txBody>
          <a:bodyPr/>
          <a:lstStyle/>
          <a:p>
            <a:pPr>
              <a:defRPr/>
            </a:pPr>
            <a:r>
              <a:rPr lang="en-US"/>
              <a:t>10/11/2017</a:t>
            </a:r>
            <a:endParaRPr lang="en-US" dirty="0"/>
          </a:p>
        </p:txBody>
      </p:sp>
      <p:sp>
        <p:nvSpPr>
          <p:cNvPr id="5" name="Footer Placeholder 4">
            <a:extLst>
              <a:ext uri="{FF2B5EF4-FFF2-40B4-BE49-F238E27FC236}">
                <a16:creationId xmlns:a16="http://schemas.microsoft.com/office/drawing/2014/main" id="{1C052FB6-D358-4B6F-889F-CCACD67B8765}"/>
              </a:ext>
            </a:extLst>
          </p:cNvPr>
          <p:cNvSpPr>
            <a:spLocks noGrp="1"/>
          </p:cNvSpPr>
          <p:nvPr>
            <p:ph type="ftr" sz="quarter" idx="3"/>
          </p:nvPr>
        </p:nvSpPr>
        <p:spPr/>
        <p:txBody>
          <a:bodyPr/>
          <a:lstStyle/>
          <a:p>
            <a:pPr>
              <a:defRPr/>
            </a:pPr>
            <a:r>
              <a:rPr lang="en-US"/>
              <a:t>Response to Committee Questions</a:t>
            </a:r>
            <a:endParaRPr lang="en-US" b="1" dirty="0"/>
          </a:p>
        </p:txBody>
      </p:sp>
      <p:sp>
        <p:nvSpPr>
          <p:cNvPr id="6" name="Slide Number Placeholder 5">
            <a:extLst>
              <a:ext uri="{FF2B5EF4-FFF2-40B4-BE49-F238E27FC236}">
                <a16:creationId xmlns:a16="http://schemas.microsoft.com/office/drawing/2014/main" id="{7D3438DE-43D8-48C8-A9B7-4268DD2AF90C}"/>
              </a:ext>
            </a:extLst>
          </p:cNvPr>
          <p:cNvSpPr>
            <a:spLocks noGrp="1"/>
          </p:cNvSpPr>
          <p:nvPr>
            <p:ph type="sldNum" sz="quarter" idx="4"/>
          </p:nvPr>
        </p:nvSpPr>
        <p:spPr/>
        <p:txBody>
          <a:bodyPr/>
          <a:lstStyle/>
          <a:p>
            <a:pPr>
              <a:defRPr/>
            </a:pPr>
            <a:fld id="{148C009B-CB69-E04A-B9B3-34B26D69E9CF}" type="slidenum">
              <a:rPr lang="en-US" smtClean="0"/>
              <a:pPr>
                <a:defRPr/>
              </a:pPr>
              <a:t>2</a:t>
            </a:fld>
            <a:endParaRPr lang="en-US" dirty="0"/>
          </a:p>
        </p:txBody>
      </p:sp>
    </p:spTree>
    <p:extLst>
      <p:ext uri="{BB962C8B-B14F-4D97-AF65-F5344CB8AC3E}">
        <p14:creationId xmlns:p14="http://schemas.microsoft.com/office/powerpoint/2010/main" val="831096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CD65-54C5-450E-A735-B787091C97AE}"/>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415A1FA8-FE17-42AD-B169-0DA5A093B1BE}"/>
              </a:ext>
            </a:extLst>
          </p:cNvPr>
          <p:cNvSpPr>
            <a:spLocks noGrp="1"/>
          </p:cNvSpPr>
          <p:nvPr>
            <p:ph idx="1"/>
          </p:nvPr>
        </p:nvSpPr>
        <p:spPr>
          <a:xfrm>
            <a:off x="228600" y="942687"/>
            <a:ext cx="8672513" cy="4987867"/>
          </a:xfrm>
        </p:spPr>
        <p:txBody>
          <a:bodyPr>
            <a:normAutofit/>
          </a:bodyPr>
          <a:lstStyle/>
          <a:p>
            <a:pPr marL="0" lvl="0" indent="0">
              <a:buNone/>
            </a:pPr>
            <a:r>
              <a:rPr lang="en-US" sz="2000" dirty="0"/>
              <a:t>18. Explain why the Conventional Facilities escalation factor in 2017 is 1.00? (Steve D)</a:t>
            </a:r>
          </a:p>
          <a:p>
            <a:r>
              <a:rPr lang="en-US" sz="2000" dirty="0"/>
              <a:t>We don’t understand the question, and don’t believe we are doing this. Please confirm.</a:t>
            </a:r>
          </a:p>
          <a:p>
            <a:pPr marL="0" indent="0">
              <a:buNone/>
            </a:pPr>
            <a:endParaRPr lang="en-US" dirty="0"/>
          </a:p>
        </p:txBody>
      </p:sp>
      <p:sp>
        <p:nvSpPr>
          <p:cNvPr id="4" name="Date Placeholder 3">
            <a:extLst>
              <a:ext uri="{FF2B5EF4-FFF2-40B4-BE49-F238E27FC236}">
                <a16:creationId xmlns:a16="http://schemas.microsoft.com/office/drawing/2014/main" id="{D53B6A52-4C1D-441D-8124-759EFB47E702}"/>
              </a:ext>
            </a:extLst>
          </p:cNvPr>
          <p:cNvSpPr>
            <a:spLocks noGrp="1"/>
          </p:cNvSpPr>
          <p:nvPr>
            <p:ph type="dt" sz="half" idx="2"/>
          </p:nvPr>
        </p:nvSpPr>
        <p:spPr/>
        <p:txBody>
          <a:bodyPr/>
          <a:lstStyle/>
          <a:p>
            <a:pPr>
              <a:defRPr/>
            </a:pPr>
            <a:r>
              <a:rPr lang="en-US"/>
              <a:t>10/11/2017</a:t>
            </a:r>
            <a:endParaRPr lang="en-US" dirty="0"/>
          </a:p>
        </p:txBody>
      </p:sp>
      <p:sp>
        <p:nvSpPr>
          <p:cNvPr id="5" name="Footer Placeholder 4">
            <a:extLst>
              <a:ext uri="{FF2B5EF4-FFF2-40B4-BE49-F238E27FC236}">
                <a16:creationId xmlns:a16="http://schemas.microsoft.com/office/drawing/2014/main" id="{1C052FB6-D358-4B6F-889F-CCACD67B8765}"/>
              </a:ext>
            </a:extLst>
          </p:cNvPr>
          <p:cNvSpPr>
            <a:spLocks noGrp="1"/>
          </p:cNvSpPr>
          <p:nvPr>
            <p:ph type="ftr" sz="quarter" idx="3"/>
          </p:nvPr>
        </p:nvSpPr>
        <p:spPr/>
        <p:txBody>
          <a:bodyPr/>
          <a:lstStyle/>
          <a:p>
            <a:pPr>
              <a:defRPr/>
            </a:pPr>
            <a:r>
              <a:rPr lang="en-US"/>
              <a:t>Response to Committee Questions</a:t>
            </a:r>
            <a:endParaRPr lang="en-US" b="1" dirty="0"/>
          </a:p>
        </p:txBody>
      </p:sp>
      <p:sp>
        <p:nvSpPr>
          <p:cNvPr id="6" name="Slide Number Placeholder 5">
            <a:extLst>
              <a:ext uri="{FF2B5EF4-FFF2-40B4-BE49-F238E27FC236}">
                <a16:creationId xmlns:a16="http://schemas.microsoft.com/office/drawing/2014/main" id="{7D3438DE-43D8-48C8-A9B7-4268DD2AF90C}"/>
              </a:ext>
            </a:extLst>
          </p:cNvPr>
          <p:cNvSpPr>
            <a:spLocks noGrp="1"/>
          </p:cNvSpPr>
          <p:nvPr>
            <p:ph type="sldNum" sz="quarter" idx="4"/>
          </p:nvPr>
        </p:nvSpPr>
        <p:spPr/>
        <p:txBody>
          <a:bodyPr/>
          <a:lstStyle/>
          <a:p>
            <a:pPr>
              <a:defRPr/>
            </a:pPr>
            <a:fld id="{148C009B-CB69-E04A-B9B3-34B26D69E9CF}" type="slidenum">
              <a:rPr lang="en-US" smtClean="0"/>
              <a:pPr>
                <a:defRPr/>
              </a:pPr>
              <a:t>20</a:t>
            </a:fld>
            <a:endParaRPr lang="en-US" dirty="0"/>
          </a:p>
        </p:txBody>
      </p:sp>
    </p:spTree>
    <p:extLst>
      <p:ext uri="{BB962C8B-B14F-4D97-AF65-F5344CB8AC3E}">
        <p14:creationId xmlns:p14="http://schemas.microsoft.com/office/powerpoint/2010/main" val="284446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CD65-54C5-450E-A735-B787091C97AE}"/>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415A1FA8-FE17-42AD-B169-0DA5A093B1BE}"/>
              </a:ext>
            </a:extLst>
          </p:cNvPr>
          <p:cNvSpPr>
            <a:spLocks noGrp="1"/>
          </p:cNvSpPr>
          <p:nvPr>
            <p:ph idx="1"/>
          </p:nvPr>
        </p:nvSpPr>
        <p:spPr/>
        <p:txBody>
          <a:bodyPr>
            <a:normAutofit fontScale="92500" lnSpcReduction="20000"/>
          </a:bodyPr>
          <a:lstStyle/>
          <a:p>
            <a:pPr marL="0" indent="0">
              <a:buNone/>
            </a:pPr>
            <a:r>
              <a:rPr lang="en-US" sz="2000" dirty="0"/>
              <a:t>2. How are externally interfaces (planned/assumed AIPs, GPPs, in-kind contributions, etc.) represented in the DOE funded schedule such that a full critical path analysis could be performed to determine where issues may exist? If using milestones, are these constrained. And if not in the plan currently, what’s the plan for the CD-1 Review? (</a:t>
            </a:r>
            <a:r>
              <a:rPr lang="en-US" sz="2000" dirty="0" err="1"/>
              <a:t>Luisella</a:t>
            </a:r>
            <a:r>
              <a:rPr lang="en-US" sz="2000" dirty="0"/>
              <a:t>)</a:t>
            </a:r>
          </a:p>
          <a:p>
            <a:pPr marL="0" indent="0">
              <a:buNone/>
            </a:pPr>
            <a:endParaRPr lang="en-US" sz="2000" dirty="0"/>
          </a:p>
          <a:p>
            <a:r>
              <a:rPr lang="en-US" sz="2000" dirty="0"/>
              <a:t>Externally interfaces are in the RLS identify as milestones. We have 2 kinds of these milestones:</a:t>
            </a:r>
          </a:p>
          <a:p>
            <a:pPr lvl="1"/>
            <a:r>
              <a:rPr lang="en-US" sz="2000" dirty="0"/>
              <a:t>External Milestones </a:t>
            </a:r>
            <a:r>
              <a:rPr lang="en-US" sz="2000" dirty="0">
                <a:sym typeface="Wingdings"/>
              </a:rPr>
              <a:t> e.g. external constraints such as LBNF shutdown starts or CMTS available for PIP-II.</a:t>
            </a:r>
          </a:p>
          <a:p>
            <a:pPr lvl="1"/>
            <a:r>
              <a:rPr lang="en-US" sz="2000" dirty="0">
                <a:sym typeface="Wingdings"/>
              </a:rPr>
              <a:t>International Milestones  i.e. for international partners main deliverables.</a:t>
            </a:r>
          </a:p>
          <a:p>
            <a:r>
              <a:rPr lang="en-US" sz="2000" dirty="0">
                <a:sym typeface="Wingdings"/>
              </a:rPr>
              <a:t>Both types of Milestones are linked into the RLS. </a:t>
            </a:r>
          </a:p>
          <a:p>
            <a:r>
              <a:rPr lang="en-US" sz="2000" dirty="0">
                <a:sym typeface="Wingdings"/>
              </a:rPr>
              <a:t>In particular all the International Milestones have as predecessor the corresponding agreement signed date for construction phase and FDR, if already identified. Moreover they have as successor the corresponding integration activities. At the moment they are constrained to a technically driven date and they can drive a critical path if missed. Intermediate milestones will be added in the future reflecting the signed agreement with international partners (signature foreseen 6 m before CD-2).</a:t>
            </a:r>
            <a:endParaRPr lang="en-US" sz="2000" dirty="0"/>
          </a:p>
        </p:txBody>
      </p:sp>
      <p:sp>
        <p:nvSpPr>
          <p:cNvPr id="4" name="Date Placeholder 3">
            <a:extLst>
              <a:ext uri="{FF2B5EF4-FFF2-40B4-BE49-F238E27FC236}">
                <a16:creationId xmlns:a16="http://schemas.microsoft.com/office/drawing/2014/main" id="{D53B6A52-4C1D-441D-8124-759EFB47E702}"/>
              </a:ext>
            </a:extLst>
          </p:cNvPr>
          <p:cNvSpPr>
            <a:spLocks noGrp="1"/>
          </p:cNvSpPr>
          <p:nvPr>
            <p:ph type="dt" sz="half" idx="2"/>
          </p:nvPr>
        </p:nvSpPr>
        <p:spPr/>
        <p:txBody>
          <a:bodyPr/>
          <a:lstStyle/>
          <a:p>
            <a:pPr>
              <a:defRPr/>
            </a:pPr>
            <a:r>
              <a:rPr lang="en-US"/>
              <a:t>10/11/2017</a:t>
            </a:r>
            <a:endParaRPr lang="en-US" dirty="0"/>
          </a:p>
        </p:txBody>
      </p:sp>
      <p:sp>
        <p:nvSpPr>
          <p:cNvPr id="5" name="Footer Placeholder 4">
            <a:extLst>
              <a:ext uri="{FF2B5EF4-FFF2-40B4-BE49-F238E27FC236}">
                <a16:creationId xmlns:a16="http://schemas.microsoft.com/office/drawing/2014/main" id="{1C052FB6-D358-4B6F-889F-CCACD67B8765}"/>
              </a:ext>
            </a:extLst>
          </p:cNvPr>
          <p:cNvSpPr>
            <a:spLocks noGrp="1"/>
          </p:cNvSpPr>
          <p:nvPr>
            <p:ph type="ftr" sz="quarter" idx="3"/>
          </p:nvPr>
        </p:nvSpPr>
        <p:spPr/>
        <p:txBody>
          <a:bodyPr/>
          <a:lstStyle/>
          <a:p>
            <a:pPr>
              <a:defRPr/>
            </a:pPr>
            <a:r>
              <a:rPr lang="en-US"/>
              <a:t>Response to Committee Questions</a:t>
            </a:r>
            <a:endParaRPr lang="en-US" b="1" dirty="0"/>
          </a:p>
        </p:txBody>
      </p:sp>
      <p:sp>
        <p:nvSpPr>
          <p:cNvPr id="6" name="Slide Number Placeholder 5">
            <a:extLst>
              <a:ext uri="{FF2B5EF4-FFF2-40B4-BE49-F238E27FC236}">
                <a16:creationId xmlns:a16="http://schemas.microsoft.com/office/drawing/2014/main" id="{7D3438DE-43D8-48C8-A9B7-4268DD2AF90C}"/>
              </a:ext>
            </a:extLst>
          </p:cNvPr>
          <p:cNvSpPr>
            <a:spLocks noGrp="1"/>
          </p:cNvSpPr>
          <p:nvPr>
            <p:ph type="sldNum" sz="quarter" idx="4"/>
          </p:nvPr>
        </p:nvSpPr>
        <p:spPr/>
        <p:txBody>
          <a:bodyPr/>
          <a:lstStyle/>
          <a:p>
            <a:pPr>
              <a:defRPr/>
            </a:pPr>
            <a:fld id="{148C009B-CB69-E04A-B9B3-34B26D69E9CF}" type="slidenum">
              <a:rPr lang="en-US" smtClean="0"/>
              <a:pPr>
                <a:defRPr/>
              </a:pPr>
              <a:t>3</a:t>
            </a:fld>
            <a:endParaRPr lang="en-US" dirty="0"/>
          </a:p>
        </p:txBody>
      </p:sp>
    </p:spTree>
    <p:extLst>
      <p:ext uri="{BB962C8B-B14F-4D97-AF65-F5344CB8AC3E}">
        <p14:creationId xmlns:p14="http://schemas.microsoft.com/office/powerpoint/2010/main" val="3317380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CD65-54C5-450E-A735-B787091C97AE}"/>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415A1FA8-FE17-42AD-B169-0DA5A093B1BE}"/>
              </a:ext>
            </a:extLst>
          </p:cNvPr>
          <p:cNvSpPr>
            <a:spLocks noGrp="1"/>
          </p:cNvSpPr>
          <p:nvPr>
            <p:ph idx="1"/>
          </p:nvPr>
        </p:nvSpPr>
        <p:spPr/>
        <p:txBody>
          <a:bodyPr>
            <a:normAutofit fontScale="92500" lnSpcReduction="20000"/>
          </a:bodyPr>
          <a:lstStyle/>
          <a:p>
            <a:pPr marL="0" indent="0">
              <a:buNone/>
            </a:pPr>
            <a:r>
              <a:rPr lang="en-US" sz="2000" dirty="0"/>
              <a:t>3. Many of the cryomodules have a plan where the first item takes several years, and the remaining items can be completed in almost half the amount of time as the first. Can you please explain how this works in detail? An example is the SSR2 scope. (Allan)</a:t>
            </a:r>
          </a:p>
          <a:p>
            <a:r>
              <a:rPr lang="en-US" sz="2000" dirty="0"/>
              <a:t>The 1</a:t>
            </a:r>
            <a:r>
              <a:rPr lang="en-US" sz="2000" baseline="30000" dirty="0"/>
              <a:t>st</a:t>
            </a:r>
            <a:r>
              <a:rPr lang="en-US" sz="2000" dirty="0"/>
              <a:t> SSR2 and HB650 Cryomodules and subordinate devices include time in the schedule for the prototype design cycle, procurement phase, and design verification activities prior to the production of the first CM.  The 1</a:t>
            </a:r>
            <a:r>
              <a:rPr lang="en-US" sz="2000" baseline="30000" dirty="0"/>
              <a:t>st</a:t>
            </a:r>
            <a:r>
              <a:rPr lang="en-US" sz="2000" dirty="0"/>
              <a:t> of a kind CMs take several years to produce.  Production designs assume a design cycle following prototyping and design verification activities sufficient to prepare </a:t>
            </a:r>
            <a:r>
              <a:rPr lang="en-US" sz="2100" dirty="0"/>
              <a:t>for an FDR </a:t>
            </a:r>
            <a:r>
              <a:rPr lang="en-US" sz="2100" dirty="0">
                <a:sym typeface="Wingdings" panose="05000000000000000000" pitchFamily="2" charset="2"/>
              </a:rPr>
              <a:t> PRR for the production phase.  This is followed by the production procurements and</a:t>
            </a:r>
            <a:r>
              <a:rPr lang="en-US" sz="2100" dirty="0"/>
              <a:t> CM series production which is ultimately driven by the availability of cavities both from FNAL and collaborators.  Inputs to final designs come from the outputs of the SSR1 CM(1) and HB650 CM(1).  We assume that the Production efforts do not include any continuing design iterations following the Production FDR and yield a much shorter design/production schedule than the 1st of a kind.  Production duration of 6 SSR2’s from CM2 string start to CM7 complete is 17 months.  </a:t>
            </a:r>
            <a:r>
              <a:rPr lang="en-US" sz="2100" dirty="0" err="1"/>
              <a:t>Prototoype</a:t>
            </a:r>
            <a:r>
              <a:rPr lang="en-US" sz="2100" dirty="0"/>
              <a:t> Design </a:t>
            </a:r>
            <a:r>
              <a:rPr lang="en-US" sz="2100" dirty="0">
                <a:sym typeface="Wingdings" panose="05000000000000000000" pitchFamily="2" charset="2"/>
              </a:rPr>
              <a:t> Prototype  Design Verification  CM1  Production Design  Series Production</a:t>
            </a:r>
            <a:endParaRPr lang="en-US" sz="2100" dirty="0"/>
          </a:p>
        </p:txBody>
      </p:sp>
      <p:sp>
        <p:nvSpPr>
          <p:cNvPr id="4" name="Date Placeholder 3">
            <a:extLst>
              <a:ext uri="{FF2B5EF4-FFF2-40B4-BE49-F238E27FC236}">
                <a16:creationId xmlns:a16="http://schemas.microsoft.com/office/drawing/2014/main" id="{D53B6A52-4C1D-441D-8124-759EFB47E702}"/>
              </a:ext>
            </a:extLst>
          </p:cNvPr>
          <p:cNvSpPr>
            <a:spLocks noGrp="1"/>
          </p:cNvSpPr>
          <p:nvPr>
            <p:ph type="dt" sz="half" idx="2"/>
          </p:nvPr>
        </p:nvSpPr>
        <p:spPr/>
        <p:txBody>
          <a:bodyPr/>
          <a:lstStyle/>
          <a:p>
            <a:pPr>
              <a:defRPr/>
            </a:pPr>
            <a:r>
              <a:rPr lang="en-US"/>
              <a:t>10/11/2017</a:t>
            </a:r>
            <a:endParaRPr lang="en-US" dirty="0"/>
          </a:p>
        </p:txBody>
      </p:sp>
      <p:sp>
        <p:nvSpPr>
          <p:cNvPr id="5" name="Footer Placeholder 4">
            <a:extLst>
              <a:ext uri="{FF2B5EF4-FFF2-40B4-BE49-F238E27FC236}">
                <a16:creationId xmlns:a16="http://schemas.microsoft.com/office/drawing/2014/main" id="{1C052FB6-D358-4B6F-889F-CCACD67B8765}"/>
              </a:ext>
            </a:extLst>
          </p:cNvPr>
          <p:cNvSpPr>
            <a:spLocks noGrp="1"/>
          </p:cNvSpPr>
          <p:nvPr>
            <p:ph type="ftr" sz="quarter" idx="3"/>
          </p:nvPr>
        </p:nvSpPr>
        <p:spPr/>
        <p:txBody>
          <a:bodyPr/>
          <a:lstStyle/>
          <a:p>
            <a:pPr>
              <a:defRPr/>
            </a:pPr>
            <a:r>
              <a:rPr lang="en-US"/>
              <a:t>Response to Committee Questions</a:t>
            </a:r>
            <a:endParaRPr lang="en-US" b="1" dirty="0"/>
          </a:p>
        </p:txBody>
      </p:sp>
      <p:sp>
        <p:nvSpPr>
          <p:cNvPr id="6" name="Slide Number Placeholder 5">
            <a:extLst>
              <a:ext uri="{FF2B5EF4-FFF2-40B4-BE49-F238E27FC236}">
                <a16:creationId xmlns:a16="http://schemas.microsoft.com/office/drawing/2014/main" id="{7D3438DE-43D8-48C8-A9B7-4268DD2AF90C}"/>
              </a:ext>
            </a:extLst>
          </p:cNvPr>
          <p:cNvSpPr>
            <a:spLocks noGrp="1"/>
          </p:cNvSpPr>
          <p:nvPr>
            <p:ph type="sldNum" sz="quarter" idx="4"/>
          </p:nvPr>
        </p:nvSpPr>
        <p:spPr/>
        <p:txBody>
          <a:bodyPr/>
          <a:lstStyle/>
          <a:p>
            <a:pPr>
              <a:defRPr/>
            </a:pPr>
            <a:fld id="{148C009B-CB69-E04A-B9B3-34B26D69E9CF}" type="slidenum">
              <a:rPr lang="en-US" smtClean="0"/>
              <a:pPr>
                <a:defRPr/>
              </a:pPr>
              <a:t>4</a:t>
            </a:fld>
            <a:endParaRPr lang="en-US" dirty="0"/>
          </a:p>
        </p:txBody>
      </p:sp>
    </p:spTree>
    <p:extLst>
      <p:ext uri="{BB962C8B-B14F-4D97-AF65-F5344CB8AC3E}">
        <p14:creationId xmlns:p14="http://schemas.microsoft.com/office/powerpoint/2010/main" val="4205169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CD65-54C5-450E-A735-B787091C97AE}"/>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415A1FA8-FE17-42AD-B169-0DA5A093B1BE}"/>
              </a:ext>
            </a:extLst>
          </p:cNvPr>
          <p:cNvSpPr>
            <a:spLocks noGrp="1"/>
          </p:cNvSpPr>
          <p:nvPr>
            <p:ph idx="1"/>
          </p:nvPr>
        </p:nvSpPr>
        <p:spPr/>
        <p:txBody>
          <a:bodyPr/>
          <a:lstStyle/>
          <a:p>
            <a:pPr marL="0" indent="0">
              <a:buNone/>
            </a:pPr>
            <a:r>
              <a:rPr lang="en-US" sz="2000" dirty="0"/>
              <a:t>4. Provide sample language in existing MOU/SOW language detailing QA/ESH expectations along with verification/validation requirements for work being completed by outside entities. (Steve H)</a:t>
            </a:r>
          </a:p>
          <a:p>
            <a:r>
              <a:rPr lang="en-US" sz="2000" dirty="0"/>
              <a:t>The only language that exists in a formally executed document is in the Implementing Agreement with India:</a:t>
            </a:r>
          </a:p>
          <a:p>
            <a:pPr marL="290513" indent="0">
              <a:buNone/>
            </a:pPr>
            <a:r>
              <a:rPr lang="en-US" sz="2000" dirty="0"/>
              <a:t>“The sending Party shall supply, as early as possible, a detailed list of the equipment to be provided, together with the relevant specifications and appropriate technical and informational documentation related to use, maintenance, and repair of the equipment.”</a:t>
            </a:r>
          </a:p>
          <a:p>
            <a:pPr marL="346075"/>
            <a:r>
              <a:rPr lang="en-US" sz="2000" dirty="0"/>
              <a:t>Translating this into more specific language for application to specific deliverables is </a:t>
            </a:r>
            <a:r>
              <a:rPr lang="en-US" sz="2000" dirty="0" err="1"/>
              <a:t>Fermilab’s</a:t>
            </a:r>
            <a:r>
              <a:rPr lang="en-US" sz="2000" dirty="0"/>
              <a:t> highest priority discussion topic for the December meeting.</a:t>
            </a:r>
          </a:p>
          <a:p>
            <a:pPr marL="746125" lvl="1"/>
            <a:r>
              <a:rPr lang="en-US" sz="1800" dirty="0"/>
              <a:t>Suggestion in breakout session to incorporate QA on int’l deliverables, and presence of ESHQ in PRRs at partner labs</a:t>
            </a:r>
          </a:p>
          <a:p>
            <a:pPr marL="346075"/>
            <a:r>
              <a:rPr lang="en-US" sz="2000" dirty="0"/>
              <a:t>In the interim we have been providing requirements on a case-by-case basis, most notably the HTS-2 cryostat and the </a:t>
            </a:r>
            <a:r>
              <a:rPr lang="en-US" sz="2000" dirty="0" err="1"/>
              <a:t>cryoplant</a:t>
            </a:r>
            <a:endParaRPr lang="en-US" sz="2000" dirty="0"/>
          </a:p>
          <a:p>
            <a:pPr marL="346075"/>
            <a:endParaRPr lang="en-US" sz="2000" dirty="0"/>
          </a:p>
        </p:txBody>
      </p:sp>
      <p:sp>
        <p:nvSpPr>
          <p:cNvPr id="4" name="Date Placeholder 3">
            <a:extLst>
              <a:ext uri="{FF2B5EF4-FFF2-40B4-BE49-F238E27FC236}">
                <a16:creationId xmlns:a16="http://schemas.microsoft.com/office/drawing/2014/main" id="{D53B6A52-4C1D-441D-8124-759EFB47E702}"/>
              </a:ext>
            </a:extLst>
          </p:cNvPr>
          <p:cNvSpPr>
            <a:spLocks noGrp="1"/>
          </p:cNvSpPr>
          <p:nvPr>
            <p:ph type="dt" sz="half" idx="2"/>
          </p:nvPr>
        </p:nvSpPr>
        <p:spPr/>
        <p:txBody>
          <a:bodyPr/>
          <a:lstStyle/>
          <a:p>
            <a:pPr>
              <a:defRPr/>
            </a:pPr>
            <a:r>
              <a:rPr lang="en-US"/>
              <a:t>10/11/2017</a:t>
            </a:r>
            <a:endParaRPr lang="en-US" dirty="0"/>
          </a:p>
        </p:txBody>
      </p:sp>
      <p:sp>
        <p:nvSpPr>
          <p:cNvPr id="5" name="Footer Placeholder 4">
            <a:extLst>
              <a:ext uri="{FF2B5EF4-FFF2-40B4-BE49-F238E27FC236}">
                <a16:creationId xmlns:a16="http://schemas.microsoft.com/office/drawing/2014/main" id="{1C052FB6-D358-4B6F-889F-CCACD67B8765}"/>
              </a:ext>
            </a:extLst>
          </p:cNvPr>
          <p:cNvSpPr>
            <a:spLocks noGrp="1"/>
          </p:cNvSpPr>
          <p:nvPr>
            <p:ph type="ftr" sz="quarter" idx="3"/>
          </p:nvPr>
        </p:nvSpPr>
        <p:spPr/>
        <p:txBody>
          <a:bodyPr/>
          <a:lstStyle/>
          <a:p>
            <a:pPr>
              <a:defRPr/>
            </a:pPr>
            <a:r>
              <a:rPr lang="en-US"/>
              <a:t>Response to Committee Questions</a:t>
            </a:r>
            <a:endParaRPr lang="en-US" b="1" dirty="0"/>
          </a:p>
        </p:txBody>
      </p:sp>
      <p:sp>
        <p:nvSpPr>
          <p:cNvPr id="6" name="Slide Number Placeholder 5">
            <a:extLst>
              <a:ext uri="{FF2B5EF4-FFF2-40B4-BE49-F238E27FC236}">
                <a16:creationId xmlns:a16="http://schemas.microsoft.com/office/drawing/2014/main" id="{7D3438DE-43D8-48C8-A9B7-4268DD2AF90C}"/>
              </a:ext>
            </a:extLst>
          </p:cNvPr>
          <p:cNvSpPr>
            <a:spLocks noGrp="1"/>
          </p:cNvSpPr>
          <p:nvPr>
            <p:ph type="sldNum" sz="quarter" idx="4"/>
          </p:nvPr>
        </p:nvSpPr>
        <p:spPr/>
        <p:txBody>
          <a:bodyPr/>
          <a:lstStyle/>
          <a:p>
            <a:pPr>
              <a:defRPr/>
            </a:pPr>
            <a:fld id="{148C009B-CB69-E04A-B9B3-34B26D69E9CF}" type="slidenum">
              <a:rPr lang="en-US" smtClean="0"/>
              <a:pPr>
                <a:defRPr/>
              </a:pPr>
              <a:t>5</a:t>
            </a:fld>
            <a:endParaRPr lang="en-US" dirty="0"/>
          </a:p>
        </p:txBody>
      </p:sp>
    </p:spTree>
    <p:extLst>
      <p:ext uri="{BB962C8B-B14F-4D97-AF65-F5344CB8AC3E}">
        <p14:creationId xmlns:p14="http://schemas.microsoft.com/office/powerpoint/2010/main" val="2692266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E4CC4-2699-4E44-8E1C-2C92A8FE4D0A}"/>
              </a:ext>
            </a:extLst>
          </p:cNvPr>
          <p:cNvSpPr>
            <a:spLocks noGrp="1"/>
          </p:cNvSpPr>
          <p:nvPr>
            <p:ph type="title"/>
          </p:nvPr>
        </p:nvSpPr>
        <p:spPr>
          <a:xfrm>
            <a:off x="228600" y="324197"/>
            <a:ext cx="8686800" cy="718849"/>
          </a:xfrm>
        </p:spPr>
        <p:txBody>
          <a:bodyPr/>
          <a:lstStyle/>
          <a:p>
            <a:r>
              <a:rPr lang="en-US" sz="2000" b="0" dirty="0">
                <a:solidFill>
                  <a:srgbClr val="404040"/>
                </a:solidFill>
              </a:rPr>
              <a:t>5. Present an analysis of the RF power headroom along the </a:t>
            </a:r>
            <a:r>
              <a:rPr lang="en-US" sz="2000" b="0" dirty="0" err="1">
                <a:solidFill>
                  <a:srgbClr val="404040"/>
                </a:solidFill>
              </a:rPr>
              <a:t>linac</a:t>
            </a:r>
            <a:r>
              <a:rPr lang="en-US" sz="2000" b="0" dirty="0">
                <a:solidFill>
                  <a:srgbClr val="404040"/>
                </a:solidFill>
              </a:rPr>
              <a:t> as a function of the specified allowed cavity </a:t>
            </a:r>
            <a:r>
              <a:rPr lang="en-US" sz="2000" b="0" dirty="0" err="1">
                <a:solidFill>
                  <a:srgbClr val="404040"/>
                </a:solidFill>
              </a:rPr>
              <a:t>microphonics</a:t>
            </a:r>
            <a:r>
              <a:rPr lang="en-US" sz="2000" b="0" dirty="0">
                <a:solidFill>
                  <a:srgbClr val="404040"/>
                </a:solidFill>
              </a:rPr>
              <a:t> (20Hz) (Valeri)</a:t>
            </a:r>
          </a:p>
        </p:txBody>
      </p:sp>
      <p:sp>
        <p:nvSpPr>
          <p:cNvPr id="3" name="Content Placeholder 2">
            <a:extLst>
              <a:ext uri="{FF2B5EF4-FFF2-40B4-BE49-F238E27FC236}">
                <a16:creationId xmlns:a16="http://schemas.microsoft.com/office/drawing/2014/main" id="{3E5F0991-D8AE-4DD7-93A2-50C85FBB53A1}"/>
              </a:ext>
            </a:extLst>
          </p:cNvPr>
          <p:cNvSpPr>
            <a:spLocks noGrp="1"/>
          </p:cNvSpPr>
          <p:nvPr>
            <p:ph idx="1"/>
          </p:nvPr>
        </p:nvSpPr>
        <p:spPr>
          <a:xfrm>
            <a:off x="318938" y="1051359"/>
            <a:ext cx="3548211" cy="1333495"/>
          </a:xfrm>
        </p:spPr>
        <p:txBody>
          <a:bodyPr/>
          <a:lstStyle/>
          <a:p>
            <a:r>
              <a:rPr lang="en-US" dirty="0" err="1"/>
              <a:t>I</a:t>
            </a:r>
            <a:r>
              <a:rPr lang="en-US" baseline="-25000" dirty="0" err="1"/>
              <a:t>b</a:t>
            </a:r>
            <a:r>
              <a:rPr lang="en-US" dirty="0"/>
              <a:t>=2.7 mA (</a:t>
            </a:r>
            <a:r>
              <a:rPr lang="en-US" dirty="0" err="1"/>
              <a:t>I</a:t>
            </a:r>
            <a:r>
              <a:rPr lang="en-US" baseline="-25000" dirty="0" err="1"/>
              <a:t>beam</a:t>
            </a:r>
            <a:r>
              <a:rPr lang="en-US" dirty="0"/>
              <a:t>=2 mA)</a:t>
            </a:r>
          </a:p>
          <a:p>
            <a:r>
              <a:rPr lang="en-US" i="1" dirty="0">
                <a:latin typeface="Symbol" panose="05050102010706020507" pitchFamily="18" charset="2"/>
              </a:rPr>
              <a:t>f</a:t>
            </a:r>
            <a:r>
              <a:rPr lang="en-US" i="1" baseline="-25000" dirty="0"/>
              <a:t>a</a:t>
            </a:r>
            <a:r>
              <a:rPr lang="en-US" dirty="0"/>
              <a:t>=0 (max. power)</a:t>
            </a:r>
          </a:p>
          <a:p>
            <a:r>
              <a:rPr lang="en-US" i="1" dirty="0"/>
              <a:t>Q</a:t>
            </a:r>
            <a:r>
              <a:rPr lang="en-US" baseline="-25000" dirty="0"/>
              <a:t>0</a:t>
            </a:r>
            <a:r>
              <a:rPr lang="en-US" dirty="0"/>
              <a:t> choice is irrelevant </a:t>
            </a:r>
          </a:p>
        </p:txBody>
      </p:sp>
      <p:sp>
        <p:nvSpPr>
          <p:cNvPr id="4" name="Date Placeholder 3">
            <a:extLst>
              <a:ext uri="{FF2B5EF4-FFF2-40B4-BE49-F238E27FC236}">
                <a16:creationId xmlns:a16="http://schemas.microsoft.com/office/drawing/2014/main" id="{BE4AC0A7-FA0E-4CFD-81AB-D388602C2EC6}"/>
              </a:ext>
            </a:extLst>
          </p:cNvPr>
          <p:cNvSpPr>
            <a:spLocks noGrp="1"/>
          </p:cNvSpPr>
          <p:nvPr>
            <p:ph type="dt" sz="half" idx="2"/>
          </p:nvPr>
        </p:nvSpPr>
        <p:spPr/>
        <p:txBody>
          <a:bodyPr/>
          <a:lstStyle/>
          <a:p>
            <a:pPr>
              <a:defRPr/>
            </a:pPr>
            <a:r>
              <a:rPr lang="en-US"/>
              <a:t>10/11/2017</a:t>
            </a:r>
            <a:endParaRPr lang="en-US" dirty="0"/>
          </a:p>
        </p:txBody>
      </p:sp>
      <p:sp>
        <p:nvSpPr>
          <p:cNvPr id="5" name="Footer Placeholder 4">
            <a:extLst>
              <a:ext uri="{FF2B5EF4-FFF2-40B4-BE49-F238E27FC236}">
                <a16:creationId xmlns:a16="http://schemas.microsoft.com/office/drawing/2014/main" id="{6177012B-00D9-4496-A58C-5CB63436BC97}"/>
              </a:ext>
            </a:extLst>
          </p:cNvPr>
          <p:cNvSpPr>
            <a:spLocks noGrp="1"/>
          </p:cNvSpPr>
          <p:nvPr>
            <p:ph type="ftr" sz="quarter" idx="3"/>
          </p:nvPr>
        </p:nvSpPr>
        <p:spPr/>
        <p:txBody>
          <a:bodyPr/>
          <a:lstStyle/>
          <a:p>
            <a:pPr>
              <a:defRPr/>
            </a:pPr>
            <a:r>
              <a:rPr lang="en-US"/>
              <a:t>Response to Committee Questions</a:t>
            </a:r>
            <a:endParaRPr lang="en-US" b="1" dirty="0"/>
          </a:p>
        </p:txBody>
      </p:sp>
      <p:sp>
        <p:nvSpPr>
          <p:cNvPr id="6" name="Slide Number Placeholder 5">
            <a:extLst>
              <a:ext uri="{FF2B5EF4-FFF2-40B4-BE49-F238E27FC236}">
                <a16:creationId xmlns:a16="http://schemas.microsoft.com/office/drawing/2014/main" id="{CCFF674F-32FB-4544-BE85-D8EC9B7D3319}"/>
              </a:ext>
            </a:extLst>
          </p:cNvPr>
          <p:cNvSpPr>
            <a:spLocks noGrp="1"/>
          </p:cNvSpPr>
          <p:nvPr>
            <p:ph type="sldNum" sz="quarter" idx="4"/>
          </p:nvPr>
        </p:nvSpPr>
        <p:spPr/>
        <p:txBody>
          <a:bodyPr/>
          <a:lstStyle/>
          <a:p>
            <a:pPr>
              <a:defRPr/>
            </a:pPr>
            <a:fld id="{148C009B-CB69-E04A-B9B3-34B26D69E9CF}" type="slidenum">
              <a:rPr lang="en-US" smtClean="0"/>
              <a:pPr>
                <a:defRPr/>
              </a:pPr>
              <a:t>6</a:t>
            </a:fld>
            <a:endParaRPr lang="en-US" dirty="0"/>
          </a:p>
        </p:txBody>
      </p:sp>
      <p:graphicFrame>
        <p:nvGraphicFramePr>
          <p:cNvPr id="8" name="Table 7">
            <a:extLst>
              <a:ext uri="{FF2B5EF4-FFF2-40B4-BE49-F238E27FC236}">
                <a16:creationId xmlns:a16="http://schemas.microsoft.com/office/drawing/2014/main" id="{FE35FF4B-C90C-4CC1-8BEB-A0030809498A}"/>
              </a:ext>
            </a:extLst>
          </p:cNvPr>
          <p:cNvGraphicFramePr>
            <a:graphicFrameLocks noGrp="1"/>
          </p:cNvGraphicFramePr>
          <p:nvPr>
            <p:extLst/>
          </p:nvPr>
        </p:nvGraphicFramePr>
        <p:xfrm>
          <a:off x="1075038" y="3988993"/>
          <a:ext cx="7933581" cy="2298533"/>
        </p:xfrm>
        <a:graphic>
          <a:graphicData uri="http://schemas.openxmlformats.org/drawingml/2006/table">
            <a:tbl>
              <a:tblPr firstRow="1" firstCol="1" lastRow="1" lastCol="1" bandRow="1" bandCol="1">
                <a:tableStyleId>{5C22544A-7EE6-4342-B048-85BDC9FD1C3A}</a:tableStyleId>
              </a:tblPr>
              <a:tblGrid>
                <a:gridCol w="720567">
                  <a:extLst>
                    <a:ext uri="{9D8B030D-6E8A-4147-A177-3AD203B41FA5}">
                      <a16:colId xmlns:a16="http://schemas.microsoft.com/office/drawing/2014/main" val="2700957576"/>
                    </a:ext>
                  </a:extLst>
                </a:gridCol>
                <a:gridCol w="1124966">
                  <a:extLst>
                    <a:ext uri="{9D8B030D-6E8A-4147-A177-3AD203B41FA5}">
                      <a16:colId xmlns:a16="http://schemas.microsoft.com/office/drawing/2014/main" val="3645501598"/>
                    </a:ext>
                  </a:extLst>
                </a:gridCol>
                <a:gridCol w="1058791">
                  <a:extLst>
                    <a:ext uri="{9D8B030D-6E8A-4147-A177-3AD203B41FA5}">
                      <a16:colId xmlns:a16="http://schemas.microsoft.com/office/drawing/2014/main" val="1845965863"/>
                    </a:ext>
                  </a:extLst>
                </a:gridCol>
                <a:gridCol w="992616">
                  <a:extLst>
                    <a:ext uri="{9D8B030D-6E8A-4147-A177-3AD203B41FA5}">
                      <a16:colId xmlns:a16="http://schemas.microsoft.com/office/drawing/2014/main" val="2145078576"/>
                    </a:ext>
                  </a:extLst>
                </a:gridCol>
                <a:gridCol w="1058791">
                  <a:extLst>
                    <a:ext uri="{9D8B030D-6E8A-4147-A177-3AD203B41FA5}">
                      <a16:colId xmlns:a16="http://schemas.microsoft.com/office/drawing/2014/main" val="3862265221"/>
                    </a:ext>
                  </a:extLst>
                </a:gridCol>
                <a:gridCol w="860268">
                  <a:extLst>
                    <a:ext uri="{9D8B030D-6E8A-4147-A177-3AD203B41FA5}">
                      <a16:colId xmlns:a16="http://schemas.microsoft.com/office/drawing/2014/main" val="517414092"/>
                    </a:ext>
                  </a:extLst>
                </a:gridCol>
                <a:gridCol w="1058791">
                  <a:extLst>
                    <a:ext uri="{9D8B030D-6E8A-4147-A177-3AD203B41FA5}">
                      <a16:colId xmlns:a16="http://schemas.microsoft.com/office/drawing/2014/main" val="734330365"/>
                    </a:ext>
                  </a:extLst>
                </a:gridCol>
                <a:gridCol w="1058791">
                  <a:extLst>
                    <a:ext uri="{9D8B030D-6E8A-4147-A177-3AD203B41FA5}">
                      <a16:colId xmlns:a16="http://schemas.microsoft.com/office/drawing/2014/main" val="363338640"/>
                    </a:ext>
                  </a:extLst>
                </a:gridCol>
              </a:tblGrid>
              <a:tr h="850885">
                <a:tc>
                  <a:txBody>
                    <a:bodyPr/>
                    <a:lstStyle/>
                    <a:p>
                      <a:pPr marL="0" marR="0">
                        <a:lnSpc>
                          <a:spcPct val="107000"/>
                        </a:lnSpc>
                        <a:spcBef>
                          <a:spcPts val="0"/>
                        </a:spcBef>
                        <a:spcAft>
                          <a:spcPts val="800"/>
                        </a:spcAft>
                      </a:pPr>
                      <a:r>
                        <a:rPr lang="en-US" sz="1400" b="0" dirty="0">
                          <a:solidFill>
                            <a:srgbClr val="002060"/>
                          </a:solidFill>
                          <a:effectLst/>
                        </a:rPr>
                        <a:t>  CM </a:t>
                      </a:r>
                    </a:p>
                    <a:p>
                      <a:pPr marL="0" marR="0">
                        <a:lnSpc>
                          <a:spcPct val="107000"/>
                        </a:lnSpc>
                        <a:spcBef>
                          <a:spcPts val="0"/>
                        </a:spcBef>
                        <a:spcAft>
                          <a:spcPts val="800"/>
                        </a:spcAft>
                      </a:pPr>
                      <a:r>
                        <a:rPr lang="en-US" sz="1400" b="0" dirty="0">
                          <a:solidFill>
                            <a:srgbClr val="002060"/>
                          </a:solidFill>
                          <a:effectLst/>
                        </a:rPr>
                        <a:t>  type</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dirty="0">
                          <a:solidFill>
                            <a:srgbClr val="002060"/>
                          </a:solidFill>
                          <a:effectLst/>
                        </a:rPr>
                        <a:t>Power trans-</a:t>
                      </a:r>
                      <a:r>
                        <a:rPr lang="en-US" sz="1400" b="0" dirty="0" err="1">
                          <a:solidFill>
                            <a:srgbClr val="002060"/>
                          </a:solidFill>
                          <a:effectLst/>
                        </a:rPr>
                        <a:t>ferred</a:t>
                      </a:r>
                      <a:r>
                        <a:rPr lang="en-US" sz="1400" b="0" dirty="0">
                          <a:solidFill>
                            <a:srgbClr val="002060"/>
                          </a:solidFill>
                          <a:effectLst/>
                        </a:rPr>
                        <a:t> to beam per cav. (kW)</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a:solidFill>
                            <a:srgbClr val="002060"/>
                          </a:solidFill>
                          <a:effectLst/>
                        </a:rPr>
                        <a:t>Microphonics amplitude (Hz)</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400" b="0" dirty="0">
                          <a:solidFill>
                            <a:srgbClr val="002060"/>
                          </a:solidFill>
                          <a:effectLst/>
                        </a:rPr>
                        <a:t>Cavity half-bandwidth,</a:t>
                      </a:r>
                    </a:p>
                    <a:p>
                      <a:pPr marL="0" marR="0" algn="ctr">
                        <a:lnSpc>
                          <a:spcPct val="107000"/>
                        </a:lnSpc>
                        <a:spcBef>
                          <a:spcPts val="0"/>
                        </a:spcBef>
                        <a:spcAft>
                          <a:spcPts val="0"/>
                        </a:spcAft>
                      </a:pPr>
                      <a:r>
                        <a:rPr lang="en-US" sz="1400" b="0" dirty="0">
                          <a:solidFill>
                            <a:srgbClr val="002060"/>
                          </a:solidFill>
                          <a:effectLst/>
                        </a:rPr>
                        <a:t>f /2Q</a:t>
                      </a:r>
                      <a:r>
                        <a:rPr lang="en-US" sz="1400" b="0" baseline="-25000" dirty="0">
                          <a:solidFill>
                            <a:srgbClr val="002060"/>
                          </a:solidFill>
                          <a:effectLst/>
                        </a:rPr>
                        <a:t>L</a:t>
                      </a:r>
                      <a:r>
                        <a:rPr lang="en-US" sz="1400" b="0" dirty="0">
                          <a:solidFill>
                            <a:srgbClr val="002060"/>
                          </a:solidFill>
                          <a:effectLst/>
                        </a:rPr>
                        <a:t>, (Hz)</a:t>
                      </a:r>
                    </a:p>
                    <a:p>
                      <a:pPr marL="0" marR="0" indent="3810" algn="ctr">
                        <a:lnSpc>
                          <a:spcPct val="107000"/>
                        </a:lnSpc>
                        <a:spcBef>
                          <a:spcPts val="0"/>
                        </a:spcBef>
                        <a:spcAft>
                          <a:spcPts val="800"/>
                        </a:spcAft>
                      </a:pPr>
                      <a:r>
                        <a:rPr lang="en-US" sz="1400" b="0" dirty="0">
                          <a:solidFill>
                            <a:srgbClr val="002060"/>
                          </a:solidFill>
                          <a:effectLst/>
                        </a:rPr>
                        <a:t> </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a:solidFill>
                            <a:srgbClr val="002060"/>
                          </a:solidFill>
                          <a:effectLst/>
                        </a:rPr>
                        <a:t>Power transfer efficiency</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a:solidFill>
                            <a:srgbClr val="002060"/>
                          </a:solidFill>
                          <a:effectLst/>
                        </a:rPr>
                        <a:t>Power margin</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a:solidFill>
                            <a:srgbClr val="002060"/>
                          </a:solidFill>
                          <a:effectLst/>
                        </a:rPr>
                        <a:t>Peak RF power per cavity (kW)</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dirty="0">
                          <a:solidFill>
                            <a:srgbClr val="002060"/>
                          </a:solidFill>
                          <a:effectLst/>
                        </a:rPr>
                        <a:t>Requested powers of amplifiers</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866083390"/>
                  </a:ext>
                </a:extLst>
              </a:tr>
              <a:tr h="280296">
                <a:tc>
                  <a:txBody>
                    <a:bodyPr/>
                    <a:lstStyle/>
                    <a:p>
                      <a:pPr marL="0" marR="0">
                        <a:lnSpc>
                          <a:spcPct val="107000"/>
                        </a:lnSpc>
                        <a:spcBef>
                          <a:spcPts val="0"/>
                        </a:spcBef>
                        <a:spcAft>
                          <a:spcPts val="800"/>
                        </a:spcAft>
                      </a:pPr>
                      <a:r>
                        <a:rPr lang="en-US" sz="1400" b="0">
                          <a:solidFill>
                            <a:srgbClr val="002060"/>
                          </a:solidFill>
                          <a:effectLst/>
                        </a:rPr>
                        <a:t>HWR</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dirty="0">
                          <a:solidFill>
                            <a:srgbClr val="002060"/>
                          </a:solidFill>
                          <a:effectLst/>
                        </a:rPr>
                        <a:t>4</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a:solidFill>
                            <a:srgbClr val="002060"/>
                          </a:solidFill>
                          <a:effectLst/>
                        </a:rPr>
                        <a:t>20</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dirty="0">
                          <a:solidFill>
                            <a:srgbClr val="002060"/>
                          </a:solidFill>
                          <a:effectLst/>
                        </a:rPr>
                        <a:t>35</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a:solidFill>
                            <a:srgbClr val="002060"/>
                          </a:solidFill>
                          <a:effectLst/>
                        </a:rPr>
                        <a:t>90%</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a:solidFill>
                            <a:srgbClr val="002060"/>
                          </a:solidFill>
                          <a:effectLst/>
                        </a:rPr>
                        <a:t>80%</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a:solidFill>
                            <a:srgbClr val="002060"/>
                          </a:solidFill>
                          <a:effectLst/>
                        </a:rPr>
                        <a:t>6.6</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dirty="0">
                          <a:solidFill>
                            <a:srgbClr val="002060"/>
                          </a:solidFill>
                          <a:effectLst/>
                        </a:rPr>
                        <a:t>7 </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864594749"/>
                  </a:ext>
                </a:extLst>
              </a:tr>
              <a:tr h="276102">
                <a:tc>
                  <a:txBody>
                    <a:bodyPr/>
                    <a:lstStyle/>
                    <a:p>
                      <a:pPr marL="0" marR="0">
                        <a:lnSpc>
                          <a:spcPct val="107000"/>
                        </a:lnSpc>
                        <a:spcBef>
                          <a:spcPts val="0"/>
                        </a:spcBef>
                        <a:spcAft>
                          <a:spcPts val="800"/>
                        </a:spcAft>
                      </a:pPr>
                      <a:r>
                        <a:rPr lang="en-US" sz="1400" b="0">
                          <a:solidFill>
                            <a:srgbClr val="002060"/>
                          </a:solidFill>
                          <a:effectLst/>
                        </a:rPr>
                        <a:t>SSR1</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dirty="0">
                          <a:solidFill>
                            <a:srgbClr val="002060"/>
                          </a:solidFill>
                          <a:effectLst/>
                        </a:rPr>
                        <a:t>4.1</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dirty="0">
                          <a:solidFill>
                            <a:srgbClr val="002060"/>
                          </a:solidFill>
                          <a:effectLst/>
                        </a:rPr>
                        <a:t>20</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a:solidFill>
                            <a:srgbClr val="002060"/>
                          </a:solidFill>
                          <a:effectLst/>
                        </a:rPr>
                        <a:t>54</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a:solidFill>
                            <a:srgbClr val="002060"/>
                          </a:solidFill>
                          <a:effectLst/>
                        </a:rPr>
                        <a:t>90%</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a:solidFill>
                            <a:srgbClr val="002060"/>
                          </a:solidFill>
                          <a:effectLst/>
                        </a:rPr>
                        <a:t>80%</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a:solidFill>
                            <a:srgbClr val="002060"/>
                          </a:solidFill>
                          <a:effectLst/>
                        </a:rPr>
                        <a:t>6.1</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dirty="0">
                          <a:solidFill>
                            <a:srgbClr val="002060"/>
                          </a:solidFill>
                          <a:effectLst/>
                        </a:rPr>
                        <a:t>7</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955468210"/>
                  </a:ext>
                </a:extLst>
              </a:tr>
              <a:tr h="276102">
                <a:tc>
                  <a:txBody>
                    <a:bodyPr/>
                    <a:lstStyle/>
                    <a:p>
                      <a:pPr marL="0" marR="0">
                        <a:lnSpc>
                          <a:spcPct val="107000"/>
                        </a:lnSpc>
                        <a:spcBef>
                          <a:spcPts val="0"/>
                        </a:spcBef>
                        <a:spcAft>
                          <a:spcPts val="800"/>
                        </a:spcAft>
                      </a:pPr>
                      <a:r>
                        <a:rPr lang="en-US" sz="1400" b="0">
                          <a:solidFill>
                            <a:srgbClr val="002060"/>
                          </a:solidFill>
                          <a:effectLst/>
                        </a:rPr>
                        <a:t>SSR2</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a:solidFill>
                            <a:srgbClr val="002060"/>
                          </a:solidFill>
                          <a:effectLst/>
                        </a:rPr>
                        <a:t>10</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dirty="0">
                          <a:solidFill>
                            <a:srgbClr val="002060"/>
                          </a:solidFill>
                          <a:effectLst/>
                        </a:rPr>
                        <a:t>20</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a:solidFill>
                            <a:srgbClr val="002060"/>
                          </a:solidFill>
                          <a:effectLst/>
                        </a:rPr>
                        <a:t>32</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a:solidFill>
                            <a:srgbClr val="002060"/>
                          </a:solidFill>
                          <a:effectLst/>
                        </a:rPr>
                        <a:t>90%</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a:solidFill>
                            <a:srgbClr val="002060"/>
                          </a:solidFill>
                          <a:effectLst/>
                        </a:rPr>
                        <a:t>80%</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a:solidFill>
                            <a:srgbClr val="002060"/>
                          </a:solidFill>
                          <a:effectLst/>
                        </a:rPr>
                        <a:t>17</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dirty="0">
                          <a:solidFill>
                            <a:srgbClr val="002060"/>
                          </a:solidFill>
                          <a:effectLst/>
                        </a:rPr>
                        <a:t>20</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517504832"/>
                  </a:ext>
                </a:extLst>
              </a:tr>
              <a:tr h="276102">
                <a:tc>
                  <a:txBody>
                    <a:bodyPr/>
                    <a:lstStyle/>
                    <a:p>
                      <a:pPr marL="0" marR="0">
                        <a:lnSpc>
                          <a:spcPct val="107000"/>
                        </a:lnSpc>
                        <a:spcBef>
                          <a:spcPts val="0"/>
                        </a:spcBef>
                        <a:spcAft>
                          <a:spcPts val="800"/>
                        </a:spcAft>
                      </a:pPr>
                      <a:r>
                        <a:rPr lang="en-US" sz="1400" b="0">
                          <a:solidFill>
                            <a:srgbClr val="002060"/>
                          </a:solidFill>
                          <a:effectLst/>
                        </a:rPr>
                        <a:t>LB 650</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dirty="0">
                          <a:solidFill>
                            <a:srgbClr val="002060"/>
                          </a:solidFill>
                          <a:effectLst/>
                        </a:rPr>
                        <a:t>23.8</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dirty="0">
                          <a:solidFill>
                            <a:srgbClr val="002060"/>
                          </a:solidFill>
                          <a:effectLst/>
                        </a:rPr>
                        <a:t>20</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dirty="0">
                          <a:solidFill>
                            <a:srgbClr val="002060"/>
                          </a:solidFill>
                          <a:effectLst/>
                        </a:rPr>
                        <a:t>32</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a:solidFill>
                            <a:srgbClr val="002060"/>
                          </a:solidFill>
                          <a:effectLst/>
                        </a:rPr>
                        <a:t>94%</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a:solidFill>
                            <a:srgbClr val="002060"/>
                          </a:solidFill>
                          <a:effectLst/>
                        </a:rPr>
                        <a:t>80%</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a:solidFill>
                            <a:srgbClr val="002060"/>
                          </a:solidFill>
                          <a:effectLst/>
                        </a:rPr>
                        <a:t>39</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dirty="0">
                          <a:solidFill>
                            <a:srgbClr val="002060"/>
                          </a:solidFill>
                          <a:effectLst/>
                        </a:rPr>
                        <a:t>40</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08190022"/>
                  </a:ext>
                </a:extLst>
              </a:tr>
              <a:tr h="276801">
                <a:tc>
                  <a:txBody>
                    <a:bodyPr/>
                    <a:lstStyle/>
                    <a:p>
                      <a:pPr marL="0" marR="0">
                        <a:lnSpc>
                          <a:spcPct val="107000"/>
                        </a:lnSpc>
                        <a:spcBef>
                          <a:spcPts val="0"/>
                        </a:spcBef>
                        <a:spcAft>
                          <a:spcPts val="800"/>
                        </a:spcAft>
                      </a:pPr>
                      <a:r>
                        <a:rPr lang="en-US" sz="1400" b="0" dirty="0">
                          <a:solidFill>
                            <a:srgbClr val="002060"/>
                          </a:solidFill>
                          <a:effectLst/>
                        </a:rPr>
                        <a:t>HB 650</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a:solidFill>
                            <a:srgbClr val="002060"/>
                          </a:solidFill>
                          <a:effectLst/>
                        </a:rPr>
                        <a:t>39.8</a:t>
                      </a:r>
                      <a:endParaRPr lang="en-US"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dirty="0">
                          <a:solidFill>
                            <a:srgbClr val="002060"/>
                          </a:solidFill>
                          <a:effectLst/>
                        </a:rPr>
                        <a:t>20</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dirty="0">
                          <a:solidFill>
                            <a:srgbClr val="002060"/>
                          </a:solidFill>
                          <a:effectLst/>
                        </a:rPr>
                        <a:t>33</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dirty="0">
                          <a:solidFill>
                            <a:srgbClr val="002060"/>
                          </a:solidFill>
                          <a:effectLst/>
                        </a:rPr>
                        <a:t>94%</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dirty="0">
                          <a:solidFill>
                            <a:srgbClr val="002060"/>
                          </a:solidFill>
                          <a:effectLst/>
                        </a:rPr>
                        <a:t>80%</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dirty="0">
                          <a:solidFill>
                            <a:srgbClr val="002060"/>
                          </a:solidFill>
                          <a:effectLst/>
                        </a:rPr>
                        <a:t>64</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3810" algn="ctr">
                        <a:lnSpc>
                          <a:spcPct val="107000"/>
                        </a:lnSpc>
                        <a:spcBef>
                          <a:spcPts val="0"/>
                        </a:spcBef>
                        <a:spcAft>
                          <a:spcPts val="800"/>
                        </a:spcAft>
                      </a:pPr>
                      <a:r>
                        <a:rPr lang="en-US" sz="1400" b="0" dirty="0">
                          <a:solidFill>
                            <a:srgbClr val="002060"/>
                          </a:solidFill>
                          <a:effectLst/>
                        </a:rPr>
                        <a:t> 70</a:t>
                      </a:r>
                      <a:endParaRPr lang="en-US"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97320361"/>
                  </a:ext>
                </a:extLst>
              </a:tr>
            </a:tbl>
          </a:graphicData>
        </a:graphic>
      </p:graphicFrame>
      <p:sp>
        <p:nvSpPr>
          <p:cNvPr id="11" name="Rectangle 3">
            <a:extLst>
              <a:ext uri="{FF2B5EF4-FFF2-40B4-BE49-F238E27FC236}">
                <a16:creationId xmlns:a16="http://schemas.microsoft.com/office/drawing/2014/main" id="{EA5411B6-154E-47BB-A1F2-CD549005817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4">
            <a:extLst>
              <a:ext uri="{FF2B5EF4-FFF2-40B4-BE49-F238E27FC236}">
                <a16:creationId xmlns:a16="http://schemas.microsoft.com/office/drawing/2014/main" id="{641F6A67-E5D2-4288-88C2-4E0D37FA78E1}"/>
              </a:ext>
            </a:extLst>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3" name="Picture 12">
            <a:extLst>
              <a:ext uri="{FF2B5EF4-FFF2-40B4-BE49-F238E27FC236}">
                <a16:creationId xmlns:a16="http://schemas.microsoft.com/office/drawing/2014/main" id="{3D421B6B-650A-4524-ABCF-5F0CE74539B4}"/>
              </a:ext>
            </a:extLst>
          </p:cNvPr>
          <p:cNvPicPr>
            <a:picLocks noChangeAspect="1"/>
          </p:cNvPicPr>
          <p:nvPr/>
        </p:nvPicPr>
        <p:blipFill>
          <a:blip r:embed="rId2"/>
          <a:stretch>
            <a:fillRect/>
          </a:stretch>
        </p:blipFill>
        <p:spPr>
          <a:xfrm>
            <a:off x="152400" y="2338510"/>
            <a:ext cx="3638550" cy="752475"/>
          </a:xfrm>
          <a:prstGeom prst="rect">
            <a:avLst/>
          </a:prstGeom>
        </p:spPr>
      </p:pic>
      <p:pic>
        <p:nvPicPr>
          <p:cNvPr id="14" name="Picture 13">
            <a:extLst>
              <a:ext uri="{FF2B5EF4-FFF2-40B4-BE49-F238E27FC236}">
                <a16:creationId xmlns:a16="http://schemas.microsoft.com/office/drawing/2014/main" id="{476D27DF-CD1F-4C92-9325-E70F791FEB14}"/>
              </a:ext>
            </a:extLst>
          </p:cNvPr>
          <p:cNvPicPr>
            <a:picLocks noChangeAspect="1"/>
          </p:cNvPicPr>
          <p:nvPr/>
        </p:nvPicPr>
        <p:blipFill>
          <a:blip r:embed="rId3"/>
          <a:stretch>
            <a:fillRect/>
          </a:stretch>
        </p:blipFill>
        <p:spPr>
          <a:xfrm>
            <a:off x="4110290" y="1488125"/>
            <a:ext cx="1409700" cy="638175"/>
          </a:xfrm>
          <a:prstGeom prst="rect">
            <a:avLst/>
          </a:prstGeom>
        </p:spPr>
      </p:pic>
      <p:pic>
        <p:nvPicPr>
          <p:cNvPr id="15" name="Picture 14">
            <a:extLst>
              <a:ext uri="{FF2B5EF4-FFF2-40B4-BE49-F238E27FC236}">
                <a16:creationId xmlns:a16="http://schemas.microsoft.com/office/drawing/2014/main" id="{48C23F35-46D5-430B-BB0B-931DB80B7867}"/>
              </a:ext>
            </a:extLst>
          </p:cNvPr>
          <p:cNvPicPr>
            <a:picLocks noChangeAspect="1"/>
          </p:cNvPicPr>
          <p:nvPr/>
        </p:nvPicPr>
        <p:blipFill>
          <a:blip r:embed="rId4"/>
          <a:stretch>
            <a:fillRect/>
          </a:stretch>
        </p:blipFill>
        <p:spPr>
          <a:xfrm>
            <a:off x="4200525" y="2419472"/>
            <a:ext cx="1047750" cy="590550"/>
          </a:xfrm>
          <a:prstGeom prst="rect">
            <a:avLst/>
          </a:prstGeom>
        </p:spPr>
      </p:pic>
      <p:pic>
        <p:nvPicPr>
          <p:cNvPr id="16" name="Picture 15">
            <a:extLst>
              <a:ext uri="{FF2B5EF4-FFF2-40B4-BE49-F238E27FC236}">
                <a16:creationId xmlns:a16="http://schemas.microsoft.com/office/drawing/2014/main" id="{F43387AB-88FB-4E47-AAED-2FD24538E5CE}"/>
              </a:ext>
            </a:extLst>
          </p:cNvPr>
          <p:cNvPicPr>
            <a:picLocks noChangeAspect="1"/>
          </p:cNvPicPr>
          <p:nvPr/>
        </p:nvPicPr>
        <p:blipFill>
          <a:blip r:embed="rId5"/>
          <a:stretch>
            <a:fillRect/>
          </a:stretch>
        </p:blipFill>
        <p:spPr>
          <a:xfrm>
            <a:off x="152400" y="3149021"/>
            <a:ext cx="5276850" cy="723900"/>
          </a:xfrm>
          <a:prstGeom prst="rect">
            <a:avLst/>
          </a:prstGeom>
        </p:spPr>
      </p:pic>
      <p:pic>
        <p:nvPicPr>
          <p:cNvPr id="17" name="Picture 16">
            <a:extLst>
              <a:ext uri="{FF2B5EF4-FFF2-40B4-BE49-F238E27FC236}">
                <a16:creationId xmlns:a16="http://schemas.microsoft.com/office/drawing/2014/main" id="{9CF1850F-CAD3-4E95-AB63-2F08E14648D5}"/>
              </a:ext>
            </a:extLst>
          </p:cNvPr>
          <p:cNvPicPr>
            <a:picLocks noChangeAspect="1"/>
          </p:cNvPicPr>
          <p:nvPr/>
        </p:nvPicPr>
        <p:blipFill>
          <a:blip r:embed="rId6"/>
          <a:stretch>
            <a:fillRect/>
          </a:stretch>
        </p:blipFill>
        <p:spPr>
          <a:xfrm>
            <a:off x="5838185" y="1095666"/>
            <a:ext cx="3223993" cy="2893327"/>
          </a:xfrm>
          <a:prstGeom prst="rect">
            <a:avLst/>
          </a:prstGeom>
        </p:spPr>
      </p:pic>
    </p:spTree>
    <p:extLst>
      <p:ext uri="{BB962C8B-B14F-4D97-AF65-F5344CB8AC3E}">
        <p14:creationId xmlns:p14="http://schemas.microsoft.com/office/powerpoint/2010/main" val="1668218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CD65-54C5-450E-A735-B787091C97AE}"/>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415A1FA8-FE17-42AD-B169-0DA5A093B1BE}"/>
              </a:ext>
            </a:extLst>
          </p:cNvPr>
          <p:cNvSpPr>
            <a:spLocks noGrp="1"/>
          </p:cNvSpPr>
          <p:nvPr>
            <p:ph idx="1"/>
          </p:nvPr>
        </p:nvSpPr>
        <p:spPr/>
        <p:txBody>
          <a:bodyPr/>
          <a:lstStyle/>
          <a:p>
            <a:pPr marL="0" indent="0">
              <a:buNone/>
            </a:pPr>
            <a:r>
              <a:rPr lang="en-US" sz="2000" dirty="0"/>
              <a:t>6. What is the estimation/calculation tool that was used for creating the BOEs?  Can we see more detail on what the inputs and outputs of the tool are? (Paul)</a:t>
            </a:r>
          </a:p>
          <a:p>
            <a:pPr marL="857250" lvl="1" indent="-457200"/>
            <a:r>
              <a:rPr lang="en-US" sz="2000" dirty="0"/>
              <a:t>Each BOE entry in the </a:t>
            </a:r>
            <a:r>
              <a:rPr lang="en-US" sz="2000" dirty="0" err="1"/>
              <a:t>docdb</a:t>
            </a:r>
            <a:r>
              <a:rPr lang="en-US" sz="2000" dirty="0"/>
              <a:t> started with a Word and Excel document.  The Word document had the WBS, title, and preliminary WBS dictionary definition, along with guidance on what information to provide.  The Excel document had instructions on how to fill it out.</a:t>
            </a:r>
          </a:p>
          <a:p>
            <a:pPr marL="857250" lvl="1" indent="-457200"/>
            <a:r>
              <a:rPr lang="en-US" sz="2000" dirty="0"/>
              <a:t>We can show you examples.  </a:t>
            </a:r>
          </a:p>
          <a:p>
            <a:pPr marL="346075"/>
            <a:endParaRPr lang="en-US" sz="2000" dirty="0"/>
          </a:p>
        </p:txBody>
      </p:sp>
      <p:sp>
        <p:nvSpPr>
          <p:cNvPr id="4" name="Date Placeholder 3">
            <a:extLst>
              <a:ext uri="{FF2B5EF4-FFF2-40B4-BE49-F238E27FC236}">
                <a16:creationId xmlns:a16="http://schemas.microsoft.com/office/drawing/2014/main" id="{D53B6A52-4C1D-441D-8124-759EFB47E702}"/>
              </a:ext>
            </a:extLst>
          </p:cNvPr>
          <p:cNvSpPr>
            <a:spLocks noGrp="1"/>
          </p:cNvSpPr>
          <p:nvPr>
            <p:ph type="dt" sz="half" idx="2"/>
          </p:nvPr>
        </p:nvSpPr>
        <p:spPr/>
        <p:txBody>
          <a:bodyPr/>
          <a:lstStyle/>
          <a:p>
            <a:pPr>
              <a:defRPr/>
            </a:pPr>
            <a:r>
              <a:rPr lang="en-US"/>
              <a:t>10/11/2017</a:t>
            </a:r>
            <a:endParaRPr lang="en-US" dirty="0"/>
          </a:p>
        </p:txBody>
      </p:sp>
      <p:sp>
        <p:nvSpPr>
          <p:cNvPr id="5" name="Footer Placeholder 4">
            <a:extLst>
              <a:ext uri="{FF2B5EF4-FFF2-40B4-BE49-F238E27FC236}">
                <a16:creationId xmlns:a16="http://schemas.microsoft.com/office/drawing/2014/main" id="{1C052FB6-D358-4B6F-889F-CCACD67B8765}"/>
              </a:ext>
            </a:extLst>
          </p:cNvPr>
          <p:cNvSpPr>
            <a:spLocks noGrp="1"/>
          </p:cNvSpPr>
          <p:nvPr>
            <p:ph type="ftr" sz="quarter" idx="3"/>
          </p:nvPr>
        </p:nvSpPr>
        <p:spPr/>
        <p:txBody>
          <a:bodyPr/>
          <a:lstStyle/>
          <a:p>
            <a:pPr>
              <a:defRPr/>
            </a:pPr>
            <a:r>
              <a:rPr lang="en-US"/>
              <a:t>Response to Committee Questions</a:t>
            </a:r>
            <a:endParaRPr lang="en-US" b="1" dirty="0"/>
          </a:p>
        </p:txBody>
      </p:sp>
      <p:sp>
        <p:nvSpPr>
          <p:cNvPr id="6" name="Slide Number Placeholder 5">
            <a:extLst>
              <a:ext uri="{FF2B5EF4-FFF2-40B4-BE49-F238E27FC236}">
                <a16:creationId xmlns:a16="http://schemas.microsoft.com/office/drawing/2014/main" id="{7D3438DE-43D8-48C8-A9B7-4268DD2AF90C}"/>
              </a:ext>
            </a:extLst>
          </p:cNvPr>
          <p:cNvSpPr>
            <a:spLocks noGrp="1"/>
          </p:cNvSpPr>
          <p:nvPr>
            <p:ph type="sldNum" sz="quarter" idx="4"/>
          </p:nvPr>
        </p:nvSpPr>
        <p:spPr/>
        <p:txBody>
          <a:bodyPr/>
          <a:lstStyle/>
          <a:p>
            <a:pPr>
              <a:defRPr/>
            </a:pPr>
            <a:fld id="{148C009B-CB69-E04A-B9B3-34B26D69E9CF}" type="slidenum">
              <a:rPr lang="en-US" smtClean="0"/>
              <a:pPr>
                <a:defRPr/>
              </a:pPr>
              <a:t>7</a:t>
            </a:fld>
            <a:endParaRPr lang="en-US" dirty="0"/>
          </a:p>
        </p:txBody>
      </p:sp>
    </p:spTree>
    <p:extLst>
      <p:ext uri="{BB962C8B-B14F-4D97-AF65-F5344CB8AC3E}">
        <p14:creationId xmlns:p14="http://schemas.microsoft.com/office/powerpoint/2010/main" val="2990055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CD65-54C5-450E-A735-B787091C97AE}"/>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415A1FA8-FE17-42AD-B169-0DA5A093B1BE}"/>
              </a:ext>
            </a:extLst>
          </p:cNvPr>
          <p:cNvSpPr>
            <a:spLocks noGrp="1"/>
          </p:cNvSpPr>
          <p:nvPr>
            <p:ph idx="1"/>
          </p:nvPr>
        </p:nvSpPr>
        <p:spPr/>
        <p:txBody>
          <a:bodyPr/>
          <a:lstStyle/>
          <a:p>
            <a:pPr marL="0" indent="0">
              <a:buNone/>
            </a:pPr>
            <a:r>
              <a:rPr lang="en-US" sz="2000" dirty="0"/>
              <a:t>7. What AIPs and GPPs are required to be completed by the Lab to support PIP2, are these projects included in the current Lab plan and when must they be completed to support the PIP2 schedule? (Steve H)</a:t>
            </a:r>
          </a:p>
          <a:p>
            <a:r>
              <a:rPr lang="en-US" sz="2000" dirty="0"/>
              <a:t>There are a collection of planned </a:t>
            </a:r>
            <a:r>
              <a:rPr lang="en-US" sz="2000" dirty="0" err="1"/>
              <a:t>imprvements</a:t>
            </a:r>
            <a:r>
              <a:rPr lang="en-US" sz="2000" dirty="0"/>
              <a:t> to existing accelerators that go under the name of PIP-I+. We have reached agreement with Accelerator Division (and informed DOE) that the following scope that is useful to PIP-II will be covered by PIP-I+</a:t>
            </a:r>
          </a:p>
          <a:p>
            <a:pPr lvl="1"/>
            <a:r>
              <a:rPr lang="en-US" dirty="0"/>
              <a:t>Booster Damper Upgrade</a:t>
            </a:r>
          </a:p>
          <a:p>
            <a:pPr lvl="1"/>
            <a:r>
              <a:rPr lang="en-US" dirty="0"/>
              <a:t>Booster Collimation System Upgrade</a:t>
            </a:r>
          </a:p>
          <a:p>
            <a:pPr lvl="1"/>
            <a:r>
              <a:rPr lang="en-US" dirty="0"/>
              <a:t>Booster LCW Upgrade</a:t>
            </a:r>
          </a:p>
          <a:p>
            <a:pPr lvl="1"/>
            <a:r>
              <a:rPr lang="en-US" dirty="0"/>
              <a:t>MI </a:t>
            </a:r>
            <a:r>
              <a:rPr lang="en-US" dirty="0" err="1"/>
              <a:t>gammat</a:t>
            </a:r>
            <a:r>
              <a:rPr lang="en-US" dirty="0"/>
              <a:t>-t jump</a:t>
            </a:r>
          </a:p>
        </p:txBody>
      </p:sp>
      <p:sp>
        <p:nvSpPr>
          <p:cNvPr id="4" name="Date Placeholder 3">
            <a:extLst>
              <a:ext uri="{FF2B5EF4-FFF2-40B4-BE49-F238E27FC236}">
                <a16:creationId xmlns:a16="http://schemas.microsoft.com/office/drawing/2014/main" id="{D53B6A52-4C1D-441D-8124-759EFB47E702}"/>
              </a:ext>
            </a:extLst>
          </p:cNvPr>
          <p:cNvSpPr>
            <a:spLocks noGrp="1"/>
          </p:cNvSpPr>
          <p:nvPr>
            <p:ph type="dt" sz="half" idx="2"/>
          </p:nvPr>
        </p:nvSpPr>
        <p:spPr/>
        <p:txBody>
          <a:bodyPr/>
          <a:lstStyle/>
          <a:p>
            <a:pPr>
              <a:defRPr/>
            </a:pPr>
            <a:r>
              <a:rPr lang="en-US"/>
              <a:t>10/11/2017</a:t>
            </a:r>
            <a:endParaRPr lang="en-US" dirty="0"/>
          </a:p>
        </p:txBody>
      </p:sp>
      <p:sp>
        <p:nvSpPr>
          <p:cNvPr id="5" name="Footer Placeholder 4">
            <a:extLst>
              <a:ext uri="{FF2B5EF4-FFF2-40B4-BE49-F238E27FC236}">
                <a16:creationId xmlns:a16="http://schemas.microsoft.com/office/drawing/2014/main" id="{1C052FB6-D358-4B6F-889F-CCACD67B8765}"/>
              </a:ext>
            </a:extLst>
          </p:cNvPr>
          <p:cNvSpPr>
            <a:spLocks noGrp="1"/>
          </p:cNvSpPr>
          <p:nvPr>
            <p:ph type="ftr" sz="quarter" idx="3"/>
          </p:nvPr>
        </p:nvSpPr>
        <p:spPr/>
        <p:txBody>
          <a:bodyPr/>
          <a:lstStyle/>
          <a:p>
            <a:pPr>
              <a:defRPr/>
            </a:pPr>
            <a:r>
              <a:rPr lang="en-US"/>
              <a:t>Response to Committee Questions</a:t>
            </a:r>
            <a:endParaRPr lang="en-US" b="1" dirty="0"/>
          </a:p>
        </p:txBody>
      </p:sp>
      <p:sp>
        <p:nvSpPr>
          <p:cNvPr id="6" name="Slide Number Placeholder 5">
            <a:extLst>
              <a:ext uri="{FF2B5EF4-FFF2-40B4-BE49-F238E27FC236}">
                <a16:creationId xmlns:a16="http://schemas.microsoft.com/office/drawing/2014/main" id="{7D3438DE-43D8-48C8-A9B7-4268DD2AF90C}"/>
              </a:ext>
            </a:extLst>
          </p:cNvPr>
          <p:cNvSpPr>
            <a:spLocks noGrp="1"/>
          </p:cNvSpPr>
          <p:nvPr>
            <p:ph type="sldNum" sz="quarter" idx="4"/>
          </p:nvPr>
        </p:nvSpPr>
        <p:spPr/>
        <p:txBody>
          <a:bodyPr/>
          <a:lstStyle/>
          <a:p>
            <a:pPr>
              <a:defRPr/>
            </a:pPr>
            <a:fld id="{148C009B-CB69-E04A-B9B3-34B26D69E9CF}" type="slidenum">
              <a:rPr lang="en-US" smtClean="0"/>
              <a:pPr>
                <a:defRPr/>
              </a:pPr>
              <a:t>8</a:t>
            </a:fld>
            <a:endParaRPr lang="en-US" dirty="0"/>
          </a:p>
        </p:txBody>
      </p:sp>
    </p:spTree>
    <p:extLst>
      <p:ext uri="{BB962C8B-B14F-4D97-AF65-F5344CB8AC3E}">
        <p14:creationId xmlns:p14="http://schemas.microsoft.com/office/powerpoint/2010/main" val="987737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821F3-5F9D-47AE-84EA-4247DAD9B3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C3678E-F8C6-483A-996D-1CB8E29626E0}"/>
              </a:ext>
            </a:extLst>
          </p:cNvPr>
          <p:cNvSpPr>
            <a:spLocks noGrp="1"/>
          </p:cNvSpPr>
          <p:nvPr>
            <p:ph idx="1"/>
          </p:nvPr>
        </p:nvSpPr>
        <p:spPr/>
        <p:txBody>
          <a:bodyPr/>
          <a:lstStyle/>
          <a:p>
            <a:pPr marL="0" indent="0">
              <a:buNone/>
            </a:pPr>
            <a:r>
              <a:rPr lang="en-US" sz="2000" dirty="0"/>
              <a:t>8. Provide a summary list of what R&amp;D work remains to be successful and how they are represented in the risk register with retirement dates. (</a:t>
            </a:r>
            <a:r>
              <a:rPr lang="en-US" sz="2000" dirty="0" err="1"/>
              <a:t>Shekhar</a:t>
            </a:r>
            <a:r>
              <a:rPr lang="en-US" sz="2000" dirty="0"/>
              <a:t>)</a:t>
            </a:r>
          </a:p>
          <a:p>
            <a:pPr lvl="1"/>
            <a:r>
              <a:rPr lang="en-US" dirty="0"/>
              <a:t>Resonance control and field regulation</a:t>
            </a:r>
          </a:p>
          <a:p>
            <a:pPr lvl="1"/>
            <a:r>
              <a:rPr lang="en-US" dirty="0"/>
              <a:t>Unable to maintain proper vacuum between MEBT absorber and SRF</a:t>
            </a:r>
          </a:p>
          <a:p>
            <a:pPr lvl="1"/>
            <a:r>
              <a:rPr lang="en-US" dirty="0"/>
              <a:t>MEBT scrapers unable to absorb amount of beam loss SRF Pre-Production Input Coupler Failure</a:t>
            </a:r>
          </a:p>
          <a:p>
            <a:pPr lvl="1"/>
            <a:r>
              <a:rPr lang="en-US" dirty="0"/>
              <a:t>162.5 MHz, 7 kW RF amplifier procurement delayed</a:t>
            </a:r>
          </a:p>
          <a:p>
            <a:pPr lvl="1"/>
            <a:r>
              <a:rPr lang="en-US" dirty="0"/>
              <a:t>High Power Coupler</a:t>
            </a:r>
          </a:p>
          <a:p>
            <a:pPr lvl="1"/>
            <a:r>
              <a:rPr lang="en-US" dirty="0"/>
              <a:t>PIP2IT does not meet overall requirement at CD-3</a:t>
            </a:r>
          </a:p>
          <a:p>
            <a:r>
              <a:rPr lang="en-US" sz="2000" dirty="0"/>
              <a:t>Risk register for R&amp;D posted on review </a:t>
            </a:r>
            <a:r>
              <a:rPr lang="en-US" sz="2000" dirty="0" err="1"/>
              <a:t>indico</a:t>
            </a:r>
            <a:r>
              <a:rPr lang="en-US" sz="2000" dirty="0"/>
              <a:t> site.</a:t>
            </a:r>
          </a:p>
          <a:p>
            <a:pPr lvl="1"/>
            <a:endParaRPr lang="en-US" dirty="0"/>
          </a:p>
          <a:p>
            <a:pPr marL="0" indent="0">
              <a:buNone/>
            </a:pPr>
            <a:endParaRPr lang="en-US" sz="2000" dirty="0"/>
          </a:p>
          <a:p>
            <a:endParaRPr lang="en-US" dirty="0"/>
          </a:p>
        </p:txBody>
      </p:sp>
      <p:sp>
        <p:nvSpPr>
          <p:cNvPr id="4" name="Date Placeholder 3">
            <a:extLst>
              <a:ext uri="{FF2B5EF4-FFF2-40B4-BE49-F238E27FC236}">
                <a16:creationId xmlns:a16="http://schemas.microsoft.com/office/drawing/2014/main" id="{49C5EA75-177F-471A-95F8-CA184487F87D}"/>
              </a:ext>
            </a:extLst>
          </p:cNvPr>
          <p:cNvSpPr>
            <a:spLocks noGrp="1"/>
          </p:cNvSpPr>
          <p:nvPr>
            <p:ph type="dt" sz="half" idx="2"/>
          </p:nvPr>
        </p:nvSpPr>
        <p:spPr/>
        <p:txBody>
          <a:bodyPr/>
          <a:lstStyle/>
          <a:p>
            <a:pPr>
              <a:defRPr/>
            </a:pPr>
            <a:r>
              <a:rPr lang="en-US"/>
              <a:t>10/11/2017</a:t>
            </a:r>
            <a:endParaRPr lang="en-US" dirty="0"/>
          </a:p>
        </p:txBody>
      </p:sp>
      <p:sp>
        <p:nvSpPr>
          <p:cNvPr id="5" name="Footer Placeholder 4">
            <a:extLst>
              <a:ext uri="{FF2B5EF4-FFF2-40B4-BE49-F238E27FC236}">
                <a16:creationId xmlns:a16="http://schemas.microsoft.com/office/drawing/2014/main" id="{9234B4C6-8712-4760-B2E4-36C0FFD145B8}"/>
              </a:ext>
            </a:extLst>
          </p:cNvPr>
          <p:cNvSpPr>
            <a:spLocks noGrp="1"/>
          </p:cNvSpPr>
          <p:nvPr>
            <p:ph type="ftr" sz="quarter" idx="3"/>
          </p:nvPr>
        </p:nvSpPr>
        <p:spPr/>
        <p:txBody>
          <a:bodyPr/>
          <a:lstStyle/>
          <a:p>
            <a:pPr>
              <a:defRPr/>
            </a:pPr>
            <a:r>
              <a:rPr lang="en-US"/>
              <a:t>Response to Committee Questions</a:t>
            </a:r>
            <a:endParaRPr lang="en-US" b="1" dirty="0"/>
          </a:p>
        </p:txBody>
      </p:sp>
      <p:sp>
        <p:nvSpPr>
          <p:cNvPr id="6" name="Slide Number Placeholder 5">
            <a:extLst>
              <a:ext uri="{FF2B5EF4-FFF2-40B4-BE49-F238E27FC236}">
                <a16:creationId xmlns:a16="http://schemas.microsoft.com/office/drawing/2014/main" id="{E718E307-D238-4C1E-B2C5-AF2A58E62132}"/>
              </a:ext>
            </a:extLst>
          </p:cNvPr>
          <p:cNvSpPr>
            <a:spLocks noGrp="1"/>
          </p:cNvSpPr>
          <p:nvPr>
            <p:ph type="sldNum" sz="quarter" idx="4"/>
          </p:nvPr>
        </p:nvSpPr>
        <p:spPr/>
        <p:txBody>
          <a:bodyPr/>
          <a:lstStyle/>
          <a:p>
            <a:pPr>
              <a:defRPr/>
            </a:pPr>
            <a:fld id="{148C009B-CB69-E04A-B9B3-34B26D69E9CF}" type="slidenum">
              <a:rPr lang="en-US" smtClean="0"/>
              <a:pPr>
                <a:defRPr/>
              </a:pPr>
              <a:t>9</a:t>
            </a:fld>
            <a:endParaRPr lang="en-US" dirty="0"/>
          </a:p>
        </p:txBody>
      </p:sp>
    </p:spTree>
    <p:extLst>
      <p:ext uri="{BB962C8B-B14F-4D97-AF65-F5344CB8AC3E}">
        <p14:creationId xmlns:p14="http://schemas.microsoft.com/office/powerpoint/2010/main" val="2255772369"/>
      </p:ext>
    </p:extLst>
  </p:cSld>
  <p:clrMapOvr>
    <a:masterClrMapping/>
  </p:clrMapOvr>
</p:sld>
</file>

<file path=ppt/theme/theme1.xml><?xml version="1.0" encoding="utf-8"?>
<a:theme xmlns:a="http://schemas.openxmlformats.org/drawingml/2006/main" name="FermilabPartnerships_PPT_090915">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43D17A152F8CA44A95588D9440E0A03" ma:contentTypeVersion="3" ma:contentTypeDescription="Create a new document." ma:contentTypeScope="" ma:versionID="a2ac3a4fb08969989250a758a5950be2">
  <xsd:schema xmlns:xsd="http://www.w3.org/2001/XMLSchema" xmlns:xs="http://www.w3.org/2001/XMLSchema" xmlns:p="http://schemas.microsoft.com/office/2006/metadata/properties" xmlns:ns1="http://schemas.microsoft.com/sharepoint/v3" targetNamespace="http://schemas.microsoft.com/office/2006/metadata/properties" ma:root="true" ma:fieldsID="bc46782115e7dfa4fabf0fe74a7b68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B4CFF1-3F6C-43F4-8782-FD7DF7297DD2}">
  <ds:schemaRefs>
    <ds:schemaRef ds:uri="http://www.w3.org/XML/1998/namespace"/>
    <ds:schemaRef ds:uri="http://purl.org/dc/dcmitype/"/>
    <ds:schemaRef ds:uri="http://purl.org/dc/terms/"/>
    <ds:schemaRef ds:uri="http://schemas.microsoft.com/office/2006/documentManagement/types"/>
    <ds:schemaRef ds:uri="http://purl.org/dc/elements/1.1/"/>
    <ds:schemaRef ds:uri="http://schemas.microsoft.com/sharepoint/v3"/>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5FDB8782-02B4-45C5-B2F8-61A0D73E22F9}">
  <ds:schemaRefs>
    <ds:schemaRef ds:uri="http://schemas.microsoft.com/sharepoint/v3/contenttype/forms"/>
  </ds:schemaRefs>
</ds:datastoreItem>
</file>

<file path=customXml/itemProps3.xml><?xml version="1.0" encoding="utf-8"?>
<ds:datastoreItem xmlns:ds="http://schemas.openxmlformats.org/officeDocument/2006/customXml" ds:itemID="{99A52128-3298-403C-9A52-A699C3157D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FNAL_Partnership_PowerPoint_4x3_100716</Template>
  <TotalTime>8944</TotalTime>
  <Words>2169</Words>
  <Application>Microsoft Office PowerPoint</Application>
  <PresentationFormat>On-screen Show (4:3)</PresentationFormat>
  <Paragraphs>203</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ＭＳ Ｐゴシック</vt:lpstr>
      <vt:lpstr>Arial</vt:lpstr>
      <vt:lpstr>Calibri</vt:lpstr>
      <vt:lpstr>Geneva</vt:lpstr>
      <vt:lpstr>Helvetica</vt:lpstr>
      <vt:lpstr>Symbol</vt:lpstr>
      <vt:lpstr>Times New Roman</vt:lpstr>
      <vt:lpstr>Wingdings</vt:lpstr>
      <vt:lpstr>FermilabPartnerships_PPT_090915</vt:lpstr>
      <vt:lpstr>PowerPoint Presentation</vt:lpstr>
      <vt:lpstr>PowerPoint Presentation</vt:lpstr>
      <vt:lpstr>PowerPoint Presentation</vt:lpstr>
      <vt:lpstr>PowerPoint Presentation</vt:lpstr>
      <vt:lpstr>PowerPoint Presentation</vt:lpstr>
      <vt:lpstr>5. Present an analysis of the RF power headroom along the linac as a function of the specified allowed cavity microphonics (20Hz) (Valeri)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 L Kaducak</dc:creator>
  <cp:lastModifiedBy>Stephen D Holmes</cp:lastModifiedBy>
  <cp:revision>145</cp:revision>
  <cp:lastPrinted>2014-01-20T19:40:21Z</cp:lastPrinted>
  <dcterms:created xsi:type="dcterms:W3CDTF">2017-04-21T15:07:14Z</dcterms:created>
  <dcterms:modified xsi:type="dcterms:W3CDTF">2017-10-11T14:43:29Z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0x010100243D17A152F8CA44A95588D9440E0A03</vt:lpwstr>
  </property>
</Properties>
</file>