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4122" r:id="rId5"/>
  </p:sldMasterIdLst>
  <p:notesMasterIdLst>
    <p:notesMasterId r:id="rId29"/>
  </p:notesMasterIdLst>
  <p:handoutMasterIdLst>
    <p:handoutMasterId r:id="rId30"/>
  </p:handoutMasterIdLst>
  <p:sldIdLst>
    <p:sldId id="334" r:id="rId6"/>
    <p:sldId id="319" r:id="rId7"/>
    <p:sldId id="296" r:id="rId8"/>
    <p:sldId id="297" r:id="rId9"/>
    <p:sldId id="327" r:id="rId10"/>
    <p:sldId id="320" r:id="rId11"/>
    <p:sldId id="328" r:id="rId12"/>
    <p:sldId id="321" r:id="rId13"/>
    <p:sldId id="303" r:id="rId14"/>
    <p:sldId id="322" r:id="rId15"/>
    <p:sldId id="336" r:id="rId16"/>
    <p:sldId id="304" r:id="rId17"/>
    <p:sldId id="324" r:id="rId18"/>
    <p:sldId id="312" r:id="rId19"/>
    <p:sldId id="335" r:id="rId20"/>
    <p:sldId id="337" r:id="rId21"/>
    <p:sldId id="338" r:id="rId22"/>
    <p:sldId id="339" r:id="rId23"/>
    <p:sldId id="341" r:id="rId24"/>
    <p:sldId id="342" r:id="rId25"/>
    <p:sldId id="325" r:id="rId26"/>
    <p:sldId id="315" r:id="rId27"/>
    <p:sldId id="317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68" autoAdjust="0"/>
    <p:restoredTop sz="94660"/>
  </p:normalViewPr>
  <p:slideViewPr>
    <p:cSldViewPr snapToGrid="0" snapToObjects="1" showGuides="1">
      <p:cViewPr varScale="1">
        <p:scale>
          <a:sx n="67" d="100"/>
          <a:sy n="67" d="100"/>
        </p:scale>
        <p:origin x="312" y="4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'Jim St comb CP Base'!$A$35</c:f>
              <c:strCache>
                <c:ptCount val="1"/>
                <c:pt idx="0">
                  <c:v>Labor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'Jim St comb CP Base'!$B$34:$I$34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 comb CP Base'!$B$35:$I$35</c:f>
              <c:numCache>
                <c:formatCode>_("$"* #,##0.0_);_("$"* \(#,##0.0\);_("$"* "-"?_);_(@_)</c:formatCode>
                <c:ptCount val="8"/>
                <c:pt idx="0">
                  <c:v>3841.991</c:v>
                </c:pt>
                <c:pt idx="1">
                  <c:v>3904.8020000000001</c:v>
                </c:pt>
                <c:pt idx="2">
                  <c:v>4462.4489999999996</c:v>
                </c:pt>
                <c:pt idx="3">
                  <c:v>3643.0520000000001</c:v>
                </c:pt>
                <c:pt idx="4">
                  <c:v>3022.1979999999999</c:v>
                </c:pt>
                <c:pt idx="5">
                  <c:v>3471.6219999999998</c:v>
                </c:pt>
                <c:pt idx="6">
                  <c:v>7167.7950000000001</c:v>
                </c:pt>
                <c:pt idx="7">
                  <c:v>3644.5010000000002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F-40C6-9C72-A9B3589981F5}"/>
            </c:ext>
          </c:extLst>
        </c:ser>
        <c:ser>
          <c:idx val="1"/>
          <c:order val="1"/>
          <c:tx>
            <c:strRef>
              <c:f>'Jim St comb CP Base'!$A$36</c:f>
              <c:strCache>
                <c:ptCount val="1"/>
                <c:pt idx="0">
                  <c:v>Material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'Jim St comb CP Base'!$B$34:$I$34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 comb CP Base'!$B$36:$I$36</c:f>
              <c:numCache>
                <c:formatCode>_("$"* #,##0.0_);_("$"* \(#,##0.0\);_("$"* "-"?_);_(@_)</c:formatCode>
                <c:ptCount val="8"/>
                <c:pt idx="0">
                  <c:v>1109.1569999999999</c:v>
                </c:pt>
                <c:pt idx="1">
                  <c:v>1372.2819999999999</c:v>
                </c:pt>
                <c:pt idx="2">
                  <c:v>1461.69</c:v>
                </c:pt>
                <c:pt idx="3">
                  <c:v>3515.5349999999999</c:v>
                </c:pt>
                <c:pt idx="4">
                  <c:v>7481.5410000000002</c:v>
                </c:pt>
                <c:pt idx="5">
                  <c:v>3991.1680000000001</c:v>
                </c:pt>
                <c:pt idx="6">
                  <c:v>3467.81</c:v>
                </c:pt>
                <c:pt idx="7">
                  <c:v>2.4239999999999999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F-40C6-9C72-A9B358998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38635056"/>
        <c:axId val="438635384"/>
      </c:barChart>
      <c:lineChart>
        <c:grouping val="standard"/>
        <c:varyColors val="0"/>
        <c:ser>
          <c:idx val="2"/>
          <c:order val="2"/>
          <c:tx>
            <c:strRef>
              <c:f>'Jim St comb CP Base'!$A$37</c:f>
              <c:strCache>
                <c:ptCount val="1"/>
                <c:pt idx="0">
                  <c:v>Cumulative Tot.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'Jim St comb CP Base'!$B$34:$I$34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 comb CP Base'!$B$37:$I$37</c:f>
              <c:numCache>
                <c:formatCode>_("$"* #,##0.0_);_("$"* \(#,##0.0\);_("$"* "-"?_);_(@_)</c:formatCode>
                <c:ptCount val="8"/>
                <c:pt idx="0">
                  <c:v>4951.1480000000001</c:v>
                </c:pt>
                <c:pt idx="1">
                  <c:v>10228.232</c:v>
                </c:pt>
                <c:pt idx="2">
                  <c:v>16152.370999999999</c:v>
                </c:pt>
                <c:pt idx="3">
                  <c:v>23310.957999999999</c:v>
                </c:pt>
                <c:pt idx="4">
                  <c:v>33814.697</c:v>
                </c:pt>
                <c:pt idx="5">
                  <c:v>41277.487000000001</c:v>
                </c:pt>
                <c:pt idx="6">
                  <c:v>51913.092000000004</c:v>
                </c:pt>
                <c:pt idx="7">
                  <c:v>55560.017000000007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EF-40C6-9C72-A9B3589981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549632"/>
        <c:axId val="1133549960"/>
      </c:lineChart>
      <c:catAx>
        <c:axId val="4386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384"/>
        <c:crosses val="autoZero"/>
        <c:auto val="1"/>
        <c:lblAlgn val="ctr"/>
        <c:lblOffset val="100"/>
        <c:noMultiLvlLbl val="0"/>
      </c:catAx>
      <c:valAx>
        <c:axId val="438635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Annual Costs ($000)</a:t>
                </a:r>
              </a:p>
            </c:rich>
          </c:tx>
          <c:layout>
            <c:manualLayout>
              <c:xMode val="edge"/>
              <c:yMode val="edge"/>
              <c:x val="6.6715125788636198E-2"/>
              <c:y val="0.25827488652270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635056"/>
        <c:crosses val="autoZero"/>
        <c:crossBetween val="between"/>
      </c:valAx>
      <c:valAx>
        <c:axId val="1133549960"/>
        <c:scaling>
          <c:orientation val="minMax"/>
        </c:scaling>
        <c:delete val="0"/>
        <c:axPos val="r"/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Cumulative</a:t>
                </a:r>
                <a:r>
                  <a:rPr lang="en-US" sz="1400" b="1" baseline="0"/>
                  <a:t> Total ($000)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out"/>
        <c:minorTickMark val="out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549632"/>
        <c:crosses val="max"/>
        <c:crossBetween val="between"/>
      </c:valAx>
      <c:catAx>
        <c:axId val="1133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354996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'Jim ST. FTE Chrt'!$A$27</c:f>
              <c:strCache>
                <c:ptCount val="1"/>
                <c:pt idx="0">
                  <c:v>Engineer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'Jim ST.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ST. FTE Chrt'!$B$27:$I$27</c:f>
              <c:numCache>
                <c:formatCode>General</c:formatCode>
                <c:ptCount val="8"/>
                <c:pt idx="0">
                  <c:v>10.382999999999997</c:v>
                </c:pt>
                <c:pt idx="1">
                  <c:v>9.2892000000000046</c:v>
                </c:pt>
                <c:pt idx="2">
                  <c:v>8.1591000000000005</c:v>
                </c:pt>
                <c:pt idx="3">
                  <c:v>8.585899999999997</c:v>
                </c:pt>
                <c:pt idx="4">
                  <c:v>5.5963999999999983</c:v>
                </c:pt>
                <c:pt idx="5">
                  <c:v>4.8645000000000014</c:v>
                </c:pt>
                <c:pt idx="6">
                  <c:v>3.8856000000000006</c:v>
                </c:pt>
                <c:pt idx="7">
                  <c:v>2.6557000000000004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13-41DB-B002-3E6BC37B17E3}"/>
            </c:ext>
          </c:extLst>
        </c:ser>
        <c:ser>
          <c:idx val="1"/>
          <c:order val="1"/>
          <c:tx>
            <c:strRef>
              <c:f>'Jim ST. FTE Chrt'!$A$28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'Jim ST.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ST. FTE Chrt'!$B$28:$I$28</c:f>
              <c:numCache>
                <c:formatCode>General</c:formatCode>
                <c:ptCount val="8"/>
                <c:pt idx="0">
                  <c:v>1.2300000000000002</c:v>
                </c:pt>
                <c:pt idx="1">
                  <c:v>1.6800000000000002</c:v>
                </c:pt>
                <c:pt idx="2">
                  <c:v>1.3600000000000005</c:v>
                </c:pt>
                <c:pt idx="3">
                  <c:v>2.1200000000000006</c:v>
                </c:pt>
                <c:pt idx="4">
                  <c:v>2.1900000000000004</c:v>
                </c:pt>
                <c:pt idx="5">
                  <c:v>1.82</c:v>
                </c:pt>
                <c:pt idx="6">
                  <c:v>13.129999999999988</c:v>
                </c:pt>
                <c:pt idx="7">
                  <c:v>11.599999999999991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13-41DB-B002-3E6BC37B17E3}"/>
            </c:ext>
          </c:extLst>
        </c:ser>
        <c:ser>
          <c:idx val="2"/>
          <c:order val="2"/>
          <c:tx>
            <c:strRef>
              <c:f>'Jim ST. FTE Chrt'!$A$29</c:f>
              <c:strCache>
                <c:ptCount val="1"/>
                <c:pt idx="0">
                  <c:v>Scientist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'Jim ST.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ST. FTE Chrt'!$B$29:$I$29</c:f>
              <c:numCache>
                <c:formatCode>General</c:formatCode>
                <c:ptCount val="8"/>
                <c:pt idx="0">
                  <c:v>1.3</c:v>
                </c:pt>
                <c:pt idx="1">
                  <c:v>0.7</c:v>
                </c:pt>
                <c:pt idx="2">
                  <c:v>0.69</c:v>
                </c:pt>
                <c:pt idx="3">
                  <c:v>1.07</c:v>
                </c:pt>
                <c:pt idx="4">
                  <c:v>1.2</c:v>
                </c:pt>
                <c:pt idx="5">
                  <c:v>1.43</c:v>
                </c:pt>
                <c:pt idx="6">
                  <c:v>1.7100000000000002</c:v>
                </c:pt>
                <c:pt idx="7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13-41DB-B002-3E6BC37B17E3}"/>
            </c:ext>
          </c:extLst>
        </c:ser>
        <c:ser>
          <c:idx val="3"/>
          <c:order val="3"/>
          <c:tx>
            <c:strRef>
              <c:f>'Jim ST. FTE Chrt'!$A$30</c:f>
              <c:strCache>
                <c:ptCount val="1"/>
                <c:pt idx="0">
                  <c:v>Technician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'Jim ST. FTE Chrt'!$B$26:$I$26</c:f>
              <c:strCache>
                <c:ptCount val="8"/>
                <c:pt idx="0">
                  <c:v>FY18</c:v>
                </c:pt>
                <c:pt idx="1">
                  <c:v>FY19</c:v>
                </c:pt>
                <c:pt idx="2">
                  <c:v>FY20</c:v>
                </c:pt>
                <c:pt idx="3">
                  <c:v>FY21</c:v>
                </c:pt>
                <c:pt idx="4">
                  <c:v>FY22</c:v>
                </c:pt>
                <c:pt idx="5">
                  <c:v>FY23</c:v>
                </c:pt>
                <c:pt idx="6">
                  <c:v>FY24</c:v>
                </c:pt>
                <c:pt idx="7">
                  <c:v>FY25</c:v>
                </c:pt>
              </c:strCache>
            </c:strRef>
          </c:cat>
          <c:val>
            <c:numRef>
              <c:f>'Jim ST. FTE Chrt'!$B$30:$I$30</c:f>
              <c:numCache>
                <c:formatCode>General</c:formatCode>
                <c:ptCount val="8"/>
                <c:pt idx="0">
                  <c:v>2.2982</c:v>
                </c:pt>
                <c:pt idx="1">
                  <c:v>4.0248999999999997</c:v>
                </c:pt>
                <c:pt idx="2">
                  <c:v>3.4653</c:v>
                </c:pt>
                <c:pt idx="3">
                  <c:v>2.6820000000000004</c:v>
                </c:pt>
                <c:pt idx="4">
                  <c:v>2.3306000000000009</c:v>
                </c:pt>
                <c:pt idx="5">
                  <c:v>3.5966999999999989</c:v>
                </c:pt>
                <c:pt idx="6">
                  <c:v>4.7077999999999989</c:v>
                </c:pt>
                <c:pt idx="7">
                  <c:v>3.5214999999999983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13-41DB-B002-3E6BC37B17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1010908096"/>
        <c:axId val="1010908424"/>
        <c:extLst/>
      </c:barChart>
      <c:catAx>
        <c:axId val="10109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424"/>
        <c:crosses val="autoZero"/>
        <c:auto val="1"/>
        <c:lblAlgn val="ctr"/>
        <c:lblOffset val="100"/>
        <c:noMultiLvlLbl val="0"/>
      </c:catAx>
      <c:valAx>
        <c:axId val="1010908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Annual</a:t>
                </a:r>
                <a:r>
                  <a:rPr lang="en-US" sz="1200" b="1" baseline="0"/>
                  <a:t> FTE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0_);_(* \(#,##0.00\);_(* &quot;-&quot;??_);_(@_)" sourceLinked="0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09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1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5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35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25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3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64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0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8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0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46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87173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585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0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Steimel | RF Systems, Instrumentation, and Controls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10/10/2017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5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James Steimel</a:t>
            </a:r>
          </a:p>
          <a:p>
            <a:r>
              <a:rPr lang="en-US" dirty="0"/>
              <a:t>PIP-II Director’s Review</a:t>
            </a:r>
          </a:p>
          <a:p>
            <a:r>
              <a:rPr lang="en-US" dirty="0"/>
              <a:t>10-12 October 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RF Systems, Controls, and Instrumentation (121.3.9-10, 16-17)</a:t>
            </a:r>
          </a:p>
        </p:txBody>
      </p:sp>
    </p:spTree>
    <p:extLst>
      <p:ext uri="{BB962C8B-B14F-4D97-AF65-F5344CB8AC3E}">
        <p14:creationId xmlns:p14="http://schemas.microsoft.com/office/powerpoint/2010/main" val="291533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In-kind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RF Power</a:t>
            </a:r>
          </a:p>
          <a:p>
            <a:pPr lvl="1"/>
            <a:r>
              <a:rPr lang="en-US" dirty="0"/>
              <a:t>FNAL provides all RF power amplifier requirements and testing procedures.</a:t>
            </a:r>
          </a:p>
          <a:p>
            <a:pPr lvl="1"/>
            <a:r>
              <a:rPr lang="en-US" dirty="0"/>
              <a:t>DAE provides all RF power amplifiers for 325 MHz (BARC) and 650 MHz (RRCAT) systems.</a:t>
            </a:r>
          </a:p>
          <a:p>
            <a:r>
              <a:rPr lang="en-US" dirty="0"/>
              <a:t>RF Integration</a:t>
            </a:r>
          </a:p>
          <a:p>
            <a:pPr lvl="1"/>
            <a:r>
              <a:rPr lang="en-US" dirty="0"/>
              <a:t>FNAL provides overall system and component design documentation.</a:t>
            </a:r>
          </a:p>
          <a:p>
            <a:pPr lvl="1"/>
            <a:r>
              <a:rPr lang="en-US" dirty="0"/>
              <a:t>DAE/BARC provides turn-key RF Integration systems for 325 MHz and 650 MHz RF systems.</a:t>
            </a:r>
          </a:p>
          <a:p>
            <a:pPr lvl="1"/>
            <a:r>
              <a:rPr lang="en-US" dirty="0"/>
              <a:t>LBNL to provide system, firmware, and software design assistance.</a:t>
            </a:r>
          </a:p>
          <a:p>
            <a:r>
              <a:rPr lang="en-US" dirty="0"/>
              <a:t>Instrumentation &amp; Controls</a:t>
            </a:r>
          </a:p>
          <a:p>
            <a:pPr lvl="1"/>
            <a:r>
              <a:rPr lang="en-US" dirty="0"/>
              <a:t>Final deliverables to be formalized in advance of CD-2.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BD609E-3D94-4F87-B42C-A33970C54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01864"/>
              </p:ext>
            </p:extLst>
          </p:nvPr>
        </p:nvGraphicFramePr>
        <p:xfrm>
          <a:off x="636588" y="883811"/>
          <a:ext cx="7643553" cy="5494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9419">
                  <a:extLst>
                    <a:ext uri="{9D8B030D-6E8A-4147-A177-3AD203B41FA5}">
                      <a16:colId xmlns:a16="http://schemas.microsoft.com/office/drawing/2014/main" val="155481663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4162623593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3795457856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555126383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920176218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3707493031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4040353349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799717395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3853118018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574185269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131202785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992426131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718096179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187436292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637454451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2002446812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995096855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1439489646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3627397467"/>
                    </a:ext>
                  </a:extLst>
                </a:gridCol>
                <a:gridCol w="337586">
                  <a:extLst>
                    <a:ext uri="{9D8B030D-6E8A-4147-A177-3AD203B41FA5}">
                      <a16:colId xmlns:a16="http://schemas.microsoft.com/office/drawing/2014/main" val="3128773033"/>
                    </a:ext>
                  </a:extLst>
                </a:gridCol>
              </a:tblGrid>
              <a:tr h="541398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Warm Front End WBS 121.3.3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HWR                          WBS 121.3.4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SSR1                         WBS 121.3.5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SSR2                         WBS 121.3.6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LB650                              WBS 121.3.7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HB650                              WBS 121.3.8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RF Power                  WBS 121.3.9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RF Integration       WBS 121.3.10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Cryo Systems       WBS 121.3.11           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Warm Units                 WBS 121.3.12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Magnet PS            WBS 121.3.13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Beam Trans. Line            WBS 121.3.14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Beam Absorber               WBS 121.3.15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Beam </a:t>
                      </a:r>
                      <a:r>
                        <a:rPr lang="en-US" sz="800" u="none" strike="noStrike" dirty="0" err="1">
                          <a:solidFill>
                            <a:schemeClr val="accent4"/>
                          </a:solidFill>
                          <a:effectLst/>
                        </a:rPr>
                        <a:t>Instrum</a:t>
                      </a:r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.           WBS 121.3.16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Controls              WBS 121.3.17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Vacuum                  WBS 121.3.18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Gen.l Supt. Serv.    WBS 121.3.19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Instal. Integ. Com. WBS 121.3.22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Safety Systems     WBS 121.3.20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59651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Warm Front End WBS 121.3.3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848361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HWR                          WBS 121.3.4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2529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762210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SSR1                         WBS 121.3.5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862862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SSR2                         WBS 121.3.6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442477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LB650                              WBS 121.3.7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150512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HB650                              WBS 121.3.8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511826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RF Power                  WBS 121.3.9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2529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4129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349653"/>
                  </a:ext>
                </a:extLst>
              </a:tr>
              <a:tr h="12092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RF Integration                    WBS 121.3.10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4129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4290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40139"/>
                  </a:ext>
                </a:extLst>
              </a:tr>
              <a:tr h="120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5489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830326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Cryo Systems       WBS 121.3.11           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2529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4129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005357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Warm Units                 WBS 121.3.12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3441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3441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607310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Magnet PS            WBS 121.3.13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2529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4129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3441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423502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Beam Transfer Line WBS 121.3.14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3441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314010"/>
                  </a:ext>
                </a:extLst>
              </a:tr>
              <a:tr h="1972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Beam Absorber               WBS 121.3.15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584873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Beam </a:t>
                      </a:r>
                      <a:r>
                        <a:rPr lang="en-US" sz="800" u="none" strike="noStrike" dirty="0" err="1">
                          <a:solidFill>
                            <a:schemeClr val="accent4"/>
                          </a:solidFill>
                          <a:effectLst/>
                        </a:rPr>
                        <a:t>Instrum</a:t>
                      </a:r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.           WBS 121.3.16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2529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4129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3441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728043"/>
                  </a:ext>
                </a:extLst>
              </a:tr>
              <a:tr h="12092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Control Sys.          WBS 121.3.17</a:t>
                      </a:r>
                      <a:endParaRPr lang="en-US" sz="800" b="0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2529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4129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4290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254341"/>
                  </a:ext>
                </a:extLst>
              </a:tr>
              <a:tr h="1209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5489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173339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Vacuum                  WBS 121.3.18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2529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4129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256558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General Supt. Serv.    WBS 121.3.19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220522"/>
                  </a:ext>
                </a:extLst>
              </a:tr>
              <a:tr h="1889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Safety Systems     WBS 121.3.20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59522"/>
                  </a:ext>
                </a:extLst>
              </a:tr>
              <a:tr h="2947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Test Infrastructure       WBS 121.3.21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2529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4129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Y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accent4"/>
                          </a:solidFill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Y</a:t>
                      </a:r>
                      <a:endParaRPr lang="en-US" sz="800" b="1" i="0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1" i="0" u="none" strike="noStrike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1" i="0" u="none" strike="noStrike" dirty="0">
                        <a:solidFill>
                          <a:srgbClr val="4472C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79" marR="3779" marT="37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68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72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RF amplifiers and integration components successfully commissioned for warm cavities with beam at PIP2IT.</a:t>
            </a:r>
          </a:p>
          <a:p>
            <a:r>
              <a:rPr lang="en-US" sz="2000" dirty="0"/>
              <a:t>325 MHz, 7kW and 650 MHz, 30kW prototype amplifiers successfully tested at DAE institutions.</a:t>
            </a:r>
          </a:p>
          <a:p>
            <a:r>
              <a:rPr lang="en-US" sz="2000" dirty="0"/>
              <a:t>325 MHz, 7kW and 650 MHz, 40kW amplifier preliminary design complete and awaiting approval.</a:t>
            </a:r>
          </a:p>
          <a:p>
            <a:r>
              <a:rPr lang="en-US" sz="2000" dirty="0"/>
              <a:t>Prototype RF protection system arrived from DAE/BARC collaborators.</a:t>
            </a:r>
          </a:p>
          <a:p>
            <a:r>
              <a:rPr lang="en-US" sz="2000" dirty="0"/>
              <a:t>Warm BPMs, wall current monitors, and DCCTs successfully tested with beam at PIP2IT.</a:t>
            </a:r>
          </a:p>
          <a:p>
            <a:r>
              <a:rPr lang="en-US" sz="2000" dirty="0"/>
              <a:t>Beam intercepting profile monitors successfully tested at PIP2IT.</a:t>
            </a:r>
          </a:p>
          <a:p>
            <a:r>
              <a:rPr lang="en-US" sz="2000" dirty="0"/>
              <a:t>Machine protection system signal processing and differential current monitor successfully tested at PIP2IT.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toward CD-2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high level system design and correlate combined L3 scope functional requirements with individual L3 functional requirements.</a:t>
            </a:r>
          </a:p>
          <a:p>
            <a:r>
              <a:rPr lang="en-US" dirty="0"/>
              <a:t>Complete interface specifications between L3 systems, followed by technical requirement specifications.</a:t>
            </a:r>
          </a:p>
          <a:p>
            <a:r>
              <a:rPr lang="en-US" dirty="0"/>
              <a:t>Derive a design and construction schedule for RF Integration, Instrumentation, and Controls.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133810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886986"/>
            <a:ext cx="8672513" cy="5442377"/>
          </a:xfrm>
        </p:spPr>
        <p:txBody>
          <a:bodyPr/>
          <a:lstStyle/>
          <a:p>
            <a:r>
              <a:rPr lang="en-US" sz="2000" dirty="0"/>
              <a:t>Almost all of the hazards associated with these systems are electrical in nature and are covered under the codes below listed in the PHAR (</a:t>
            </a:r>
            <a:r>
              <a:rPr lang="en-US" sz="2000" dirty="0" err="1"/>
              <a:t>docdb</a:t>
            </a:r>
            <a:r>
              <a:rPr lang="en-US" sz="2000" dirty="0"/>
              <a:t># 140):</a:t>
            </a:r>
          </a:p>
          <a:p>
            <a:pPr lvl="1"/>
            <a:r>
              <a:rPr lang="en-US" sz="2000" dirty="0"/>
              <a:t>National Electrical Code, NFPA 70 </a:t>
            </a:r>
          </a:p>
          <a:p>
            <a:pPr lvl="1"/>
            <a:r>
              <a:rPr lang="en-US" sz="2000" dirty="0"/>
              <a:t>OSHA 29 CFR, Part 1910, Subpart S, Electrical </a:t>
            </a:r>
          </a:p>
          <a:p>
            <a:pPr lvl="1"/>
            <a:r>
              <a:rPr lang="en-US" sz="2000" dirty="0"/>
              <a:t>Fermilab ESH&amp;Q Manual, Fermilab Electrical Safety Program</a:t>
            </a:r>
          </a:p>
          <a:p>
            <a:r>
              <a:rPr lang="en-US" sz="2000" dirty="0"/>
              <a:t>Domestically procured electrical equipment will be National Recognized Testing Lab (NRTL) certified.</a:t>
            </a:r>
          </a:p>
          <a:p>
            <a:r>
              <a:rPr lang="en-US" sz="2000" dirty="0"/>
              <a:t>RF Power Amplifiers will have more stringent requirements</a:t>
            </a:r>
          </a:p>
          <a:p>
            <a:pPr lvl="1"/>
            <a:r>
              <a:rPr lang="en-US" sz="2000" dirty="0"/>
              <a:t>Act as critical device for personnel radiation safety interlocks.</a:t>
            </a:r>
          </a:p>
          <a:p>
            <a:pPr lvl="2"/>
            <a:r>
              <a:rPr lang="en-US" dirty="0"/>
              <a:t>Requires approval of interlock design by Radiation Safety.</a:t>
            </a:r>
          </a:p>
          <a:p>
            <a:pPr lvl="2"/>
            <a:r>
              <a:rPr lang="en-US" dirty="0"/>
              <a:t>Requires regular verification of interlock function when powering SRF cavities.</a:t>
            </a:r>
          </a:p>
          <a:p>
            <a:pPr lvl="1"/>
            <a:r>
              <a:rPr lang="en-US" sz="2000" dirty="0"/>
              <a:t>All RF amplifiers are required to meet International Electrotechnical Commission (IEC) standard IEC 61010-1, safety requirements for electrical equipment for laboratory use.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Risk: RF, Controls and 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23730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Machine Protection System Fails (Allows Beam Event)</a:t>
            </a:r>
          </a:p>
          <a:p>
            <a:r>
              <a:rPr lang="en-US" dirty="0"/>
              <a:t>Resonance control and field regulation</a:t>
            </a:r>
          </a:p>
          <a:p>
            <a:r>
              <a:rPr lang="en-US" dirty="0"/>
              <a:t>Incompatibility in high performance electronic systems </a:t>
            </a:r>
          </a:p>
          <a:p>
            <a:r>
              <a:rPr lang="en-US" dirty="0"/>
              <a:t>IIFC LLRF hardware/software does not meet acceptance criteria</a:t>
            </a:r>
          </a:p>
          <a:p>
            <a:r>
              <a:rPr lang="en-US" dirty="0"/>
              <a:t>Beam current measurements for long pulse or CW operation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93775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4E746F-0B00-4E40-B02E-65A7D57CD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970460"/>
              </p:ext>
            </p:extLst>
          </p:nvPr>
        </p:nvGraphicFramePr>
        <p:xfrm>
          <a:off x="636588" y="3554904"/>
          <a:ext cx="7772399" cy="1661160"/>
        </p:xfrm>
        <a:graphic>
          <a:graphicData uri="http://schemas.openxmlformats.org/drawingml/2006/table">
            <a:tbl>
              <a:tblPr/>
              <a:tblGrid>
                <a:gridCol w="3871918">
                  <a:extLst>
                    <a:ext uri="{9D8B030D-6E8A-4147-A177-3AD203B41FA5}">
                      <a16:colId xmlns:a16="http://schemas.microsoft.com/office/drawing/2014/main" val="4076567046"/>
                    </a:ext>
                  </a:extLst>
                </a:gridCol>
                <a:gridCol w="609351">
                  <a:extLst>
                    <a:ext uri="{9D8B030D-6E8A-4147-A177-3AD203B41FA5}">
                      <a16:colId xmlns:a16="http://schemas.microsoft.com/office/drawing/2014/main" val="1322934986"/>
                    </a:ext>
                  </a:extLst>
                </a:gridCol>
                <a:gridCol w="609351">
                  <a:extLst>
                    <a:ext uri="{9D8B030D-6E8A-4147-A177-3AD203B41FA5}">
                      <a16:colId xmlns:a16="http://schemas.microsoft.com/office/drawing/2014/main" val="76066402"/>
                    </a:ext>
                  </a:extLst>
                </a:gridCol>
                <a:gridCol w="469708">
                  <a:extLst>
                    <a:ext uri="{9D8B030D-6E8A-4147-A177-3AD203B41FA5}">
                      <a16:colId xmlns:a16="http://schemas.microsoft.com/office/drawing/2014/main" val="4156306733"/>
                    </a:ext>
                  </a:extLst>
                </a:gridCol>
                <a:gridCol w="609351">
                  <a:extLst>
                    <a:ext uri="{9D8B030D-6E8A-4147-A177-3AD203B41FA5}">
                      <a16:colId xmlns:a16="http://schemas.microsoft.com/office/drawing/2014/main" val="4184332746"/>
                    </a:ext>
                  </a:extLst>
                </a:gridCol>
                <a:gridCol w="469708">
                  <a:extLst>
                    <a:ext uri="{9D8B030D-6E8A-4147-A177-3AD203B41FA5}">
                      <a16:colId xmlns:a16="http://schemas.microsoft.com/office/drawing/2014/main" val="1085985905"/>
                    </a:ext>
                  </a:extLst>
                </a:gridCol>
                <a:gridCol w="609351">
                  <a:extLst>
                    <a:ext uri="{9D8B030D-6E8A-4147-A177-3AD203B41FA5}">
                      <a16:colId xmlns:a16="http://schemas.microsoft.com/office/drawing/2014/main" val="2277987895"/>
                    </a:ext>
                  </a:extLst>
                </a:gridCol>
                <a:gridCol w="523661">
                  <a:extLst>
                    <a:ext uri="{9D8B030D-6E8A-4147-A177-3AD203B41FA5}">
                      <a16:colId xmlns:a16="http://schemas.microsoft.com/office/drawing/2014/main" val="4217075498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Probability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Probability Score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 * Impact (k$)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 * Impact (months)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Impact Score - Cost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Impact Score - Schedule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Risk Rank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5772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Machine Protection System Fails (Allows Beam Event)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(High)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10419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Resonance control and field regulation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(High)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9742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Incompatability in high performance electronic systems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(High)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164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IIFC LLRF hardware/software does not meet acceptance criteria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(High)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77190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current measurements for long pulse or CW operation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50.00%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(High)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BC2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16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84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2235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9177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42887" y="4745616"/>
            <a:ext cx="8672513" cy="1197984"/>
          </a:xfrm>
        </p:spPr>
        <p:txBody>
          <a:bodyPr/>
          <a:lstStyle/>
          <a:p>
            <a:r>
              <a:rPr lang="en-US" sz="1400" dirty="0"/>
              <a:t>Uncertainty based on project guidelines</a:t>
            </a:r>
          </a:p>
          <a:p>
            <a:r>
              <a:rPr lang="en-US" sz="1400" dirty="0"/>
              <a:t>Costs come from P6 and are estimated down to the L6 activity level with RF Power down to the L6-8 activity level</a:t>
            </a:r>
          </a:p>
          <a:p>
            <a:r>
              <a:rPr lang="en-US" sz="1400" dirty="0"/>
              <a:t>Budget variation between tasks dominated by ratio of design activity to collaboration hardware deliverables.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4" y="1096958"/>
            <a:ext cx="8686800" cy="344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9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and Estimate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2235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9177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393" y="5928196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342" y="951325"/>
            <a:ext cx="3781167" cy="27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3" y="3852996"/>
            <a:ext cx="719917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7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524807"/>
            <a:ext cx="8672513" cy="735315"/>
          </a:xfrm>
        </p:spPr>
        <p:txBody>
          <a:bodyPr/>
          <a:lstStyle/>
          <a:p>
            <a:r>
              <a:rPr lang="en-US" sz="2000" dirty="0"/>
              <a:t>Material cost ramps up significantly to start procurement of high power circulators and RF distribution hardware.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766657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9177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484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96C5F2A-B1B4-4FA7-B226-4483A4587F8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347354" y="902447"/>
          <a:ext cx="6449291" cy="4332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576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333744"/>
            <a:ext cx="8672513" cy="960939"/>
          </a:xfrm>
        </p:spPr>
        <p:txBody>
          <a:bodyPr/>
          <a:lstStyle/>
          <a:p>
            <a:r>
              <a:rPr lang="en-US" dirty="0"/>
              <a:t>Labor profile technically driven with no smoothing.</a:t>
            </a:r>
          </a:p>
          <a:p>
            <a:r>
              <a:rPr lang="en-US" dirty="0"/>
              <a:t>L3 details in breakouts. 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2235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9177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4CF110A-7293-4DA7-9E8D-62DE1FD7F74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9942" y="1069428"/>
          <a:ext cx="6872456" cy="383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389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Plan for CD-2/Preliminary Design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Breakout Session topics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20511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8744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Master Schedule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44" y="893568"/>
            <a:ext cx="5786511" cy="53918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83598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63318"/>
            <a:ext cx="8672513" cy="34675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15:00-15:30	David Peterson	121.3.9	RF Power</a:t>
            </a:r>
          </a:p>
          <a:p>
            <a:pPr marL="0" indent="0">
              <a:buNone/>
            </a:pPr>
            <a:r>
              <a:rPr lang="en-US" dirty="0"/>
              <a:t>15:30-16:00	Brian Chase		121.3.10	RF Integration</a:t>
            </a:r>
          </a:p>
          <a:p>
            <a:pPr marL="0" indent="0">
              <a:buNone/>
            </a:pPr>
            <a:r>
              <a:rPr lang="en-US" dirty="0"/>
              <a:t>16:00-16:30	Vic Scarpine		121.3.17	Beam Instrumentation</a:t>
            </a:r>
          </a:p>
          <a:p>
            <a:pPr marL="0" indent="0">
              <a:buNone/>
            </a:pPr>
            <a:r>
              <a:rPr lang="en-US" dirty="0"/>
              <a:t>16:30-17:00	Jim Patrick		121.3.16	Controls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1A6441-95F3-4196-A430-B995A4FD4787}"/>
              </a:ext>
            </a:extLst>
          </p:cNvPr>
          <p:cNvSpPr txBox="1"/>
          <p:nvPr/>
        </p:nvSpPr>
        <p:spPr>
          <a:xfrm>
            <a:off x="228600" y="1244184"/>
            <a:ext cx="8672513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Breakout Session:  RF Systems, Controls, and Instrumentation</a:t>
            </a:r>
          </a:p>
          <a:p>
            <a:pPr algn="ctr"/>
            <a:r>
              <a:rPr lang="en-US" sz="2000" b="1" dirty="0">
                <a:solidFill>
                  <a:schemeClr val="bg2"/>
                </a:solidFill>
              </a:rPr>
              <a:t>Session to begin on Tuesday and carry over to Wednesday if required</a:t>
            </a:r>
          </a:p>
        </p:txBody>
      </p:sp>
    </p:spTree>
    <p:extLst>
      <p:ext uri="{BB962C8B-B14F-4D97-AF65-F5344CB8AC3E}">
        <p14:creationId xmlns:p14="http://schemas.microsoft.com/office/powerpoint/2010/main" val="426296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L3 requirements for system hardware are defined and traceable.  We still need to establish some requirements for higher level use cases.</a:t>
            </a:r>
          </a:p>
          <a:p>
            <a:r>
              <a:rPr lang="en-US" sz="2000" dirty="0"/>
              <a:t>Preliminary designs for most hardware approved and has been/will be partially validated in PIP2IT.</a:t>
            </a:r>
          </a:p>
          <a:p>
            <a:r>
              <a:rPr lang="en-US" sz="2000" dirty="0"/>
              <a:t>Milestone driven design review schedule is developed for RF Power WBS.</a:t>
            </a:r>
          </a:p>
          <a:p>
            <a:r>
              <a:rPr lang="en-US" sz="2000" dirty="0"/>
              <a:t>Cost, schedule critical paths, and risks are understood for all WBS’s.</a:t>
            </a:r>
          </a:p>
          <a:p>
            <a:r>
              <a:rPr lang="en-US" sz="2000" dirty="0"/>
              <a:t>Partnership with DAE laboratories is showing visible progress.</a:t>
            </a:r>
          </a:p>
          <a:p>
            <a:r>
              <a:rPr lang="en-US" sz="2000" dirty="0"/>
              <a:t>ESH&amp;Q plans, risks, and mitigation strategies are developed.</a:t>
            </a:r>
          </a:p>
          <a:p>
            <a:r>
              <a:rPr lang="en-US" sz="2000" dirty="0"/>
              <a:t>We are ready for CD-1 and look forward to your feedback.</a:t>
            </a:r>
          </a:p>
          <a:p>
            <a:r>
              <a:rPr lang="en-US" sz="2000" dirty="0"/>
              <a:t>Thank you for your attention.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Project Role</a:t>
            </a:r>
          </a:p>
          <a:p>
            <a:pPr lvl="1"/>
            <a:r>
              <a:rPr lang="en-US" sz="2000" dirty="0"/>
              <a:t>Deputy Project Engineer (lead engineer for PIP-II electrical systems)</a:t>
            </a:r>
          </a:p>
          <a:p>
            <a:r>
              <a:rPr lang="en-US" sz="2000" dirty="0"/>
              <a:t>Relevant Experience</a:t>
            </a:r>
          </a:p>
          <a:p>
            <a:pPr lvl="1"/>
            <a:r>
              <a:rPr lang="en-US" sz="2000" dirty="0"/>
              <a:t>RF systems engineer for Booster ring RF systems</a:t>
            </a:r>
          </a:p>
          <a:p>
            <a:pPr lvl="1"/>
            <a:r>
              <a:rPr lang="en-US" sz="2000" dirty="0"/>
              <a:t>Designed high bandwidth, beam stability control (damper) systems for Booster, Main Ring, Main Injector, and </a:t>
            </a:r>
            <a:r>
              <a:rPr lang="en-US" sz="2000" dirty="0" err="1"/>
              <a:t>Tevatron</a:t>
            </a:r>
            <a:r>
              <a:rPr lang="en-US" sz="2000" dirty="0"/>
              <a:t> rings</a:t>
            </a:r>
          </a:p>
          <a:p>
            <a:pPr lvl="1"/>
            <a:r>
              <a:rPr lang="en-US" sz="2000" dirty="0"/>
              <a:t>Instrumentation group leader for </a:t>
            </a:r>
            <a:r>
              <a:rPr lang="en-US" sz="2000" dirty="0" err="1"/>
              <a:t>Tevatron</a:t>
            </a:r>
            <a:r>
              <a:rPr lang="en-US" sz="2000" dirty="0"/>
              <a:t> Department (BPM upgrade)</a:t>
            </a:r>
          </a:p>
          <a:p>
            <a:pPr lvl="1"/>
            <a:r>
              <a:rPr lang="en-US" sz="2000" dirty="0"/>
              <a:t>Deputy Department Head for HINS program (linear accelerator construction for testing RF concepts)</a:t>
            </a:r>
          </a:p>
          <a:p>
            <a:pPr lvl="1"/>
            <a:r>
              <a:rPr lang="en-US" sz="2000" dirty="0"/>
              <a:t>Managed construction and commissioning of PIP2IT RFQ</a:t>
            </a:r>
          </a:p>
          <a:p>
            <a:pPr lvl="1"/>
            <a:r>
              <a:rPr lang="en-US" sz="2000" dirty="0"/>
              <a:t>Extensive knowledge and experience in design and interfacing accelerator RF and instrumentation components.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RF Power and Integration (121.3.9 &amp; 10):</a:t>
            </a:r>
          </a:p>
          <a:p>
            <a:pPr lvl="1"/>
            <a:r>
              <a:rPr lang="en-US" dirty="0"/>
              <a:t>Regulate all </a:t>
            </a:r>
            <a:r>
              <a:rPr lang="en-US" dirty="0" err="1"/>
              <a:t>linac</a:t>
            </a:r>
            <a:r>
              <a:rPr lang="en-US" dirty="0"/>
              <a:t> accelerating cavity fields and beam synchronous phase to specified levels and precision.</a:t>
            </a:r>
          </a:p>
          <a:p>
            <a:pPr lvl="1"/>
            <a:r>
              <a:rPr lang="en-US" dirty="0"/>
              <a:t>Protect </a:t>
            </a:r>
            <a:r>
              <a:rPr lang="en-US" dirty="0" err="1"/>
              <a:t>linac</a:t>
            </a:r>
            <a:r>
              <a:rPr lang="en-US" dirty="0"/>
              <a:t> cavity from potential damage incurred by RF power source.</a:t>
            </a:r>
          </a:p>
          <a:p>
            <a:r>
              <a:rPr lang="en-US" dirty="0"/>
              <a:t>Instrumentation (121.3.16):</a:t>
            </a:r>
          </a:p>
          <a:p>
            <a:pPr lvl="1"/>
            <a:r>
              <a:rPr lang="en-US" dirty="0"/>
              <a:t>Measure, process, and record </a:t>
            </a:r>
            <a:r>
              <a:rPr lang="en-US" dirty="0" err="1"/>
              <a:t>linac</a:t>
            </a:r>
            <a:r>
              <a:rPr lang="en-US" dirty="0"/>
              <a:t> beam parameters required to verify and diagnose changes in beam quality and losses.</a:t>
            </a:r>
          </a:p>
          <a:p>
            <a:r>
              <a:rPr lang="en-US" dirty="0"/>
              <a:t>Controls (121.3.17):</a:t>
            </a:r>
          </a:p>
          <a:p>
            <a:pPr lvl="1"/>
            <a:r>
              <a:rPr lang="en-US" dirty="0"/>
              <a:t>Provide the interface for operators and experimenters to control </a:t>
            </a:r>
            <a:r>
              <a:rPr lang="en-US" dirty="0" err="1"/>
              <a:t>linac</a:t>
            </a:r>
            <a:r>
              <a:rPr lang="en-US" dirty="0"/>
              <a:t> systems, and access real-time and archived diagnostics data.</a:t>
            </a:r>
          </a:p>
          <a:p>
            <a:r>
              <a:rPr lang="en-US" dirty="0">
                <a:solidFill>
                  <a:srgbClr val="FF0000"/>
                </a:solidFill>
              </a:rPr>
              <a:t>Specific requirements for individual L3 covered in breakouts.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L3 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Protection System:</a:t>
            </a:r>
          </a:p>
          <a:p>
            <a:pPr lvl="1"/>
            <a:r>
              <a:rPr lang="en-US" dirty="0"/>
              <a:t>Protect </a:t>
            </a:r>
            <a:r>
              <a:rPr lang="en-US" dirty="0" err="1"/>
              <a:t>linac</a:t>
            </a:r>
            <a:r>
              <a:rPr lang="en-US" dirty="0"/>
              <a:t> beam line components from stray beam.</a:t>
            </a:r>
          </a:p>
          <a:p>
            <a:pPr lvl="1"/>
            <a:r>
              <a:rPr lang="en-US" dirty="0"/>
              <a:t>Provide specialized diagnostic system to quickly identify source of trips and increase beam up time. </a:t>
            </a:r>
          </a:p>
          <a:p>
            <a:pPr lvl="1"/>
            <a:r>
              <a:rPr lang="en-US" dirty="0"/>
              <a:t>FRS </a:t>
            </a:r>
            <a:r>
              <a:rPr lang="en-US" dirty="0">
                <a:solidFill>
                  <a:schemeClr val="accent4"/>
                </a:solidFill>
              </a:rPr>
              <a:t>TC# ED0004250</a:t>
            </a:r>
          </a:p>
          <a:p>
            <a:r>
              <a:rPr lang="en-US" dirty="0"/>
              <a:t>Bunch Chopping System:</a:t>
            </a:r>
          </a:p>
          <a:p>
            <a:pPr lvl="1"/>
            <a:r>
              <a:rPr lang="en-US" dirty="0"/>
              <a:t>Remove  individual beam bunches in </a:t>
            </a:r>
            <a:r>
              <a:rPr lang="en-US" dirty="0" err="1"/>
              <a:t>linac</a:t>
            </a:r>
            <a:r>
              <a:rPr lang="en-US" dirty="0"/>
              <a:t> MEBT that will not be efficiently captured by booster synchronous buckets.</a:t>
            </a:r>
          </a:p>
          <a:p>
            <a:pPr lvl="1"/>
            <a:r>
              <a:rPr lang="en-US" dirty="0"/>
              <a:t>Provide diagnostics to verify proper chopping pattern.</a:t>
            </a:r>
          </a:p>
          <a:p>
            <a:pPr lvl="1"/>
            <a:r>
              <a:rPr lang="en-US" dirty="0"/>
              <a:t>FRS </a:t>
            </a:r>
            <a:r>
              <a:rPr lang="en-US" dirty="0">
                <a:solidFill>
                  <a:schemeClr val="accent4"/>
                </a:solidFill>
              </a:rPr>
              <a:t>TC# ED0001305 </a:t>
            </a:r>
            <a:r>
              <a:rPr lang="en-US" dirty="0"/>
              <a:t>&amp; TRS </a:t>
            </a:r>
            <a:r>
              <a:rPr lang="en-US" dirty="0">
                <a:solidFill>
                  <a:schemeClr val="accent4"/>
                </a:solidFill>
              </a:rPr>
              <a:t>TC# ED0002305</a:t>
            </a:r>
          </a:p>
          <a:p>
            <a:r>
              <a:rPr lang="en-US" dirty="0"/>
              <a:t>Beam Energy Control:</a:t>
            </a:r>
          </a:p>
          <a:p>
            <a:pPr lvl="1"/>
            <a:r>
              <a:rPr lang="en-US" dirty="0"/>
              <a:t>Regulate </a:t>
            </a:r>
            <a:r>
              <a:rPr lang="en-US" dirty="0" err="1"/>
              <a:t>linac</a:t>
            </a:r>
            <a:r>
              <a:rPr lang="en-US" dirty="0"/>
              <a:t> beam output energy to match injection energy of booster during booster injection.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856678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Individual Level 3 Design Status</a:t>
            </a:r>
          </a:p>
          <a:p>
            <a:pPr lvl="1"/>
            <a:r>
              <a:rPr lang="en-US" dirty="0"/>
              <a:t>Functional requirements of all L3 subsystems borrowed heavily from experience with current </a:t>
            </a:r>
            <a:r>
              <a:rPr lang="en-US" dirty="0" err="1"/>
              <a:t>linac</a:t>
            </a:r>
            <a:r>
              <a:rPr lang="en-US" dirty="0"/>
              <a:t>, FAST, LCLSII, and PIP2IT operations.</a:t>
            </a:r>
          </a:p>
          <a:p>
            <a:pPr lvl="1"/>
            <a:r>
              <a:rPr lang="en-US" dirty="0"/>
              <a:t>Majority of L3 subsystem components have mature specifications and preliminary designs, sufficient for testing prototypes in PIP2IT.</a:t>
            </a:r>
          </a:p>
          <a:p>
            <a:pPr lvl="2"/>
            <a:r>
              <a:rPr lang="en-US" dirty="0"/>
              <a:t>Exception:  Most of Controls components based on catalog of services already offered to operational systems.  PIP-II system design is not mature enough to request new catalog items.</a:t>
            </a:r>
          </a:p>
          <a:p>
            <a:pPr lvl="1"/>
            <a:r>
              <a:rPr lang="en-US" dirty="0"/>
              <a:t>Breakout talks will cover specific L3 component designs.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Breakout</a:t>
            </a:r>
          </a:p>
        </p:txBody>
      </p:sp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Combined L3 Design Status</a:t>
            </a:r>
          </a:p>
          <a:p>
            <a:pPr lvl="1"/>
            <a:r>
              <a:rPr lang="en-US" dirty="0"/>
              <a:t>Machine Protection System</a:t>
            </a:r>
          </a:p>
          <a:p>
            <a:pPr lvl="2"/>
            <a:r>
              <a:rPr lang="en-US" dirty="0"/>
              <a:t>Functional requirements defined and established in CDR.</a:t>
            </a:r>
          </a:p>
          <a:p>
            <a:pPr lvl="2"/>
            <a:r>
              <a:rPr lang="en-US" dirty="0"/>
              <a:t>Proof of principle model currently operating in PIP2IT.</a:t>
            </a:r>
          </a:p>
          <a:p>
            <a:pPr lvl="2"/>
            <a:r>
              <a:rPr lang="en-US" dirty="0"/>
              <a:t>Largest piece of design effort will involve establishing formal interfaces for all systems affected (prior to final technical specification for system).</a:t>
            </a:r>
          </a:p>
          <a:p>
            <a:pPr lvl="1"/>
            <a:r>
              <a:rPr lang="en-US" dirty="0"/>
              <a:t>Bunch Chopping System</a:t>
            </a:r>
          </a:p>
          <a:p>
            <a:pPr lvl="2"/>
            <a:r>
              <a:rPr lang="en-US" dirty="0"/>
              <a:t>Proof of principle chopping successfully tested in PIP2IT.</a:t>
            </a:r>
          </a:p>
          <a:p>
            <a:pPr lvl="2"/>
            <a:r>
              <a:rPr lang="en-US" dirty="0"/>
              <a:t>Requirements and allocation of design effort identified.</a:t>
            </a:r>
          </a:p>
          <a:p>
            <a:pPr lvl="2"/>
            <a:r>
              <a:rPr lang="en-US" dirty="0"/>
              <a:t>Formal scope and functional design of control and instrumentation system needs to be completed.</a:t>
            </a:r>
          </a:p>
          <a:p>
            <a:pPr lvl="1"/>
            <a:r>
              <a:rPr lang="en-US" dirty="0"/>
              <a:t>Beam Energy Control</a:t>
            </a:r>
          </a:p>
          <a:p>
            <a:pPr lvl="2"/>
            <a:r>
              <a:rPr lang="en-US" dirty="0"/>
              <a:t>Requirements need to be identified.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836639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753263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263624"/>
          </a:xfrm>
        </p:spPr>
        <p:txBody>
          <a:bodyPr/>
          <a:lstStyle/>
          <a:p>
            <a:r>
              <a:rPr lang="en-US" sz="2000" dirty="0"/>
              <a:t>Scope:</a:t>
            </a:r>
          </a:p>
          <a:p>
            <a:pPr lvl="1"/>
            <a:r>
              <a:rPr lang="en-US" sz="2000" dirty="0"/>
              <a:t>This group of L3 activities covers all operator interfaces to all PIP-II remotely controllable devices and instrumentation with the exception of cryogenics control.</a:t>
            </a:r>
          </a:p>
          <a:p>
            <a:pPr lvl="1"/>
            <a:r>
              <a:rPr lang="en-US" sz="2000" dirty="0"/>
              <a:t>It is also responsible for protecting all beam line and power equipment with the exception of cryogenics and DC power systems.</a:t>
            </a:r>
          </a:p>
          <a:p>
            <a:r>
              <a:rPr lang="en-US" sz="2000" dirty="0"/>
              <a:t>Deliverables:</a:t>
            </a:r>
          </a:p>
          <a:p>
            <a:pPr lvl="1"/>
            <a:r>
              <a:rPr lang="en-US" sz="2000" dirty="0"/>
              <a:t>Hardware deliverables include RF power amplifiers, rack mountable electronics, individual computers, and interface cabling.</a:t>
            </a:r>
          </a:p>
          <a:p>
            <a:pPr lvl="2"/>
            <a:r>
              <a:rPr lang="en-US" sz="1800" dirty="0"/>
              <a:t>Instrumentation is only group that provides beam line components.</a:t>
            </a:r>
          </a:p>
          <a:p>
            <a:pPr lvl="1"/>
            <a:r>
              <a:rPr lang="en-US" sz="2000" dirty="0"/>
              <a:t>Software and firmware deliverables are involved with every system and are mainly responsible for delivering functional requirements.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7212"/>
            <a:ext cx="836639" cy="280632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3466" y="6495482"/>
            <a:ext cx="5541561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24073" y="5472953"/>
            <a:ext cx="8686800" cy="561311"/>
          </a:xfrm>
        </p:spPr>
        <p:txBody>
          <a:bodyPr/>
          <a:lstStyle/>
          <a:p>
            <a:pPr algn="ctr"/>
            <a:r>
              <a:rPr lang="en-US" dirty="0"/>
              <a:t>All four groups covered under Superconducting </a:t>
            </a:r>
            <a:r>
              <a:rPr lang="en-US" dirty="0" err="1"/>
              <a:t>Linac</a:t>
            </a:r>
            <a:r>
              <a:rPr lang="en-US" dirty="0"/>
              <a:t> L2.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6827" y="6495482"/>
            <a:ext cx="836638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10/10/2017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73465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Jim Steimel | RF Systems, Instrumentation, and Controls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7531D9-FF94-4552-9CFE-55C2C8AB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65" y="886986"/>
            <a:ext cx="6683188" cy="44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844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92619A-EA3F-48C6-8353-0E1D78874E9E}">
  <ds:schemaRefs>
    <ds:schemaRef ds:uri="http://purl.org/dc/terms/"/>
    <ds:schemaRef ds:uri="http://schemas.microsoft.com/office/2006/metadata/properties"/>
    <ds:schemaRef ds:uri="http://schemas.microsoft.com/sharepoint/v3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14927</TotalTime>
  <Words>2031</Words>
  <Application>Microsoft Office PowerPoint</Application>
  <PresentationFormat>On-screen Show (4:3)</PresentationFormat>
  <Paragraphs>725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Geneva</vt:lpstr>
      <vt:lpstr>Helvetica</vt:lpstr>
      <vt:lpstr>FermilabPartnerships_PPT_090915</vt:lpstr>
      <vt:lpstr>1_FermilabPartnerships_PPT_090915</vt:lpstr>
      <vt:lpstr>PowerPoint Presentation</vt:lpstr>
      <vt:lpstr>Outline</vt:lpstr>
      <vt:lpstr>About Me:</vt:lpstr>
      <vt:lpstr>Individual L3 System Requirements</vt:lpstr>
      <vt:lpstr>Combined L3 System Requirements</vt:lpstr>
      <vt:lpstr>Conceptual Design and Design Maturity</vt:lpstr>
      <vt:lpstr>Conceptual Design and Design Maturity</vt:lpstr>
      <vt:lpstr>Scope and Deliverables</vt:lpstr>
      <vt:lpstr>Organization</vt:lpstr>
      <vt:lpstr>In-kind Interfaces</vt:lpstr>
      <vt:lpstr>System Interfaces</vt:lpstr>
      <vt:lpstr>Progress to date</vt:lpstr>
      <vt:lpstr>Next Steps toward CD-2</vt:lpstr>
      <vt:lpstr>ESH&amp;Q</vt:lpstr>
      <vt:lpstr>Risk: RF, Controls and Instrumentation</vt:lpstr>
      <vt:lpstr>Cost Summary</vt:lpstr>
      <vt:lpstr>Cost Drivers and Estimate Maturity</vt:lpstr>
      <vt:lpstr>Cost Profile – P6 Base Cost Only</vt:lpstr>
      <vt:lpstr>Labor Profile – P6 Hours/FTE</vt:lpstr>
      <vt:lpstr>High Level Master Schedule</vt:lpstr>
      <vt:lpstr>Breakout Sessions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James M Steimel</cp:lastModifiedBy>
  <cp:revision>208</cp:revision>
  <cp:lastPrinted>2014-01-20T19:40:21Z</cp:lastPrinted>
  <dcterms:created xsi:type="dcterms:W3CDTF">2017-04-21T15:07:14Z</dcterms:created>
  <dcterms:modified xsi:type="dcterms:W3CDTF">2017-10-09T19:53:19Z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